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9" r:id="rId2"/>
    <p:sldMasterId id="2147483648" r:id="rId3"/>
    <p:sldMasterId id="2147483761" r:id="rId4"/>
  </p:sldMasterIdLst>
  <p:notesMasterIdLst>
    <p:notesMasterId r:id="rId30"/>
  </p:notesMasterIdLst>
  <p:sldIdLst>
    <p:sldId id="256" r:id="rId5"/>
    <p:sldId id="257" r:id="rId6"/>
    <p:sldId id="259" r:id="rId7"/>
    <p:sldId id="260" r:id="rId8"/>
    <p:sldId id="276" r:id="rId9"/>
    <p:sldId id="277" r:id="rId10"/>
    <p:sldId id="283" r:id="rId11"/>
    <p:sldId id="282" r:id="rId12"/>
    <p:sldId id="279" r:id="rId13"/>
    <p:sldId id="287" r:id="rId14"/>
    <p:sldId id="273" r:id="rId15"/>
    <p:sldId id="268" r:id="rId16"/>
    <p:sldId id="281" r:id="rId17"/>
    <p:sldId id="267" r:id="rId18"/>
    <p:sldId id="261" r:id="rId19"/>
    <p:sldId id="289" r:id="rId20"/>
    <p:sldId id="290" r:id="rId21"/>
    <p:sldId id="291" r:id="rId22"/>
    <p:sldId id="275" r:id="rId23"/>
    <p:sldId id="278" r:id="rId24"/>
    <p:sldId id="284" r:id="rId25"/>
    <p:sldId id="285" r:id="rId26"/>
    <p:sldId id="288" r:id="rId27"/>
    <p:sldId id="286" r:id="rId28"/>
    <p:sldId id="270"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1" d="100"/>
          <a:sy n="81" d="100"/>
        </p:scale>
        <p:origin x="63" y="1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8F434-CB9B-44EF-B240-C15CAEA88B59}" type="datetimeFigureOut">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C9471-C3A9-4602-91D3-27179C6579A3}" type="slidenum">
              <a:t>‹#›</a:t>
            </a:fld>
            <a:endParaRPr lang="en-GB"/>
          </a:p>
        </p:txBody>
      </p:sp>
    </p:spTree>
    <p:extLst>
      <p:ext uri="{BB962C8B-B14F-4D97-AF65-F5344CB8AC3E}">
        <p14:creationId xmlns:p14="http://schemas.microsoft.com/office/powerpoint/2010/main" val="323461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11/11/2024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3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11/11/2024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05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8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085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970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44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68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07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2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11/11/2024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425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442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95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908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88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867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2852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167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8668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6639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741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Franklin Gothic Book" panose="020B05030201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11/11/2024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11/11/2024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11/11/2024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12255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3294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09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2232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9679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6710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2914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524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00788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129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421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11/11/2024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4073224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2110259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11/11/2024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7374325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alculator and maths tools on a surface">
            <a:extLst>
              <a:ext uri="{FF2B5EF4-FFF2-40B4-BE49-F238E27FC236}">
                <a16:creationId xmlns:a16="http://schemas.microsoft.com/office/drawing/2014/main" id="{DA1CF8AD-002E-EF48-6DF1-99F06BF113DA}"/>
              </a:ext>
            </a:extLst>
          </p:cNvPr>
          <p:cNvPicPr>
            <a:picLocks noChangeAspect="1"/>
          </p:cNvPicPr>
          <p:nvPr/>
        </p:nvPicPr>
        <p:blipFill>
          <a:blip r:embed="rId2"/>
          <a:srcRect t="15730"/>
          <a:stretch/>
        </p:blipFill>
        <p:spPr>
          <a:xfrm>
            <a:off x="0" y="10"/>
            <a:ext cx="12192002" cy="6857990"/>
          </a:xfrm>
          <a:prstGeom prst="rect">
            <a:avLst/>
          </a:prstGeom>
        </p:spPr>
      </p:pic>
      <p:sp>
        <p:nvSpPr>
          <p:cNvPr id="25" name="Rectangle 24">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20235" y="-1361266"/>
            <a:ext cx="7047271" cy="2807208"/>
          </a:xfrm>
        </p:spPr>
        <p:txBody>
          <a:bodyPr anchor="b">
            <a:normAutofit/>
          </a:bodyPr>
          <a:lstStyle/>
          <a:p>
            <a:pPr algn="l"/>
            <a:r>
              <a:rPr lang="en-GB" sz="5400" dirty="0">
                <a:latin typeface="Franklin Gothic Book" panose="020B0503020102020204" pitchFamily="34" charset="0"/>
                <a:cs typeface="Calibri Light"/>
              </a:rPr>
              <a:t>The Teaching Toolkit 1</a:t>
            </a:r>
            <a:endParaRPr lang="en-GB" sz="5400" dirty="0">
              <a:latin typeface="Franklin Gothic Book" panose="020B0503020102020204" pitchFamily="34" charset="0"/>
            </a:endParaRPr>
          </a:p>
        </p:txBody>
      </p:sp>
      <p:sp>
        <p:nvSpPr>
          <p:cNvPr id="3" name="Subtitle 2"/>
          <p:cNvSpPr>
            <a:spLocks noGrp="1"/>
          </p:cNvSpPr>
          <p:nvPr>
            <p:ph type="subTitle" idx="1"/>
          </p:nvPr>
        </p:nvSpPr>
        <p:spPr>
          <a:xfrm>
            <a:off x="6680528" y="1599067"/>
            <a:ext cx="5265666" cy="1208141"/>
          </a:xfrm>
        </p:spPr>
        <p:txBody>
          <a:bodyPr vert="horz" lIns="91440" tIns="45720" rIns="91440" bIns="45720" rtlCol="0">
            <a:noAutofit/>
          </a:bodyPr>
          <a:lstStyle/>
          <a:p>
            <a:pPr algn="l"/>
            <a:r>
              <a:rPr lang="en-GB" sz="3600" dirty="0">
                <a:latin typeface="Franklin Gothic Book" panose="020B0503020102020204" pitchFamily="34" charset="0"/>
                <a:cs typeface="Calibri"/>
              </a:rPr>
              <a:t>Assessing &amp; Evaluating Learning in the Classroom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BA71-9F12-A4AF-B14B-1D80924831D3}"/>
              </a:ext>
            </a:extLst>
          </p:cNvPr>
          <p:cNvSpPr>
            <a:spLocks noGrp="1"/>
          </p:cNvSpPr>
          <p:nvPr>
            <p:ph type="title"/>
          </p:nvPr>
        </p:nvSpPr>
        <p:spPr/>
        <p:txBody>
          <a:bodyPr>
            <a:normAutofit/>
          </a:bodyPr>
          <a:lstStyle/>
          <a:p>
            <a:r>
              <a:rPr lang="en-GB" sz="4000" dirty="0">
                <a:latin typeface="Franklin Gothic Book" panose="020B0503020102020204" pitchFamily="34" charset="0"/>
              </a:rPr>
              <a:t>Learning Outcomes </a:t>
            </a:r>
          </a:p>
        </p:txBody>
      </p:sp>
      <p:sp>
        <p:nvSpPr>
          <p:cNvPr id="3" name="Content Placeholder 2">
            <a:extLst>
              <a:ext uri="{FF2B5EF4-FFF2-40B4-BE49-F238E27FC236}">
                <a16:creationId xmlns:a16="http://schemas.microsoft.com/office/drawing/2014/main" id="{BB0F64FA-126E-3CD5-7F51-9D1049BCD5BB}"/>
              </a:ext>
            </a:extLst>
          </p:cNvPr>
          <p:cNvSpPr>
            <a:spLocks noGrp="1"/>
          </p:cNvSpPr>
          <p:nvPr>
            <p:ph idx="1"/>
          </p:nvPr>
        </p:nvSpPr>
        <p:spPr/>
        <p:txBody>
          <a:bodyPr vert="horz" lIns="91440" tIns="45720" rIns="91440" bIns="45720" rtlCol="0" anchor="t">
            <a:normAutofit/>
          </a:bodyPr>
          <a:lstStyle/>
          <a:p>
            <a:r>
              <a:rPr lang="en-GB" sz="2800" dirty="0">
                <a:latin typeface="Franklin Gothic Book" panose="020B0503020102020204" pitchFamily="34" charset="0"/>
              </a:rPr>
              <a:t>To develop an awareness of the key principles of assessment and feedback within the classroom </a:t>
            </a:r>
          </a:p>
          <a:p>
            <a:endParaRPr lang="en-GB" sz="2800" dirty="0">
              <a:latin typeface="Franklin Gothic Book" panose="020B0503020102020204" pitchFamily="34" charset="0"/>
            </a:endParaRPr>
          </a:p>
          <a:p>
            <a:r>
              <a:rPr lang="en-GB" sz="2800" dirty="0">
                <a:latin typeface="Franklin Gothic Book" panose="020B0503020102020204" pitchFamily="34" charset="0"/>
              </a:rPr>
              <a:t>To begin to apply this to own professional practice</a:t>
            </a:r>
          </a:p>
        </p:txBody>
      </p:sp>
    </p:spTree>
    <p:extLst>
      <p:ext uri="{BB962C8B-B14F-4D97-AF65-F5344CB8AC3E}">
        <p14:creationId xmlns:p14="http://schemas.microsoft.com/office/powerpoint/2010/main" val="75119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latin typeface="Franklin Gothic Book" panose="020B0503020102020204" pitchFamily="34" charset="0"/>
              </a:rPr>
              <a:t>Question</a:t>
            </a: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1"/>
          </p:nvPr>
        </p:nvSpPr>
        <p:spPr>
          <a:xfrm>
            <a:off x="643278" y="2370066"/>
            <a:ext cx="8619252" cy="3547872"/>
          </a:xfrm>
        </p:spPr>
        <p:txBody>
          <a:bodyPr vert="horz" lIns="91440" tIns="45720" rIns="91440" bIns="45720" rtlCol="0" anchor="t">
            <a:normAutofit/>
          </a:bodyPr>
          <a:lstStyle/>
          <a:p>
            <a:endParaRPr lang="en-US" sz="2200" dirty="0"/>
          </a:p>
          <a:p>
            <a:endParaRPr lang="en-US" sz="2400" dirty="0">
              <a:latin typeface="Franklin Gothic Book" panose="020B0503020102020204" pitchFamily="34" charset="0"/>
            </a:endParaRPr>
          </a:p>
          <a:p>
            <a:r>
              <a:rPr lang="en-US" sz="3200" dirty="0">
                <a:latin typeface="Franklin Gothic Book" panose="020B0503020102020204" pitchFamily="34" charset="0"/>
              </a:rPr>
              <a:t>Why do we assess learners within education?</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837526" y="3035661"/>
            <a:ext cx="2711196" cy="2711196"/>
          </a:xfrm>
          <a:prstGeom prst="rect">
            <a:avLst/>
          </a:prstGeom>
        </p:spPr>
      </p:pic>
    </p:spTree>
    <p:extLst>
      <p:ext uri="{BB962C8B-B14F-4D97-AF65-F5344CB8AC3E}">
        <p14:creationId xmlns:p14="http://schemas.microsoft.com/office/powerpoint/2010/main" val="283785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838200" y="365125"/>
            <a:ext cx="10515600" cy="1325563"/>
          </a:xfrm>
        </p:spPr>
        <p:txBody>
          <a:bodyPr>
            <a:normAutofit/>
          </a:bodyPr>
          <a:lstStyle/>
          <a:p>
            <a:r>
              <a:rPr lang="en-GB" sz="5400" dirty="0"/>
              <a:t>Some of the reasons</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838200" y="1811404"/>
            <a:ext cx="10515600" cy="4251960"/>
          </a:xfrm>
        </p:spPr>
        <p:txBody>
          <a:bodyPr vert="horz" lIns="91440" tIns="45720" rIns="91440" bIns="45720" rtlCol="0">
            <a:noAutofit/>
          </a:bodyPr>
          <a:lstStyle/>
          <a:p>
            <a:r>
              <a:rPr lang="en-GB" b="1" dirty="0">
                <a:latin typeface="Franklin Gothic Book" panose="020B0503020102020204" pitchFamily="34" charset="0"/>
              </a:rPr>
              <a:t>Diagnostic</a:t>
            </a:r>
            <a:r>
              <a:rPr lang="en-GB" dirty="0">
                <a:latin typeface="Franklin Gothic Book" panose="020B0503020102020204" pitchFamily="34" charset="0"/>
              </a:rPr>
              <a:t> – establish entry behaviour, diagnose learning needs/difficulties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Feedback</a:t>
            </a:r>
            <a:r>
              <a:rPr lang="en-GB" dirty="0">
                <a:latin typeface="Franklin Gothic Book" panose="020B0503020102020204" pitchFamily="34" charset="0"/>
              </a:rPr>
              <a:t> – progress reporting (for teachers and students), identifying strengths and areas for development, reinforce learning, motivate learners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Standards</a:t>
            </a:r>
            <a:r>
              <a:rPr lang="en-GB" dirty="0">
                <a:latin typeface="Franklin Gothic Book" panose="020B0503020102020204" pitchFamily="34" charset="0"/>
              </a:rPr>
              <a:t> – maintain standards, certification, facilitate progression, prediction of future performance, fitness to practice, provision of data for quality assurance mechanisms e.g. fitness to practice</a:t>
            </a:r>
            <a:endParaRPr lang="en-GB" dirty="0">
              <a:latin typeface="Franklin Gothic Book" panose="020B0503020102020204" pitchFamily="34" charset="0"/>
              <a:cs typeface="Calibri"/>
            </a:endParaRPr>
          </a:p>
        </p:txBody>
      </p:sp>
    </p:spTree>
    <p:extLst>
      <p:ext uri="{BB962C8B-B14F-4D97-AF65-F5344CB8AC3E}">
        <p14:creationId xmlns:p14="http://schemas.microsoft.com/office/powerpoint/2010/main" val="225753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B1134-2E5D-048F-A6E2-D67534AFD224}"/>
              </a:ext>
            </a:extLst>
          </p:cNvPr>
          <p:cNvSpPr>
            <a:spLocks noGrp="1"/>
          </p:cNvSpPr>
          <p:nvPr>
            <p:ph idx="1"/>
          </p:nvPr>
        </p:nvSpPr>
        <p:spPr>
          <a:xfrm>
            <a:off x="838200" y="1937713"/>
            <a:ext cx="10515600" cy="4351338"/>
          </a:xfrm>
        </p:spPr>
        <p:txBody>
          <a:bodyPr/>
          <a:lstStyle/>
          <a:p>
            <a:r>
              <a:rPr lang="en-GB" dirty="0">
                <a:latin typeface="Franklin Gothic Book" panose="020B0503020102020204" pitchFamily="34" charset="0"/>
              </a:rPr>
              <a:t>To guide students’ improvement</a:t>
            </a:r>
          </a:p>
          <a:p>
            <a:r>
              <a:rPr lang="en-GB" dirty="0">
                <a:latin typeface="Franklin Gothic Book" panose="020B0503020102020204" pitchFamily="34" charset="0"/>
              </a:rPr>
              <a:t>To motivate and help assist in setting goals</a:t>
            </a:r>
          </a:p>
          <a:p>
            <a:r>
              <a:rPr lang="en-GB" dirty="0">
                <a:latin typeface="Franklin Gothic Book" panose="020B0503020102020204" pitchFamily="34" charset="0"/>
              </a:rPr>
              <a:t>To help students to learn from their mistakes or difficulties</a:t>
            </a:r>
          </a:p>
          <a:p>
            <a:r>
              <a:rPr lang="en-GB" dirty="0">
                <a:latin typeface="Franklin Gothic Book" panose="020B0503020102020204" pitchFamily="34" charset="0"/>
              </a:rPr>
              <a:t>To allow students to check out how well they are developing as learners</a:t>
            </a:r>
          </a:p>
          <a:p>
            <a:r>
              <a:rPr lang="en-GB" dirty="0">
                <a:latin typeface="Franklin Gothic Book" panose="020B0503020102020204" pitchFamily="34" charset="0"/>
              </a:rPr>
              <a:t>To classify or grade students</a:t>
            </a:r>
          </a:p>
          <a:p>
            <a:r>
              <a:rPr lang="en-GB" dirty="0">
                <a:latin typeface="Franklin Gothic Book" panose="020B0503020102020204" pitchFamily="34" charset="0"/>
              </a:rPr>
              <a:t>To set standards</a:t>
            </a:r>
          </a:p>
          <a:p>
            <a:r>
              <a:rPr lang="en-GB" dirty="0">
                <a:latin typeface="Franklin Gothic Book" panose="020B0503020102020204" pitchFamily="34" charset="0"/>
              </a:rPr>
              <a:t>To give teachers feedback on how our teaching is going</a:t>
            </a:r>
          </a:p>
        </p:txBody>
      </p:sp>
      <p:sp>
        <p:nvSpPr>
          <p:cNvPr id="4" name="Title 4">
            <a:extLst>
              <a:ext uri="{FF2B5EF4-FFF2-40B4-BE49-F238E27FC236}">
                <a16:creationId xmlns:a16="http://schemas.microsoft.com/office/drawing/2014/main" id="{EDBD6143-F46C-5ACC-2C11-49F8A60A4463}"/>
              </a:ext>
            </a:extLst>
          </p:cNvPr>
          <p:cNvSpPr>
            <a:spLocks noGrp="1"/>
          </p:cNvSpPr>
          <p:nvPr>
            <p:ph type="title"/>
          </p:nvPr>
        </p:nvSpPr>
        <p:spPr>
          <a:xfrm>
            <a:off x="838200" y="365125"/>
            <a:ext cx="10515600" cy="1325563"/>
          </a:xfrm>
        </p:spPr>
        <p:txBody>
          <a:bodyPr>
            <a:normAutofit fontScale="90000"/>
          </a:bodyPr>
          <a:lstStyle/>
          <a:p>
            <a:r>
              <a:rPr lang="en-GB" sz="5400" dirty="0"/>
              <a:t>Used effectively, assessment should serve:</a:t>
            </a:r>
          </a:p>
        </p:txBody>
      </p:sp>
    </p:spTree>
    <p:extLst>
      <p:ext uri="{BB962C8B-B14F-4D97-AF65-F5344CB8AC3E}">
        <p14:creationId xmlns:p14="http://schemas.microsoft.com/office/powerpoint/2010/main" val="278424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214AC-5F3D-0E6B-73AA-EB35B8542D0E}"/>
              </a:ext>
            </a:extLst>
          </p:cNvPr>
          <p:cNvSpPr>
            <a:spLocks noGrp="1"/>
          </p:cNvSpPr>
          <p:nvPr>
            <p:ph idx="1"/>
          </p:nvPr>
        </p:nvSpPr>
        <p:spPr/>
        <p:txBody>
          <a:bodyPr/>
          <a:lstStyle/>
          <a:p>
            <a:r>
              <a:rPr lang="en-GB" dirty="0">
                <a:latin typeface="Franklin Gothic Book" panose="020B0503020102020204" pitchFamily="34" charset="0"/>
              </a:rPr>
              <a:t>To add variety to our teaching and align learning outcomes to assessment</a:t>
            </a:r>
          </a:p>
          <a:p>
            <a:r>
              <a:rPr lang="en-GB" dirty="0">
                <a:latin typeface="Franklin Gothic Book" panose="020B0503020102020204" pitchFamily="34" charset="0"/>
              </a:rPr>
              <a:t>To add variety to students’ learning experience</a:t>
            </a:r>
          </a:p>
          <a:p>
            <a:r>
              <a:rPr lang="en-GB" dirty="0">
                <a:latin typeface="Franklin Gothic Book" panose="020B0503020102020204" pitchFamily="34" charset="0"/>
              </a:rPr>
              <a:t>To lead to appropriate qualifications or licence to practice</a:t>
            </a:r>
          </a:p>
          <a:p>
            <a:r>
              <a:rPr lang="en-GB" dirty="0">
                <a:latin typeface="Franklin Gothic Book" panose="020B0503020102020204" pitchFamily="34" charset="0"/>
              </a:rPr>
              <a:t>To determine fitness to enter a programme</a:t>
            </a:r>
          </a:p>
          <a:p>
            <a:r>
              <a:rPr lang="en-GB" dirty="0">
                <a:latin typeface="Franklin Gothic Book" panose="020B0503020102020204" pitchFamily="34" charset="0"/>
              </a:rPr>
              <a:t>To allow students to make realistic decisions about whether they are up to the demands of the course</a:t>
            </a:r>
          </a:p>
          <a:p>
            <a:r>
              <a:rPr lang="en-GB" dirty="0">
                <a:latin typeface="Franklin Gothic Book" panose="020B0503020102020204" pitchFamily="34" charset="0"/>
              </a:rPr>
              <a:t>To provide statistics for the course and institution</a:t>
            </a: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302736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6792-FA41-81CB-A0F9-BDC36F9A793B}"/>
              </a:ext>
            </a:extLst>
          </p:cNvPr>
          <p:cNvSpPr>
            <a:spLocks noGrp="1"/>
          </p:cNvSpPr>
          <p:nvPr>
            <p:ph type="title"/>
          </p:nvPr>
        </p:nvSpPr>
        <p:spPr/>
        <p:txBody>
          <a:bodyPr/>
          <a:lstStyle/>
          <a:p>
            <a:r>
              <a:rPr lang="en-GB" dirty="0"/>
              <a:t>Assessment </a:t>
            </a:r>
            <a:r>
              <a:rPr lang="en-GB" b="1" dirty="0">
                <a:solidFill>
                  <a:srgbClr val="FF0000"/>
                </a:solidFill>
              </a:rPr>
              <a:t>for</a:t>
            </a:r>
            <a:r>
              <a:rPr lang="en-GB" dirty="0"/>
              <a:t>, </a:t>
            </a:r>
            <a:r>
              <a:rPr lang="en-GB" b="1" dirty="0">
                <a:solidFill>
                  <a:srgbClr val="FF0000"/>
                </a:solidFill>
              </a:rPr>
              <a:t>as</a:t>
            </a:r>
            <a:r>
              <a:rPr lang="en-GB" dirty="0"/>
              <a:t> and </a:t>
            </a:r>
            <a:r>
              <a:rPr lang="en-GB" b="1" dirty="0">
                <a:solidFill>
                  <a:srgbClr val="FF0000"/>
                </a:solidFill>
              </a:rPr>
              <a:t>of</a:t>
            </a:r>
            <a:r>
              <a:rPr lang="en-GB" dirty="0"/>
              <a:t> Learning</a:t>
            </a:r>
          </a:p>
        </p:txBody>
      </p:sp>
      <p:pic>
        <p:nvPicPr>
          <p:cNvPr id="1026" name="Picture 2" descr="Assessment for learning: Confused? (article) :: Behance">
            <a:extLst>
              <a:ext uri="{FF2B5EF4-FFF2-40B4-BE49-F238E27FC236}">
                <a16:creationId xmlns:a16="http://schemas.microsoft.com/office/drawing/2014/main" id="{F17611C8-8832-8987-732A-D863EB2AF8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4057" y="1579142"/>
            <a:ext cx="7321212" cy="49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02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6CD7-B1C2-49AF-9E1A-B38647D64E60}"/>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4125A46A-DD8E-A871-4531-7AC6B06729A4}"/>
              </a:ext>
            </a:extLst>
          </p:cNvPr>
          <p:cNvSpPr>
            <a:spLocks noGrp="1"/>
          </p:cNvSpPr>
          <p:nvPr>
            <p:ph idx="1"/>
          </p:nvPr>
        </p:nvSpPr>
        <p:spPr/>
        <p:txBody>
          <a:bodyPr>
            <a:normAutofit lnSpcReduction="10000"/>
          </a:bodyPr>
          <a:lstStyle/>
          <a:p>
            <a:r>
              <a:rPr lang="en-GB" sz="3200" dirty="0"/>
              <a:t>Formative -</a:t>
            </a:r>
            <a:r>
              <a:rPr lang="en-GB" dirty="0"/>
              <a:t>	</a:t>
            </a:r>
            <a:r>
              <a:rPr lang="en-GB" dirty="0">
                <a:latin typeface="Franklin Gothic Book" panose="020B0503020102020204" pitchFamily="34" charset="0"/>
              </a:rPr>
              <a:t>Takes place during a course of study to inform how 			the learning is proceeding and how the students 				are engaging with the programme. </a:t>
            </a:r>
            <a:r>
              <a:rPr lang="en-GB" dirty="0"/>
              <a:t>	</a:t>
            </a:r>
          </a:p>
          <a:p>
            <a:pPr marL="0" indent="0">
              <a:buNone/>
            </a:pPr>
            <a:endParaRPr lang="en-GB" dirty="0"/>
          </a:p>
          <a:p>
            <a:r>
              <a:rPr lang="en-GB" sz="3200" dirty="0"/>
              <a:t>Summative -</a:t>
            </a:r>
            <a:r>
              <a:rPr lang="en-GB" dirty="0"/>
              <a:t>	</a:t>
            </a:r>
            <a:r>
              <a:rPr lang="en-GB" dirty="0">
                <a:latin typeface="Franklin Gothic Book" panose="020B0503020102020204" pitchFamily="34" charset="0"/>
              </a:rPr>
              <a:t>Typically takes place at the end of a programme of 			study for certification purposes.</a:t>
            </a:r>
            <a:r>
              <a:rPr lang="en-GB" dirty="0"/>
              <a:t>	</a:t>
            </a:r>
          </a:p>
          <a:p>
            <a:pPr marL="0" indent="0">
              <a:buNone/>
            </a:pPr>
            <a:endParaRPr lang="en-GB" dirty="0"/>
          </a:p>
          <a:p>
            <a:r>
              <a:rPr lang="en-GB" sz="3200" dirty="0"/>
              <a:t>Ipsative -</a:t>
            </a:r>
            <a:r>
              <a:rPr lang="en-GB" dirty="0"/>
              <a:t>		When students’ own starting points are identified 				and targets set against which future progress can be 			assessed.</a:t>
            </a:r>
          </a:p>
        </p:txBody>
      </p:sp>
    </p:spTree>
    <p:extLst>
      <p:ext uri="{BB962C8B-B14F-4D97-AF65-F5344CB8AC3E}">
        <p14:creationId xmlns:p14="http://schemas.microsoft.com/office/powerpoint/2010/main" val="3149770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AA5A-61BD-BD7D-0CD0-AF9759ABFBB2}"/>
              </a:ext>
            </a:extLst>
          </p:cNvPr>
          <p:cNvSpPr>
            <a:spLocks noGrp="1"/>
          </p:cNvSpPr>
          <p:nvPr>
            <p:ph type="title"/>
          </p:nvPr>
        </p:nvSpPr>
        <p:spPr/>
        <p:txBody>
          <a:bodyPr/>
          <a:lstStyle/>
          <a:p>
            <a:r>
              <a:rPr lang="en-GB" dirty="0">
                <a:cs typeface="Calibri Light"/>
              </a:rPr>
              <a:t>Activity</a:t>
            </a:r>
            <a:endParaRPr lang="en-GB" dirty="0"/>
          </a:p>
        </p:txBody>
      </p:sp>
      <p:sp>
        <p:nvSpPr>
          <p:cNvPr id="4" name="Content Placeholder 3">
            <a:extLst>
              <a:ext uri="{FF2B5EF4-FFF2-40B4-BE49-F238E27FC236}">
                <a16:creationId xmlns:a16="http://schemas.microsoft.com/office/drawing/2014/main" id="{9EBE1F31-8247-F4D7-4878-9A6427D0DB5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cs typeface="Calibri"/>
              </a:rPr>
              <a:t>List the many different types of assessment that can be used within the classroom.</a:t>
            </a:r>
          </a:p>
          <a:p>
            <a:endParaRPr lang="en-GB" dirty="0">
              <a:latin typeface="Franklin Gothic Book" panose="020B0503020102020204" pitchFamily="34" charset="0"/>
              <a:cs typeface="Calibri"/>
            </a:endParaRPr>
          </a:p>
          <a:p>
            <a:pPr marL="0" indent="0">
              <a:buNone/>
            </a:pPr>
            <a:endParaRPr lang="en-GB" dirty="0">
              <a:solidFill>
                <a:srgbClr val="FF0000"/>
              </a:solidFill>
              <a:latin typeface="Franklin Gothic Book" panose="020B0503020102020204" pitchFamily="34" charset="0"/>
              <a:cs typeface="Calibri"/>
            </a:endParaRPr>
          </a:p>
          <a:p>
            <a:endParaRPr lang="en-GB" dirty="0">
              <a:latin typeface="Century Gothic"/>
              <a:cs typeface="Calibri"/>
            </a:endParaRPr>
          </a:p>
          <a:p>
            <a:endParaRPr lang="en-GB" dirty="0">
              <a:latin typeface="Century Gothic"/>
              <a:cs typeface="Calibri"/>
            </a:endParaRPr>
          </a:p>
        </p:txBody>
      </p:sp>
    </p:spTree>
    <p:extLst>
      <p:ext uri="{BB962C8B-B14F-4D97-AF65-F5344CB8AC3E}">
        <p14:creationId xmlns:p14="http://schemas.microsoft.com/office/powerpoint/2010/main" val="820533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8E15-C767-9C3B-E4DF-F2AFA7DC53CB}"/>
              </a:ext>
            </a:extLst>
          </p:cNvPr>
          <p:cNvSpPr>
            <a:spLocks noGrp="1"/>
          </p:cNvSpPr>
          <p:nvPr>
            <p:ph type="title"/>
          </p:nvPr>
        </p:nvSpPr>
        <p:spPr>
          <a:xfrm>
            <a:off x="838200" y="-47833"/>
            <a:ext cx="10515600" cy="1325563"/>
          </a:xfrm>
        </p:spPr>
        <p:txBody>
          <a:bodyPr/>
          <a:lstStyle/>
          <a:p>
            <a:r>
              <a:rPr lang="en-GB" dirty="0"/>
              <a:t>Activity - Assessment Techniques</a:t>
            </a:r>
          </a:p>
        </p:txBody>
      </p:sp>
      <p:sp>
        <p:nvSpPr>
          <p:cNvPr id="3" name="Content Placeholder 2">
            <a:extLst>
              <a:ext uri="{FF2B5EF4-FFF2-40B4-BE49-F238E27FC236}">
                <a16:creationId xmlns:a16="http://schemas.microsoft.com/office/drawing/2014/main" id="{8D819442-3F27-FA50-8DCA-1ECB8F27D9E9}"/>
              </a:ext>
            </a:extLst>
          </p:cNvPr>
          <p:cNvSpPr>
            <a:spLocks noGrp="1"/>
          </p:cNvSpPr>
          <p:nvPr>
            <p:ph idx="1"/>
          </p:nvPr>
        </p:nvSpPr>
        <p:spPr>
          <a:xfrm>
            <a:off x="838200" y="2226781"/>
            <a:ext cx="4571508" cy="4351338"/>
          </a:xfrm>
        </p:spPr>
        <p:txBody>
          <a:bodyPr/>
          <a:lstStyle/>
          <a:p>
            <a:r>
              <a:rPr lang="en-GB" dirty="0">
                <a:latin typeface="Franklin Gothic Book" panose="020B0503020102020204" pitchFamily="34" charset="0"/>
              </a:rPr>
              <a:t>Traditional written exams</a:t>
            </a:r>
          </a:p>
          <a:p>
            <a:r>
              <a:rPr lang="en-GB" dirty="0">
                <a:latin typeface="Franklin Gothic Book" panose="020B0503020102020204" pitchFamily="34" charset="0"/>
              </a:rPr>
              <a:t>Open-book exams</a:t>
            </a:r>
          </a:p>
          <a:p>
            <a:r>
              <a:rPr lang="en-GB" dirty="0">
                <a:latin typeface="Franklin Gothic Book" panose="020B0503020102020204" pitchFamily="34" charset="0"/>
              </a:rPr>
              <a:t>Essays</a:t>
            </a:r>
          </a:p>
          <a:p>
            <a:r>
              <a:rPr lang="en-GB" dirty="0">
                <a:latin typeface="Franklin Gothic Book" panose="020B0503020102020204" pitchFamily="34" charset="0"/>
              </a:rPr>
              <a:t>Reports</a:t>
            </a:r>
          </a:p>
          <a:p>
            <a:r>
              <a:rPr lang="en-GB" dirty="0">
                <a:latin typeface="Franklin Gothic Book" panose="020B0503020102020204" pitchFamily="34" charset="0"/>
              </a:rPr>
              <a:t>Practical work</a:t>
            </a:r>
          </a:p>
          <a:p>
            <a:r>
              <a:rPr lang="en-GB" dirty="0">
                <a:latin typeface="Franklin Gothic Book" panose="020B0503020102020204" pitchFamily="34" charset="0"/>
              </a:rPr>
              <a:t>Portfolios</a:t>
            </a:r>
          </a:p>
          <a:p>
            <a:r>
              <a:rPr lang="en-GB" dirty="0">
                <a:latin typeface="Franklin Gothic Book" panose="020B0503020102020204" pitchFamily="34" charset="0"/>
              </a:rPr>
              <a:t>Presentations</a:t>
            </a:r>
          </a:p>
          <a:p>
            <a:r>
              <a:rPr lang="en-GB" dirty="0">
                <a:latin typeface="Franklin Gothic Book" panose="020B0503020102020204" pitchFamily="34" charset="0"/>
              </a:rPr>
              <a:t>Vivas or oral exams</a:t>
            </a:r>
          </a:p>
          <a:p>
            <a:pPr marL="0" indent="0">
              <a:buNone/>
            </a:pPr>
            <a:endParaRPr lang="en-GB" dirty="0"/>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B9066E0E-3C08-11EE-E05A-5F3DC4016B23}"/>
              </a:ext>
            </a:extLst>
          </p:cNvPr>
          <p:cNvSpPr txBox="1">
            <a:spLocks/>
          </p:cNvSpPr>
          <p:nvPr/>
        </p:nvSpPr>
        <p:spPr>
          <a:xfrm>
            <a:off x="6034548" y="2238571"/>
            <a:ext cx="457150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Franklin Gothic Book" panose="020B0503020102020204" pitchFamily="34" charset="0"/>
              </a:rPr>
              <a:t>Projects</a:t>
            </a:r>
          </a:p>
          <a:p>
            <a:r>
              <a:rPr lang="en-GB" dirty="0">
                <a:latin typeface="Franklin Gothic Book" panose="020B0503020102020204" pitchFamily="34" charset="0"/>
              </a:rPr>
              <a:t>Posters</a:t>
            </a:r>
          </a:p>
          <a:p>
            <a:r>
              <a:rPr lang="en-GB" dirty="0">
                <a:latin typeface="Franklin Gothic Book" panose="020B0503020102020204" pitchFamily="34" charset="0"/>
              </a:rPr>
              <a:t>Dissertations</a:t>
            </a:r>
          </a:p>
          <a:p>
            <a:r>
              <a:rPr lang="en-GB" dirty="0">
                <a:latin typeface="Franklin Gothic Book" panose="020B0503020102020204" pitchFamily="34" charset="0"/>
              </a:rPr>
              <a:t>Work-based learning</a:t>
            </a:r>
          </a:p>
          <a:p>
            <a:r>
              <a:rPr lang="en-GB" dirty="0">
                <a:latin typeface="Franklin Gothic Book" panose="020B0503020102020204" pitchFamily="34" charset="0"/>
              </a:rPr>
              <a:t>Question &amp; Answer</a:t>
            </a:r>
          </a:p>
          <a:p>
            <a:r>
              <a:rPr lang="en-GB" dirty="0">
                <a:latin typeface="Franklin Gothic Book" panose="020B0503020102020204" pitchFamily="34" charset="0"/>
              </a:rPr>
              <a:t>Peer assessments</a:t>
            </a:r>
          </a:p>
          <a:p>
            <a:r>
              <a:rPr lang="en-GB" dirty="0">
                <a:latin typeface="Franklin Gothic Book" panose="020B0503020102020204" pitchFamily="34" charset="0"/>
              </a:rPr>
              <a:t>Discussions</a:t>
            </a:r>
          </a:p>
          <a:p>
            <a:r>
              <a:rPr lang="en-GB" dirty="0">
                <a:latin typeface="Franklin Gothic Book" panose="020B0503020102020204" pitchFamily="34" charset="0"/>
              </a:rPr>
              <a:t>Observations</a:t>
            </a:r>
          </a:p>
          <a:p>
            <a:r>
              <a:rPr lang="en-GB" dirty="0">
                <a:latin typeface="Franklin Gothic Book" panose="020B0503020102020204" pitchFamily="34" charset="0"/>
              </a:rPr>
              <a:t>Quizzes</a:t>
            </a:r>
          </a:p>
          <a:p>
            <a:pPr marL="0" indent="0">
              <a:buFont typeface="Arial" panose="020B0604020202020204" pitchFamily="34" charset="0"/>
              <a:buNone/>
            </a:pPr>
            <a:endParaRPr lang="en-GB" dirty="0"/>
          </a:p>
          <a:p>
            <a:endParaRPr lang="en-GB" dirty="0"/>
          </a:p>
        </p:txBody>
      </p:sp>
      <p:sp>
        <p:nvSpPr>
          <p:cNvPr id="5" name="Content Placeholder 2">
            <a:extLst>
              <a:ext uri="{FF2B5EF4-FFF2-40B4-BE49-F238E27FC236}">
                <a16:creationId xmlns:a16="http://schemas.microsoft.com/office/drawing/2014/main" id="{A7319A7E-1C2E-5D51-9099-C6A7C60700C8}"/>
              </a:ext>
            </a:extLst>
          </p:cNvPr>
          <p:cNvSpPr txBox="1">
            <a:spLocks/>
          </p:cNvSpPr>
          <p:nvPr/>
        </p:nvSpPr>
        <p:spPr>
          <a:xfrm>
            <a:off x="764950" y="1118071"/>
            <a:ext cx="10862678" cy="1108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Franklin Gothic Book" panose="020B0503020102020204" pitchFamily="34" charset="0"/>
              </a:rPr>
              <a:t>Working in pairs, find out about the techniques you have been allocated and prepare to discuss their advantages and disadvantages: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None/>
            </a:pPr>
            <a:endParaRPr lang="en-GB" dirty="0"/>
          </a:p>
        </p:txBody>
      </p:sp>
    </p:spTree>
    <p:extLst>
      <p:ext uri="{BB962C8B-B14F-4D97-AF65-F5344CB8AC3E}">
        <p14:creationId xmlns:p14="http://schemas.microsoft.com/office/powerpoint/2010/main" val="868760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8676-C4FA-C8F0-5923-FB9718DA69F0}"/>
              </a:ext>
            </a:extLst>
          </p:cNvPr>
          <p:cNvSpPr>
            <a:spLocks noGrp="1"/>
          </p:cNvSpPr>
          <p:nvPr>
            <p:ph type="title"/>
          </p:nvPr>
        </p:nvSpPr>
        <p:spPr>
          <a:xfrm>
            <a:off x="631723" y="60489"/>
            <a:ext cx="10515600" cy="1325563"/>
          </a:xfrm>
        </p:spPr>
        <p:txBody>
          <a:bodyPr/>
          <a:lstStyle/>
          <a:p>
            <a:r>
              <a:rPr lang="en-GB" dirty="0">
                <a:cs typeface="Calibri Light"/>
              </a:rPr>
              <a:t>Uses of Assessment Techniques By  Domains of Learning </a:t>
            </a:r>
            <a:endParaRPr lang="en-GB" dirty="0"/>
          </a:p>
        </p:txBody>
      </p:sp>
      <p:graphicFrame>
        <p:nvGraphicFramePr>
          <p:cNvPr id="4" name="Table 3">
            <a:extLst>
              <a:ext uri="{FF2B5EF4-FFF2-40B4-BE49-F238E27FC236}">
                <a16:creationId xmlns:a16="http://schemas.microsoft.com/office/drawing/2014/main" id="{4F1A196F-A4E5-8145-2A51-714314D8BD35}"/>
              </a:ext>
            </a:extLst>
          </p:cNvPr>
          <p:cNvGraphicFramePr>
            <a:graphicFrameLocks noGrp="1"/>
          </p:cNvGraphicFramePr>
          <p:nvPr>
            <p:extLst>
              <p:ext uri="{D42A27DB-BD31-4B8C-83A1-F6EECF244321}">
                <p14:modId xmlns:p14="http://schemas.microsoft.com/office/powerpoint/2010/main" val="613552573"/>
              </p:ext>
            </p:extLst>
          </p:nvPr>
        </p:nvGraphicFramePr>
        <p:xfrm>
          <a:off x="2032000" y="1468643"/>
          <a:ext cx="8128000" cy="5217160"/>
        </p:xfrm>
        <a:graphic>
          <a:graphicData uri="http://schemas.openxmlformats.org/drawingml/2006/table">
            <a:tbl>
              <a:tblPr firstRow="1" bandRow="1">
                <a:tableStyleId>{5C22544A-7EE6-4342-B048-85BDC9FD1C3A}</a:tableStyleId>
              </a:tblPr>
              <a:tblGrid>
                <a:gridCol w="2398415">
                  <a:extLst>
                    <a:ext uri="{9D8B030D-6E8A-4147-A177-3AD203B41FA5}">
                      <a16:colId xmlns:a16="http://schemas.microsoft.com/office/drawing/2014/main" val="4011540308"/>
                    </a:ext>
                  </a:extLst>
                </a:gridCol>
                <a:gridCol w="5729585">
                  <a:extLst>
                    <a:ext uri="{9D8B030D-6E8A-4147-A177-3AD203B41FA5}">
                      <a16:colId xmlns:a16="http://schemas.microsoft.com/office/drawing/2014/main" val="1693021088"/>
                    </a:ext>
                  </a:extLst>
                </a:gridCol>
              </a:tblGrid>
              <a:tr h="370840">
                <a:tc>
                  <a:txBody>
                    <a:bodyPr/>
                    <a:lstStyle/>
                    <a:p>
                      <a:r>
                        <a:rPr lang="en-GB" dirty="0"/>
                        <a:t>Objective</a:t>
                      </a:r>
                    </a:p>
                  </a:txBody>
                  <a:tcPr/>
                </a:tc>
                <a:tc>
                  <a:txBody>
                    <a:bodyPr/>
                    <a:lstStyle/>
                    <a:p>
                      <a:r>
                        <a:rPr lang="en-GB" dirty="0"/>
                        <a:t>Possible Assessment Methods</a:t>
                      </a:r>
                    </a:p>
                  </a:txBody>
                  <a:tcPr/>
                </a:tc>
                <a:extLst>
                  <a:ext uri="{0D108BD9-81ED-4DB2-BD59-A6C34878D82A}">
                    <a16:rowId xmlns:a16="http://schemas.microsoft.com/office/drawing/2014/main" val="1965957688"/>
                  </a:ext>
                </a:extLst>
              </a:tr>
              <a:tr h="370840">
                <a:tc>
                  <a:txBody>
                    <a:bodyPr/>
                    <a:lstStyle/>
                    <a:p>
                      <a:r>
                        <a:rPr lang="en-GB" dirty="0"/>
                        <a:t>Lower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p>
                      <a:endParaRPr lang="en-GB" sz="1600" dirty="0"/>
                    </a:p>
                  </a:txBody>
                  <a:tcPr/>
                </a:tc>
                <a:tc>
                  <a:txBody>
                    <a:bodyPr/>
                    <a:lstStyle/>
                    <a:p>
                      <a:pPr marL="285750" indent="-285750">
                        <a:buFont typeface="Arial" panose="020B0604020202020204" pitchFamily="34" charset="0"/>
                        <a:buChar char="•"/>
                      </a:pPr>
                      <a:r>
                        <a:rPr lang="en-GB" dirty="0"/>
                        <a:t>Multiple Choice Questions</a:t>
                      </a:r>
                    </a:p>
                    <a:p>
                      <a:pPr marL="285750" indent="-285750">
                        <a:buFont typeface="Arial" panose="020B0604020202020204" pitchFamily="34" charset="0"/>
                        <a:buChar char="•"/>
                      </a:pPr>
                      <a:r>
                        <a:rPr lang="en-GB" dirty="0"/>
                        <a:t>Matching Block Questions</a:t>
                      </a:r>
                    </a:p>
                    <a:p>
                      <a:pPr marL="285750" indent="-285750">
                        <a:buFont typeface="Arial" panose="020B0604020202020204" pitchFamily="34" charset="0"/>
                        <a:buChar char="•"/>
                      </a:pPr>
                      <a:r>
                        <a:rPr lang="en-GB" dirty="0"/>
                        <a:t>Short Answer/Completion Questions</a:t>
                      </a:r>
                    </a:p>
                  </a:txBody>
                  <a:tcPr/>
                </a:tc>
                <a:extLst>
                  <a:ext uri="{0D108BD9-81ED-4DB2-BD59-A6C34878D82A}">
                    <a16:rowId xmlns:a16="http://schemas.microsoft.com/office/drawing/2014/main" val="1985588"/>
                  </a:ext>
                </a:extLst>
              </a:tr>
              <a:tr h="370840">
                <a:tc>
                  <a:txBody>
                    <a:bodyPr/>
                    <a:lstStyle/>
                    <a:p>
                      <a:r>
                        <a:rPr lang="en-GB" dirty="0"/>
                        <a:t>High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txBody>
                  <a:tcPr/>
                </a:tc>
                <a:tc>
                  <a:txBody>
                    <a:bodyPr/>
                    <a:lstStyle/>
                    <a:p>
                      <a:pPr marL="285750" indent="-285750">
                        <a:buFont typeface="Arial" panose="020B0604020202020204" pitchFamily="34" charset="0"/>
                        <a:buChar char="•"/>
                      </a:pPr>
                      <a:r>
                        <a:rPr lang="en-GB" dirty="0"/>
                        <a:t>Structured/Extended Essay</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152069390"/>
                  </a:ext>
                </a:extLst>
              </a:tr>
              <a:tr h="370840">
                <a:tc>
                  <a:txBody>
                    <a:bodyPr/>
                    <a:lstStyle/>
                    <a:p>
                      <a:r>
                        <a:rPr lang="en-GB" dirty="0"/>
                        <a:t>Psychomotor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Psychomotor</a:t>
                      </a:r>
                      <a:r>
                        <a:rPr lang="en-GB" sz="1400" i="1" dirty="0">
                          <a:cs typeface="Calibri"/>
                        </a:rPr>
                        <a:t> – </a:t>
                      </a:r>
                      <a:r>
                        <a:rPr lang="en-GB" sz="1400" b="1" i="1" dirty="0">
                          <a:cs typeface="Calibri"/>
                        </a:rPr>
                        <a:t>manual or physical skills </a:t>
                      </a:r>
                    </a:p>
                    <a:p>
                      <a:endParaRPr lang="en-GB" dirty="0"/>
                    </a:p>
                  </a:txBody>
                  <a:tcPr/>
                </a:tc>
                <a:tc>
                  <a:txBody>
                    <a:bodyPr/>
                    <a:lstStyle/>
                    <a:p>
                      <a:pPr marL="285750" indent="-285750">
                        <a:buFont typeface="Arial" panose="020B0604020202020204" pitchFamily="34" charset="0"/>
                        <a:buChar char="•"/>
                      </a:pPr>
                      <a:r>
                        <a:rPr lang="en-GB" dirty="0"/>
                        <a:t>Skill Test Observation</a:t>
                      </a:r>
                    </a:p>
                    <a:p>
                      <a:pPr marL="285750" indent="-285750">
                        <a:buFont typeface="Arial" panose="020B0604020202020204" pitchFamily="34" charset="0"/>
                        <a:buChar char="•"/>
                      </a:pPr>
                      <a:r>
                        <a:rPr lang="en-GB" dirty="0"/>
                        <a:t>Assessment of Skills at Work</a:t>
                      </a:r>
                    </a:p>
                    <a:p>
                      <a:pPr marL="285750" indent="-285750">
                        <a:buFont typeface="Arial" panose="020B0604020202020204" pitchFamily="34" charset="0"/>
                        <a:buChar char="•"/>
                      </a:pPr>
                      <a:r>
                        <a:rPr lang="en-GB" dirty="0"/>
                        <a:t>Self-Assessment Related to a Checklist</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3979688219"/>
                  </a:ext>
                </a:extLst>
              </a:tr>
              <a:tr h="370840">
                <a:tc>
                  <a:txBody>
                    <a:bodyPr/>
                    <a:lstStyle/>
                    <a:p>
                      <a:r>
                        <a:rPr lang="en-GB" dirty="0"/>
                        <a:t>Affective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Tutorial or Discussion</a:t>
                      </a:r>
                    </a:p>
                    <a:p>
                      <a:pPr marL="285750" indent="-285750">
                        <a:buFont typeface="Arial" panose="020B0604020202020204" pitchFamily="34" charset="0"/>
                        <a:buChar char="•"/>
                      </a:pPr>
                      <a:r>
                        <a:rPr lang="en-GB" dirty="0"/>
                        <a:t>Peer Assessment</a:t>
                      </a:r>
                    </a:p>
                    <a:p>
                      <a:pPr marL="285750" indent="-285750">
                        <a:buFont typeface="Arial" panose="020B0604020202020204" pitchFamily="34" charset="0"/>
                        <a:buChar char="•"/>
                      </a:pPr>
                      <a:r>
                        <a:rPr lang="en-GB" dirty="0"/>
                        <a:t>Observation</a:t>
                      </a:r>
                    </a:p>
                  </a:txBody>
                  <a:tcPr/>
                </a:tc>
                <a:extLst>
                  <a:ext uri="{0D108BD9-81ED-4DB2-BD59-A6C34878D82A}">
                    <a16:rowId xmlns:a16="http://schemas.microsoft.com/office/drawing/2014/main" val="2029700808"/>
                  </a:ext>
                </a:extLst>
              </a:tr>
              <a:tr h="370840">
                <a:tc>
                  <a:txBody>
                    <a:bodyPr/>
                    <a:lstStyle/>
                    <a:p>
                      <a:r>
                        <a:rPr lang="en-GB" dirty="0"/>
                        <a:t>Personal Effectiveness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Self-Assessment</a:t>
                      </a:r>
                    </a:p>
                    <a:p>
                      <a:pPr marL="285750" indent="-285750">
                        <a:buFont typeface="Arial" panose="020B0604020202020204" pitchFamily="34" charset="0"/>
                        <a:buChar char="•"/>
                      </a:pPr>
                      <a:r>
                        <a:rPr lang="en-GB" dirty="0"/>
                        <a:t>Discussion or Tutorial</a:t>
                      </a:r>
                    </a:p>
                    <a:p>
                      <a:pPr marL="285750" indent="-285750">
                        <a:buFont typeface="Arial" panose="020B0604020202020204" pitchFamily="34" charset="0"/>
                        <a:buChar char="•"/>
                      </a:pPr>
                      <a:r>
                        <a:rPr lang="en-GB" dirty="0"/>
                        <a:t>Peer Assessment</a:t>
                      </a:r>
                    </a:p>
                  </a:txBody>
                  <a:tcPr/>
                </a:tc>
                <a:extLst>
                  <a:ext uri="{0D108BD9-81ED-4DB2-BD59-A6C34878D82A}">
                    <a16:rowId xmlns:a16="http://schemas.microsoft.com/office/drawing/2014/main" val="2513443685"/>
                  </a:ext>
                </a:extLst>
              </a:tr>
            </a:tbl>
          </a:graphicData>
        </a:graphic>
      </p:graphicFrame>
    </p:spTree>
    <p:extLst>
      <p:ext uri="{BB962C8B-B14F-4D97-AF65-F5344CB8AC3E}">
        <p14:creationId xmlns:p14="http://schemas.microsoft.com/office/powerpoint/2010/main" val="590009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582-6874-04D3-474E-9BED59FFADBD}"/>
              </a:ext>
            </a:extLst>
          </p:cNvPr>
          <p:cNvSpPr>
            <a:spLocks noGrp="1"/>
          </p:cNvSpPr>
          <p:nvPr>
            <p:ph type="title"/>
          </p:nvPr>
        </p:nvSpPr>
        <p:spPr>
          <a:xfrm>
            <a:off x="779207" y="642394"/>
            <a:ext cx="11737975" cy="1349375"/>
          </a:xfrm>
        </p:spPr>
        <p:txBody>
          <a:bodyPr/>
          <a:lstStyle/>
          <a:p>
            <a:r>
              <a:rPr lang="en-GB" dirty="0">
                <a:cs typeface="Calibri Light"/>
              </a:rPr>
              <a:t>Three essential conditions for improving </a:t>
            </a:r>
            <a:br>
              <a:rPr lang="en-GB" dirty="0">
                <a:cs typeface="Calibri Light"/>
              </a:rPr>
            </a:br>
            <a:endParaRPr lang="en-GB" sz="3200" dirty="0">
              <a:cs typeface="Calibri Light" panose="020F0302020204030204"/>
            </a:endParaRPr>
          </a:p>
        </p:txBody>
      </p:sp>
      <p:sp>
        <p:nvSpPr>
          <p:cNvPr id="3" name="Content Placeholder 2">
            <a:extLst>
              <a:ext uri="{FF2B5EF4-FFF2-40B4-BE49-F238E27FC236}">
                <a16:creationId xmlns:a16="http://schemas.microsoft.com/office/drawing/2014/main" id="{5DB049E7-A0B2-06A5-DD0E-702EEC6D4FF1}"/>
              </a:ext>
            </a:extLst>
          </p:cNvPr>
          <p:cNvSpPr>
            <a:spLocks noGrp="1"/>
          </p:cNvSpPr>
          <p:nvPr>
            <p:ph idx="1"/>
          </p:nvPr>
        </p:nvSpPr>
        <p:spPr>
          <a:xfrm>
            <a:off x="897193" y="1436267"/>
            <a:ext cx="10515600" cy="4351338"/>
          </a:xfrm>
        </p:spPr>
        <p:txBody>
          <a:bodyPr vert="horz" lIns="91440" tIns="45720" rIns="91440" bIns="45720" rtlCol="0" anchor="t">
            <a:normAutofit/>
          </a:bodyPr>
          <a:lstStyle/>
          <a:p>
            <a:endParaRPr lang="en-GB" dirty="0">
              <a:latin typeface="Century Gothic"/>
              <a:ea typeface="+mn-lt"/>
              <a:cs typeface="+mn-lt"/>
            </a:endParaRPr>
          </a:p>
          <a:p>
            <a:pPr marL="514350" indent="-514350">
              <a:buAutoNum type="arabicPeriod"/>
            </a:pPr>
            <a:r>
              <a:rPr lang="en-GB" dirty="0">
                <a:latin typeface="Franklin Gothic Book" panose="020B0503020102020204" pitchFamily="34" charset="0"/>
              </a:rPr>
              <a:t>Students must know what the standard or goal is that they are trying to achieve.</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know how their current achievement compares to those goals.</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have strategies to reduce the gap between the first two.</a:t>
            </a:r>
            <a:endParaRPr lang="en-US" dirty="0">
              <a:latin typeface="Franklin Gothic Book" panose="020B0503020102020204" pitchFamily="34" charset="0"/>
              <a:ea typeface="+mn-lt"/>
              <a:cs typeface="+mn-lt"/>
            </a:endParaRPr>
          </a:p>
          <a:p>
            <a:pPr marL="0" indent="0">
              <a:buNone/>
            </a:pPr>
            <a:r>
              <a:rPr lang="en-GB" dirty="0">
                <a:cs typeface="Calibri"/>
              </a:rPr>
              <a:t>									</a:t>
            </a:r>
            <a:r>
              <a:rPr lang="en-GB" sz="2000" dirty="0">
                <a:cs typeface="Calibri Light" panose="020F0302020204030204"/>
              </a:rPr>
              <a:t>Sadler (1989)</a:t>
            </a:r>
            <a:endParaRPr lang="en-GB" dirty="0">
              <a:cs typeface="Calibri"/>
            </a:endParaRPr>
          </a:p>
        </p:txBody>
      </p:sp>
    </p:spTree>
    <p:extLst>
      <p:ext uri="{BB962C8B-B14F-4D97-AF65-F5344CB8AC3E}">
        <p14:creationId xmlns:p14="http://schemas.microsoft.com/office/powerpoint/2010/main" val="4272477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5262-FB04-A23F-63F8-90FC78BFA40C}"/>
              </a:ext>
            </a:extLst>
          </p:cNvPr>
          <p:cNvSpPr>
            <a:spLocks noGrp="1"/>
          </p:cNvSpPr>
          <p:nvPr>
            <p:ph type="title"/>
          </p:nvPr>
        </p:nvSpPr>
        <p:spPr/>
        <p:txBody>
          <a:bodyPr/>
          <a:lstStyle/>
          <a:p>
            <a:r>
              <a:rPr lang="en-GB" dirty="0"/>
              <a:t>The Four Stages of Competency</a:t>
            </a:r>
          </a:p>
        </p:txBody>
      </p:sp>
      <p:pic>
        <p:nvPicPr>
          <p:cNvPr id="5" name="Content Placeholder 4">
            <a:extLst>
              <a:ext uri="{FF2B5EF4-FFF2-40B4-BE49-F238E27FC236}">
                <a16:creationId xmlns:a16="http://schemas.microsoft.com/office/drawing/2014/main" id="{DDF9BAF9-C059-7A73-118E-8138CA942642}"/>
              </a:ext>
            </a:extLst>
          </p:cNvPr>
          <p:cNvPicPr>
            <a:picLocks noGrp="1" noChangeAspect="1"/>
          </p:cNvPicPr>
          <p:nvPr>
            <p:ph idx="1"/>
          </p:nvPr>
        </p:nvPicPr>
        <p:blipFill rotWithShape="1">
          <a:blip r:embed="rId2"/>
          <a:srcRect l="35610" t="41858" r="23013" b="14403"/>
          <a:stretch/>
        </p:blipFill>
        <p:spPr>
          <a:xfrm>
            <a:off x="1305884" y="1526353"/>
            <a:ext cx="6868633" cy="4840495"/>
          </a:xfrm>
        </p:spPr>
      </p:pic>
      <p:sp>
        <p:nvSpPr>
          <p:cNvPr id="7" name="TextBox 6">
            <a:extLst>
              <a:ext uri="{FF2B5EF4-FFF2-40B4-BE49-F238E27FC236}">
                <a16:creationId xmlns:a16="http://schemas.microsoft.com/office/drawing/2014/main" id="{23F24D31-0573-2193-090B-DF4F40CAF32A}"/>
              </a:ext>
            </a:extLst>
          </p:cNvPr>
          <p:cNvSpPr txBox="1"/>
          <p:nvPr/>
        </p:nvSpPr>
        <p:spPr>
          <a:xfrm>
            <a:off x="8329889" y="4825672"/>
            <a:ext cx="1988083" cy="369332"/>
          </a:xfrm>
          <a:prstGeom prst="rect">
            <a:avLst/>
          </a:prstGeom>
          <a:noFill/>
        </p:spPr>
        <p:txBody>
          <a:bodyPr wrap="square" rtlCol="0">
            <a:spAutoFit/>
          </a:bodyPr>
          <a:lstStyle/>
          <a:p>
            <a:r>
              <a:rPr lang="en-GB" dirty="0"/>
              <a:t>The Target Box</a:t>
            </a:r>
          </a:p>
        </p:txBody>
      </p:sp>
      <p:cxnSp>
        <p:nvCxnSpPr>
          <p:cNvPr id="9" name="Straight Arrow Connector 8">
            <a:extLst>
              <a:ext uri="{FF2B5EF4-FFF2-40B4-BE49-F238E27FC236}">
                <a16:creationId xmlns:a16="http://schemas.microsoft.com/office/drawing/2014/main" id="{2A65D22A-B516-5C21-E06F-62D0C5132B56}"/>
              </a:ext>
            </a:extLst>
          </p:cNvPr>
          <p:cNvCxnSpPr>
            <a:stCxn id="7" idx="1"/>
          </p:cNvCxnSpPr>
          <p:nvPr/>
        </p:nvCxnSpPr>
        <p:spPr>
          <a:xfrm flipH="1">
            <a:off x="8046720" y="5010338"/>
            <a:ext cx="28316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85FCB41-9952-7C58-6E98-A5A278F7AE25}"/>
              </a:ext>
            </a:extLst>
          </p:cNvPr>
          <p:cNvSpPr txBox="1"/>
          <p:nvPr/>
        </p:nvSpPr>
        <p:spPr>
          <a:xfrm>
            <a:off x="9438968" y="6153027"/>
            <a:ext cx="2306647" cy="369332"/>
          </a:xfrm>
          <a:prstGeom prst="rect">
            <a:avLst/>
          </a:prstGeom>
          <a:noFill/>
        </p:spPr>
        <p:txBody>
          <a:bodyPr wrap="square" rtlCol="0">
            <a:spAutoFit/>
          </a:bodyPr>
          <a:lstStyle/>
          <a:p>
            <a:r>
              <a:rPr lang="en-GB" dirty="0"/>
              <a:t>(Burch, 1970)</a:t>
            </a:r>
          </a:p>
        </p:txBody>
      </p:sp>
    </p:spTree>
    <p:extLst>
      <p:ext uri="{BB962C8B-B14F-4D97-AF65-F5344CB8AC3E}">
        <p14:creationId xmlns:p14="http://schemas.microsoft.com/office/powerpoint/2010/main" val="2294489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2E70-050B-613C-435D-711E02D4ADFD}"/>
              </a:ext>
            </a:extLst>
          </p:cNvPr>
          <p:cNvSpPr>
            <a:spLocks noGrp="1"/>
          </p:cNvSpPr>
          <p:nvPr>
            <p:ph type="title"/>
          </p:nvPr>
        </p:nvSpPr>
        <p:spPr/>
        <p:txBody>
          <a:bodyPr/>
          <a:lstStyle/>
          <a:p>
            <a:r>
              <a:rPr lang="en-GB" dirty="0">
                <a:ea typeface="Calibri Light"/>
                <a:cs typeface="Calibri Light"/>
              </a:rPr>
              <a:t>Some key questions to ask yourself</a:t>
            </a:r>
            <a:endParaRPr lang="en-GB" dirty="0"/>
          </a:p>
        </p:txBody>
      </p:sp>
      <p:sp>
        <p:nvSpPr>
          <p:cNvPr id="3" name="Content Placeholder 2">
            <a:extLst>
              <a:ext uri="{FF2B5EF4-FFF2-40B4-BE49-F238E27FC236}">
                <a16:creationId xmlns:a16="http://schemas.microsoft.com/office/drawing/2014/main" id="{3C8B7873-8944-46F1-3125-8033BB88DCB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ea typeface="Calibri"/>
                <a:cs typeface="Calibri"/>
              </a:rPr>
              <a:t>What do I want my learners to learn?</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can I support their learning?</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will I know that they have learned?</a:t>
            </a:r>
          </a:p>
        </p:txBody>
      </p:sp>
    </p:spTree>
    <p:extLst>
      <p:ext uri="{BB962C8B-B14F-4D97-AF65-F5344CB8AC3E}">
        <p14:creationId xmlns:p14="http://schemas.microsoft.com/office/powerpoint/2010/main" val="140861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The significance of assessment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ormAutofit fontScale="77500" lnSpcReduction="20000"/>
          </a:bodyPr>
          <a:lstStyle/>
          <a:p>
            <a:r>
              <a:rPr lang="en-GB" sz="3300" dirty="0">
                <a:latin typeface="Franklin Gothic Book" panose="020B0503020102020204" pitchFamily="34" charset="0"/>
              </a:rPr>
              <a:t>The most important thing we can do for our students is to assess their work.</a:t>
            </a:r>
          </a:p>
          <a:p>
            <a:pPr marL="0" indent="0">
              <a:buNone/>
            </a:pPr>
            <a:endParaRPr lang="en-GB" sz="3300" dirty="0">
              <a:latin typeface="Franklin Gothic Book" panose="020B0503020102020204" pitchFamily="34" charset="0"/>
            </a:endParaRPr>
          </a:p>
          <a:p>
            <a:r>
              <a:rPr lang="en-GB" sz="3300" dirty="0">
                <a:latin typeface="Franklin Gothic Book" panose="020B0503020102020204" pitchFamily="34" charset="0"/>
              </a:rPr>
              <a:t>Assessment drives learning for students, and they devote energy to those aspects which count towards their final grade, often at the expense of other elements that could enhance the quality of their overall learning.</a:t>
            </a:r>
          </a:p>
          <a:p>
            <a:endParaRPr lang="en-GB" sz="3300" dirty="0">
              <a:latin typeface="Franklin Gothic Book" panose="020B0503020102020204" pitchFamily="34" charset="0"/>
            </a:endParaRPr>
          </a:p>
          <a:p>
            <a:r>
              <a:rPr lang="en-GB" sz="3300" dirty="0">
                <a:latin typeface="Franklin Gothic Book" panose="020B0503020102020204" pitchFamily="34" charset="0"/>
              </a:rPr>
              <a:t>Therefore, it is important that we consider how we can use assessment to our best advantage to acknowledge this with our learners.</a:t>
            </a:r>
          </a:p>
          <a:p>
            <a:endParaRPr lang="en-GB" sz="2200" dirty="0">
              <a:latin typeface="Franklin Gothic Book" panose="020B0503020102020204" pitchFamily="34" charset="0"/>
            </a:endParaRPr>
          </a:p>
          <a:p>
            <a:pPr marL="0" indent="0">
              <a:buNone/>
            </a:pPr>
            <a:r>
              <a:rPr lang="en-GB" sz="2200" dirty="0">
                <a:latin typeface="Franklin Gothic Book" panose="020B0503020102020204" pitchFamily="34" charset="0"/>
              </a:rPr>
              <a:t>									Race (2005)</a:t>
            </a:r>
          </a:p>
        </p:txBody>
      </p:sp>
    </p:spTree>
    <p:extLst>
      <p:ext uri="{BB962C8B-B14F-4D97-AF65-F5344CB8AC3E}">
        <p14:creationId xmlns:p14="http://schemas.microsoft.com/office/powerpoint/2010/main" val="1916589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Ebbinghaus' forgetting curve and review cycle. | Download Scientific Diagram">
            <a:extLst>
              <a:ext uri="{FF2B5EF4-FFF2-40B4-BE49-F238E27FC236}">
                <a16:creationId xmlns:a16="http://schemas.microsoft.com/office/drawing/2014/main" id="{9AEB7EB6-4476-9944-86C2-5DFD0728904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786"/>
          <a:stretch/>
        </p:blipFill>
        <p:spPr bwMode="auto">
          <a:xfrm>
            <a:off x="2387264" y="710922"/>
            <a:ext cx="8946469" cy="557106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A540CF9-9489-C172-37E4-366F84927384}"/>
              </a:ext>
            </a:extLst>
          </p:cNvPr>
          <p:cNvSpPr txBox="1"/>
          <p:nvPr/>
        </p:nvSpPr>
        <p:spPr>
          <a:xfrm>
            <a:off x="258230" y="459838"/>
            <a:ext cx="3458364" cy="1077218"/>
          </a:xfrm>
          <a:prstGeom prst="rect">
            <a:avLst/>
          </a:prstGeom>
          <a:noFill/>
        </p:spPr>
        <p:txBody>
          <a:bodyPr wrap="square">
            <a:spAutoFit/>
          </a:bodyPr>
          <a:lstStyle/>
          <a:p>
            <a:pPr marL="0" indent="0">
              <a:buNone/>
            </a:pPr>
            <a:r>
              <a:rPr lang="en-US" sz="3200" dirty="0"/>
              <a:t>The Ebbinghaus Forgetting Curve</a:t>
            </a:r>
          </a:p>
        </p:txBody>
      </p:sp>
    </p:spTree>
    <p:extLst>
      <p:ext uri="{BB962C8B-B14F-4D97-AF65-F5344CB8AC3E}">
        <p14:creationId xmlns:p14="http://schemas.microsoft.com/office/powerpoint/2010/main" val="3204470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477A2A4-E03E-48E3-AF0A-327C8C637801}"/>
              </a:ext>
            </a:extLst>
          </p:cNvPr>
          <p:cNvPicPr>
            <a:picLocks noGrp="1" noChangeAspect="1"/>
          </p:cNvPicPr>
          <p:nvPr>
            <p:ph idx="1"/>
          </p:nvPr>
        </p:nvPicPr>
        <p:blipFill>
          <a:blip r:embed="rId2"/>
          <a:srcRect l="26192" t="22653" r="2803" b="14837"/>
          <a:stretch/>
        </p:blipFill>
        <p:spPr>
          <a:xfrm>
            <a:off x="849443" y="584616"/>
            <a:ext cx="10348210" cy="6073491"/>
          </a:xfrm>
        </p:spPr>
      </p:pic>
    </p:spTree>
    <p:extLst>
      <p:ext uri="{BB962C8B-B14F-4D97-AF65-F5344CB8AC3E}">
        <p14:creationId xmlns:p14="http://schemas.microsoft.com/office/powerpoint/2010/main" val="1079044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0795E01-51C0-BCF4-B097-D78300A5DB44}"/>
              </a:ext>
            </a:extLst>
          </p:cNvPr>
          <p:cNvPicPr>
            <a:picLocks noGrp="1" noChangeAspect="1"/>
          </p:cNvPicPr>
          <p:nvPr>
            <p:ph idx="1"/>
          </p:nvPr>
        </p:nvPicPr>
        <p:blipFill>
          <a:blip r:embed="rId2"/>
          <a:srcRect l="28833" t="24704" r="8239" b="15181"/>
          <a:stretch/>
        </p:blipFill>
        <p:spPr>
          <a:xfrm>
            <a:off x="1254177" y="112426"/>
            <a:ext cx="9683646" cy="6167139"/>
          </a:xfrm>
        </p:spPr>
      </p:pic>
    </p:spTree>
    <p:extLst>
      <p:ext uri="{BB962C8B-B14F-4D97-AF65-F5344CB8AC3E}">
        <p14:creationId xmlns:p14="http://schemas.microsoft.com/office/powerpoint/2010/main" val="2017622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2388A-A85F-6E56-79C5-F5541CA11688}"/>
              </a:ext>
            </a:extLst>
          </p:cNvPr>
          <p:cNvSpPr>
            <a:spLocks noGrp="1"/>
          </p:cNvSpPr>
          <p:nvPr>
            <p:ph idx="1"/>
          </p:nvPr>
        </p:nvSpPr>
        <p:spPr/>
        <p:txBody>
          <a:bodyPr/>
          <a:lstStyle/>
          <a:p>
            <a:pPr marL="0" indent="0" algn="ctr">
              <a:buNone/>
            </a:pPr>
            <a:endParaRPr lang="en-GB" sz="3600" dirty="0">
              <a:latin typeface="Franklin Gothic Book" panose="020B0503020102020204" pitchFamily="34" charset="0"/>
            </a:endParaRPr>
          </a:p>
          <a:p>
            <a:pPr marL="0" indent="0" algn="ctr">
              <a:buNone/>
            </a:pPr>
            <a:r>
              <a:rPr lang="en-GB" sz="3600" dirty="0">
                <a:latin typeface="Franklin Gothic Book" panose="020B0503020102020204" pitchFamily="34" charset="0"/>
              </a:rPr>
              <a:t>Ensuring that assessment is fair, accurate and comprehensive – and yet manageable for those doing it – is a major challenge.</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							</a:t>
            </a:r>
            <a:r>
              <a:rPr lang="en-GB" sz="2400" dirty="0">
                <a:latin typeface="Franklin Gothic Book" panose="020B0503020102020204" pitchFamily="34" charset="0"/>
              </a:rPr>
              <a:t>(Brown and </a:t>
            </a:r>
            <a:r>
              <a:rPr lang="en-GB" sz="2400" dirty="0" err="1">
                <a:latin typeface="Franklin Gothic Book" panose="020B0503020102020204" pitchFamily="34" charset="0"/>
              </a:rPr>
              <a:t>Glasner</a:t>
            </a:r>
            <a:r>
              <a:rPr lang="en-GB" sz="2400" dirty="0">
                <a:latin typeface="Franklin Gothic Book" panose="020B0503020102020204" pitchFamily="34" charset="0"/>
              </a:rPr>
              <a:t>, 1999)</a:t>
            </a:r>
            <a:endParaRPr lang="en-GB" dirty="0">
              <a:latin typeface="Franklin Gothic Book" panose="020B0503020102020204" pitchFamily="34" charset="0"/>
            </a:endParaRPr>
          </a:p>
        </p:txBody>
      </p:sp>
    </p:spTree>
    <p:extLst>
      <p:ext uri="{BB962C8B-B14F-4D97-AF65-F5344CB8AC3E}">
        <p14:creationId xmlns:p14="http://schemas.microsoft.com/office/powerpoint/2010/main" val="1111632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9134-54BD-E767-5107-A1572244FA8D}"/>
              </a:ext>
            </a:extLst>
          </p:cNvPr>
          <p:cNvSpPr>
            <a:spLocks noGrp="1"/>
          </p:cNvSpPr>
          <p:nvPr>
            <p:ph type="title"/>
          </p:nvPr>
        </p:nvSpPr>
        <p:spPr>
          <a:xfrm>
            <a:off x="838199" y="365125"/>
            <a:ext cx="10836623" cy="1325563"/>
          </a:xfrm>
        </p:spPr>
        <p:txBody>
          <a:bodyPr/>
          <a:lstStyle/>
          <a:p>
            <a:r>
              <a:rPr lang="en-GB" dirty="0"/>
              <a:t>Values and Principles of Assessment Design</a:t>
            </a:r>
          </a:p>
        </p:txBody>
      </p:sp>
      <p:sp>
        <p:nvSpPr>
          <p:cNvPr id="3" name="Content Placeholder 2">
            <a:extLst>
              <a:ext uri="{FF2B5EF4-FFF2-40B4-BE49-F238E27FC236}">
                <a16:creationId xmlns:a16="http://schemas.microsoft.com/office/drawing/2014/main" id="{7891DF01-097B-84C7-273C-C83BEC4F7F2F}"/>
              </a:ext>
            </a:extLst>
          </p:cNvPr>
          <p:cNvSpPr>
            <a:spLocks noGrp="1"/>
          </p:cNvSpPr>
          <p:nvPr>
            <p:ph idx="1"/>
          </p:nvPr>
        </p:nvSpPr>
        <p:spPr>
          <a:xfrm>
            <a:off x="1587415" y="1825625"/>
            <a:ext cx="3851787" cy="4351338"/>
          </a:xfrm>
        </p:spPr>
        <p:txBody>
          <a:bodyPr>
            <a:normAutofit/>
          </a:bodyPr>
          <a:lstStyle/>
          <a:p>
            <a:endParaRPr lang="en-GB" dirty="0">
              <a:latin typeface="Franklin Gothic Book" panose="020B0503020102020204" pitchFamily="34" charset="0"/>
            </a:endParaRPr>
          </a:p>
          <a:p>
            <a:r>
              <a:rPr lang="en-GB" dirty="0">
                <a:latin typeface="Franklin Gothic Book" panose="020B0503020102020204" pitchFamily="34" charset="0"/>
              </a:rPr>
              <a:t>Be valid</a:t>
            </a:r>
          </a:p>
          <a:p>
            <a:r>
              <a:rPr lang="en-GB" dirty="0">
                <a:latin typeface="Franklin Gothic Book" panose="020B0503020102020204" pitchFamily="34" charset="0"/>
              </a:rPr>
              <a:t>Be reliable</a:t>
            </a:r>
          </a:p>
          <a:p>
            <a:r>
              <a:rPr lang="en-GB" dirty="0">
                <a:latin typeface="Franklin Gothic Book" panose="020B0503020102020204" pitchFamily="34" charset="0"/>
              </a:rPr>
              <a:t>Be transparent</a:t>
            </a:r>
          </a:p>
          <a:p>
            <a:r>
              <a:rPr lang="en-GB" dirty="0">
                <a:latin typeface="Franklin Gothic Book" panose="020B0503020102020204" pitchFamily="34" charset="0"/>
              </a:rPr>
              <a:t>Be authentic</a:t>
            </a:r>
          </a:p>
          <a:p>
            <a:r>
              <a:rPr lang="en-GB" dirty="0">
                <a:latin typeface="Franklin Gothic Book" panose="020B0503020102020204" pitchFamily="34" charset="0"/>
              </a:rPr>
              <a:t>Be motivational</a:t>
            </a:r>
          </a:p>
          <a:p>
            <a:r>
              <a:rPr lang="en-GB" dirty="0">
                <a:latin typeface="Franklin Gothic Book" panose="020B0503020102020204" pitchFamily="34" charset="0"/>
              </a:rPr>
              <a:t>Promote deeper learning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4" name="Content Placeholder 2">
            <a:extLst>
              <a:ext uri="{FF2B5EF4-FFF2-40B4-BE49-F238E27FC236}">
                <a16:creationId xmlns:a16="http://schemas.microsoft.com/office/drawing/2014/main" id="{03A0F23E-04F6-95DB-A63E-89CB7DA931E7}"/>
              </a:ext>
            </a:extLst>
          </p:cNvPr>
          <p:cNvSpPr txBox="1">
            <a:spLocks/>
          </p:cNvSpPr>
          <p:nvPr/>
        </p:nvSpPr>
        <p:spPr>
          <a:xfrm>
            <a:off x="6252822" y="1878716"/>
            <a:ext cx="427162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latin typeface="Franklin Gothic Book" panose="020B0503020102020204" pitchFamily="34" charset="0"/>
            </a:endParaRPr>
          </a:p>
          <a:p>
            <a:r>
              <a:rPr lang="en-GB" dirty="0">
                <a:latin typeface="Franklin Gothic Book" panose="020B0503020102020204" pitchFamily="34" charset="0"/>
              </a:rPr>
              <a:t>Be fair</a:t>
            </a:r>
          </a:p>
          <a:p>
            <a:r>
              <a:rPr lang="en-GB" dirty="0">
                <a:latin typeface="Franklin Gothic Book" panose="020B0503020102020204" pitchFamily="34" charset="0"/>
              </a:rPr>
              <a:t>Be equitable</a:t>
            </a:r>
          </a:p>
          <a:p>
            <a:r>
              <a:rPr lang="en-GB" dirty="0">
                <a:latin typeface="Franklin Gothic Book" panose="020B0503020102020204" pitchFamily="34" charset="0"/>
              </a:rPr>
              <a:t>Be timely</a:t>
            </a:r>
          </a:p>
          <a:p>
            <a:r>
              <a:rPr lang="en-GB" dirty="0">
                <a:latin typeface="Franklin Gothic Book" panose="020B0503020102020204" pitchFamily="34" charset="0"/>
              </a:rPr>
              <a:t>Be incremental</a:t>
            </a:r>
          </a:p>
          <a:p>
            <a:r>
              <a:rPr lang="en-GB" dirty="0">
                <a:latin typeface="Franklin Gothic Book" panose="020B0503020102020204" pitchFamily="34" charset="0"/>
              </a:rPr>
              <a:t>Be efficient and manageable</a:t>
            </a:r>
          </a:p>
          <a:p>
            <a:r>
              <a:rPr lang="en-GB" dirty="0">
                <a:latin typeface="Franklin Gothic Book" panose="020B0503020102020204" pitchFamily="34" charset="0"/>
              </a:rPr>
              <a:t>Be demanding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5" name="Content Placeholder 2">
            <a:extLst>
              <a:ext uri="{FF2B5EF4-FFF2-40B4-BE49-F238E27FC236}">
                <a16:creationId xmlns:a16="http://schemas.microsoft.com/office/drawing/2014/main" id="{C99992E9-F95C-6A77-838A-B991CBF6190F}"/>
              </a:ext>
            </a:extLst>
          </p:cNvPr>
          <p:cNvSpPr txBox="1">
            <a:spLocks/>
          </p:cNvSpPr>
          <p:nvPr/>
        </p:nvSpPr>
        <p:spPr>
          <a:xfrm>
            <a:off x="838199" y="1690688"/>
            <a:ext cx="3851787" cy="5233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latin typeface="Franklin Gothic Book" panose="020B0503020102020204" pitchFamily="34" charset="0"/>
              </a:rPr>
              <a:t>Assessment should:</a:t>
            </a:r>
          </a:p>
          <a:p>
            <a:endParaRPr lang="en-GB" sz="2400" dirty="0">
              <a:latin typeface="Franklin Gothic Book" panose="020B0503020102020204" pitchFamily="34" charset="0"/>
            </a:endParaRPr>
          </a:p>
          <a:p>
            <a:pPr marL="0" indent="0">
              <a:buNone/>
            </a:pPr>
            <a:endParaRPr lang="en-GB" sz="2400" dirty="0">
              <a:latin typeface="Franklin Gothic Book" panose="020B0503020102020204" pitchFamily="34" charset="0"/>
            </a:endParaRPr>
          </a:p>
        </p:txBody>
      </p:sp>
    </p:spTree>
    <p:extLst>
      <p:ext uri="{BB962C8B-B14F-4D97-AF65-F5344CB8AC3E}">
        <p14:creationId xmlns:p14="http://schemas.microsoft.com/office/powerpoint/2010/main" val="20643452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4E0D-5B1E-A46A-397C-509EDA33DA33}"/>
              </a:ext>
            </a:extLst>
          </p:cNvPr>
          <p:cNvSpPr>
            <a:spLocks noGrp="1"/>
          </p:cNvSpPr>
          <p:nvPr>
            <p:ph type="title"/>
          </p:nvPr>
        </p:nvSpPr>
        <p:spPr/>
        <p:txBody>
          <a:bodyPr/>
          <a:lstStyle/>
          <a:p>
            <a:r>
              <a:rPr lang="en-GB" dirty="0"/>
              <a:t>Motivating Students Through Feedback</a:t>
            </a:r>
          </a:p>
        </p:txBody>
      </p:sp>
      <p:sp>
        <p:nvSpPr>
          <p:cNvPr id="3" name="Content Placeholder 2">
            <a:extLst>
              <a:ext uri="{FF2B5EF4-FFF2-40B4-BE49-F238E27FC236}">
                <a16:creationId xmlns:a16="http://schemas.microsoft.com/office/drawing/2014/main" id="{8F39549F-D2F4-6967-9D19-8697AF2C2BE6}"/>
              </a:ext>
            </a:extLst>
          </p:cNvPr>
          <p:cNvSpPr>
            <a:spLocks noGrp="1"/>
          </p:cNvSpPr>
          <p:nvPr>
            <p:ph idx="1"/>
          </p:nvPr>
        </p:nvSpPr>
        <p:spPr/>
        <p:txBody>
          <a:bodyPr/>
          <a:lstStyle/>
          <a:p>
            <a:r>
              <a:rPr lang="en-GB" dirty="0">
                <a:latin typeface="Franklin Gothic Book" panose="020B0503020102020204" pitchFamily="34" charset="0"/>
              </a:rPr>
              <a:t>Keep the time short between submission and feedback.</a:t>
            </a:r>
          </a:p>
          <a:p>
            <a:r>
              <a:rPr lang="en-GB" dirty="0">
                <a:latin typeface="Franklin Gothic Book" panose="020B0503020102020204" pitchFamily="34" charset="0"/>
              </a:rPr>
              <a:t>Substantiate a grade with comments both in the text and a summary at the end.</a:t>
            </a:r>
          </a:p>
          <a:p>
            <a:r>
              <a:rPr lang="en-GB" dirty="0">
                <a:latin typeface="Franklin Gothic Book" panose="020B0503020102020204" pitchFamily="34" charset="0"/>
              </a:rPr>
              <a:t>Balance negative comments with positive ones and ensure the negative ones are constructive.</a:t>
            </a:r>
          </a:p>
          <a:p>
            <a:r>
              <a:rPr lang="en-GB" dirty="0">
                <a:latin typeface="Franklin Gothic Book" panose="020B0503020102020204" pitchFamily="34" charset="0"/>
              </a:rPr>
              <a:t>Where needed, follow-up written comments with oral feedback.</a:t>
            </a:r>
          </a:p>
          <a:p>
            <a:r>
              <a:rPr lang="en-GB" dirty="0">
                <a:latin typeface="Franklin Gothic Book" panose="020B0503020102020204" pitchFamily="34" charset="0"/>
              </a:rPr>
              <a:t>Make the criteria clear to students when setting the work.</a:t>
            </a:r>
          </a:p>
          <a:p>
            <a:r>
              <a:rPr lang="en-GB" dirty="0">
                <a:latin typeface="Franklin Gothic Book" panose="020B0503020102020204" pitchFamily="34" charset="0"/>
              </a:rPr>
              <a:t>Make further suggestions e.g. for further reading</a:t>
            </a:r>
          </a:p>
          <a:p>
            <a:pPr marL="0" indent="0">
              <a:buNone/>
            </a:pPr>
            <a:endParaRPr lang="en-GB" dirty="0"/>
          </a:p>
        </p:txBody>
      </p:sp>
    </p:spTree>
    <p:extLst>
      <p:ext uri="{BB962C8B-B14F-4D97-AF65-F5344CB8AC3E}">
        <p14:creationId xmlns:p14="http://schemas.microsoft.com/office/powerpoint/2010/main" val="1166048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453F4-BEEB-D6D6-C04B-6693C9D0DF03}"/>
              </a:ext>
            </a:extLst>
          </p:cNvPr>
          <p:cNvSpPr>
            <a:spLocks noGrp="1"/>
          </p:cNvSpPr>
          <p:nvPr>
            <p:ph type="title"/>
          </p:nvPr>
        </p:nvSpPr>
        <p:spPr/>
        <p:txBody>
          <a:bodyPr/>
          <a:lstStyle/>
          <a:p>
            <a:r>
              <a:rPr lang="en-GB" dirty="0"/>
              <a:t>The Feedback Sandwich</a:t>
            </a:r>
          </a:p>
        </p:txBody>
      </p:sp>
      <p:pic>
        <p:nvPicPr>
          <p:cNvPr id="2050" name="Picture 2" descr="Anger Management Using the Compliment Sandwich">
            <a:extLst>
              <a:ext uri="{FF2B5EF4-FFF2-40B4-BE49-F238E27FC236}">
                <a16:creationId xmlns:a16="http://schemas.microsoft.com/office/drawing/2014/main" id="{F3A540E2-63AB-2B0C-5A61-2DC7DA199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9163" y="2187000"/>
            <a:ext cx="7637778" cy="372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679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D42-56BC-BC3D-DB6C-DFC69EB86196}"/>
              </a:ext>
            </a:extLst>
          </p:cNvPr>
          <p:cNvSpPr>
            <a:spLocks noGrp="1"/>
          </p:cNvSpPr>
          <p:nvPr>
            <p:ph type="title"/>
          </p:nvPr>
        </p:nvSpPr>
        <p:spPr/>
        <p:txBody>
          <a:bodyPr/>
          <a:lstStyle/>
          <a:p>
            <a:r>
              <a:rPr lang="en-GB" dirty="0"/>
              <a:t>Providing Quality Feedback</a:t>
            </a:r>
          </a:p>
        </p:txBody>
      </p:sp>
      <p:sp>
        <p:nvSpPr>
          <p:cNvPr id="3" name="Content Placeholder 2">
            <a:extLst>
              <a:ext uri="{FF2B5EF4-FFF2-40B4-BE49-F238E27FC236}">
                <a16:creationId xmlns:a16="http://schemas.microsoft.com/office/drawing/2014/main" id="{4E2A7F9A-4C88-84C9-B700-1D5A2187972B}"/>
              </a:ext>
            </a:extLst>
          </p:cNvPr>
          <p:cNvSpPr>
            <a:spLocks noGrp="1"/>
          </p:cNvSpPr>
          <p:nvPr>
            <p:ph idx="1"/>
          </p:nvPr>
        </p:nvSpPr>
        <p:spPr>
          <a:xfrm>
            <a:off x="838200" y="1690688"/>
            <a:ext cx="10515600" cy="4802187"/>
          </a:xfrm>
        </p:spPr>
        <p:txBody>
          <a:bodyPr>
            <a:normAutofit fontScale="92500" lnSpcReduction="10000"/>
          </a:bodyPr>
          <a:lstStyle/>
          <a:p>
            <a:pPr marL="0" indent="0">
              <a:buNone/>
            </a:pPr>
            <a:r>
              <a:rPr lang="en-GB" dirty="0">
                <a:latin typeface="Franklin Gothic Book" panose="020B0503020102020204" pitchFamily="34" charset="0"/>
              </a:rPr>
              <a:t>Think about how your students will feel when they get their marked work back. Students can be in states of heightened emotion at such points:</a:t>
            </a:r>
          </a:p>
          <a:p>
            <a:pPr marL="0" indent="0">
              <a:buNone/>
            </a:pPr>
            <a:endParaRPr lang="en-GB" dirty="0">
              <a:latin typeface="Franklin Gothic Book" panose="020B0503020102020204" pitchFamily="34" charset="0"/>
            </a:endParaRPr>
          </a:p>
          <a:p>
            <a:r>
              <a:rPr lang="en-GB" dirty="0">
                <a:latin typeface="Franklin Gothic Book" panose="020B0503020102020204" pitchFamily="34" charset="0"/>
              </a:rPr>
              <a:t>Do more than just put ticks – add short phrases that explain</a:t>
            </a:r>
          </a:p>
          <a:p>
            <a:r>
              <a:rPr lang="en-GB" dirty="0">
                <a:latin typeface="Franklin Gothic Book" panose="020B0503020102020204" pitchFamily="34" charset="0"/>
              </a:rPr>
              <a:t>Avoid putting crosses</a:t>
            </a:r>
          </a:p>
          <a:p>
            <a:r>
              <a:rPr lang="en-GB" dirty="0">
                <a:latin typeface="Franklin Gothic Book" panose="020B0503020102020204" pitchFamily="34" charset="0"/>
              </a:rPr>
              <a:t>Feedback should be realistic – can it be achieved?</a:t>
            </a:r>
          </a:p>
          <a:p>
            <a:r>
              <a:rPr lang="en-GB" dirty="0">
                <a:latin typeface="Franklin Gothic Book" panose="020B0503020102020204" pitchFamily="34" charset="0"/>
              </a:rPr>
              <a:t>Feedback should be honest – don’t skirt around serious problems</a:t>
            </a:r>
          </a:p>
          <a:p>
            <a:r>
              <a:rPr lang="en-GB" dirty="0">
                <a:latin typeface="Franklin Gothic Book" panose="020B0503020102020204" pitchFamily="34" charset="0"/>
              </a:rPr>
              <a:t>Feedback addressing unconscious incompetence – gently alert your students to the things they didn’t know were there.</a:t>
            </a:r>
          </a:p>
          <a:p>
            <a:r>
              <a:rPr lang="en-GB" dirty="0">
                <a:latin typeface="Franklin Gothic Book" panose="020B0503020102020204" pitchFamily="34" charset="0"/>
              </a:rPr>
              <a:t>Feedback unconscious competence – highlight the things they are good at to increase self-confidence and self-esteem.</a:t>
            </a:r>
          </a:p>
          <a:p>
            <a:pPr marL="0" indent="0">
              <a:buNone/>
            </a:pPr>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1623227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BD2-5C20-B03F-A060-D6EC7F0CBAD7}"/>
              </a:ext>
            </a:extLst>
          </p:cNvPr>
          <p:cNvSpPr>
            <a:spLocks noGrp="1"/>
          </p:cNvSpPr>
          <p:nvPr>
            <p:ph type="title"/>
          </p:nvPr>
        </p:nvSpPr>
        <p:spPr/>
        <p:txBody>
          <a:bodyPr/>
          <a:lstStyle/>
          <a:p>
            <a:r>
              <a:rPr lang="en-GB" dirty="0"/>
              <a:t>Activity – Feedback Role Play</a:t>
            </a:r>
          </a:p>
        </p:txBody>
      </p:sp>
      <p:sp>
        <p:nvSpPr>
          <p:cNvPr id="3" name="Content Placeholder 2">
            <a:extLst>
              <a:ext uri="{FF2B5EF4-FFF2-40B4-BE49-F238E27FC236}">
                <a16:creationId xmlns:a16="http://schemas.microsoft.com/office/drawing/2014/main" id="{88E3A386-477A-DE15-87E3-FE154AC62076}"/>
              </a:ext>
            </a:extLst>
          </p:cNvPr>
          <p:cNvSpPr>
            <a:spLocks noGrp="1"/>
          </p:cNvSpPr>
          <p:nvPr>
            <p:ph idx="1"/>
          </p:nvPr>
        </p:nvSpPr>
        <p:spPr/>
        <p:txBody>
          <a:bodyPr>
            <a:normAutofit/>
          </a:bodyPr>
          <a:lstStyle/>
          <a:p>
            <a:pPr marL="0" indent="0">
              <a:buNone/>
            </a:pPr>
            <a:endParaRPr lang="en-GB" dirty="0"/>
          </a:p>
          <a:p>
            <a:pPr marL="0" indent="0">
              <a:buNone/>
            </a:pPr>
            <a:r>
              <a:rPr lang="en-GB" dirty="0">
                <a:latin typeface="Franklin Gothic Book" panose="020B0503020102020204" pitchFamily="34" charset="0"/>
              </a:rPr>
              <a:t>Consider the Learning Objectives on the Lesson Plans provided and prepare oral and written constructive feedback to share with your partner. </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Remember to employ the feedback sandwich model to structure </a:t>
            </a:r>
            <a:r>
              <a:rPr lang="en-GB">
                <a:latin typeface="Franklin Gothic Book" panose="020B0503020102020204" pitchFamily="34" charset="0"/>
              </a:rPr>
              <a:t>your feedback.</a:t>
            </a:r>
            <a:endParaRPr lang="en-GB" dirty="0">
              <a:latin typeface="Franklin Gothic Book" panose="020B0503020102020204" pitchFamily="34" charset="0"/>
            </a:endParaRPr>
          </a:p>
        </p:txBody>
      </p:sp>
    </p:spTree>
    <p:extLst>
      <p:ext uri="{BB962C8B-B14F-4D97-AF65-F5344CB8AC3E}">
        <p14:creationId xmlns:p14="http://schemas.microsoft.com/office/powerpoint/2010/main" val="2967461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62B-9710-8188-0ADE-78CED5BCC550}"/>
              </a:ext>
            </a:extLst>
          </p:cNvPr>
          <p:cNvSpPr>
            <a:spLocks noGrp="1"/>
          </p:cNvSpPr>
          <p:nvPr>
            <p:ph type="title"/>
          </p:nvPr>
        </p:nvSpPr>
        <p:spPr/>
        <p:txBody>
          <a:bodyPr/>
          <a:lstStyle/>
          <a:p>
            <a:r>
              <a:rPr lang="en-GB" dirty="0"/>
              <a:t>References/further reading </a:t>
            </a:r>
          </a:p>
        </p:txBody>
      </p:sp>
      <p:sp>
        <p:nvSpPr>
          <p:cNvPr id="3" name="Content Placeholder 2">
            <a:extLst>
              <a:ext uri="{FF2B5EF4-FFF2-40B4-BE49-F238E27FC236}">
                <a16:creationId xmlns:a16="http://schemas.microsoft.com/office/drawing/2014/main" id="{169CCDCC-907B-C656-7059-86B248922698}"/>
              </a:ext>
            </a:extLst>
          </p:cNvPr>
          <p:cNvSpPr>
            <a:spLocks noGrp="1"/>
          </p:cNvSpPr>
          <p:nvPr>
            <p:ph idx="1"/>
          </p:nvPr>
        </p:nvSpPr>
        <p:spPr/>
        <p:txBody>
          <a:bodyPr>
            <a:normAutofit fontScale="92500" lnSpcReduction="20000"/>
          </a:bodyPr>
          <a:lstStyle/>
          <a:p>
            <a:r>
              <a:rPr lang="en-GB" dirty="0"/>
              <a:t>Ashmore, L., &amp; Robinson, D. (2015) </a:t>
            </a:r>
            <a:r>
              <a:rPr lang="en-GB" i="1" dirty="0"/>
              <a:t>Learning, Teaching &amp; Development: Strategies for Action</a:t>
            </a:r>
            <a:r>
              <a:rPr lang="en-GB" dirty="0"/>
              <a:t>. London: Sage.</a:t>
            </a:r>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err="1"/>
              <a:t>Tummons</a:t>
            </a:r>
            <a:r>
              <a:rPr lang="en-GB" dirty="0"/>
              <a:t>, J. (eds) (2020) </a:t>
            </a:r>
            <a:r>
              <a:rPr lang="en-GB" i="1" dirty="0"/>
              <a:t>PCET: Learning and teaching in the post-compulsory sector.</a:t>
            </a:r>
            <a:r>
              <a:rPr lang="en-GB" dirty="0"/>
              <a:t> London: Sage.</a:t>
            </a:r>
          </a:p>
        </p:txBody>
      </p:sp>
    </p:spTree>
    <p:extLst>
      <p:ext uri="{BB962C8B-B14F-4D97-AF65-F5344CB8AC3E}">
        <p14:creationId xmlns:p14="http://schemas.microsoft.com/office/powerpoint/2010/main" val="3398557423"/>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1162</Words>
  <Application>Microsoft Office PowerPoint</Application>
  <PresentationFormat>Widescreen</PresentationFormat>
  <Paragraphs>166</Paragraphs>
  <Slides>25</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25</vt:i4>
      </vt:variant>
    </vt:vector>
  </HeadingPairs>
  <TitlesOfParts>
    <vt:vector size="34" baseType="lpstr">
      <vt:lpstr>Arial</vt:lpstr>
      <vt:lpstr>Calibri</vt:lpstr>
      <vt:lpstr>Calibri Light</vt:lpstr>
      <vt:lpstr>Century Gothic</vt:lpstr>
      <vt:lpstr>Franklin Gothic Book</vt:lpstr>
      <vt:lpstr>ShapesVTI</vt:lpstr>
      <vt:lpstr>Office Theme</vt:lpstr>
      <vt:lpstr>Office Theme</vt:lpstr>
      <vt:lpstr>Office Theme</vt:lpstr>
      <vt:lpstr>The Teaching Toolkit 1</vt:lpstr>
      <vt:lpstr>Learning Outcomes </vt:lpstr>
      <vt:lpstr>Question</vt:lpstr>
      <vt:lpstr>Some of the reasons</vt:lpstr>
      <vt:lpstr>Used effectively, assessment should serve:</vt:lpstr>
      <vt:lpstr>PowerPoint Presentation</vt:lpstr>
      <vt:lpstr>Assessment for, as and of Learning</vt:lpstr>
      <vt:lpstr>Types of Assessment</vt:lpstr>
      <vt:lpstr>Activity</vt:lpstr>
      <vt:lpstr>Activity - Assessment Techniques</vt:lpstr>
      <vt:lpstr>Uses of Assessment Techniques By  Domains of Learning </vt:lpstr>
      <vt:lpstr>Three essential conditions for improving  </vt:lpstr>
      <vt:lpstr>The Four Stages of Competency</vt:lpstr>
      <vt:lpstr>Some key questions to ask yourself</vt:lpstr>
      <vt:lpstr>The significance of assessment </vt:lpstr>
      <vt:lpstr>PowerPoint Presentation</vt:lpstr>
      <vt:lpstr>PowerPoint Presentation</vt:lpstr>
      <vt:lpstr>PowerPoint Presentation</vt:lpstr>
      <vt:lpstr>PowerPoint Presentation</vt:lpstr>
      <vt:lpstr>Values and Principles of Assessment Design</vt:lpstr>
      <vt:lpstr>Motivating Students Through Feedback</vt:lpstr>
      <vt:lpstr>The Feedback Sandwich</vt:lpstr>
      <vt:lpstr>Providing Quality Feedback</vt:lpstr>
      <vt:lpstr>Activity – Feedback Role Play</vt:lpstr>
      <vt:lpstr>References/further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Marion Phillips</dc:creator>
  <cp:lastModifiedBy>Marion Phillips</cp:lastModifiedBy>
  <cp:revision>173</cp:revision>
  <dcterms:created xsi:type="dcterms:W3CDTF">2022-09-20T08:25:05Z</dcterms:created>
  <dcterms:modified xsi:type="dcterms:W3CDTF">2024-11-11T09:58:04Z</dcterms:modified>
</cp:coreProperties>
</file>