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7"/>
  </p:notesMasterIdLst>
  <p:sldIdLst>
    <p:sldId id="289" r:id="rId3"/>
    <p:sldId id="290" r:id="rId4"/>
    <p:sldId id="291" r:id="rId5"/>
    <p:sldId id="270" r:id="rId6"/>
    <p:sldId id="271" r:id="rId7"/>
    <p:sldId id="273" r:id="rId8"/>
    <p:sldId id="259" r:id="rId9"/>
    <p:sldId id="260" r:id="rId10"/>
    <p:sldId id="274" r:id="rId11"/>
    <p:sldId id="275" r:id="rId12"/>
    <p:sldId id="288" r:id="rId13"/>
    <p:sldId id="277" r:id="rId14"/>
    <p:sldId id="264" r:id="rId15"/>
    <p:sldId id="261" r:id="rId16"/>
    <p:sldId id="280" r:id="rId17"/>
    <p:sldId id="281" r:id="rId18"/>
    <p:sldId id="267" r:id="rId19"/>
    <p:sldId id="282" r:id="rId20"/>
    <p:sldId id="283" r:id="rId21"/>
    <p:sldId id="284" r:id="rId22"/>
    <p:sldId id="285" r:id="rId23"/>
    <p:sldId id="286" r:id="rId24"/>
    <p:sldId id="269" r:id="rId25"/>
    <p:sldId id="28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47576" autoAdjust="0"/>
  </p:normalViewPr>
  <p:slideViewPr>
    <p:cSldViewPr snapToGrid="0">
      <p:cViewPr varScale="1">
        <p:scale>
          <a:sx n="35" d="100"/>
          <a:sy n="35" d="100"/>
        </p:scale>
        <p:origin x="209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AAB6D-FA4D-49C5-8D7E-CD2A4F3E8140}" type="datetimeFigureOut">
              <a:rPr lang="en-GB" smtClean="0"/>
              <a:t>23/01/2019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1F63DC-D073-4296-B10B-EC5E07B8145E}" type="slidenum">
              <a:rPr lang="en-GB" smtClean="0"/>
              <a:t>‹#›</a:t>
            </a:fld>
            <a:endParaRPr lang="en-GB"/>
          </a:p>
        </p:txBody>
      </p:sp>
    </p:spTree>
    <p:extLst>
      <p:ext uri="{BB962C8B-B14F-4D97-AF65-F5344CB8AC3E}">
        <p14:creationId xmlns:p14="http://schemas.microsoft.com/office/powerpoint/2010/main" val="4096207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7.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1F63DC-D073-4296-B10B-EC5E07B8145E}" type="slidenum">
              <a:rPr lang="en-GB" smtClean="0"/>
              <a:t>1</a:t>
            </a:fld>
            <a:endParaRPr lang="en-GB"/>
          </a:p>
        </p:txBody>
      </p:sp>
    </p:spTree>
    <p:extLst>
      <p:ext uri="{BB962C8B-B14F-4D97-AF65-F5344CB8AC3E}">
        <p14:creationId xmlns:p14="http://schemas.microsoft.com/office/powerpoint/2010/main" val="1273626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952152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F63DC-D073-4296-B10B-EC5E07B8145E}" type="slidenum">
              <a:rPr lang="en-GB" smtClean="0"/>
              <a:t>5</a:t>
            </a:fld>
            <a:endParaRPr lang="en-GB"/>
          </a:p>
        </p:txBody>
      </p:sp>
    </p:spTree>
    <p:extLst>
      <p:ext uri="{BB962C8B-B14F-4D97-AF65-F5344CB8AC3E}">
        <p14:creationId xmlns:p14="http://schemas.microsoft.com/office/powerpoint/2010/main" val="1254487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err="1" smtClean="0"/>
              <a:t>Diffinia</a:t>
            </a:r>
            <a:r>
              <a:rPr lang="en-GB" dirty="0" smtClean="0"/>
              <a:t> </a:t>
            </a:r>
            <a:r>
              <a:rPr lang="en-GB" dirty="0" err="1" smtClean="0"/>
              <a:t>Lywodraeth</a:t>
            </a:r>
            <a:r>
              <a:rPr lang="en-GB" dirty="0" smtClean="0"/>
              <a:t> </a:t>
            </a:r>
            <a:r>
              <a:rPr lang="en-GB" dirty="0" err="1" smtClean="0"/>
              <a:t>Cymru</a:t>
            </a:r>
            <a:r>
              <a:rPr lang="en-GB" dirty="0" smtClean="0"/>
              <a:t> </a:t>
            </a:r>
            <a:r>
              <a:rPr lang="en-GB" dirty="0" err="1" smtClean="0"/>
              <a:t>yn</a:t>
            </a:r>
            <a:r>
              <a:rPr lang="en-GB" dirty="0" smtClean="0"/>
              <a:t> y </a:t>
            </a:r>
            <a:r>
              <a:rPr lang="en-GB" dirty="0" err="1" smtClean="0"/>
              <a:t>ffordd</a:t>
            </a:r>
            <a:r>
              <a:rPr lang="en-GB" dirty="0" smtClean="0"/>
              <a:t> hon </a:t>
            </a:r>
            <a:r>
              <a:rPr lang="en-GB" dirty="0" err="1" smtClean="0"/>
              <a:t>yn</a:t>
            </a:r>
            <a:r>
              <a:rPr lang="en-GB" dirty="0" smtClean="0"/>
              <a:t> </a:t>
            </a:r>
            <a:r>
              <a:rPr lang="en-GB" dirty="0" err="1" smtClean="0"/>
              <a:t>ei</a:t>
            </a:r>
            <a:r>
              <a:rPr lang="en-GB" dirty="0" smtClean="0"/>
              <a:t> </a:t>
            </a:r>
            <a:r>
              <a:rPr lang="en-GB" dirty="0" err="1" smtClean="0"/>
              <a:t>dogfen</a:t>
            </a:r>
            <a:r>
              <a:rPr lang="en-GB" dirty="0" smtClean="0"/>
              <a:t> ‘</a:t>
            </a:r>
            <a:r>
              <a:rPr lang="en-GB" dirty="0" err="1" smtClean="0"/>
              <a:t>Ymarfer</a:t>
            </a:r>
            <a:r>
              <a:rPr lang="en-GB" baseline="0" dirty="0" smtClean="0"/>
              <a:t> </a:t>
            </a:r>
            <a:r>
              <a:rPr lang="en-GB" baseline="0" dirty="0" err="1" smtClean="0"/>
              <a:t>Myfyriol</a:t>
            </a:r>
            <a:r>
              <a:rPr lang="en-GB" baseline="0" dirty="0" smtClean="0"/>
              <a:t>’.</a:t>
            </a:r>
          </a:p>
          <a:p>
            <a:endParaRPr lang="en-GB" baseline="0" dirty="0" smtClean="0"/>
          </a:p>
        </p:txBody>
      </p:sp>
      <p:sp>
        <p:nvSpPr>
          <p:cNvPr id="4" name="Slide Number Placeholder 3"/>
          <p:cNvSpPr>
            <a:spLocks noGrp="1"/>
          </p:cNvSpPr>
          <p:nvPr>
            <p:ph type="sldNum" sz="quarter" idx="10"/>
          </p:nvPr>
        </p:nvSpPr>
        <p:spPr/>
        <p:txBody>
          <a:bodyPr/>
          <a:lstStyle/>
          <a:p>
            <a:fld id="{F550A699-12F3-4F76-B362-8DBDCC4CE72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711712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reflective</a:t>
            </a:r>
            <a:r>
              <a:rPr lang="en-GB" baseline="0" dirty="0" smtClean="0"/>
              <a:t> practice is defined in the WG’s booklet on </a:t>
            </a:r>
            <a:r>
              <a:rPr lang="en-GB" baseline="0" smtClean="0"/>
              <a:t>Reflective Practice.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1438083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Developments in Welsh Government policy place a great emphasis on the use of reflective practice as a means of improving standards in teaching and learning in Wales. The New</a:t>
            </a:r>
            <a:r>
              <a:rPr lang="en-GB" baseline="0" dirty="0" smtClean="0"/>
              <a:t> Deal…</a:t>
            </a:r>
            <a:endParaRPr lang="en-GB" dirty="0"/>
          </a:p>
        </p:txBody>
      </p:sp>
      <p:sp>
        <p:nvSpPr>
          <p:cNvPr id="4" name="Slide Number Placeholder 3"/>
          <p:cNvSpPr>
            <a:spLocks noGrp="1"/>
          </p:cNvSpPr>
          <p:nvPr>
            <p:ph type="sldNum" sz="quarter" idx="10"/>
          </p:nvPr>
        </p:nvSpPr>
        <p:spPr/>
        <p:txBody>
          <a:bodyPr/>
          <a:lstStyle/>
          <a:p>
            <a:fld id="{EE1F63DC-D073-4296-B10B-EC5E07B8145E}" type="slidenum">
              <a:rPr lang="en-GB" smtClean="0"/>
              <a:t>10</a:t>
            </a:fld>
            <a:endParaRPr lang="en-GB"/>
          </a:p>
        </p:txBody>
      </p:sp>
    </p:spTree>
    <p:extLst>
      <p:ext uri="{BB962C8B-B14F-4D97-AF65-F5344CB8AC3E}">
        <p14:creationId xmlns:p14="http://schemas.microsoft.com/office/powerpoint/2010/main" val="334611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the</a:t>
            </a:r>
            <a:r>
              <a:rPr lang="en-GB" baseline="0" dirty="0" smtClean="0"/>
              <a:t> Furlong report which focuses on standards of the provision of Initial Teacher Education.</a:t>
            </a:r>
          </a:p>
          <a:p>
            <a:r>
              <a:rPr lang="en-GB" baseline="0" dirty="0" smtClean="0"/>
              <a:t>All of the three most significant developments in Welsh Government policy for education during the past year emphasise the importance of reflective practice as a way of better understanding our pedagogical choices and how to improve them.</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12</a:t>
            </a:fld>
            <a:endParaRPr lang="en-GB"/>
          </a:p>
        </p:txBody>
      </p:sp>
    </p:spTree>
    <p:extLst>
      <p:ext uri="{BB962C8B-B14F-4D97-AF65-F5344CB8AC3E}">
        <p14:creationId xmlns:p14="http://schemas.microsoft.com/office/powerpoint/2010/main" val="4156456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And the</a:t>
            </a:r>
            <a:r>
              <a:rPr lang="en-GB" baseline="0" dirty="0" smtClean="0"/>
              <a:t> Furlong report which focuses on standards of the provision of Initial Teacher Education.</a:t>
            </a:r>
          </a:p>
          <a:p>
            <a:r>
              <a:rPr lang="en-GB" baseline="0" dirty="0" smtClean="0"/>
              <a:t>All of the three most significant developments in Welsh Government policy for education during the past year emphasise the importance of reflective practice as a way of better understanding our pedagogical choices and how to improve them.</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13</a:t>
            </a:fld>
            <a:endParaRPr lang="en-GB"/>
          </a:p>
        </p:txBody>
      </p:sp>
    </p:spTree>
    <p:extLst>
      <p:ext uri="{BB962C8B-B14F-4D97-AF65-F5344CB8AC3E}">
        <p14:creationId xmlns:p14="http://schemas.microsoft.com/office/powerpoint/2010/main" val="2143969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550A699-12F3-4F76-B362-8DBDCC4CE72F}"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695997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Tacit knowledge – knowledge</a:t>
            </a:r>
            <a:r>
              <a:rPr lang="en-GB" baseline="0" dirty="0" smtClean="0"/>
              <a:t> teachers subconsciously apply to their everyday actions, i.e. a teacher might know how to go about their daily teaching activities, but while this knowledge is evident through their actions, teachers find it difficult to verbalise why they go about their activities in that way.</a:t>
            </a:r>
          </a:p>
          <a:p>
            <a:r>
              <a:rPr lang="en-GB" baseline="0" dirty="0" smtClean="0"/>
              <a:t>Technical rationality is when a teacher becomes more of a technician by wrongly applying more theory to their practice without first considering the context in which they are teaching. This can result in teachers becoming technicians of delivering content without a clear understanding of how the techniques (theory) relate to their actions (practice) and how this relates to their individual context (e.g. learners’ needs, school priorities) .</a:t>
            </a:r>
          </a:p>
          <a:p>
            <a:r>
              <a:rPr lang="en-GB" baseline="0" dirty="0" smtClean="0"/>
              <a:t>Reflective – </a:t>
            </a:r>
            <a:r>
              <a:rPr lang="en-GB" baseline="0" dirty="0" err="1" smtClean="0"/>
              <a:t>Schön</a:t>
            </a:r>
            <a:r>
              <a:rPr lang="en-GB" baseline="0" dirty="0" smtClean="0"/>
              <a:t> describes reflective practice as ‘a dialogue of thinking and doing through which I become more skilful’. It is through reflective practice that knowledge, thought and actions are united. </a:t>
            </a:r>
            <a:r>
              <a:rPr lang="en-GB" baseline="0" dirty="0" err="1" smtClean="0"/>
              <a:t>Dau</a:t>
            </a:r>
            <a:r>
              <a:rPr lang="en-GB" baseline="0" dirty="0" smtClean="0"/>
              <a:t> </a:t>
            </a:r>
            <a:r>
              <a:rPr lang="en-GB" baseline="0" dirty="0" err="1" smtClean="0"/>
              <a:t>fath</a:t>
            </a:r>
            <a:r>
              <a:rPr lang="en-GB" baseline="0" dirty="0" smtClean="0"/>
              <a:t> o </a:t>
            </a:r>
            <a:r>
              <a:rPr lang="en-GB" baseline="0" dirty="0" err="1" smtClean="0"/>
              <a:t>myfyrio</a:t>
            </a:r>
            <a:r>
              <a:rPr lang="en-GB" baseline="0" dirty="0" smtClean="0"/>
              <a:t> – </a:t>
            </a:r>
            <a:r>
              <a:rPr lang="en-GB" baseline="0" dirty="0" err="1" smtClean="0"/>
              <a:t>myfyrio</a:t>
            </a:r>
            <a:r>
              <a:rPr lang="en-GB" baseline="0" dirty="0" smtClean="0"/>
              <a:t> </a:t>
            </a:r>
            <a:r>
              <a:rPr lang="en-GB" baseline="0" dirty="0" err="1" smtClean="0"/>
              <a:t>wrth</a:t>
            </a:r>
            <a:r>
              <a:rPr lang="en-GB" baseline="0" dirty="0" smtClean="0"/>
              <a:t> </a:t>
            </a:r>
            <a:r>
              <a:rPr lang="en-GB" baseline="0" dirty="0" err="1" smtClean="0"/>
              <a:t>weithredu</a:t>
            </a:r>
            <a:r>
              <a:rPr lang="en-GB" baseline="0" dirty="0" smtClean="0"/>
              <a:t>, </a:t>
            </a:r>
            <a:r>
              <a:rPr lang="en-GB" baseline="0" dirty="0" err="1" smtClean="0"/>
              <a:t>myfyrio</a:t>
            </a:r>
            <a:r>
              <a:rPr lang="en-GB" baseline="0" dirty="0" smtClean="0"/>
              <a:t> </a:t>
            </a:r>
            <a:r>
              <a:rPr lang="en-GB" baseline="0" dirty="0" err="1" smtClean="0"/>
              <a:t>ar</a:t>
            </a:r>
            <a:r>
              <a:rPr lang="en-GB" baseline="0" dirty="0" smtClean="0"/>
              <a:t> </a:t>
            </a:r>
            <a:r>
              <a:rPr lang="en-GB" baseline="0" dirty="0" err="1" smtClean="0"/>
              <a:t>weithredu</a:t>
            </a:r>
            <a:r>
              <a:rPr lang="en-GB" baseline="0" dirty="0" smtClean="0"/>
              <a:t>.</a:t>
            </a:r>
          </a:p>
          <a:p>
            <a:r>
              <a:rPr lang="en-GB" baseline="0" dirty="0" err="1" smtClean="0"/>
              <a:t>Schön</a:t>
            </a:r>
            <a:r>
              <a:rPr lang="en-GB" baseline="0" dirty="0" smtClean="0"/>
              <a:t> therefore views reflective practice as a process to find solutions to everyday problems. </a:t>
            </a:r>
            <a:endParaRPr lang="en-GB" dirty="0"/>
          </a:p>
        </p:txBody>
      </p:sp>
      <p:sp>
        <p:nvSpPr>
          <p:cNvPr id="4" name="Slide Number Placeholder 3"/>
          <p:cNvSpPr>
            <a:spLocks noGrp="1"/>
          </p:cNvSpPr>
          <p:nvPr>
            <p:ph type="sldNum" sz="quarter" idx="10"/>
          </p:nvPr>
        </p:nvSpPr>
        <p:spPr/>
        <p:txBody>
          <a:bodyPr/>
          <a:lstStyle/>
          <a:p>
            <a:fld id="{EE1F63DC-D073-4296-B10B-EC5E07B8145E}" type="slidenum">
              <a:rPr lang="en-GB" smtClean="0"/>
              <a:t>15</a:t>
            </a:fld>
            <a:endParaRPr lang="en-GB"/>
          </a:p>
        </p:txBody>
      </p:sp>
    </p:spTree>
    <p:extLst>
      <p:ext uri="{BB962C8B-B14F-4D97-AF65-F5344CB8AC3E}">
        <p14:creationId xmlns:p14="http://schemas.microsoft.com/office/powerpoint/2010/main" val="3535035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important to remember that these are but two examples of theories concerning reflective practice – there is a wealth of literature available which explores and critiques a wide range of approaches to reflection.</a:t>
            </a:r>
          </a:p>
          <a:p>
            <a:endParaRPr lang="en-GB" baseline="0" dirty="0" smtClean="0"/>
          </a:p>
          <a:p>
            <a:r>
              <a:rPr lang="en-GB" baseline="0" dirty="0" err="1" smtClean="0"/>
              <a:t>Profiad</a:t>
            </a:r>
            <a:r>
              <a:rPr lang="en-GB" baseline="0" dirty="0" smtClean="0"/>
              <a:t> – </a:t>
            </a:r>
            <a:r>
              <a:rPr lang="en-GB" baseline="0" dirty="0" err="1" smtClean="0"/>
              <a:t>Arsylwadau</a:t>
            </a:r>
            <a:r>
              <a:rPr lang="en-GB" baseline="0" dirty="0" smtClean="0"/>
              <a:t> &amp; </a:t>
            </a:r>
            <a:r>
              <a:rPr lang="en-GB" baseline="0" dirty="0" err="1" smtClean="0"/>
              <a:t>myfyrdodau</a:t>
            </a:r>
            <a:r>
              <a:rPr lang="en-GB" baseline="0" dirty="0" smtClean="0"/>
              <a:t> – </a:t>
            </a:r>
            <a:r>
              <a:rPr lang="en-GB" baseline="0" dirty="0" err="1" smtClean="0"/>
              <a:t>Datblygu</a:t>
            </a:r>
            <a:r>
              <a:rPr lang="en-GB" baseline="0" dirty="0" smtClean="0"/>
              <a:t> </a:t>
            </a:r>
            <a:r>
              <a:rPr lang="en-GB" baseline="0" dirty="0" err="1" smtClean="0"/>
              <a:t>syniadau</a:t>
            </a:r>
            <a:r>
              <a:rPr lang="en-GB" baseline="0" dirty="0" smtClean="0"/>
              <a:t> – </a:t>
            </a:r>
            <a:r>
              <a:rPr lang="en-GB" baseline="0" dirty="0" err="1" smtClean="0"/>
              <a:t>Rhoi</a:t>
            </a:r>
            <a:r>
              <a:rPr lang="en-GB" baseline="0" dirty="0" smtClean="0"/>
              <a:t> </a:t>
            </a:r>
            <a:r>
              <a:rPr lang="en-GB" baseline="0" dirty="0" err="1" smtClean="0"/>
              <a:t>syniadau</a:t>
            </a:r>
            <a:r>
              <a:rPr lang="en-GB" baseline="0" dirty="0" smtClean="0"/>
              <a:t> </a:t>
            </a:r>
            <a:r>
              <a:rPr lang="en-GB" baseline="0" dirty="0" err="1" smtClean="0"/>
              <a:t>ar</a:t>
            </a:r>
            <a:r>
              <a:rPr lang="en-GB" baseline="0" dirty="0" smtClean="0"/>
              <a:t> </a:t>
            </a:r>
            <a:r>
              <a:rPr lang="en-GB" baseline="0" dirty="0" err="1" smtClean="0"/>
              <a:t>waith</a:t>
            </a:r>
            <a:r>
              <a:rPr lang="en-GB" baseline="0" dirty="0" smtClean="0"/>
              <a:t> </a:t>
            </a:r>
            <a:r>
              <a:rPr lang="en-GB" baseline="0" dirty="0" err="1" smtClean="0"/>
              <a:t>a’u</a:t>
            </a:r>
            <a:r>
              <a:rPr lang="en-GB" baseline="0" dirty="0" smtClean="0"/>
              <a:t> </a:t>
            </a:r>
            <a:r>
              <a:rPr lang="en-GB" baseline="0" dirty="0" err="1" smtClean="0"/>
              <a:t>profi</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F550A699-12F3-4F76-B362-8DBDCC4CE72F}" type="slidenum">
              <a:rPr lang="en-GB" smtClean="0"/>
              <a:t>17</a:t>
            </a:fld>
            <a:endParaRPr lang="en-GB"/>
          </a:p>
        </p:txBody>
      </p:sp>
    </p:spTree>
    <p:extLst>
      <p:ext uri="{BB962C8B-B14F-4D97-AF65-F5344CB8AC3E}">
        <p14:creationId xmlns:p14="http://schemas.microsoft.com/office/powerpoint/2010/main" val="4241454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example of a student’s Weekly Professional Reflection template. One should be completed every week and saved in the student’s OTF.</a:t>
            </a:r>
          </a:p>
          <a:p>
            <a:endParaRPr lang="en-GB" dirty="0" smtClean="0"/>
          </a:p>
          <a:p>
            <a:r>
              <a:rPr lang="en-GB" dirty="0" err="1" smtClean="0"/>
              <a:t>Enghraifft</a:t>
            </a:r>
            <a:r>
              <a:rPr lang="en-GB" baseline="0" dirty="0" smtClean="0"/>
              <a:t> o </a:t>
            </a:r>
            <a:r>
              <a:rPr lang="en-GB" baseline="0" dirty="0" err="1" smtClean="0"/>
              <a:t>demplad</a:t>
            </a:r>
            <a:r>
              <a:rPr lang="en-GB" baseline="0" dirty="0" smtClean="0"/>
              <a:t> </a:t>
            </a:r>
            <a:r>
              <a:rPr lang="en-GB" baseline="0" dirty="0" err="1" smtClean="0"/>
              <a:t>Myfyrio</a:t>
            </a:r>
            <a:r>
              <a:rPr lang="en-GB" baseline="0" dirty="0" smtClean="0"/>
              <a:t> </a:t>
            </a:r>
            <a:r>
              <a:rPr lang="en-GB" baseline="0" dirty="0" err="1" smtClean="0"/>
              <a:t>Proffesiynol</a:t>
            </a:r>
            <a:r>
              <a:rPr lang="en-GB" baseline="0" dirty="0" smtClean="0"/>
              <a:t> </a:t>
            </a:r>
            <a:r>
              <a:rPr lang="en-GB" baseline="0" dirty="0" err="1" smtClean="0"/>
              <a:t>Wythnosol</a:t>
            </a:r>
            <a:r>
              <a:rPr lang="en-GB" baseline="0" dirty="0" smtClean="0"/>
              <a:t> y </a:t>
            </a:r>
            <a:r>
              <a:rPr lang="en-GB" baseline="0" dirty="0" err="1" smtClean="0"/>
              <a:t>myfyriwr</a:t>
            </a:r>
            <a:r>
              <a:rPr lang="en-GB" baseline="0" dirty="0" smtClean="0"/>
              <a:t>. Mae </a:t>
            </a:r>
            <a:r>
              <a:rPr lang="en-GB" baseline="0" dirty="0" err="1" smtClean="0"/>
              <a:t>angen</a:t>
            </a:r>
            <a:r>
              <a:rPr lang="en-GB" baseline="0" dirty="0" smtClean="0"/>
              <a:t> </a:t>
            </a:r>
            <a:r>
              <a:rPr lang="en-GB" baseline="0" dirty="0" err="1" smtClean="0"/>
              <a:t>i’r</a:t>
            </a:r>
            <a:r>
              <a:rPr lang="en-GB" baseline="0" dirty="0" smtClean="0"/>
              <a:t> </a:t>
            </a:r>
            <a:r>
              <a:rPr lang="en-GB" baseline="0" dirty="0" err="1" smtClean="0"/>
              <a:t>myfyriwr</a:t>
            </a:r>
            <a:r>
              <a:rPr lang="en-GB" baseline="0" dirty="0" smtClean="0"/>
              <a:t> </a:t>
            </a:r>
            <a:r>
              <a:rPr lang="en-GB" baseline="0" dirty="0" err="1" smtClean="0"/>
              <a:t>gyflawni</a:t>
            </a:r>
            <a:r>
              <a:rPr lang="en-GB" baseline="0" dirty="0" smtClean="0"/>
              <a:t> un bob </a:t>
            </a:r>
            <a:r>
              <a:rPr lang="en-GB" baseline="0" dirty="0" err="1" smtClean="0"/>
              <a:t>wythnos</a:t>
            </a:r>
            <a:r>
              <a:rPr lang="en-GB" baseline="0" dirty="0" smtClean="0"/>
              <a:t> </a:t>
            </a:r>
            <a:r>
              <a:rPr lang="en-GB" baseline="0" dirty="0" err="1" smtClean="0"/>
              <a:t>a’i</a:t>
            </a:r>
            <a:r>
              <a:rPr lang="en-GB" baseline="0" dirty="0" smtClean="0"/>
              <a:t> </a:t>
            </a:r>
            <a:r>
              <a:rPr lang="en-GB" baseline="0" dirty="0" err="1" smtClean="0"/>
              <a:t>arbed</a:t>
            </a:r>
            <a:r>
              <a:rPr lang="en-GB" baseline="0" dirty="0" smtClean="0"/>
              <a:t> </a:t>
            </a:r>
            <a:r>
              <a:rPr lang="en-GB" baseline="0" dirty="0" err="1" smtClean="0"/>
              <a:t>yn</a:t>
            </a:r>
            <a:r>
              <a:rPr lang="en-GB" baseline="0" dirty="0" smtClean="0"/>
              <a:t> y </a:t>
            </a:r>
            <a:r>
              <a:rPr lang="en-GB" baseline="0" dirty="0" err="1" smtClean="0"/>
              <a:t>FfAA</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EA0906C4-F74F-48B1-8076-D287ACE2EC13}" type="slidenum">
              <a:rPr lang="en-GB" smtClean="0"/>
              <a:t>20</a:t>
            </a:fld>
            <a:endParaRPr lang="en-GB"/>
          </a:p>
        </p:txBody>
      </p:sp>
    </p:spTree>
    <p:extLst>
      <p:ext uri="{BB962C8B-B14F-4D97-AF65-F5344CB8AC3E}">
        <p14:creationId xmlns:p14="http://schemas.microsoft.com/office/powerpoint/2010/main" val="2194123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Confirmation bias – The tendency of people to readily accept evidence that agrees with their existing position and ignore any contradictory evidence</a:t>
            </a:r>
          </a:p>
          <a:p>
            <a:r>
              <a:rPr lang="en-US" dirty="0"/>
              <a:t>Sunk Cost Fallacy – View that having invested time, effort you should continue or it will have been a waste</a:t>
            </a:r>
          </a:p>
          <a:p>
            <a:r>
              <a:rPr lang="en-US" dirty="0"/>
              <a:t>Group biases – If people around us appear to believe something, we will go along, often assuming they know something that we don't</a:t>
            </a:r>
          </a:p>
          <a:p>
            <a:r>
              <a:rPr lang="en-US" dirty="0"/>
              <a:t>Backfire effect – When presented with evidence to the contrary of something we believe, we </a:t>
            </a:r>
            <a:r>
              <a:rPr lang="en-US" dirty="0" smtClean="0"/>
              <a:t>believe </a:t>
            </a:r>
            <a:r>
              <a:rPr lang="en-US" dirty="0"/>
              <a:t>the thing even more. </a:t>
            </a:r>
          </a:p>
          <a:p>
            <a:endParaRPr lang="en-US" dirty="0"/>
          </a:p>
          <a:p>
            <a:r>
              <a:rPr lang="en-US" dirty="0"/>
              <a:t>Checklists – based on the work of </a:t>
            </a:r>
            <a:r>
              <a:rPr lang="en-US" dirty="0" err="1"/>
              <a:t>Atul</a:t>
            </a:r>
            <a:r>
              <a:rPr lang="en-US" dirty="0"/>
              <a:t> </a:t>
            </a:r>
            <a:r>
              <a:rPr lang="en-US" dirty="0" err="1"/>
              <a:t>Gawande</a:t>
            </a:r>
            <a:r>
              <a:rPr lang="en-US" dirty="0"/>
              <a:t>. Harry Fletcher-Wood has adapted the idea for education, and his work is reflected in the checklist in your lesson planning sheets. </a:t>
            </a:r>
          </a:p>
          <a:p>
            <a:endParaRPr lang="en-US" dirty="0" smtClean="0"/>
          </a:p>
          <a:p>
            <a:r>
              <a:rPr lang="en-US" dirty="0" smtClean="0"/>
              <a:t>There </a:t>
            </a:r>
            <a:r>
              <a:rPr lang="en-US" dirty="0"/>
              <a:t>are a few examples here that relate to the idea of reflection – the chapter has a wider focus than just that. </a:t>
            </a:r>
          </a:p>
          <a:p>
            <a:endParaRPr lang="en-US" dirty="0"/>
          </a:p>
          <a:p>
            <a:r>
              <a:rPr lang="en-US" dirty="0"/>
              <a:t>Possible to become frozen into doing nothing – Just be aware and mindful of these things as you use reflective practice to help your development as a teacher.</a:t>
            </a:r>
          </a:p>
        </p:txBody>
      </p:sp>
      <p:sp>
        <p:nvSpPr>
          <p:cNvPr id="4" name="Slide Number Placeholder 3"/>
          <p:cNvSpPr>
            <a:spLocks noGrp="1"/>
          </p:cNvSpPr>
          <p:nvPr>
            <p:ph type="sldNum" sz="quarter" idx="10"/>
          </p:nvPr>
        </p:nvSpPr>
        <p:spPr/>
        <p:txBody>
          <a:bodyPr/>
          <a:lstStyle/>
          <a:p>
            <a:fld id="{F550A699-12F3-4F76-B362-8DBDCC4CE72F}" type="slidenum">
              <a:rPr lang="en-GB" smtClean="0"/>
              <a:t>23</a:t>
            </a:fld>
            <a:endParaRPr lang="en-GB"/>
          </a:p>
        </p:txBody>
      </p:sp>
    </p:spTree>
    <p:extLst>
      <p:ext uri="{BB962C8B-B14F-4D97-AF65-F5344CB8AC3E}">
        <p14:creationId xmlns:p14="http://schemas.microsoft.com/office/powerpoint/2010/main" val="134525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891E73-6AAE-49A3-A5D8-9DDD5F787A01}" type="slidenum">
              <a:rPr lang="en-GB" smtClean="0"/>
              <a:t>24</a:t>
            </a:fld>
            <a:endParaRPr lang="en-GB"/>
          </a:p>
        </p:txBody>
      </p:sp>
    </p:spTree>
    <p:extLst>
      <p:ext uri="{BB962C8B-B14F-4D97-AF65-F5344CB8AC3E}">
        <p14:creationId xmlns:p14="http://schemas.microsoft.com/office/powerpoint/2010/main" val="3758838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defTabSz="457200"/>
            <a:endParaRPr lang="en-US">
              <a:solidFill>
                <a:prstClr val="black"/>
              </a:solidFill>
            </a:endParaRPr>
          </a:p>
        </p:txBody>
      </p:sp>
      <p:sp>
        <p:nvSpPr>
          <p:cNvPr id="6" name="Slide Number Placeholder 5"/>
          <p:cNvSpPr>
            <a:spLocks noGrp="1"/>
          </p:cNvSpPr>
          <p:nvPr>
            <p:ph type="sldNum" sz="quarter" idx="12"/>
          </p:nvPr>
        </p:nvSpPr>
        <p:spPr/>
        <p:txBody>
          <a:bodyPr/>
          <a:lstStyle/>
          <a:p>
            <a:fld id="{2361A3BC-1721-41A9-A28E-3ABDE20B2BF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8680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defTabSz="457200"/>
            <a:endParaRPr lang="en-US">
              <a:solidFill>
                <a:prstClr val="black"/>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04910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2361A3BC-1721-41A9-A28E-3ABDE20B2BF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2290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59071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85961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20384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5452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93839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84120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2784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08809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defTabSz="457200"/>
            <a:endParaRPr lang="en-US">
              <a:solidFill>
                <a:prstClr val="black"/>
              </a:solidFill>
            </a:endParaRPr>
          </a:p>
        </p:txBody>
      </p:sp>
      <p:sp>
        <p:nvSpPr>
          <p:cNvPr id="6" name="Slide Number Placeholder 5"/>
          <p:cNvSpPr>
            <a:spLocks noGrp="1"/>
          </p:cNvSpPr>
          <p:nvPr>
            <p:ph type="sldNum" sz="quarter" idx="12"/>
          </p:nvPr>
        </p:nvSpPr>
        <p:spPr/>
        <p:txBody>
          <a:bodyPr/>
          <a:lstStyle/>
          <a:p>
            <a:fld id="{2361A3BC-1721-41A9-A28E-3ABDE20B2BF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7132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defTabSz="457200"/>
            <a:endParaRPr lang="en-US">
              <a:solidFill>
                <a:prstClr val="black"/>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65316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2361A3BC-1721-41A9-A28E-3ABDE20B2BF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0955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93742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01242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97747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37421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272936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56545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585911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F16E8AC-E80C-6247-B26A-B0E63BD5A8FB}" type="datetimeFigureOut">
              <a:rPr lang="en-US" smtClean="0">
                <a:solidFill>
                  <a:prstClr val="black">
                    <a:tint val="75000"/>
                  </a:prstClr>
                </a:solidFill>
              </a:rPr>
              <a:pPr/>
              <a:t>1/23/2019</a:t>
            </a:fld>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4ED357AA-FABF-AA4B-9415-FFC06ACDC7F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15820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457200"/>
            <a:fld id="{FF16E8AC-E80C-6247-B26A-B0E63BD5A8FB}" type="datetimeFigureOut">
              <a:rPr lang="en-US" smtClean="0">
                <a:solidFill>
                  <a:prstClr val="black">
                    <a:tint val="75000"/>
                  </a:prstClr>
                </a:solidFill>
              </a:rPr>
              <a:pPr defTabSz="457200"/>
              <a:t>1/23/2019</a:t>
            </a:fld>
            <a:endParaRPr lang="en-US">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4ED357AA-FABF-AA4B-9415-FFC06ACDC7FB}"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3005663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457200"/>
            <a:fld id="{FF16E8AC-E80C-6247-B26A-B0E63BD5A8FB}" type="datetimeFigureOut">
              <a:rPr lang="en-US" smtClean="0">
                <a:solidFill>
                  <a:prstClr val="black">
                    <a:tint val="75000"/>
                  </a:prstClr>
                </a:solidFill>
              </a:rPr>
              <a:pPr defTabSz="457200"/>
              <a:t>1/23/2019</a:t>
            </a:fld>
            <a:endParaRPr lang="en-US">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4ED357AA-FABF-AA4B-9415-FFC06ACDC7FB}"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2582722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mod/book/view.php?id=134648&amp;chapterid=5305"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learning.wales.gov.uk/resources/improvementareas/professional-learning/coaching-and-mentoring/?lang=en"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hyperlink" Target="http://learning.wales.gov.uk/resources/improvementareas/professional-learning/effective-use-of-data/?lang=en" TargetMode="External"/><Relationship Id="rId5" Type="http://schemas.openxmlformats.org/officeDocument/2006/relationships/hyperlink" Target="http://learning.wales.gov.uk/resources/improvementareas/professional-learning/effective-collaboration/?lang=en" TargetMode="External"/><Relationship Id="rId4" Type="http://schemas.openxmlformats.org/officeDocument/2006/relationships/hyperlink" Target="http://learning.gov.wales/resources/collections/reflective-practice?lang=en"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6E9526-EAD7-5D43-82FA-77DFE81E2F1D}"/>
              </a:ext>
            </a:extLst>
          </p:cNvPr>
          <p:cNvSpPr>
            <a:spLocks noGrp="1"/>
          </p:cNvSpPr>
          <p:nvPr>
            <p:ph type="ctrTitle"/>
          </p:nvPr>
        </p:nvSpPr>
        <p:spPr>
          <a:xfrm>
            <a:off x="1524000" y="957943"/>
            <a:ext cx="9144000" cy="4939620"/>
          </a:xfrm>
        </p:spPr>
        <p:txBody>
          <a:bodyPr>
            <a:normAutofit/>
          </a:bodyPr>
          <a:lstStyle/>
          <a:p>
            <a:r>
              <a:rPr lang="en-US" dirty="0" smtClean="0"/>
              <a:t/>
            </a:r>
            <a:br>
              <a:rPr lang="en-US" dirty="0" smtClean="0"/>
            </a:br>
            <a:r>
              <a:rPr lang="en-US" dirty="0" smtClean="0"/>
              <a:t/>
            </a:r>
            <a:br>
              <a:rPr lang="en-US" dirty="0" smtClean="0"/>
            </a:br>
            <a:r>
              <a:rPr lang="en-US" dirty="0"/>
              <a:t/>
            </a:r>
            <a:br>
              <a:rPr lang="en-US" dirty="0"/>
            </a:br>
            <a:r>
              <a:rPr lang="en-US" dirty="0" smtClean="0"/>
              <a:t/>
            </a:r>
            <a:br>
              <a:rPr lang="en-US" dirty="0" smtClean="0"/>
            </a:br>
            <a:r>
              <a:rPr lang="en-US" dirty="0" smtClean="0"/>
              <a:t/>
            </a:r>
            <a:br>
              <a:rPr lang="en-US" dirty="0" smtClean="0"/>
            </a:br>
            <a:endParaRPr lang="en-US" dirty="0"/>
          </a:p>
        </p:txBody>
      </p:sp>
      <p:sp>
        <p:nvSpPr>
          <p:cNvPr id="5" name="Rectangle 4"/>
          <p:cNvSpPr/>
          <p:nvPr/>
        </p:nvSpPr>
        <p:spPr>
          <a:xfrm>
            <a:off x="2119086" y="1842703"/>
            <a:ext cx="7750628" cy="3785652"/>
          </a:xfrm>
          <a:prstGeom prst="rect">
            <a:avLst/>
          </a:prstGeom>
        </p:spPr>
        <p:txBody>
          <a:bodyPr wrap="square">
            <a:spAutoFit/>
          </a:bodyPr>
          <a:lstStyle/>
          <a:p>
            <a:pPr algn="ctr"/>
            <a:r>
              <a:rPr lang="en-US" sz="4000" b="1" dirty="0">
                <a:solidFill>
                  <a:schemeClr val="bg1"/>
                </a:solidFill>
              </a:rPr>
              <a:t>Esbonio’ch </a:t>
            </a:r>
            <a:r>
              <a:rPr lang="en-US" sz="4000" b="1" dirty="0" err="1">
                <a:solidFill>
                  <a:schemeClr val="bg1"/>
                </a:solidFill>
              </a:rPr>
              <a:t>ymchwil</a:t>
            </a:r>
            <a:r>
              <a:rPr lang="en-US" sz="4000" b="1" dirty="0">
                <a:solidFill>
                  <a:schemeClr val="bg1"/>
                </a:solidFill>
              </a:rPr>
              <a:t> </a:t>
            </a:r>
            <a:r>
              <a:rPr lang="en-US" sz="4000" b="1" dirty="0" err="1" smtClean="0">
                <a:solidFill>
                  <a:schemeClr val="bg1"/>
                </a:solidFill>
              </a:rPr>
              <a:t>i’r</a:t>
            </a:r>
            <a:r>
              <a:rPr lang="en-US" sz="4000" b="1" dirty="0" smtClean="0">
                <a:solidFill>
                  <a:schemeClr val="bg1"/>
                </a:solidFill>
              </a:rPr>
              <a:t> </a:t>
            </a:r>
            <a:r>
              <a:rPr lang="en-US" sz="4000" b="1" dirty="0" err="1" smtClean="0">
                <a:solidFill>
                  <a:schemeClr val="bg1"/>
                </a:solidFill>
              </a:rPr>
              <a:t>cyfranogwyr</a:t>
            </a:r>
            <a:endParaRPr lang="en-US" sz="4000" b="1" dirty="0" smtClean="0">
              <a:solidFill>
                <a:schemeClr val="bg1"/>
              </a:solidFill>
            </a:endParaRPr>
          </a:p>
          <a:p>
            <a:pPr algn="ctr"/>
            <a:r>
              <a:rPr lang="en-US" sz="4000" b="1" dirty="0">
                <a:solidFill>
                  <a:schemeClr val="bg1"/>
                </a:solidFill>
              </a:rPr>
              <a:t/>
            </a:r>
            <a:br>
              <a:rPr lang="en-US" sz="4000" b="1" dirty="0">
                <a:solidFill>
                  <a:schemeClr val="bg1"/>
                </a:solidFill>
              </a:rPr>
            </a:br>
            <a:r>
              <a:rPr lang="en-US" sz="4000" b="1" dirty="0">
                <a:solidFill>
                  <a:schemeClr val="bg1"/>
                </a:solidFill>
              </a:rPr>
              <a:t>Explaining your research to the participants</a:t>
            </a:r>
            <a:br>
              <a:rPr lang="en-US" sz="4000" b="1" dirty="0">
                <a:solidFill>
                  <a:schemeClr val="bg1"/>
                </a:solidFill>
              </a:rPr>
            </a:br>
            <a:endParaRPr lang="en-GB" sz="4000" b="1" dirty="0">
              <a:solidFill>
                <a:schemeClr val="bg1"/>
              </a:solidFill>
            </a:endParaRPr>
          </a:p>
        </p:txBody>
      </p:sp>
    </p:spTree>
    <p:extLst>
      <p:ext uri="{BB962C8B-B14F-4D97-AF65-F5344CB8AC3E}">
        <p14:creationId xmlns:p14="http://schemas.microsoft.com/office/powerpoint/2010/main" val="1406852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4DDC2F-362C-0846-BA2E-1EFAFBED51E9}"/>
              </a:ext>
            </a:extLst>
          </p:cNvPr>
          <p:cNvSpPr>
            <a:spLocks noGrp="1"/>
          </p:cNvSpPr>
          <p:nvPr>
            <p:ph type="title"/>
          </p:nvPr>
        </p:nvSpPr>
        <p:spPr/>
        <p:txBody>
          <a:bodyPr>
            <a:normAutofit fontScale="90000"/>
          </a:bodyPr>
          <a:lstStyle/>
          <a:p>
            <a:r>
              <a:rPr lang="en-US" b="1" dirty="0" smtClean="0"/>
              <a:t>Beth </a:t>
            </a:r>
            <a:r>
              <a:rPr lang="en-US" b="1" dirty="0" err="1" smtClean="0"/>
              <a:t>i</a:t>
            </a:r>
            <a:r>
              <a:rPr lang="en-US" b="1" dirty="0" smtClean="0"/>
              <a:t> </a:t>
            </a:r>
            <a:r>
              <a:rPr lang="en-US" b="1" dirty="0" err="1" smtClean="0"/>
              <a:t>gynnwys</a:t>
            </a:r>
            <a:r>
              <a:rPr lang="en-US" b="1" dirty="0" smtClean="0"/>
              <a:t> </a:t>
            </a:r>
            <a:r>
              <a:rPr lang="en-US" b="1" dirty="0" err="1" smtClean="0"/>
              <a:t>yn</a:t>
            </a:r>
            <a:r>
              <a:rPr lang="en-US" b="1" dirty="0" smtClean="0"/>
              <a:t> </a:t>
            </a:r>
            <a:r>
              <a:rPr lang="en-US" b="1" dirty="0" err="1" smtClean="0"/>
              <a:t>eich</a:t>
            </a:r>
            <a:r>
              <a:rPr lang="en-US" b="1" dirty="0" smtClean="0"/>
              <a:t> </a:t>
            </a:r>
            <a:r>
              <a:rPr lang="en-US" b="1" dirty="0" err="1" smtClean="0"/>
              <a:t>esboniadau</a:t>
            </a:r>
            <a:r>
              <a:rPr lang="en-US" b="1" dirty="0" smtClean="0"/>
              <a:t>:</a:t>
            </a:r>
            <a:br>
              <a:rPr lang="en-US" b="1" dirty="0" smtClean="0"/>
            </a:br>
            <a:r>
              <a:rPr lang="en-US" b="1" dirty="0" smtClean="0"/>
              <a:t>What </a:t>
            </a:r>
            <a:r>
              <a:rPr lang="en-US" b="1" dirty="0"/>
              <a:t>to include in your explanations:</a:t>
            </a:r>
            <a:br>
              <a:rPr lang="en-US" b="1" dirty="0"/>
            </a:br>
            <a:endParaRPr lang="en-US" b="1" dirty="0"/>
          </a:p>
        </p:txBody>
      </p:sp>
      <p:sp>
        <p:nvSpPr>
          <p:cNvPr id="3" name="Content Placeholder 2">
            <a:extLst>
              <a:ext uri="{FF2B5EF4-FFF2-40B4-BE49-F238E27FC236}">
                <a16:creationId xmlns:a16="http://schemas.microsoft.com/office/drawing/2014/main" xmlns="" id="{0A2B6F0D-0B7A-D844-BB71-9048ADA4CE06}"/>
              </a:ext>
            </a:extLst>
          </p:cNvPr>
          <p:cNvSpPr>
            <a:spLocks noGrp="1"/>
          </p:cNvSpPr>
          <p:nvPr>
            <p:ph sz="half" idx="1"/>
          </p:nvPr>
        </p:nvSpPr>
        <p:spPr/>
        <p:txBody>
          <a:bodyPr>
            <a:normAutofit fontScale="70000" lnSpcReduction="20000"/>
          </a:bodyPr>
          <a:lstStyle/>
          <a:p>
            <a:r>
              <a:rPr lang="en-US" dirty="0" smtClean="0"/>
              <a:t>Beth </a:t>
            </a:r>
            <a:r>
              <a:rPr lang="en-US" dirty="0" err="1" smtClean="0"/>
              <a:t>mae’r</a:t>
            </a:r>
            <a:r>
              <a:rPr lang="en-US" dirty="0" smtClean="0"/>
              <a:t> </a:t>
            </a:r>
            <a:r>
              <a:rPr lang="en-US" dirty="0" err="1" smtClean="0"/>
              <a:t>ymchwil</a:t>
            </a:r>
            <a:r>
              <a:rPr lang="en-US" dirty="0" smtClean="0"/>
              <a:t> </a:t>
            </a:r>
            <a:r>
              <a:rPr lang="en-US" dirty="0" err="1" smtClean="0"/>
              <a:t>yn</a:t>
            </a:r>
            <a:r>
              <a:rPr lang="en-US" dirty="0" smtClean="0"/>
              <a:t> </a:t>
            </a:r>
            <a:r>
              <a:rPr lang="en-US" dirty="0" err="1" smtClean="0"/>
              <a:t>ei</a:t>
            </a:r>
            <a:r>
              <a:rPr lang="en-US" dirty="0" smtClean="0"/>
              <a:t> </a:t>
            </a:r>
            <a:r>
              <a:rPr lang="en-US" dirty="0" err="1" smtClean="0"/>
              <a:t>gynnwys</a:t>
            </a:r>
            <a:r>
              <a:rPr lang="en-US" dirty="0" smtClean="0"/>
              <a:t> a </a:t>
            </a:r>
            <a:r>
              <a:rPr lang="en-US" dirty="0" err="1" smtClean="0"/>
              <a:t>sut</a:t>
            </a:r>
            <a:r>
              <a:rPr lang="en-US" dirty="0" smtClean="0"/>
              <a:t> </a:t>
            </a:r>
            <a:r>
              <a:rPr lang="en-US" dirty="0" err="1" smtClean="0"/>
              <a:t>mae’n</a:t>
            </a:r>
            <a:r>
              <a:rPr lang="en-US" dirty="0" smtClean="0"/>
              <a:t> </a:t>
            </a:r>
            <a:r>
              <a:rPr lang="en-US" dirty="0" err="1" smtClean="0"/>
              <a:t>effeithio</a:t>
            </a:r>
            <a:r>
              <a:rPr lang="en-US" dirty="0" smtClean="0"/>
              <a:t> </a:t>
            </a:r>
            <a:r>
              <a:rPr lang="en-US" dirty="0" err="1" smtClean="0"/>
              <a:t>arnyn</a:t>
            </a:r>
            <a:r>
              <a:rPr lang="en-US" dirty="0" smtClean="0"/>
              <a:t> </a:t>
            </a:r>
            <a:r>
              <a:rPr lang="en-US" dirty="0" err="1" smtClean="0"/>
              <a:t>nhw</a:t>
            </a:r>
            <a:r>
              <a:rPr lang="en-US" dirty="0" smtClean="0"/>
              <a:t>.</a:t>
            </a:r>
          </a:p>
          <a:p>
            <a:pPr marL="0" indent="0">
              <a:buNone/>
            </a:pPr>
            <a:endParaRPr lang="en-US" dirty="0" smtClean="0"/>
          </a:p>
          <a:p>
            <a:r>
              <a:rPr lang="en-US" dirty="0" err="1" smtClean="0"/>
              <a:t>Mae’r</a:t>
            </a:r>
            <a:r>
              <a:rPr lang="en-US" dirty="0" smtClean="0"/>
              <a:t> </a:t>
            </a:r>
            <a:r>
              <a:rPr lang="en-US" dirty="0" err="1" smtClean="0"/>
              <a:t>ysgol</a:t>
            </a:r>
            <a:r>
              <a:rPr lang="en-US" dirty="0" smtClean="0"/>
              <a:t> </a:t>
            </a:r>
            <a:r>
              <a:rPr lang="en-US" dirty="0" err="1" smtClean="0"/>
              <a:t>a’u</a:t>
            </a:r>
            <a:r>
              <a:rPr lang="en-US" dirty="0" smtClean="0"/>
              <a:t> </a:t>
            </a:r>
            <a:r>
              <a:rPr lang="en-US" dirty="0" err="1" smtClean="0"/>
              <a:t>rhieni</a:t>
            </a:r>
            <a:r>
              <a:rPr lang="en-US" dirty="0" smtClean="0"/>
              <a:t> </a:t>
            </a:r>
            <a:r>
              <a:rPr lang="en-US" dirty="0" err="1" smtClean="0"/>
              <a:t>yn</a:t>
            </a:r>
            <a:r>
              <a:rPr lang="en-US" dirty="0" smtClean="0"/>
              <a:t> </a:t>
            </a:r>
            <a:r>
              <a:rPr lang="en-US" dirty="0" err="1" smtClean="0"/>
              <a:t>ymwybodol</a:t>
            </a:r>
            <a:r>
              <a:rPr lang="en-US" dirty="0" smtClean="0"/>
              <a:t> </a:t>
            </a:r>
            <a:r>
              <a:rPr lang="en-US" dirty="0" err="1" smtClean="0"/>
              <a:t>o’r</a:t>
            </a:r>
            <a:r>
              <a:rPr lang="en-US" dirty="0" smtClean="0"/>
              <a:t> </a:t>
            </a:r>
            <a:r>
              <a:rPr lang="en-US" dirty="0" err="1" smtClean="0"/>
              <a:t>ymchwil</a:t>
            </a:r>
            <a:r>
              <a:rPr lang="en-US" dirty="0" smtClean="0"/>
              <a:t>.</a:t>
            </a:r>
          </a:p>
          <a:p>
            <a:pPr marL="0" indent="0">
              <a:buNone/>
            </a:pPr>
            <a:endParaRPr lang="en-US" dirty="0" smtClean="0"/>
          </a:p>
          <a:p>
            <a:r>
              <a:rPr lang="en-US" dirty="0" err="1" smtClean="0"/>
              <a:t>Mae’n</a:t>
            </a:r>
            <a:r>
              <a:rPr lang="en-US" dirty="0" smtClean="0"/>
              <a:t> </a:t>
            </a:r>
            <a:r>
              <a:rPr lang="en-US" dirty="0" err="1" smtClean="0"/>
              <a:t>rhaid</a:t>
            </a:r>
            <a:r>
              <a:rPr lang="en-US" dirty="0" smtClean="0"/>
              <a:t> </a:t>
            </a:r>
            <a:r>
              <a:rPr lang="en-US" dirty="0" err="1"/>
              <a:t>i</a:t>
            </a:r>
            <a:r>
              <a:rPr lang="en-US" dirty="0" err="1" smtClean="0"/>
              <a:t>’r</a:t>
            </a:r>
            <a:r>
              <a:rPr lang="en-US" dirty="0" smtClean="0"/>
              <a:t> </a:t>
            </a:r>
            <a:r>
              <a:rPr lang="en-US" dirty="0" err="1" smtClean="0"/>
              <a:t>disgyblion</a:t>
            </a:r>
            <a:r>
              <a:rPr lang="en-US" dirty="0" smtClean="0"/>
              <a:t> </a:t>
            </a:r>
            <a:r>
              <a:rPr lang="en-US" dirty="0" err="1" smtClean="0"/>
              <a:t>gyflawni’r</a:t>
            </a:r>
            <a:r>
              <a:rPr lang="en-US" dirty="0" smtClean="0"/>
              <a:t> </a:t>
            </a:r>
            <a:r>
              <a:rPr lang="en-US" dirty="0" err="1" smtClean="0"/>
              <a:t>gwaith</a:t>
            </a:r>
            <a:r>
              <a:rPr lang="en-US" dirty="0" smtClean="0"/>
              <a:t> </a:t>
            </a:r>
            <a:r>
              <a:rPr lang="en-US" dirty="0" err="1" smtClean="0"/>
              <a:t>sy’n</a:t>
            </a:r>
            <a:r>
              <a:rPr lang="en-US" dirty="0" smtClean="0"/>
              <a:t> </a:t>
            </a:r>
            <a:r>
              <a:rPr lang="en-US" dirty="0" err="1" smtClean="0"/>
              <a:t>gysylltiedig</a:t>
            </a:r>
            <a:r>
              <a:rPr lang="en-US" dirty="0" smtClean="0"/>
              <a:t> </a:t>
            </a:r>
            <a:r>
              <a:rPr lang="en-US" dirty="0" err="1" smtClean="0"/>
              <a:t>â’r</a:t>
            </a:r>
            <a:r>
              <a:rPr lang="en-US" dirty="0" smtClean="0"/>
              <a:t> </a:t>
            </a:r>
            <a:r>
              <a:rPr lang="en-US" dirty="0" err="1" smtClean="0"/>
              <a:t>ymchwil</a:t>
            </a:r>
            <a:r>
              <a:rPr lang="en-US" dirty="0" smtClean="0"/>
              <a:t> </a:t>
            </a:r>
            <a:r>
              <a:rPr lang="en-US" dirty="0" err="1" smtClean="0"/>
              <a:t>fel</a:t>
            </a:r>
            <a:r>
              <a:rPr lang="en-US" dirty="0" smtClean="0"/>
              <a:t> </a:t>
            </a:r>
            <a:r>
              <a:rPr lang="en-US" dirty="0" err="1" smtClean="0"/>
              <a:t>rhan</a:t>
            </a:r>
            <a:r>
              <a:rPr lang="en-US" dirty="0" smtClean="0"/>
              <a:t> o </a:t>
            </a:r>
            <a:r>
              <a:rPr lang="en-US" dirty="0" err="1" smtClean="0"/>
              <a:t>waith</a:t>
            </a:r>
            <a:r>
              <a:rPr lang="en-US" dirty="0" smtClean="0"/>
              <a:t> </a:t>
            </a:r>
            <a:r>
              <a:rPr lang="en-US" dirty="0" err="1" smtClean="0"/>
              <a:t>arferol</a:t>
            </a:r>
            <a:r>
              <a:rPr lang="en-US" dirty="0" smtClean="0"/>
              <a:t> </a:t>
            </a:r>
            <a:r>
              <a:rPr lang="en-US" dirty="0" err="1" smtClean="0"/>
              <a:t>yr</a:t>
            </a:r>
            <a:r>
              <a:rPr lang="en-US" dirty="0" smtClean="0"/>
              <a:t> </a:t>
            </a:r>
            <a:r>
              <a:rPr lang="en-US" dirty="0" err="1" smtClean="0"/>
              <a:t>ysgol</a:t>
            </a:r>
            <a:r>
              <a:rPr lang="en-US" dirty="0" smtClean="0"/>
              <a:t>.</a:t>
            </a:r>
          </a:p>
          <a:p>
            <a:endParaRPr lang="en-US" dirty="0" smtClean="0"/>
          </a:p>
          <a:p>
            <a:r>
              <a:rPr lang="en-US" dirty="0" err="1" smtClean="0"/>
              <a:t>Er</a:t>
            </a:r>
            <a:r>
              <a:rPr lang="en-US" dirty="0" smtClean="0"/>
              <a:t> </a:t>
            </a:r>
            <a:r>
              <a:rPr lang="en-US" dirty="0" err="1" smtClean="0"/>
              <a:t>hyn</a:t>
            </a:r>
            <a:r>
              <a:rPr lang="en-US" dirty="0" smtClean="0"/>
              <a:t>, does dim </a:t>
            </a:r>
            <a:r>
              <a:rPr lang="en-US" dirty="0" err="1" smtClean="0"/>
              <a:t>rhaid</a:t>
            </a:r>
            <a:r>
              <a:rPr lang="en-US" dirty="0" smtClean="0"/>
              <a:t> </a:t>
            </a:r>
            <a:r>
              <a:rPr lang="en-US" dirty="0" err="1" smtClean="0"/>
              <a:t>iddynt</a:t>
            </a:r>
            <a:r>
              <a:rPr lang="en-US" dirty="0" smtClean="0"/>
              <a:t> </a:t>
            </a:r>
            <a:r>
              <a:rPr lang="en-US" dirty="0" err="1" smtClean="0"/>
              <a:t>gymryd</a:t>
            </a:r>
            <a:r>
              <a:rPr lang="en-US" dirty="0" smtClean="0"/>
              <a:t> </a:t>
            </a:r>
            <a:r>
              <a:rPr lang="en-US" dirty="0" err="1" smtClean="0"/>
              <a:t>rhan</a:t>
            </a:r>
            <a:r>
              <a:rPr lang="en-US" dirty="0" smtClean="0"/>
              <a:t> </a:t>
            </a:r>
            <a:r>
              <a:rPr lang="en-US" dirty="0" err="1" smtClean="0"/>
              <a:t>yn</a:t>
            </a:r>
            <a:r>
              <a:rPr lang="en-US" dirty="0" smtClean="0"/>
              <a:t> </a:t>
            </a:r>
            <a:r>
              <a:rPr lang="en-US" dirty="0" err="1" smtClean="0"/>
              <a:t>eich</a:t>
            </a:r>
            <a:r>
              <a:rPr lang="en-US" dirty="0" smtClean="0"/>
              <a:t> </a:t>
            </a:r>
            <a:r>
              <a:rPr lang="en-US" dirty="0" err="1" smtClean="0"/>
              <a:t>ymchwil</a:t>
            </a:r>
            <a:r>
              <a:rPr lang="en-US" dirty="0" smtClean="0"/>
              <a:t> </a:t>
            </a:r>
            <a:r>
              <a:rPr lang="en-US" dirty="0" err="1" smtClean="0"/>
              <a:t>sy’n</a:t>
            </a:r>
            <a:r>
              <a:rPr lang="en-US" dirty="0" smtClean="0"/>
              <a:t> </a:t>
            </a:r>
            <a:r>
              <a:rPr lang="en-US" dirty="0" err="1" smtClean="0"/>
              <a:t>golygu</a:t>
            </a:r>
            <a:r>
              <a:rPr lang="en-US" dirty="0" smtClean="0"/>
              <a:t> y </a:t>
            </a:r>
            <a:r>
              <a:rPr lang="en-US" dirty="0" err="1" smtClean="0"/>
              <a:t>byddwch</a:t>
            </a:r>
            <a:r>
              <a:rPr lang="en-US" dirty="0" smtClean="0"/>
              <a:t> </a:t>
            </a:r>
            <a:r>
              <a:rPr lang="en-US" dirty="0" err="1" smtClean="0"/>
              <a:t>yn</a:t>
            </a:r>
            <a:r>
              <a:rPr lang="en-US" dirty="0" smtClean="0"/>
              <a:t> </a:t>
            </a:r>
            <a:r>
              <a:rPr lang="en-US" dirty="0" err="1" smtClean="0"/>
              <a:t>tynnu</a:t>
            </a:r>
            <a:r>
              <a:rPr lang="en-US" dirty="0" smtClean="0"/>
              <a:t> </a:t>
            </a:r>
            <a:r>
              <a:rPr lang="en-US" dirty="0" err="1" smtClean="0"/>
              <a:t>eu</a:t>
            </a:r>
            <a:r>
              <a:rPr lang="en-US" dirty="0" smtClean="0"/>
              <a:t> data </a:t>
            </a:r>
            <a:r>
              <a:rPr lang="en-US" dirty="0" err="1" smtClean="0"/>
              <a:t>o’ch</a:t>
            </a:r>
            <a:r>
              <a:rPr lang="en-US" dirty="0" smtClean="0"/>
              <a:t> </a:t>
            </a:r>
            <a:r>
              <a:rPr lang="en-US" dirty="0" err="1" smtClean="0"/>
              <a:t>gwaith</a:t>
            </a:r>
            <a:r>
              <a:rPr lang="en-US" dirty="0" smtClean="0"/>
              <a:t> </a:t>
            </a:r>
            <a:r>
              <a:rPr lang="en-US" dirty="0" err="1" smtClean="0"/>
              <a:t>ysgrifenedig</a:t>
            </a:r>
            <a:r>
              <a:rPr lang="en-US" dirty="0" smtClean="0"/>
              <a:t>/</a:t>
            </a:r>
            <a:r>
              <a:rPr lang="en-US" dirty="0" err="1" smtClean="0"/>
              <a:t>aseiniad</a:t>
            </a:r>
            <a:r>
              <a:rPr lang="en-US" dirty="0" smtClean="0"/>
              <a:t>.</a:t>
            </a:r>
            <a:endParaRPr lang="en-US" dirty="0"/>
          </a:p>
          <a:p>
            <a:endParaRPr lang="en-US" dirty="0"/>
          </a:p>
          <a:p>
            <a:pPr marL="0" indent="0">
              <a:buNone/>
            </a:pPr>
            <a:endParaRPr lang="en-US" dirty="0"/>
          </a:p>
        </p:txBody>
      </p:sp>
      <p:sp>
        <p:nvSpPr>
          <p:cNvPr id="4" name="Content Placeholder 3"/>
          <p:cNvSpPr>
            <a:spLocks noGrp="1"/>
          </p:cNvSpPr>
          <p:nvPr>
            <p:ph sz="half" idx="2"/>
          </p:nvPr>
        </p:nvSpPr>
        <p:spPr/>
        <p:txBody>
          <a:bodyPr>
            <a:normAutofit fontScale="70000" lnSpcReduction="20000"/>
          </a:bodyPr>
          <a:lstStyle/>
          <a:p>
            <a:r>
              <a:rPr lang="en-US" dirty="0"/>
              <a:t>What your research entails and how it affects them.</a:t>
            </a:r>
          </a:p>
          <a:p>
            <a:endParaRPr lang="en-US" dirty="0"/>
          </a:p>
          <a:p>
            <a:r>
              <a:rPr lang="en-US" dirty="0"/>
              <a:t>The school and their parents have been informed of this research.</a:t>
            </a:r>
          </a:p>
          <a:p>
            <a:endParaRPr lang="en-US" dirty="0"/>
          </a:p>
          <a:p>
            <a:r>
              <a:rPr lang="en-US" dirty="0"/>
              <a:t>All pupils will need to do the work associated with the research as part of  normal school practice.</a:t>
            </a:r>
          </a:p>
          <a:p>
            <a:endParaRPr lang="en-US" dirty="0"/>
          </a:p>
          <a:p>
            <a:r>
              <a:rPr lang="en-US" dirty="0"/>
              <a:t>However they do not have to participate in the research which means that you will exclude their data from your write up.</a:t>
            </a:r>
          </a:p>
          <a:p>
            <a:endParaRPr lang="en-GB" dirty="0"/>
          </a:p>
        </p:txBody>
      </p:sp>
    </p:spTree>
    <p:extLst>
      <p:ext uri="{BB962C8B-B14F-4D97-AF65-F5344CB8AC3E}">
        <p14:creationId xmlns:p14="http://schemas.microsoft.com/office/powerpoint/2010/main" val="2871645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838200" y="940254"/>
            <a:ext cx="5181600" cy="4351338"/>
          </a:xfrm>
        </p:spPr>
        <p:txBody>
          <a:bodyPr>
            <a:normAutofit fontScale="77500" lnSpcReduction="20000"/>
          </a:bodyPr>
          <a:lstStyle/>
          <a:p>
            <a:r>
              <a:rPr lang="en-GB" dirty="0" smtClean="0"/>
              <a:t>Mae </a:t>
            </a:r>
            <a:r>
              <a:rPr lang="en-GB" dirty="0" err="1" smtClean="0"/>
              <a:t>angen</a:t>
            </a:r>
            <a:r>
              <a:rPr lang="en-GB" dirty="0" smtClean="0"/>
              <a:t> </a:t>
            </a:r>
            <a:r>
              <a:rPr lang="en-GB" dirty="0" err="1" smtClean="0"/>
              <a:t>i</a:t>
            </a:r>
            <a:r>
              <a:rPr lang="en-GB" dirty="0" smtClean="0"/>
              <a:t> </a:t>
            </a:r>
            <a:r>
              <a:rPr lang="en-GB" dirty="0" err="1" smtClean="0"/>
              <a:t>ddisgyblion</a:t>
            </a:r>
            <a:r>
              <a:rPr lang="en-GB" dirty="0" smtClean="0"/>
              <a:t> </a:t>
            </a:r>
            <a:r>
              <a:rPr lang="en-GB" dirty="0" err="1" smtClean="0"/>
              <a:t>ddweud</a:t>
            </a:r>
            <a:r>
              <a:rPr lang="en-GB" dirty="0" smtClean="0"/>
              <a:t> </a:t>
            </a:r>
            <a:r>
              <a:rPr lang="en-GB" dirty="0" err="1" smtClean="0"/>
              <a:t>wrthych</a:t>
            </a:r>
            <a:r>
              <a:rPr lang="en-GB" dirty="0" smtClean="0"/>
              <a:t> </a:t>
            </a:r>
            <a:r>
              <a:rPr lang="en-GB" dirty="0" err="1" smtClean="0"/>
              <a:t>nad</a:t>
            </a:r>
            <a:r>
              <a:rPr lang="en-GB" dirty="0" smtClean="0"/>
              <a:t> </a:t>
            </a:r>
            <a:r>
              <a:rPr lang="en-GB" dirty="0" err="1" smtClean="0"/>
              <a:t>ydynt</a:t>
            </a:r>
            <a:r>
              <a:rPr lang="en-GB" dirty="0" smtClean="0"/>
              <a:t> </a:t>
            </a:r>
            <a:r>
              <a:rPr lang="en-GB" dirty="0" err="1" smtClean="0"/>
              <a:t>yn</a:t>
            </a:r>
            <a:r>
              <a:rPr lang="en-GB" dirty="0" smtClean="0"/>
              <a:t> </a:t>
            </a:r>
            <a:r>
              <a:rPr lang="en-GB" dirty="0" err="1" smtClean="0"/>
              <a:t>dymuno</a:t>
            </a:r>
            <a:r>
              <a:rPr lang="en-GB" dirty="0" smtClean="0"/>
              <a:t> </a:t>
            </a:r>
            <a:r>
              <a:rPr lang="en-GB" dirty="0" err="1" smtClean="0"/>
              <a:t>cymryd</a:t>
            </a:r>
            <a:r>
              <a:rPr lang="en-GB" dirty="0" smtClean="0"/>
              <a:t> </a:t>
            </a:r>
            <a:r>
              <a:rPr lang="en-GB" dirty="0" err="1" smtClean="0"/>
              <a:t>rhan</a:t>
            </a:r>
            <a:r>
              <a:rPr lang="en-GB" dirty="0" smtClean="0"/>
              <a:t> </a:t>
            </a:r>
            <a:r>
              <a:rPr lang="en-GB" dirty="0" err="1" smtClean="0"/>
              <a:t>yn</a:t>
            </a:r>
            <a:r>
              <a:rPr lang="en-GB" dirty="0" smtClean="0"/>
              <a:t> </a:t>
            </a:r>
            <a:r>
              <a:rPr lang="en-GB" dirty="0" err="1" smtClean="0"/>
              <a:t>eich</a:t>
            </a:r>
            <a:r>
              <a:rPr lang="en-GB" dirty="0" smtClean="0"/>
              <a:t> </a:t>
            </a:r>
            <a:r>
              <a:rPr lang="en-GB" dirty="0" err="1" smtClean="0"/>
              <a:t>ymchwil</a:t>
            </a:r>
            <a:r>
              <a:rPr lang="en-GB" dirty="0" smtClean="0"/>
              <a:t> – </a:t>
            </a:r>
            <a:r>
              <a:rPr lang="en-GB" dirty="0" err="1" smtClean="0"/>
              <a:t>naill</a:t>
            </a:r>
            <a:r>
              <a:rPr lang="en-GB" dirty="0" smtClean="0"/>
              <a:t> </a:t>
            </a:r>
            <a:r>
              <a:rPr lang="en-GB" dirty="0" err="1" smtClean="0"/>
              <a:t>ai</a:t>
            </a:r>
            <a:r>
              <a:rPr lang="en-GB" dirty="0" smtClean="0"/>
              <a:t> </a:t>
            </a:r>
            <a:r>
              <a:rPr lang="en-GB" dirty="0" err="1" smtClean="0"/>
              <a:t>yn</a:t>
            </a:r>
            <a:r>
              <a:rPr lang="en-GB" dirty="0" smtClean="0"/>
              <a:t> </a:t>
            </a:r>
            <a:r>
              <a:rPr lang="en-GB" dirty="0" err="1" smtClean="0"/>
              <a:t>ystod</a:t>
            </a:r>
            <a:r>
              <a:rPr lang="en-GB" dirty="0" smtClean="0"/>
              <a:t> y </a:t>
            </a:r>
            <a:r>
              <a:rPr lang="en-GB" dirty="0" err="1" smtClean="0"/>
              <a:t>wers</a:t>
            </a:r>
            <a:r>
              <a:rPr lang="en-GB" dirty="0" smtClean="0"/>
              <a:t>, </a:t>
            </a:r>
            <a:r>
              <a:rPr lang="en-GB" dirty="0" err="1" smtClean="0"/>
              <a:t>neu</a:t>
            </a:r>
            <a:r>
              <a:rPr lang="en-GB" dirty="0" smtClean="0"/>
              <a:t> </a:t>
            </a:r>
            <a:r>
              <a:rPr lang="en-GB" dirty="0" err="1" smtClean="0"/>
              <a:t>ar</a:t>
            </a:r>
            <a:r>
              <a:rPr lang="en-GB" dirty="0" smtClean="0"/>
              <a:t> </a:t>
            </a:r>
            <a:r>
              <a:rPr lang="en-GB" dirty="0" err="1" smtClean="0"/>
              <a:t>ôl</a:t>
            </a:r>
            <a:r>
              <a:rPr lang="en-GB" dirty="0" smtClean="0"/>
              <a:t> y </a:t>
            </a:r>
            <a:r>
              <a:rPr lang="en-GB" dirty="0" err="1" smtClean="0"/>
              <a:t>wers</a:t>
            </a:r>
            <a:r>
              <a:rPr lang="en-GB" dirty="0" smtClean="0"/>
              <a:t>, </a:t>
            </a:r>
            <a:r>
              <a:rPr lang="en-GB" dirty="0" err="1" smtClean="0"/>
              <a:t>neu</a:t>
            </a:r>
            <a:r>
              <a:rPr lang="en-GB" dirty="0" smtClean="0"/>
              <a:t> </a:t>
            </a:r>
            <a:r>
              <a:rPr lang="en-GB" dirty="0" err="1" smtClean="0"/>
              <a:t>ar</a:t>
            </a:r>
            <a:r>
              <a:rPr lang="en-GB" dirty="0" smtClean="0"/>
              <a:t> </a:t>
            </a:r>
            <a:r>
              <a:rPr lang="en-GB" dirty="0" err="1" smtClean="0"/>
              <a:t>ryw</a:t>
            </a:r>
            <a:r>
              <a:rPr lang="en-GB" dirty="0" smtClean="0"/>
              <a:t> </a:t>
            </a:r>
            <a:r>
              <a:rPr lang="en-GB" dirty="0" err="1" smtClean="0"/>
              <a:t>bwynt</a:t>
            </a:r>
            <a:r>
              <a:rPr lang="en-GB" dirty="0" smtClean="0"/>
              <a:t> </a:t>
            </a:r>
            <a:r>
              <a:rPr lang="en-GB" dirty="0" err="1" smtClean="0"/>
              <a:t>sy’n</a:t>
            </a:r>
            <a:r>
              <a:rPr lang="en-GB" dirty="0" smtClean="0"/>
              <a:t> </a:t>
            </a:r>
            <a:r>
              <a:rPr lang="en-GB" dirty="0" err="1" smtClean="0"/>
              <a:t>gyfleus</a:t>
            </a:r>
            <a:r>
              <a:rPr lang="en-GB" dirty="0" smtClean="0"/>
              <a:t> </a:t>
            </a:r>
            <a:r>
              <a:rPr lang="en-GB" dirty="0" err="1" smtClean="0"/>
              <a:t>iddyn</a:t>
            </a:r>
            <a:r>
              <a:rPr lang="en-GB" dirty="0" smtClean="0"/>
              <a:t> </a:t>
            </a:r>
            <a:r>
              <a:rPr lang="en-GB" dirty="0" err="1" smtClean="0"/>
              <a:t>nhw</a:t>
            </a:r>
            <a:r>
              <a:rPr lang="en-GB" dirty="0" smtClean="0"/>
              <a:t>.</a:t>
            </a:r>
          </a:p>
          <a:p>
            <a:pPr marL="0" indent="0">
              <a:buNone/>
            </a:pPr>
            <a:endParaRPr lang="en-GB" dirty="0" smtClean="0"/>
          </a:p>
          <a:p>
            <a:r>
              <a:rPr lang="en-GB" dirty="0" err="1" smtClean="0"/>
              <a:t>Caiff</a:t>
            </a:r>
            <a:r>
              <a:rPr lang="en-GB" dirty="0" smtClean="0"/>
              <a:t> </a:t>
            </a:r>
            <a:r>
              <a:rPr lang="en-GB" dirty="0" err="1" smtClean="0"/>
              <a:t>yr</a:t>
            </a:r>
            <a:r>
              <a:rPr lang="en-GB" dirty="0" smtClean="0"/>
              <a:t> </a:t>
            </a:r>
            <a:r>
              <a:rPr lang="en-GB" dirty="0" err="1" smtClean="0"/>
              <a:t>holl</a:t>
            </a:r>
            <a:r>
              <a:rPr lang="en-GB" dirty="0" smtClean="0"/>
              <a:t> </a:t>
            </a:r>
            <a:r>
              <a:rPr lang="en-GB" dirty="0" err="1" smtClean="0"/>
              <a:t>ddata</a:t>
            </a:r>
            <a:r>
              <a:rPr lang="en-GB" dirty="0" smtClean="0"/>
              <a:t> </a:t>
            </a:r>
            <a:r>
              <a:rPr lang="en-GB" dirty="0" err="1" smtClean="0"/>
              <a:t>ei</a:t>
            </a:r>
            <a:r>
              <a:rPr lang="en-GB" dirty="0" smtClean="0"/>
              <a:t> </a:t>
            </a:r>
            <a:r>
              <a:rPr lang="en-GB" dirty="0" err="1" smtClean="0"/>
              <a:t>gadw’n</a:t>
            </a:r>
            <a:r>
              <a:rPr lang="en-GB" dirty="0" smtClean="0"/>
              <a:t> </a:t>
            </a:r>
            <a:r>
              <a:rPr lang="en-GB" dirty="0" err="1" smtClean="0"/>
              <a:t>gyfrinachol</a:t>
            </a:r>
            <a:r>
              <a:rPr lang="en-GB" dirty="0" smtClean="0"/>
              <a:t> </a:t>
            </a:r>
            <a:r>
              <a:rPr lang="en-GB" dirty="0" err="1" smtClean="0"/>
              <a:t>gan</a:t>
            </a:r>
            <a:r>
              <a:rPr lang="en-GB" dirty="0" smtClean="0"/>
              <a:t> </a:t>
            </a:r>
            <a:r>
              <a:rPr lang="en-GB" dirty="0" err="1" smtClean="0"/>
              <a:t>yr</a:t>
            </a:r>
            <a:r>
              <a:rPr lang="en-GB" dirty="0" smtClean="0"/>
              <a:t> </a:t>
            </a:r>
            <a:r>
              <a:rPr lang="en-GB" dirty="0" err="1" smtClean="0"/>
              <a:t>athro</a:t>
            </a:r>
            <a:r>
              <a:rPr lang="en-GB" dirty="0" smtClean="0"/>
              <a:t>/</a:t>
            </a:r>
            <a:r>
              <a:rPr lang="en-GB" dirty="0" err="1" smtClean="0"/>
              <a:t>ymchwiliwr</a:t>
            </a:r>
            <a:r>
              <a:rPr lang="en-GB" dirty="0" smtClean="0"/>
              <a:t>.</a:t>
            </a:r>
          </a:p>
          <a:p>
            <a:endParaRPr lang="en-GB" dirty="0" smtClean="0"/>
          </a:p>
          <a:p>
            <a:r>
              <a:rPr lang="en-GB" dirty="0" err="1" smtClean="0"/>
              <a:t>Bydd</a:t>
            </a:r>
            <a:r>
              <a:rPr lang="en-GB" dirty="0" smtClean="0"/>
              <a:t> </a:t>
            </a:r>
            <a:r>
              <a:rPr lang="en-GB" dirty="0" err="1" smtClean="0"/>
              <a:t>yr</a:t>
            </a:r>
            <a:r>
              <a:rPr lang="en-GB" dirty="0" smtClean="0"/>
              <a:t> </a:t>
            </a:r>
            <a:r>
              <a:rPr lang="en-GB" dirty="0" err="1" smtClean="0"/>
              <a:t>holl</a:t>
            </a:r>
            <a:r>
              <a:rPr lang="en-GB" dirty="0" smtClean="0"/>
              <a:t> </a:t>
            </a:r>
            <a:r>
              <a:rPr lang="en-GB" dirty="0" err="1" smtClean="0"/>
              <a:t>ddata</a:t>
            </a:r>
            <a:r>
              <a:rPr lang="en-GB" dirty="0" smtClean="0"/>
              <a:t> </a:t>
            </a:r>
            <a:r>
              <a:rPr lang="en-GB" dirty="0" err="1" smtClean="0"/>
              <a:t>yn</a:t>
            </a:r>
            <a:r>
              <a:rPr lang="en-GB" dirty="0" smtClean="0"/>
              <a:t> </a:t>
            </a:r>
            <a:r>
              <a:rPr lang="en-GB" dirty="0" err="1" smtClean="0"/>
              <a:t>anhysbys</a:t>
            </a:r>
            <a:r>
              <a:rPr lang="en-GB" dirty="0" smtClean="0"/>
              <a:t>/</a:t>
            </a:r>
            <a:r>
              <a:rPr lang="en-GB" dirty="0" err="1" smtClean="0"/>
              <a:t>ddi-enw</a:t>
            </a:r>
            <a:r>
              <a:rPr lang="en-GB" dirty="0" smtClean="0"/>
              <a:t> </a:t>
            </a:r>
            <a:r>
              <a:rPr lang="en-GB" dirty="0" err="1" smtClean="0"/>
              <a:t>yn</a:t>
            </a:r>
            <a:r>
              <a:rPr lang="en-GB" dirty="0" smtClean="0"/>
              <a:t> </a:t>
            </a:r>
            <a:r>
              <a:rPr lang="en-GB" dirty="0"/>
              <a:t>y </a:t>
            </a:r>
            <a:r>
              <a:rPr lang="en-GB" dirty="0" err="1"/>
              <a:t>gwaith</a:t>
            </a:r>
            <a:r>
              <a:rPr lang="en-GB" dirty="0"/>
              <a:t> </a:t>
            </a:r>
            <a:r>
              <a:rPr lang="en-GB" dirty="0" err="1" smtClean="0"/>
              <a:t>ysgrifenedig</a:t>
            </a:r>
            <a:r>
              <a:rPr lang="en-GB" dirty="0" smtClean="0"/>
              <a:t>/</a:t>
            </a:r>
            <a:r>
              <a:rPr lang="en-GB" dirty="0" err="1" smtClean="0"/>
              <a:t>aseiniad</a:t>
            </a:r>
            <a:r>
              <a:rPr lang="en-GB" dirty="0" smtClean="0"/>
              <a:t>.</a:t>
            </a:r>
          </a:p>
          <a:p>
            <a:endParaRPr lang="en-GB" dirty="0" smtClean="0"/>
          </a:p>
          <a:p>
            <a:r>
              <a:rPr lang="en-GB" dirty="0" smtClean="0"/>
              <a:t>Fe </a:t>
            </a:r>
            <a:r>
              <a:rPr lang="en-GB" dirty="0" err="1" smtClean="0"/>
              <a:t>allen</a:t>
            </a:r>
            <a:r>
              <a:rPr lang="en-GB" dirty="0" smtClean="0"/>
              <a:t> </a:t>
            </a:r>
            <a:r>
              <a:rPr lang="en-GB" dirty="0" err="1" smtClean="0"/>
              <a:t>nhw</a:t>
            </a:r>
            <a:r>
              <a:rPr lang="en-GB" dirty="0" smtClean="0"/>
              <a:t> </a:t>
            </a:r>
            <a:r>
              <a:rPr lang="en-GB" dirty="0" err="1" smtClean="0"/>
              <a:t>dynnu</a:t>
            </a:r>
            <a:r>
              <a:rPr lang="en-GB" dirty="0" smtClean="0"/>
              <a:t> </a:t>
            </a:r>
            <a:r>
              <a:rPr lang="en-GB" dirty="0" err="1" smtClean="0"/>
              <a:t>yn</a:t>
            </a:r>
            <a:r>
              <a:rPr lang="en-GB" dirty="0" smtClean="0"/>
              <a:t> </a:t>
            </a:r>
            <a:r>
              <a:rPr lang="en-GB" dirty="0" err="1" smtClean="0"/>
              <a:t>ôl</a:t>
            </a:r>
            <a:r>
              <a:rPr lang="en-GB" dirty="0" smtClean="0"/>
              <a:t> </a:t>
            </a:r>
            <a:r>
              <a:rPr lang="en-GB" dirty="0" err="1" smtClean="0"/>
              <a:t>ar</a:t>
            </a:r>
            <a:r>
              <a:rPr lang="en-GB" dirty="0" smtClean="0"/>
              <a:t> </a:t>
            </a:r>
            <a:r>
              <a:rPr lang="en-GB" dirty="0" err="1" smtClean="0"/>
              <a:t>unryw</a:t>
            </a:r>
            <a:r>
              <a:rPr lang="en-GB" dirty="0" smtClean="0"/>
              <a:t> </a:t>
            </a:r>
            <a:r>
              <a:rPr lang="en-GB" dirty="0" err="1" smtClean="0"/>
              <a:t>adeg</a:t>
            </a:r>
            <a:r>
              <a:rPr lang="en-GB" dirty="0" smtClean="0"/>
              <a:t> </a:t>
            </a:r>
            <a:r>
              <a:rPr lang="en-GB" dirty="0" err="1" smtClean="0"/>
              <a:t>drwy</a:t>
            </a:r>
            <a:r>
              <a:rPr lang="en-GB" dirty="0" smtClean="0"/>
              <a:t> </a:t>
            </a:r>
            <a:r>
              <a:rPr lang="en-GB" dirty="0" err="1" smtClean="0"/>
              <a:t>roi</a:t>
            </a:r>
            <a:r>
              <a:rPr lang="en-GB" dirty="0" smtClean="0"/>
              <a:t> </a:t>
            </a:r>
            <a:r>
              <a:rPr lang="en-GB" dirty="0" err="1" smtClean="0"/>
              <a:t>gwybod</a:t>
            </a:r>
            <a:r>
              <a:rPr lang="en-GB" dirty="0" smtClean="0"/>
              <a:t> </a:t>
            </a:r>
            <a:r>
              <a:rPr lang="en-GB" dirty="0" err="1" smtClean="0"/>
              <a:t>i</a:t>
            </a:r>
            <a:r>
              <a:rPr lang="en-GB" dirty="0" smtClean="0"/>
              <a:t> chi.</a:t>
            </a:r>
            <a:endParaRPr lang="en-GB" dirty="0"/>
          </a:p>
        </p:txBody>
      </p:sp>
      <p:sp>
        <p:nvSpPr>
          <p:cNvPr id="6" name="Content Placeholder 5"/>
          <p:cNvSpPr>
            <a:spLocks noGrp="1"/>
          </p:cNvSpPr>
          <p:nvPr>
            <p:ph sz="half" idx="2"/>
          </p:nvPr>
        </p:nvSpPr>
        <p:spPr>
          <a:xfrm>
            <a:off x="6172200" y="937079"/>
            <a:ext cx="5181600" cy="4351338"/>
          </a:xfrm>
        </p:spPr>
        <p:txBody>
          <a:bodyPr>
            <a:normAutofit fontScale="77500" lnSpcReduction="20000"/>
          </a:bodyPr>
          <a:lstStyle/>
          <a:p>
            <a:r>
              <a:rPr lang="en-US" dirty="0"/>
              <a:t>Pupils need to tell you if they do not wish to participate in the research- either during the lesson or after the lesson or at some point convenient to them.</a:t>
            </a:r>
          </a:p>
          <a:p>
            <a:endParaRPr lang="en-US" dirty="0"/>
          </a:p>
          <a:p>
            <a:r>
              <a:rPr lang="en-US" dirty="0"/>
              <a:t>All data will be kept confidential to the teacher/ researcher.</a:t>
            </a:r>
          </a:p>
          <a:p>
            <a:endParaRPr lang="en-US" dirty="0"/>
          </a:p>
          <a:p>
            <a:r>
              <a:rPr lang="en-US" dirty="0"/>
              <a:t>All data will be anonymous in the write </a:t>
            </a:r>
            <a:r>
              <a:rPr lang="en-US" dirty="0" smtClean="0"/>
              <a:t>up.</a:t>
            </a:r>
            <a:endParaRPr lang="en-US" dirty="0"/>
          </a:p>
          <a:p>
            <a:endParaRPr lang="en-US" dirty="0"/>
          </a:p>
          <a:p>
            <a:r>
              <a:rPr lang="en-US" dirty="0"/>
              <a:t>They can </a:t>
            </a:r>
            <a:r>
              <a:rPr lang="en-US" dirty="0" smtClean="0"/>
              <a:t>withdraw </a:t>
            </a:r>
            <a:r>
              <a:rPr lang="en-US" dirty="0"/>
              <a:t>at any point by letting you know. </a:t>
            </a:r>
          </a:p>
          <a:p>
            <a:endParaRPr lang="en-GB" dirty="0"/>
          </a:p>
        </p:txBody>
      </p:sp>
    </p:spTree>
    <p:extLst>
      <p:ext uri="{BB962C8B-B14F-4D97-AF65-F5344CB8AC3E}">
        <p14:creationId xmlns:p14="http://schemas.microsoft.com/office/powerpoint/2010/main" val="397692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48933" y="1462933"/>
            <a:ext cx="8195734" cy="3973591"/>
          </a:xfrm>
        </p:spPr>
        <p:txBody>
          <a:bodyPr>
            <a:normAutofit fontScale="90000"/>
          </a:bodyPr>
          <a:lstStyle/>
          <a:p>
            <a:r>
              <a:rPr lang="en-US" b="1" dirty="0" smtClean="0">
                <a:solidFill>
                  <a:schemeClr val="bg1"/>
                </a:solidFill>
              </a:rPr>
              <a:t/>
            </a:r>
            <a:br>
              <a:rPr lang="en-US" b="1" dirty="0" smtClean="0">
                <a:solidFill>
                  <a:schemeClr val="bg1"/>
                </a:solidFill>
              </a:rPr>
            </a:br>
            <a:r>
              <a:rPr lang="en-GB" b="1" dirty="0" err="1" smtClean="0">
                <a:solidFill>
                  <a:schemeClr val="bg1"/>
                </a:solidFill>
              </a:rPr>
              <a:t>Rôl</a:t>
            </a:r>
            <a:r>
              <a:rPr lang="en-GB" b="1" dirty="0" smtClean="0">
                <a:solidFill>
                  <a:schemeClr val="bg1"/>
                </a:solidFill>
              </a:rPr>
              <a:t> </a:t>
            </a:r>
            <a:r>
              <a:rPr lang="en-GB" b="1" dirty="0" err="1" smtClean="0">
                <a:solidFill>
                  <a:schemeClr val="bg1"/>
                </a:solidFill>
              </a:rPr>
              <a:t>myfyrio</a:t>
            </a:r>
            <a:r>
              <a:rPr lang="en-GB" b="1" dirty="0" smtClean="0">
                <a:solidFill>
                  <a:schemeClr val="bg1"/>
                </a:solidFill>
              </a:rPr>
              <a:t> </a:t>
            </a:r>
            <a:r>
              <a:rPr lang="en-GB" b="1" dirty="0" err="1" smtClean="0">
                <a:solidFill>
                  <a:schemeClr val="bg1"/>
                </a:solidFill>
              </a:rPr>
              <a:t>a’r</a:t>
            </a:r>
            <a:r>
              <a:rPr lang="en-GB" b="1" dirty="0" smtClean="0">
                <a:solidFill>
                  <a:schemeClr val="bg1"/>
                </a:solidFill>
              </a:rPr>
              <a:t> </a:t>
            </a:r>
            <a:r>
              <a:rPr lang="en-GB" b="1" dirty="0" err="1" smtClean="0">
                <a:solidFill>
                  <a:schemeClr val="bg1"/>
                </a:solidFill>
              </a:rPr>
              <a:t>defnydd</a:t>
            </a:r>
            <a:r>
              <a:rPr lang="en-GB" b="1" dirty="0" smtClean="0">
                <a:solidFill>
                  <a:schemeClr val="bg1"/>
                </a:solidFill>
              </a:rPr>
              <a:t> o </a:t>
            </a:r>
            <a:r>
              <a:rPr lang="en-GB" b="1" dirty="0" err="1" smtClean="0">
                <a:solidFill>
                  <a:schemeClr val="bg1"/>
                </a:solidFill>
              </a:rPr>
              <a:t>dystiolaeth</a:t>
            </a:r>
            <a:r>
              <a:rPr lang="en-GB" b="1" dirty="0" smtClean="0">
                <a:solidFill>
                  <a:schemeClr val="bg1"/>
                </a:solidFill>
              </a:rPr>
              <a:t> </a:t>
            </a:r>
            <a:r>
              <a:rPr lang="en-GB" b="1" dirty="0" err="1" smtClean="0">
                <a:solidFill>
                  <a:schemeClr val="bg1"/>
                </a:solidFill>
              </a:rPr>
              <a:t>i</a:t>
            </a:r>
            <a:r>
              <a:rPr lang="en-GB" b="1" dirty="0" smtClean="0">
                <a:solidFill>
                  <a:schemeClr val="bg1"/>
                </a:solidFill>
              </a:rPr>
              <a:t> </a:t>
            </a:r>
            <a:r>
              <a:rPr lang="en-GB" b="1" dirty="0" err="1" smtClean="0">
                <a:solidFill>
                  <a:schemeClr val="bg1"/>
                </a:solidFill>
              </a:rPr>
              <a:t>gefnogi</a:t>
            </a:r>
            <a:r>
              <a:rPr lang="en-GB" b="1" dirty="0" smtClean="0">
                <a:solidFill>
                  <a:schemeClr val="bg1"/>
                </a:solidFill>
              </a:rPr>
              <a:t> </a:t>
            </a:r>
            <a:r>
              <a:rPr lang="en-GB" b="1" dirty="0" err="1" smtClean="0">
                <a:solidFill>
                  <a:schemeClr val="bg1"/>
                </a:solidFill>
              </a:rPr>
              <a:t>addysgu</a:t>
            </a:r>
            <a:r>
              <a:rPr lang="en-GB" b="1" dirty="0" smtClean="0">
                <a:solidFill>
                  <a:schemeClr val="bg1"/>
                </a:solidFill>
              </a:rPr>
              <a:t/>
            </a:r>
            <a:br>
              <a:rPr lang="en-GB" b="1" dirty="0" smtClean="0">
                <a:solidFill>
                  <a:schemeClr val="bg1"/>
                </a:solidFill>
              </a:rPr>
            </a:br>
            <a:r>
              <a:rPr lang="en-GB" b="1" dirty="0" smtClean="0">
                <a:solidFill>
                  <a:schemeClr val="bg1"/>
                </a:solidFill>
              </a:rPr>
              <a:t/>
            </a:r>
            <a:br>
              <a:rPr lang="en-GB" b="1" dirty="0" smtClean="0">
                <a:solidFill>
                  <a:schemeClr val="bg1"/>
                </a:solidFill>
              </a:rPr>
            </a:br>
            <a:r>
              <a:rPr lang="en-GB" b="1" dirty="0" smtClean="0">
                <a:solidFill>
                  <a:schemeClr val="bg1"/>
                </a:solidFill>
              </a:rPr>
              <a:t> The role of reflection and the use of evidence to support teaching</a:t>
            </a:r>
            <a:r>
              <a:rPr lang="en-GB" dirty="0" smtClean="0">
                <a:solidFill>
                  <a:schemeClr val="bg1"/>
                </a:solidFill>
              </a:rPr>
              <a:t/>
            </a:r>
            <a:br>
              <a:rPr lang="en-GB" dirty="0" smtClean="0">
                <a:solidFill>
                  <a:schemeClr val="bg1"/>
                </a:solidFill>
              </a:rPr>
            </a:br>
            <a:r>
              <a:rPr lang="en-GB" dirty="0">
                <a:solidFill>
                  <a:schemeClr val="bg1"/>
                </a:solidFill>
              </a:rPr>
              <a:t/>
            </a:r>
            <a:br>
              <a:rPr lang="en-GB" dirty="0">
                <a:solidFill>
                  <a:schemeClr val="bg1"/>
                </a:solidFill>
              </a:rPr>
            </a:br>
            <a:r>
              <a:rPr lang="en-GB" dirty="0">
                <a:solidFill>
                  <a:schemeClr val="bg1"/>
                </a:solidFill>
              </a:rPr>
              <a:t>rachel.bendall@uwtsd.ac.uk</a:t>
            </a:r>
            <a:r>
              <a:rPr lang="en-GB" dirty="0"/>
              <a:t/>
            </a:r>
            <a:br>
              <a:rPr lang="en-GB" dirty="0"/>
            </a:br>
            <a:r>
              <a:rPr lang="en-GB" dirty="0" smtClean="0">
                <a:hlinkClick r:id="rId3" tooltip="Rôl myfyrio a'r defnydd o dystiolaeth i gefnogi addysgu / Role of reflection and the use of evidence to support teaching"/>
              </a:rPr>
              <a:t/>
            </a:r>
            <a:br>
              <a:rPr lang="en-GB" dirty="0" smtClean="0">
                <a:hlinkClick r:id="rId3" tooltip="Rôl myfyrio a'r defnydd o dystiolaeth i gefnogi addysgu / Role of reflection and the use of evidence to support teaching"/>
              </a:rPr>
            </a:br>
            <a:endParaRPr lang="en-US" dirty="0">
              <a:solidFill>
                <a:schemeClr val="bg1"/>
              </a:solidFill>
            </a:endParaRPr>
          </a:p>
        </p:txBody>
      </p:sp>
    </p:spTree>
    <p:extLst>
      <p:ext uri="{BB962C8B-B14F-4D97-AF65-F5344CB8AC3E}">
        <p14:creationId xmlns:p14="http://schemas.microsoft.com/office/powerpoint/2010/main" val="3613655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err="1" smtClean="0"/>
              <a:t>Cynnwys</a:t>
            </a:r>
            <a:r>
              <a:rPr lang="en-GB" b="1" dirty="0" smtClean="0"/>
              <a:t> y </a:t>
            </a:r>
            <a:r>
              <a:rPr lang="en-GB" b="1" dirty="0" err="1" smtClean="0"/>
              <a:t>sesiwn</a:t>
            </a:r>
            <a:r>
              <a:rPr lang="en-GB" b="1" dirty="0" smtClean="0"/>
              <a:t/>
            </a:r>
            <a:br>
              <a:rPr lang="en-GB" b="1" dirty="0" smtClean="0"/>
            </a:br>
            <a:r>
              <a:rPr lang="en-GB" b="1" dirty="0" smtClean="0"/>
              <a:t>Session’s content</a:t>
            </a:r>
            <a:endParaRPr lang="en-GB" b="1" dirty="0"/>
          </a:p>
        </p:txBody>
      </p:sp>
      <p:sp>
        <p:nvSpPr>
          <p:cNvPr id="5" name="Content Placeholder 4"/>
          <p:cNvSpPr>
            <a:spLocks noGrp="1"/>
          </p:cNvSpPr>
          <p:nvPr>
            <p:ph sz="half" idx="1"/>
          </p:nvPr>
        </p:nvSpPr>
        <p:spPr/>
        <p:txBody>
          <a:bodyPr>
            <a:normAutofit/>
          </a:bodyPr>
          <a:lstStyle/>
          <a:p>
            <a:r>
              <a:rPr lang="en-GB" sz="3200" dirty="0" smtClean="0"/>
              <a:t>Beth </a:t>
            </a:r>
            <a:r>
              <a:rPr lang="en-GB" sz="3200" dirty="0" err="1" smtClean="0"/>
              <a:t>mae</a:t>
            </a:r>
            <a:r>
              <a:rPr lang="en-GB" sz="3200" dirty="0" smtClean="0"/>
              <a:t> </a:t>
            </a:r>
            <a:r>
              <a:rPr lang="en-GB" sz="3200" dirty="0" err="1" smtClean="0"/>
              <a:t>adfyfyrio’n</a:t>
            </a:r>
            <a:r>
              <a:rPr lang="en-GB" sz="3200" dirty="0" smtClean="0"/>
              <a:t> </a:t>
            </a:r>
            <a:r>
              <a:rPr lang="en-GB" sz="3200" dirty="0" err="1" smtClean="0"/>
              <a:t>ei</a:t>
            </a:r>
            <a:r>
              <a:rPr lang="en-GB" sz="3200" dirty="0" smtClean="0"/>
              <a:t> </a:t>
            </a:r>
            <a:r>
              <a:rPr lang="en-GB" sz="3200" dirty="0" err="1" smtClean="0"/>
              <a:t>olygu</a:t>
            </a:r>
            <a:r>
              <a:rPr lang="en-GB" sz="3200" dirty="0" smtClean="0"/>
              <a:t>?</a:t>
            </a:r>
          </a:p>
          <a:p>
            <a:r>
              <a:rPr lang="en-GB" sz="3200" dirty="0" smtClean="0"/>
              <a:t>Pam </a:t>
            </a:r>
            <a:r>
              <a:rPr lang="en-GB" sz="3200" dirty="0" err="1" smtClean="0"/>
              <a:t>mae</a:t>
            </a:r>
            <a:r>
              <a:rPr lang="en-GB" sz="3200" dirty="0" smtClean="0"/>
              <a:t> </a:t>
            </a:r>
            <a:r>
              <a:rPr lang="en-GB" sz="3200" dirty="0" err="1" smtClean="0"/>
              <a:t>adfyfyrio’n</a:t>
            </a:r>
            <a:r>
              <a:rPr lang="en-GB" sz="3200" dirty="0" smtClean="0"/>
              <a:t> </a:t>
            </a:r>
            <a:r>
              <a:rPr lang="en-GB" sz="3200" dirty="0" err="1" smtClean="0"/>
              <a:t>bwysig</a:t>
            </a:r>
            <a:r>
              <a:rPr lang="en-GB" sz="3200" dirty="0" smtClean="0"/>
              <a:t>?</a:t>
            </a:r>
          </a:p>
          <a:p>
            <a:r>
              <a:rPr lang="en-GB" sz="3200" dirty="0" smtClean="0"/>
              <a:t>Sut </a:t>
            </a:r>
            <a:r>
              <a:rPr lang="en-GB" sz="3200" dirty="0" err="1" smtClean="0"/>
              <a:t>fedrwn</a:t>
            </a:r>
            <a:r>
              <a:rPr lang="en-GB" sz="3200" dirty="0" smtClean="0"/>
              <a:t> </a:t>
            </a:r>
            <a:r>
              <a:rPr lang="en-GB" sz="3200" dirty="0" err="1" smtClean="0"/>
              <a:t>ddatblygu’n</a:t>
            </a:r>
            <a:r>
              <a:rPr lang="en-GB" sz="3200" dirty="0" smtClean="0"/>
              <a:t> </a:t>
            </a:r>
            <a:r>
              <a:rPr lang="en-GB" sz="3200" dirty="0" err="1" smtClean="0"/>
              <a:t>sgiliau</a:t>
            </a:r>
            <a:r>
              <a:rPr lang="en-GB" sz="3200" dirty="0" smtClean="0"/>
              <a:t> </a:t>
            </a:r>
            <a:r>
              <a:rPr lang="en-GB" sz="3200" dirty="0" err="1" smtClean="0"/>
              <a:t>adfyfyrio</a:t>
            </a:r>
            <a:r>
              <a:rPr lang="en-GB" sz="3200" dirty="0" smtClean="0"/>
              <a:t>?</a:t>
            </a:r>
          </a:p>
          <a:p>
            <a:r>
              <a:rPr lang="en-GB" sz="3200" dirty="0" err="1" smtClean="0"/>
              <a:t>Rhoi</a:t>
            </a:r>
            <a:r>
              <a:rPr lang="en-GB" sz="3200" dirty="0" smtClean="0"/>
              <a:t> </a:t>
            </a:r>
            <a:r>
              <a:rPr lang="en-GB" sz="3200" dirty="0" err="1" smtClean="0"/>
              <a:t>adfyfyrio</a:t>
            </a:r>
            <a:r>
              <a:rPr lang="en-GB" sz="3200" dirty="0" smtClean="0"/>
              <a:t> </a:t>
            </a:r>
            <a:r>
              <a:rPr lang="en-GB" sz="3200" dirty="0" err="1" smtClean="0"/>
              <a:t>ar</a:t>
            </a:r>
            <a:r>
              <a:rPr lang="en-GB" sz="3200" dirty="0" smtClean="0"/>
              <a:t> </a:t>
            </a:r>
            <a:r>
              <a:rPr lang="en-GB" sz="3200" dirty="0" err="1" smtClean="0"/>
              <a:t>waith</a:t>
            </a:r>
            <a:r>
              <a:rPr lang="en-GB" sz="3200" dirty="0" smtClean="0"/>
              <a:t>.</a:t>
            </a:r>
            <a:endParaRPr lang="en-GB" sz="3200" dirty="0"/>
          </a:p>
        </p:txBody>
      </p:sp>
      <p:sp>
        <p:nvSpPr>
          <p:cNvPr id="6" name="Content Placeholder 5"/>
          <p:cNvSpPr>
            <a:spLocks noGrp="1"/>
          </p:cNvSpPr>
          <p:nvPr>
            <p:ph sz="half" idx="2"/>
          </p:nvPr>
        </p:nvSpPr>
        <p:spPr/>
        <p:txBody>
          <a:bodyPr/>
          <a:lstStyle/>
          <a:p>
            <a:r>
              <a:rPr lang="en-GB" sz="3200" dirty="0"/>
              <a:t>What does </a:t>
            </a:r>
            <a:r>
              <a:rPr lang="en-GB" sz="3200" dirty="0" smtClean="0"/>
              <a:t>reflection </a:t>
            </a:r>
            <a:r>
              <a:rPr lang="en-GB" sz="3200" dirty="0"/>
              <a:t>mean?</a:t>
            </a:r>
          </a:p>
          <a:p>
            <a:r>
              <a:rPr lang="en-GB" sz="3200" dirty="0"/>
              <a:t>Why is </a:t>
            </a:r>
            <a:r>
              <a:rPr lang="en-GB" sz="3200" dirty="0" smtClean="0"/>
              <a:t>reflection </a:t>
            </a:r>
            <a:r>
              <a:rPr lang="en-GB" sz="3200" dirty="0"/>
              <a:t>important</a:t>
            </a:r>
            <a:r>
              <a:rPr lang="en-GB" sz="3200" dirty="0" smtClean="0"/>
              <a:t>?</a:t>
            </a:r>
            <a:endParaRPr lang="en-GB" sz="3200" dirty="0"/>
          </a:p>
          <a:p>
            <a:r>
              <a:rPr lang="en-GB" sz="3200" dirty="0"/>
              <a:t>How can we develop our reflective skills?</a:t>
            </a:r>
            <a:endParaRPr lang="en-US" sz="3200" dirty="0"/>
          </a:p>
          <a:p>
            <a:r>
              <a:rPr lang="en-GB" sz="3200" dirty="0"/>
              <a:t>Putting reflection into practice.</a:t>
            </a:r>
            <a:endParaRPr lang="en-US" sz="3200" dirty="0"/>
          </a:p>
          <a:p>
            <a:pPr marL="0" indent="0">
              <a:buNone/>
            </a:pPr>
            <a:endParaRPr lang="en-GB" dirty="0"/>
          </a:p>
        </p:txBody>
      </p:sp>
    </p:spTree>
    <p:extLst>
      <p:ext uri="{BB962C8B-B14F-4D97-AF65-F5344CB8AC3E}">
        <p14:creationId xmlns:p14="http://schemas.microsoft.com/office/powerpoint/2010/main" val="16830245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smtClean="0"/>
              <a:t>Safon</a:t>
            </a:r>
            <a:r>
              <a:rPr lang="en-GB" dirty="0" smtClean="0"/>
              <a:t> SAC 1.7</a:t>
            </a:r>
            <a:br>
              <a:rPr lang="en-GB" dirty="0" smtClean="0"/>
            </a:br>
            <a:r>
              <a:rPr lang="en-GB" dirty="0" smtClean="0"/>
              <a:t>QTS Standard 1.7</a:t>
            </a:r>
            <a:endParaRPr lang="en-GB" dirty="0"/>
          </a:p>
        </p:txBody>
      </p:sp>
      <p:sp>
        <p:nvSpPr>
          <p:cNvPr id="3" name="Content Placeholder 2"/>
          <p:cNvSpPr>
            <a:spLocks noGrp="1"/>
          </p:cNvSpPr>
          <p:nvPr>
            <p:ph sz="half" idx="1"/>
          </p:nvPr>
        </p:nvSpPr>
        <p:spPr/>
        <p:txBody>
          <a:bodyPr/>
          <a:lstStyle/>
          <a:p>
            <a:r>
              <a:rPr lang="cy-GB" sz="3200" b="1" u="sng" dirty="0"/>
              <a:t>yn gallu ystyried eu harferion eu hunain.</a:t>
            </a:r>
            <a:r>
              <a:rPr lang="cy-GB" sz="3200" u="sng" dirty="0"/>
              <a:t> </a:t>
            </a:r>
            <a:r>
              <a:rPr lang="cy-GB" sz="3200" dirty="0"/>
              <a:t>Eu bod yn cydnabod eu hanghenion eu hunain ac </a:t>
            </a:r>
            <a:r>
              <a:rPr lang="cy-GB" sz="3200" b="1" u="sng" dirty="0"/>
              <a:t>yn cymryd cyfrifoldeb dros eu datblygiad proffesiynol parhaus.</a:t>
            </a:r>
            <a:endParaRPr lang="en-GB" sz="3200" dirty="0"/>
          </a:p>
          <a:p>
            <a:endParaRPr lang="en-GB" dirty="0"/>
          </a:p>
        </p:txBody>
      </p:sp>
      <p:sp>
        <p:nvSpPr>
          <p:cNvPr id="4" name="Content Placeholder 3"/>
          <p:cNvSpPr>
            <a:spLocks noGrp="1"/>
          </p:cNvSpPr>
          <p:nvPr>
            <p:ph sz="half" idx="2"/>
          </p:nvPr>
        </p:nvSpPr>
        <p:spPr/>
        <p:txBody>
          <a:bodyPr/>
          <a:lstStyle/>
          <a:p>
            <a:r>
              <a:rPr lang="en-GB" sz="3200" b="1" u="sng" dirty="0"/>
              <a:t>are able to reflect on their own practice</a:t>
            </a:r>
            <a:r>
              <a:rPr lang="en-GB" sz="3200" dirty="0"/>
              <a:t>. They recognise their own needs and </a:t>
            </a:r>
            <a:r>
              <a:rPr lang="en-GB" sz="3200" b="1" u="sng" dirty="0"/>
              <a:t>take responsibility for their continuing professional development.</a:t>
            </a:r>
          </a:p>
          <a:p>
            <a:pPr marL="0" indent="0">
              <a:buNone/>
            </a:pPr>
            <a:endParaRPr lang="en-GB" dirty="0"/>
          </a:p>
        </p:txBody>
      </p:sp>
    </p:spTree>
    <p:extLst>
      <p:ext uri="{BB962C8B-B14F-4D97-AF65-F5344CB8AC3E}">
        <p14:creationId xmlns:p14="http://schemas.microsoft.com/office/powerpoint/2010/main" val="12690834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073" y="0"/>
            <a:ext cx="8906934" cy="1130300"/>
          </a:xfrm>
        </p:spPr>
        <p:txBody>
          <a:bodyPr>
            <a:normAutofit/>
          </a:bodyPr>
          <a:lstStyle/>
          <a:p>
            <a:pPr algn="l"/>
            <a:r>
              <a:rPr lang="en-GB" b="1" dirty="0" smtClean="0"/>
              <a:t>  Beth </a:t>
            </a:r>
            <a:r>
              <a:rPr lang="en-GB" b="1" dirty="0" err="1" smtClean="0"/>
              <a:t>mae’n</a:t>
            </a:r>
            <a:r>
              <a:rPr lang="en-GB" b="1" dirty="0" smtClean="0"/>
              <a:t> </a:t>
            </a:r>
            <a:r>
              <a:rPr lang="en-GB" b="1" dirty="0" err="1" smtClean="0"/>
              <a:t>ei</a:t>
            </a:r>
            <a:r>
              <a:rPr lang="en-GB" b="1" dirty="0" smtClean="0"/>
              <a:t> </a:t>
            </a:r>
            <a:r>
              <a:rPr lang="en-GB" b="1" dirty="0" err="1" smtClean="0"/>
              <a:t>olygu</a:t>
            </a:r>
            <a:r>
              <a:rPr lang="en-GB" b="1" dirty="0" smtClean="0"/>
              <a:t> </a:t>
            </a:r>
            <a:r>
              <a:rPr lang="en-GB" b="1" dirty="0" err="1"/>
              <a:t>i</a:t>
            </a:r>
            <a:r>
              <a:rPr lang="en-GB" b="1" dirty="0" smtClean="0"/>
              <a:t> </a:t>
            </a:r>
            <a:r>
              <a:rPr lang="en-GB" b="1" dirty="0" err="1"/>
              <a:t>f</a:t>
            </a:r>
            <a:r>
              <a:rPr lang="en-GB" b="1" dirty="0" err="1" smtClean="0"/>
              <a:t>yfyrio</a:t>
            </a:r>
            <a:r>
              <a:rPr lang="en-GB" b="1" dirty="0" smtClean="0"/>
              <a:t>?</a:t>
            </a:r>
            <a:endParaRPr lang="en-GB" b="1" dirty="0"/>
          </a:p>
        </p:txBody>
      </p:sp>
      <p:sp>
        <p:nvSpPr>
          <p:cNvPr id="3" name="Content Placeholder 2"/>
          <p:cNvSpPr>
            <a:spLocks noGrp="1"/>
          </p:cNvSpPr>
          <p:nvPr>
            <p:ph idx="1"/>
          </p:nvPr>
        </p:nvSpPr>
        <p:spPr>
          <a:xfrm>
            <a:off x="374073" y="935183"/>
            <a:ext cx="11575471" cy="4517352"/>
          </a:xfrm>
        </p:spPr>
        <p:txBody>
          <a:bodyPr>
            <a:normAutofit lnSpcReduction="10000"/>
          </a:bodyPr>
          <a:lstStyle/>
          <a:p>
            <a:r>
              <a:rPr lang="en-GB" sz="2800" dirty="0"/>
              <a:t>‘</a:t>
            </a:r>
            <a:r>
              <a:rPr lang="en-GB" sz="2800" dirty="0" err="1"/>
              <a:t>Yn</a:t>
            </a:r>
            <a:r>
              <a:rPr lang="en-GB" sz="2800" dirty="0"/>
              <a:t> </a:t>
            </a:r>
            <a:r>
              <a:rPr lang="en-GB" sz="2800" dirty="0" err="1"/>
              <a:t>ei</a:t>
            </a:r>
            <a:r>
              <a:rPr lang="en-GB" sz="2800" dirty="0"/>
              <a:t> </a:t>
            </a:r>
            <a:r>
              <a:rPr lang="en-GB" sz="2800" dirty="0" err="1"/>
              <a:t>hanfod</a:t>
            </a:r>
            <a:r>
              <a:rPr lang="en-GB" sz="2800" dirty="0"/>
              <a:t>, </a:t>
            </a:r>
            <a:r>
              <a:rPr lang="en-GB" sz="2800" dirty="0" err="1"/>
              <a:t>mae</a:t>
            </a:r>
            <a:r>
              <a:rPr lang="en-GB" sz="2800" dirty="0"/>
              <a:t> </a:t>
            </a:r>
            <a:r>
              <a:rPr lang="en-GB" sz="2800" dirty="0" err="1"/>
              <a:t>ymarfer</a:t>
            </a:r>
            <a:r>
              <a:rPr lang="en-GB" sz="2800" dirty="0"/>
              <a:t> </a:t>
            </a:r>
            <a:r>
              <a:rPr lang="en-GB" sz="2800" dirty="0" err="1"/>
              <a:t>myfyriol</a:t>
            </a:r>
            <a:r>
              <a:rPr lang="en-GB" sz="2800" dirty="0"/>
              <a:t> </a:t>
            </a:r>
            <a:r>
              <a:rPr lang="en-GB" sz="2800" dirty="0" err="1"/>
              <a:t>yn</a:t>
            </a:r>
            <a:r>
              <a:rPr lang="en-GB" sz="2800" dirty="0"/>
              <a:t> broses o </a:t>
            </a:r>
            <a:r>
              <a:rPr lang="en-GB" sz="2800" dirty="0" err="1"/>
              <a:t>feddwl</a:t>
            </a:r>
            <a:r>
              <a:rPr lang="en-GB" sz="2800" dirty="0"/>
              <a:t> </a:t>
            </a:r>
            <a:r>
              <a:rPr lang="en-GB" sz="2800" dirty="0" err="1"/>
              <a:t>drwy</a:t>
            </a:r>
            <a:r>
              <a:rPr lang="en-GB" sz="2800" dirty="0"/>
              <a:t> </a:t>
            </a:r>
            <a:r>
              <a:rPr lang="en-GB" sz="2800" dirty="0" err="1"/>
              <a:t>faterion</a:t>
            </a:r>
            <a:r>
              <a:rPr lang="en-GB" sz="2800" dirty="0"/>
              <a:t>, </a:t>
            </a:r>
            <a:r>
              <a:rPr lang="en-GB" sz="2800" dirty="0" err="1"/>
              <a:t>problemau</a:t>
            </a:r>
            <a:r>
              <a:rPr lang="en-GB" sz="2800" dirty="0"/>
              <a:t> </a:t>
            </a:r>
            <a:r>
              <a:rPr lang="en-GB" sz="2800" dirty="0" err="1"/>
              <a:t>neu</a:t>
            </a:r>
            <a:r>
              <a:rPr lang="en-GB" sz="2800" dirty="0"/>
              <a:t> </a:t>
            </a:r>
            <a:r>
              <a:rPr lang="en-GB" sz="2800" dirty="0" err="1"/>
              <a:t>gyfyng-gyngor</a:t>
            </a:r>
            <a:r>
              <a:rPr lang="en-GB" sz="2800" dirty="0"/>
              <a:t> </a:t>
            </a:r>
            <a:r>
              <a:rPr lang="en-GB" sz="2800" dirty="0" err="1"/>
              <a:t>proffesiynol</a:t>
            </a:r>
            <a:r>
              <a:rPr lang="en-GB" sz="2800" dirty="0"/>
              <a:t> </a:t>
            </a:r>
            <a:r>
              <a:rPr lang="en-GB" sz="2800" dirty="0" err="1"/>
              <a:t>nad</a:t>
            </a:r>
            <a:r>
              <a:rPr lang="en-GB" sz="2800" dirty="0"/>
              <a:t> </a:t>
            </a:r>
            <a:r>
              <a:rPr lang="en-GB" sz="2800" dirty="0" err="1"/>
              <a:t>oes</a:t>
            </a:r>
            <a:r>
              <a:rPr lang="en-GB" sz="2800" dirty="0"/>
              <a:t> </a:t>
            </a:r>
            <a:r>
              <a:rPr lang="en-GB" sz="2800" dirty="0" err="1"/>
              <a:t>iddynt</a:t>
            </a:r>
            <a:r>
              <a:rPr lang="en-GB" sz="2800" dirty="0"/>
              <a:t> </a:t>
            </a:r>
            <a:r>
              <a:rPr lang="en-GB" sz="2800" dirty="0" err="1"/>
              <a:t>ateb</a:t>
            </a:r>
            <a:r>
              <a:rPr lang="en-GB" sz="2800" dirty="0"/>
              <a:t> </a:t>
            </a:r>
            <a:r>
              <a:rPr lang="en-GB" sz="2800" dirty="0" err="1"/>
              <a:t>amlwg</a:t>
            </a:r>
            <a:r>
              <a:rPr lang="en-GB" sz="2800" dirty="0"/>
              <a:t>’. </a:t>
            </a:r>
            <a:endParaRPr lang="en-GB" sz="2800" dirty="0" smtClean="0"/>
          </a:p>
          <a:p>
            <a:endParaRPr lang="en-GB" sz="2800" dirty="0"/>
          </a:p>
          <a:p>
            <a:r>
              <a:rPr lang="en-GB" sz="2800" dirty="0"/>
              <a:t>‘</a:t>
            </a:r>
            <a:r>
              <a:rPr lang="en-GB" sz="2800" dirty="0" err="1"/>
              <a:t>Fodd</a:t>
            </a:r>
            <a:r>
              <a:rPr lang="en-GB" sz="2800" dirty="0"/>
              <a:t> </a:t>
            </a:r>
            <a:r>
              <a:rPr lang="en-GB" sz="2800" dirty="0" err="1"/>
              <a:t>bynnag</a:t>
            </a:r>
            <a:r>
              <a:rPr lang="en-GB" sz="2800" dirty="0"/>
              <a:t>, </a:t>
            </a:r>
            <a:r>
              <a:rPr lang="en-GB" sz="2800" dirty="0" err="1"/>
              <a:t>pwrpas</a:t>
            </a:r>
            <a:r>
              <a:rPr lang="en-GB" sz="2800" dirty="0"/>
              <a:t> </a:t>
            </a:r>
            <a:r>
              <a:rPr lang="en-GB" sz="2800" dirty="0" err="1"/>
              <a:t>ymarfer</a:t>
            </a:r>
            <a:r>
              <a:rPr lang="en-GB" sz="2800" dirty="0"/>
              <a:t> </a:t>
            </a:r>
            <a:r>
              <a:rPr lang="en-GB" sz="2800" dirty="0" err="1"/>
              <a:t>myfyriol</a:t>
            </a:r>
            <a:r>
              <a:rPr lang="en-GB" sz="2800" dirty="0"/>
              <a:t> </a:t>
            </a:r>
            <a:r>
              <a:rPr lang="en-GB" sz="2800" dirty="0" err="1"/>
              <a:t>yw</a:t>
            </a:r>
            <a:r>
              <a:rPr lang="en-GB" sz="2800" dirty="0"/>
              <a:t> </a:t>
            </a:r>
            <a:r>
              <a:rPr lang="en-GB" sz="2800" dirty="0" err="1"/>
              <a:t>eich</a:t>
            </a:r>
            <a:r>
              <a:rPr lang="en-GB" sz="2800" dirty="0"/>
              <a:t> </a:t>
            </a:r>
            <a:r>
              <a:rPr lang="en-GB" sz="2800" dirty="0" err="1"/>
              <a:t>cynorthwyo</a:t>
            </a:r>
            <a:r>
              <a:rPr lang="en-GB" sz="2800" dirty="0"/>
              <a:t> </a:t>
            </a:r>
            <a:r>
              <a:rPr lang="en-GB" sz="2800" dirty="0" err="1"/>
              <a:t>i</a:t>
            </a:r>
            <a:r>
              <a:rPr lang="en-GB" sz="2800" dirty="0"/>
              <a:t> </a:t>
            </a:r>
            <a:r>
              <a:rPr lang="en-GB" sz="2800" dirty="0" err="1"/>
              <a:t>wella’r</a:t>
            </a:r>
            <a:r>
              <a:rPr lang="en-GB" sz="2800" dirty="0"/>
              <a:t> </a:t>
            </a:r>
            <a:r>
              <a:rPr lang="en-GB" sz="2800" dirty="0" err="1"/>
              <a:t>hyn</a:t>
            </a:r>
            <a:r>
              <a:rPr lang="en-GB" sz="2800" dirty="0"/>
              <a:t> </a:t>
            </a:r>
            <a:r>
              <a:rPr lang="en-GB" sz="2800" dirty="0" err="1"/>
              <a:t>rydych</a:t>
            </a:r>
            <a:r>
              <a:rPr lang="en-GB" sz="2800" dirty="0"/>
              <a:t> </a:t>
            </a:r>
            <a:r>
              <a:rPr lang="en-GB" sz="2800" dirty="0" err="1"/>
              <a:t>yn</a:t>
            </a:r>
            <a:r>
              <a:rPr lang="en-GB" sz="2800" dirty="0"/>
              <a:t> </a:t>
            </a:r>
            <a:r>
              <a:rPr lang="en-GB" sz="2800" dirty="0" err="1"/>
              <a:t>ei</a:t>
            </a:r>
            <a:r>
              <a:rPr lang="en-GB" sz="2800" dirty="0"/>
              <a:t> </a:t>
            </a:r>
            <a:r>
              <a:rPr lang="en-GB" sz="2800" dirty="0" err="1"/>
              <a:t>wneud</a:t>
            </a:r>
            <a:r>
              <a:rPr lang="en-GB" sz="2800" dirty="0"/>
              <a:t> ac </a:t>
            </a:r>
            <a:r>
              <a:rPr lang="en-GB" sz="2800" dirty="0" err="1"/>
              <a:t>ymateb</a:t>
            </a:r>
            <a:r>
              <a:rPr lang="en-GB" sz="2800" dirty="0"/>
              <a:t> </a:t>
            </a:r>
            <a:r>
              <a:rPr lang="en-GB" sz="2800" dirty="0" err="1"/>
              <a:t>yn</a:t>
            </a:r>
            <a:r>
              <a:rPr lang="en-GB" sz="2800" dirty="0"/>
              <a:t> </a:t>
            </a:r>
            <a:r>
              <a:rPr lang="en-GB" sz="2800" dirty="0" err="1"/>
              <a:t>gadarnhaol</a:t>
            </a:r>
            <a:r>
              <a:rPr lang="en-GB" sz="2800" dirty="0"/>
              <a:t> </a:t>
            </a:r>
            <a:r>
              <a:rPr lang="en-GB" sz="2800" dirty="0" err="1"/>
              <a:t>i</a:t>
            </a:r>
            <a:r>
              <a:rPr lang="en-GB" sz="2800" dirty="0"/>
              <a:t> </a:t>
            </a:r>
            <a:r>
              <a:rPr lang="en-GB" sz="2800" dirty="0" err="1"/>
              <a:t>newidiadau</a:t>
            </a:r>
            <a:r>
              <a:rPr lang="en-GB" sz="2800" dirty="0"/>
              <a:t>. </a:t>
            </a:r>
            <a:r>
              <a:rPr lang="en-GB" sz="2800" dirty="0" err="1"/>
              <a:t>Yn</a:t>
            </a:r>
            <a:r>
              <a:rPr lang="en-GB" sz="2800" dirty="0"/>
              <a:t> </a:t>
            </a:r>
            <a:r>
              <a:rPr lang="en-GB" sz="2800" dirty="0" err="1"/>
              <a:t>gyffredinol</a:t>
            </a:r>
            <a:r>
              <a:rPr lang="en-GB" sz="2800" dirty="0"/>
              <a:t>, </a:t>
            </a:r>
            <a:r>
              <a:rPr lang="en-GB" sz="2800" dirty="0" err="1"/>
              <a:t>mae</a:t>
            </a:r>
            <a:r>
              <a:rPr lang="en-GB" sz="2800" dirty="0"/>
              <a:t> </a:t>
            </a:r>
            <a:r>
              <a:rPr lang="en-GB" sz="2800" dirty="0" err="1"/>
              <a:t>ymarferwyr</a:t>
            </a:r>
            <a:r>
              <a:rPr lang="en-GB" sz="2800" dirty="0"/>
              <a:t> </a:t>
            </a:r>
            <a:r>
              <a:rPr lang="en-GB" sz="2800" dirty="0" err="1"/>
              <a:t>myfyriol</a:t>
            </a:r>
            <a:r>
              <a:rPr lang="en-GB" sz="2800" dirty="0"/>
              <a:t> </a:t>
            </a:r>
            <a:r>
              <a:rPr lang="en-GB" sz="2800" dirty="0" err="1"/>
              <a:t>yn</a:t>
            </a:r>
            <a:r>
              <a:rPr lang="en-GB" sz="2800" dirty="0"/>
              <a:t> </a:t>
            </a:r>
            <a:r>
              <a:rPr lang="en-GB" sz="2800" dirty="0" err="1"/>
              <a:t>cwestiynu’n</a:t>
            </a:r>
            <a:r>
              <a:rPr lang="en-GB" sz="2800" dirty="0"/>
              <a:t> </a:t>
            </a:r>
            <a:r>
              <a:rPr lang="en-GB" sz="2800" dirty="0" err="1"/>
              <a:t>rheolaidd</a:t>
            </a:r>
            <a:r>
              <a:rPr lang="en-GB" sz="2800" dirty="0"/>
              <a:t> </a:t>
            </a:r>
            <a:r>
              <a:rPr lang="en-GB" sz="2800" dirty="0" err="1"/>
              <a:t>yr</a:t>
            </a:r>
            <a:r>
              <a:rPr lang="en-GB" sz="2800" dirty="0"/>
              <a:t> </a:t>
            </a:r>
            <a:r>
              <a:rPr lang="en-GB" sz="2800" dirty="0" err="1"/>
              <a:t>hyn</a:t>
            </a:r>
            <a:r>
              <a:rPr lang="en-GB" sz="2800" dirty="0"/>
              <a:t> </a:t>
            </a:r>
            <a:r>
              <a:rPr lang="en-GB" sz="2800" dirty="0" err="1"/>
              <a:t>maent</a:t>
            </a:r>
            <a:r>
              <a:rPr lang="en-GB" sz="2800" dirty="0"/>
              <a:t> </a:t>
            </a:r>
            <a:r>
              <a:rPr lang="en-GB" sz="2800" dirty="0" err="1"/>
              <a:t>yn</a:t>
            </a:r>
            <a:r>
              <a:rPr lang="en-GB" sz="2800" dirty="0"/>
              <a:t> </a:t>
            </a:r>
            <a:r>
              <a:rPr lang="en-GB" sz="2800" dirty="0" err="1"/>
              <a:t>ei</a:t>
            </a:r>
            <a:r>
              <a:rPr lang="en-GB" sz="2800" dirty="0"/>
              <a:t> </a:t>
            </a:r>
            <a:r>
              <a:rPr lang="en-GB" sz="2800" dirty="0" err="1"/>
              <a:t>wneud</a:t>
            </a:r>
            <a:r>
              <a:rPr lang="en-GB" sz="2800" dirty="0"/>
              <a:t> a </a:t>
            </a:r>
            <a:r>
              <a:rPr lang="en-GB" sz="2800" dirty="0" err="1"/>
              <a:t>pham</a:t>
            </a:r>
            <a:r>
              <a:rPr lang="en-GB" sz="2800" dirty="0"/>
              <a:t>, </a:t>
            </a:r>
            <a:r>
              <a:rPr lang="en-GB" sz="2800" dirty="0" err="1"/>
              <a:t>gyda</a:t>
            </a:r>
            <a:r>
              <a:rPr lang="en-GB" sz="2800" dirty="0"/>
              <a:t> </a:t>
            </a:r>
            <a:r>
              <a:rPr lang="en-GB" sz="2800" dirty="0" err="1"/>
              <a:t>golwg</a:t>
            </a:r>
            <a:r>
              <a:rPr lang="en-GB" sz="2800" dirty="0"/>
              <a:t> </a:t>
            </a:r>
            <a:r>
              <a:rPr lang="en-GB" sz="2800" dirty="0" err="1"/>
              <a:t>ar</a:t>
            </a:r>
            <a:r>
              <a:rPr lang="en-GB" sz="2800" dirty="0"/>
              <a:t> </a:t>
            </a:r>
            <a:r>
              <a:rPr lang="en-GB" sz="2800" dirty="0" err="1"/>
              <a:t>ddysgu</a:t>
            </a:r>
            <a:r>
              <a:rPr lang="en-GB" sz="2800" dirty="0"/>
              <a:t> </a:t>
            </a:r>
            <a:r>
              <a:rPr lang="en-GB" sz="2800" dirty="0" err="1"/>
              <a:t>yn</a:t>
            </a:r>
            <a:r>
              <a:rPr lang="en-GB" sz="2800" dirty="0"/>
              <a:t> </a:t>
            </a:r>
            <a:r>
              <a:rPr lang="en-GB" sz="2800" dirty="0" err="1"/>
              <a:t>sgil</a:t>
            </a:r>
            <a:r>
              <a:rPr lang="en-GB" sz="2800" dirty="0"/>
              <a:t> </a:t>
            </a:r>
            <a:r>
              <a:rPr lang="en-GB" sz="2800" dirty="0" err="1"/>
              <a:t>eu</a:t>
            </a:r>
            <a:r>
              <a:rPr lang="en-GB" sz="2800" dirty="0"/>
              <a:t> </a:t>
            </a:r>
            <a:r>
              <a:rPr lang="en-GB" sz="2800" dirty="0" err="1"/>
              <a:t>profiad</a:t>
            </a:r>
            <a:r>
              <a:rPr lang="en-GB" sz="2800" dirty="0"/>
              <a:t>. </a:t>
            </a:r>
            <a:r>
              <a:rPr lang="en-GB" sz="2800" dirty="0" err="1"/>
              <a:t>Maent</a:t>
            </a:r>
            <a:r>
              <a:rPr lang="en-GB" sz="2800" dirty="0"/>
              <a:t> </a:t>
            </a:r>
            <a:r>
              <a:rPr lang="en-GB" sz="2800" dirty="0" err="1"/>
              <a:t>yn</a:t>
            </a:r>
            <a:r>
              <a:rPr lang="en-GB" sz="2800" dirty="0"/>
              <a:t> </a:t>
            </a:r>
            <a:r>
              <a:rPr lang="en-GB" sz="2800" dirty="0" err="1"/>
              <a:t>gwerthuso’u</a:t>
            </a:r>
            <a:r>
              <a:rPr lang="en-GB" sz="2800" dirty="0"/>
              <a:t> </a:t>
            </a:r>
            <a:r>
              <a:rPr lang="en-GB" sz="2800" dirty="0" err="1"/>
              <a:t>hymarfer</a:t>
            </a:r>
            <a:r>
              <a:rPr lang="en-GB" sz="2800" dirty="0"/>
              <a:t>, </a:t>
            </a:r>
            <a:r>
              <a:rPr lang="en-GB" sz="2800" dirty="0" err="1"/>
              <a:t>gan</a:t>
            </a:r>
            <a:r>
              <a:rPr lang="en-GB" sz="2800" dirty="0"/>
              <a:t> </a:t>
            </a:r>
            <a:r>
              <a:rPr lang="en-GB" sz="2800" dirty="0" err="1"/>
              <a:t>amlygu</a:t>
            </a:r>
            <a:r>
              <a:rPr lang="en-GB" sz="2800" dirty="0"/>
              <a:t> </a:t>
            </a:r>
            <a:r>
              <a:rPr lang="en-GB" sz="2800" dirty="0" err="1"/>
              <a:t>eu</a:t>
            </a:r>
            <a:r>
              <a:rPr lang="en-GB" sz="2800" dirty="0"/>
              <a:t> </a:t>
            </a:r>
            <a:r>
              <a:rPr lang="en-GB" sz="2800" dirty="0" err="1"/>
              <a:t>cryfderau</a:t>
            </a:r>
            <a:r>
              <a:rPr lang="en-GB" sz="2800" dirty="0"/>
              <a:t> </a:t>
            </a:r>
            <a:r>
              <a:rPr lang="en-GB" sz="2800" dirty="0" err="1"/>
              <a:t>a’r</a:t>
            </a:r>
            <a:r>
              <a:rPr lang="en-GB" sz="2800" dirty="0"/>
              <a:t> </a:t>
            </a:r>
            <a:r>
              <a:rPr lang="en-GB" sz="2800" dirty="0" err="1"/>
              <a:t>meysydd</a:t>
            </a:r>
            <a:r>
              <a:rPr lang="en-GB" sz="2800" dirty="0"/>
              <a:t> </a:t>
            </a:r>
            <a:r>
              <a:rPr lang="en-GB" sz="2800" dirty="0" err="1"/>
              <a:t>ar</a:t>
            </a:r>
            <a:r>
              <a:rPr lang="en-GB" sz="2800" dirty="0"/>
              <a:t> </a:t>
            </a:r>
            <a:r>
              <a:rPr lang="en-GB" sz="2800" dirty="0" err="1"/>
              <a:t>gyfer</a:t>
            </a:r>
            <a:r>
              <a:rPr lang="en-GB" sz="2800" dirty="0"/>
              <a:t> </a:t>
            </a:r>
            <a:r>
              <a:rPr lang="en-GB" sz="2800" dirty="0" err="1"/>
              <a:t>eu</a:t>
            </a:r>
            <a:r>
              <a:rPr lang="en-GB" sz="2800" dirty="0"/>
              <a:t> </a:t>
            </a:r>
            <a:r>
              <a:rPr lang="en-GB" sz="2800" dirty="0" err="1"/>
              <a:t>datblygu</a:t>
            </a:r>
            <a:r>
              <a:rPr lang="en-GB" sz="2800" dirty="0"/>
              <a:t>. </a:t>
            </a:r>
          </a:p>
          <a:p>
            <a:pPr marL="0" indent="0" algn="r">
              <a:buNone/>
            </a:pPr>
            <a:r>
              <a:rPr lang="en-GB" sz="2400" dirty="0"/>
              <a:t>(</a:t>
            </a:r>
            <a:r>
              <a:rPr lang="en-GB" sz="2400" dirty="0" err="1"/>
              <a:t>Ymarfer</a:t>
            </a:r>
            <a:r>
              <a:rPr lang="en-GB" sz="2400" dirty="0"/>
              <a:t> </a:t>
            </a:r>
            <a:r>
              <a:rPr lang="en-GB" sz="2400" dirty="0" err="1"/>
              <a:t>Myfyriol</a:t>
            </a:r>
            <a:r>
              <a:rPr lang="en-GB" sz="2400" dirty="0"/>
              <a:t>, </a:t>
            </a:r>
            <a:r>
              <a:rPr lang="en-GB" sz="2400" dirty="0" err="1"/>
              <a:t>LlC</a:t>
            </a:r>
            <a:r>
              <a:rPr lang="en-GB" sz="2400" dirty="0"/>
              <a:t>, </a:t>
            </a:r>
            <a:r>
              <a:rPr lang="en-GB" sz="2400" dirty="0" err="1"/>
              <a:t>tt</a:t>
            </a:r>
            <a:r>
              <a:rPr lang="en-GB" sz="2400" dirty="0"/>
              <a:t>. 3-4, 2015)</a:t>
            </a:r>
          </a:p>
        </p:txBody>
      </p:sp>
    </p:spTree>
    <p:extLst>
      <p:ext uri="{BB962C8B-B14F-4D97-AF65-F5344CB8AC3E}">
        <p14:creationId xmlns:p14="http://schemas.microsoft.com/office/powerpoint/2010/main" val="5655575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229600" cy="1143000"/>
          </a:xfrm>
        </p:spPr>
        <p:txBody>
          <a:bodyPr/>
          <a:lstStyle/>
          <a:p>
            <a:pPr algn="l"/>
            <a:r>
              <a:rPr lang="en-GB" b="1" dirty="0" smtClean="0"/>
              <a:t>What does it mean to reflect?</a:t>
            </a:r>
            <a:endParaRPr lang="en-GB" b="1" dirty="0"/>
          </a:p>
        </p:txBody>
      </p:sp>
      <p:sp>
        <p:nvSpPr>
          <p:cNvPr id="3" name="Content Placeholder 2"/>
          <p:cNvSpPr>
            <a:spLocks noGrp="1"/>
          </p:cNvSpPr>
          <p:nvPr>
            <p:ph idx="1"/>
          </p:nvPr>
        </p:nvSpPr>
        <p:spPr>
          <a:xfrm>
            <a:off x="304800" y="1151965"/>
            <a:ext cx="11623964" cy="4495800"/>
          </a:xfrm>
        </p:spPr>
        <p:txBody>
          <a:bodyPr>
            <a:normAutofit fontScale="92500" lnSpcReduction="10000"/>
          </a:bodyPr>
          <a:lstStyle/>
          <a:p>
            <a:r>
              <a:rPr lang="en-GB" dirty="0" smtClean="0"/>
              <a:t>‘Essentially</a:t>
            </a:r>
            <a:r>
              <a:rPr lang="en-GB" dirty="0"/>
              <a:t>, reflective practice is a process of thinking through professional issues, problems or dilemmas, which do not have an obvious solution</a:t>
            </a:r>
            <a:r>
              <a:rPr lang="en-GB" dirty="0" smtClean="0"/>
              <a:t>.’</a:t>
            </a:r>
          </a:p>
          <a:p>
            <a:endParaRPr lang="en-GB" dirty="0" smtClean="0"/>
          </a:p>
          <a:p>
            <a:r>
              <a:rPr lang="en-GB" dirty="0" smtClean="0"/>
              <a:t>‘However</a:t>
            </a:r>
            <a:r>
              <a:rPr lang="en-GB" dirty="0"/>
              <a:t>, reflective practice is designed to help you improve what you do and to respond positively to </a:t>
            </a:r>
            <a:r>
              <a:rPr lang="en-GB" dirty="0" smtClean="0"/>
              <a:t>change. </a:t>
            </a:r>
            <a:r>
              <a:rPr lang="en-GB" dirty="0"/>
              <a:t>Typically, reflective practitioners regularly question both what they do and why, with a view to learning from their experience. They evaluate their practice, drawing out strengths and areas for development. </a:t>
            </a:r>
            <a:r>
              <a:rPr lang="en-GB" dirty="0" smtClean="0"/>
              <a:t>‘</a:t>
            </a:r>
          </a:p>
          <a:p>
            <a:pPr marL="0" indent="0" algn="r">
              <a:buNone/>
            </a:pPr>
            <a:r>
              <a:rPr lang="en-GB" dirty="0" smtClean="0"/>
              <a:t>(</a:t>
            </a:r>
            <a:r>
              <a:rPr lang="en-GB" i="1" dirty="0" smtClean="0"/>
              <a:t>Reflective Practice, Welsh Government, pp 3-4, 2015</a:t>
            </a:r>
            <a:r>
              <a:rPr lang="en-GB" dirty="0" smtClean="0"/>
              <a:t>)</a:t>
            </a:r>
          </a:p>
          <a:p>
            <a:endParaRPr lang="en-GB" dirty="0"/>
          </a:p>
        </p:txBody>
      </p:sp>
    </p:spTree>
    <p:extLst>
      <p:ext uri="{BB962C8B-B14F-4D97-AF65-F5344CB8AC3E}">
        <p14:creationId xmlns:p14="http://schemas.microsoft.com/office/powerpoint/2010/main" val="38459556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Pa </a:t>
            </a:r>
            <a:r>
              <a:rPr lang="en-GB" dirty="0" err="1" smtClean="0"/>
              <a:t>mor</a:t>
            </a:r>
            <a:r>
              <a:rPr lang="en-GB" dirty="0" smtClean="0"/>
              <a:t> </a:t>
            </a:r>
            <a:r>
              <a:rPr lang="en-GB" dirty="0" err="1" smtClean="0"/>
              <a:t>adfyfyriol</a:t>
            </a:r>
            <a:r>
              <a:rPr lang="en-GB" dirty="0" smtClean="0"/>
              <a:t> </a:t>
            </a:r>
            <a:r>
              <a:rPr lang="en-GB" dirty="0" err="1" smtClean="0"/>
              <a:t>ydych</a:t>
            </a:r>
            <a:r>
              <a:rPr lang="en-GB" dirty="0" smtClean="0"/>
              <a:t> chi?</a:t>
            </a:r>
            <a:br>
              <a:rPr lang="en-GB" dirty="0" smtClean="0"/>
            </a:br>
            <a:r>
              <a:rPr lang="en-GB" dirty="0" smtClean="0"/>
              <a:t>How reflective are you?</a:t>
            </a:r>
            <a:endParaRPr lang="en-GB" dirty="0"/>
          </a:p>
        </p:txBody>
      </p:sp>
      <p:pic>
        <p:nvPicPr>
          <p:cNvPr id="5" name="Picture 4"/>
          <p:cNvPicPr>
            <a:picLocks noChangeAspect="1"/>
          </p:cNvPicPr>
          <p:nvPr/>
        </p:nvPicPr>
        <p:blipFill>
          <a:blip r:embed="rId2"/>
          <a:stretch>
            <a:fillRect/>
          </a:stretch>
        </p:blipFill>
        <p:spPr>
          <a:xfrm>
            <a:off x="2063302" y="1543707"/>
            <a:ext cx="8065395" cy="4077344"/>
          </a:xfrm>
          <a:prstGeom prst="rect">
            <a:avLst/>
          </a:prstGeom>
        </p:spPr>
      </p:pic>
    </p:spTree>
    <p:extLst>
      <p:ext uri="{BB962C8B-B14F-4D97-AF65-F5344CB8AC3E}">
        <p14:creationId xmlns:p14="http://schemas.microsoft.com/office/powerpoint/2010/main" val="7959419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Pam </a:t>
            </a:r>
            <a:r>
              <a:rPr lang="en-GB" b="1" dirty="0" err="1"/>
              <a:t>mae</a:t>
            </a:r>
            <a:r>
              <a:rPr lang="en-GB" b="1" dirty="0"/>
              <a:t> </a:t>
            </a:r>
            <a:r>
              <a:rPr lang="en-GB" b="1" dirty="0" err="1"/>
              <a:t>ymarfer</a:t>
            </a:r>
            <a:r>
              <a:rPr lang="en-GB" b="1" dirty="0"/>
              <a:t> </a:t>
            </a:r>
            <a:r>
              <a:rPr lang="en-GB" b="1" dirty="0" err="1" smtClean="0"/>
              <a:t>adfyfyriol</a:t>
            </a:r>
            <a:r>
              <a:rPr lang="en-GB" b="1" dirty="0" smtClean="0"/>
              <a:t> </a:t>
            </a:r>
            <a:r>
              <a:rPr lang="en-GB" b="1" dirty="0" err="1"/>
              <a:t>yn</a:t>
            </a:r>
            <a:r>
              <a:rPr lang="en-GB" b="1" dirty="0"/>
              <a:t> </a:t>
            </a:r>
            <a:r>
              <a:rPr lang="en-GB" b="1" dirty="0" err="1"/>
              <a:t>bwysig</a:t>
            </a:r>
            <a:r>
              <a:rPr lang="en-GB" b="1" dirty="0" smtClean="0"/>
              <a:t>?</a:t>
            </a:r>
            <a:br>
              <a:rPr lang="en-GB" b="1" dirty="0" smtClean="0"/>
            </a:br>
            <a:r>
              <a:rPr lang="en-GB" b="1" dirty="0"/>
              <a:t>Why is reflective practice important?</a:t>
            </a:r>
            <a:endParaRPr lang="en-GB" dirty="0"/>
          </a:p>
        </p:txBody>
      </p:sp>
      <p:sp>
        <p:nvSpPr>
          <p:cNvPr id="3" name="Content Placeholder 2"/>
          <p:cNvSpPr>
            <a:spLocks noGrp="1"/>
          </p:cNvSpPr>
          <p:nvPr>
            <p:ph sz="half" idx="1"/>
          </p:nvPr>
        </p:nvSpPr>
        <p:spPr>
          <a:xfrm>
            <a:off x="199505" y="1600201"/>
            <a:ext cx="5794895" cy="3989040"/>
          </a:xfrm>
        </p:spPr>
        <p:txBody>
          <a:bodyPr>
            <a:normAutofit fontScale="47500" lnSpcReduction="20000"/>
          </a:bodyPr>
          <a:lstStyle/>
          <a:p>
            <a:r>
              <a:rPr lang="en-GB" sz="5100" dirty="0"/>
              <a:t>Y ‘</a:t>
            </a:r>
            <a:r>
              <a:rPr lang="en-GB" sz="5100" dirty="0" err="1"/>
              <a:t>Fargen</a:t>
            </a:r>
            <a:r>
              <a:rPr lang="en-GB" sz="5100" dirty="0"/>
              <a:t> </a:t>
            </a:r>
            <a:r>
              <a:rPr lang="en-GB" sz="5100" dirty="0" err="1"/>
              <a:t>Newydd</a:t>
            </a:r>
            <a:r>
              <a:rPr lang="en-GB" sz="5100" dirty="0"/>
              <a:t> </a:t>
            </a:r>
            <a:r>
              <a:rPr lang="en-GB" sz="5100" dirty="0" err="1"/>
              <a:t>ar</a:t>
            </a:r>
            <a:r>
              <a:rPr lang="en-GB" sz="5100" dirty="0"/>
              <a:t> </a:t>
            </a:r>
            <a:r>
              <a:rPr lang="en-GB" sz="5100" dirty="0" err="1"/>
              <a:t>gyfer</a:t>
            </a:r>
            <a:r>
              <a:rPr lang="en-GB" sz="5100" dirty="0"/>
              <a:t> y </a:t>
            </a:r>
            <a:r>
              <a:rPr lang="en-GB" sz="5100" dirty="0" err="1"/>
              <a:t>Gweithlu</a:t>
            </a:r>
            <a:r>
              <a:rPr lang="en-GB" sz="5100" dirty="0"/>
              <a:t> </a:t>
            </a:r>
            <a:r>
              <a:rPr lang="en-GB" sz="5100" dirty="0" err="1"/>
              <a:t>Addysg</a:t>
            </a:r>
            <a:r>
              <a:rPr lang="en-GB" sz="5100" dirty="0"/>
              <a:t>’ </a:t>
            </a:r>
            <a:r>
              <a:rPr lang="en-GB" sz="5100" dirty="0" smtClean="0"/>
              <a:t>(2015) </a:t>
            </a:r>
            <a:r>
              <a:rPr lang="en-GB" sz="5100" dirty="0" err="1" smtClean="0"/>
              <a:t>oedd</a:t>
            </a:r>
            <a:r>
              <a:rPr lang="en-GB" sz="5100" dirty="0" smtClean="0"/>
              <a:t> </a:t>
            </a:r>
            <a:r>
              <a:rPr lang="en-GB" sz="5100" dirty="0" err="1"/>
              <a:t>ymrwymiad</a:t>
            </a:r>
            <a:r>
              <a:rPr lang="en-GB" sz="5100" dirty="0"/>
              <a:t> </a:t>
            </a:r>
            <a:r>
              <a:rPr lang="en-GB" sz="5100" dirty="0" err="1"/>
              <a:t>gan</a:t>
            </a:r>
            <a:r>
              <a:rPr lang="en-GB" sz="5100" dirty="0"/>
              <a:t> </a:t>
            </a:r>
            <a:r>
              <a:rPr lang="en-GB" sz="5100" dirty="0" err="1"/>
              <a:t>Lywodraeth</a:t>
            </a:r>
            <a:r>
              <a:rPr lang="en-GB" sz="5100" dirty="0"/>
              <a:t> </a:t>
            </a:r>
            <a:r>
              <a:rPr lang="en-GB" sz="5100" dirty="0" err="1"/>
              <a:t>Cymru</a:t>
            </a:r>
            <a:r>
              <a:rPr lang="en-GB" sz="5100" dirty="0"/>
              <a:t> </a:t>
            </a:r>
            <a:r>
              <a:rPr lang="en-GB" sz="5100" dirty="0" err="1"/>
              <a:t>i</a:t>
            </a:r>
            <a:r>
              <a:rPr lang="en-GB" sz="5100" dirty="0"/>
              <a:t> </a:t>
            </a:r>
            <a:r>
              <a:rPr lang="en-GB" sz="5100" dirty="0" err="1"/>
              <a:t>gynnig</a:t>
            </a:r>
            <a:r>
              <a:rPr lang="en-GB" sz="5100" dirty="0"/>
              <a:t> </a:t>
            </a:r>
            <a:r>
              <a:rPr lang="en-GB" sz="5100" dirty="0" err="1"/>
              <a:t>cyfleoedd</a:t>
            </a:r>
            <a:r>
              <a:rPr lang="en-GB" sz="5100" dirty="0"/>
              <a:t> DPP </a:t>
            </a:r>
            <a:r>
              <a:rPr lang="en-GB" sz="5100" dirty="0" err="1"/>
              <a:t>o’r</a:t>
            </a:r>
            <a:r>
              <a:rPr lang="en-GB" sz="5100" dirty="0"/>
              <a:t> </a:t>
            </a:r>
            <a:r>
              <a:rPr lang="en-GB" sz="5100" dirty="0" err="1"/>
              <a:t>safon</a:t>
            </a:r>
            <a:r>
              <a:rPr lang="en-GB" sz="5100" dirty="0"/>
              <a:t> </a:t>
            </a:r>
            <a:r>
              <a:rPr lang="en-GB" sz="5100" dirty="0" err="1"/>
              <a:t>uchaf</a:t>
            </a:r>
            <a:r>
              <a:rPr lang="en-GB" sz="5100" dirty="0"/>
              <a:t> </a:t>
            </a:r>
            <a:r>
              <a:rPr lang="en-GB" sz="5100" dirty="0" err="1"/>
              <a:t>i</a:t>
            </a:r>
            <a:r>
              <a:rPr lang="en-GB" sz="5100" dirty="0"/>
              <a:t> </a:t>
            </a:r>
            <a:r>
              <a:rPr lang="en-GB" sz="5100" dirty="0" err="1"/>
              <a:t>weithwyr</a:t>
            </a:r>
            <a:r>
              <a:rPr lang="en-GB" sz="5100" dirty="0"/>
              <a:t> </a:t>
            </a:r>
            <a:r>
              <a:rPr lang="en-GB" sz="5100" dirty="0" err="1"/>
              <a:t>addysg</a:t>
            </a:r>
            <a:r>
              <a:rPr lang="en-GB" sz="5100" dirty="0"/>
              <a:t> </a:t>
            </a:r>
            <a:r>
              <a:rPr lang="en-GB" sz="5100" dirty="0" err="1"/>
              <a:t>yng</a:t>
            </a:r>
            <a:r>
              <a:rPr lang="en-GB" sz="5100" dirty="0"/>
              <a:t> </a:t>
            </a:r>
            <a:r>
              <a:rPr lang="en-GB" sz="5100" dirty="0" err="1"/>
              <a:t>Nghymru</a:t>
            </a:r>
            <a:r>
              <a:rPr lang="en-GB" sz="5100" dirty="0"/>
              <a:t>. </a:t>
            </a:r>
          </a:p>
          <a:p>
            <a:r>
              <a:rPr lang="en-GB" sz="5100" dirty="0" err="1"/>
              <a:t>Ffocysa’r</a:t>
            </a:r>
            <a:r>
              <a:rPr lang="en-GB" sz="5100" dirty="0"/>
              <a:t> </a:t>
            </a:r>
            <a:r>
              <a:rPr lang="en-GB" sz="5100" dirty="0" err="1"/>
              <a:t>Fargen</a:t>
            </a:r>
            <a:r>
              <a:rPr lang="en-GB" sz="5100" dirty="0"/>
              <a:t> </a:t>
            </a:r>
            <a:r>
              <a:rPr lang="en-GB" sz="5100" dirty="0" err="1"/>
              <a:t>Newydd</a:t>
            </a:r>
            <a:r>
              <a:rPr lang="en-GB" sz="5100" dirty="0"/>
              <a:t> </a:t>
            </a:r>
            <a:r>
              <a:rPr lang="en-GB" sz="5100" dirty="0" err="1"/>
              <a:t>ar</a:t>
            </a:r>
            <a:r>
              <a:rPr lang="en-GB" sz="5100" dirty="0"/>
              <a:t> </a:t>
            </a:r>
            <a:r>
              <a:rPr lang="en-GB" sz="5100" dirty="0" err="1"/>
              <a:t>bedwar</a:t>
            </a:r>
            <a:r>
              <a:rPr lang="en-GB" sz="5100" dirty="0"/>
              <a:t> </a:t>
            </a:r>
            <a:r>
              <a:rPr lang="en-GB" sz="5100" dirty="0" err="1"/>
              <a:t>maes</a:t>
            </a:r>
            <a:r>
              <a:rPr lang="en-GB" sz="5100" dirty="0"/>
              <a:t> </a:t>
            </a:r>
            <a:r>
              <a:rPr lang="en-GB" sz="5100" dirty="0" err="1"/>
              <a:t>allweddol</a:t>
            </a:r>
            <a:r>
              <a:rPr lang="en-GB" sz="5100" dirty="0" smtClean="0"/>
              <a:t>:</a:t>
            </a:r>
            <a:endParaRPr lang="en-GB" sz="5100" dirty="0"/>
          </a:p>
          <a:p>
            <a:pPr lvl="1"/>
            <a:r>
              <a:rPr lang="en-GB" sz="5100" u="sng" dirty="0" err="1">
                <a:solidFill>
                  <a:srgbClr val="00B0F0"/>
                </a:solidFill>
              </a:rPr>
              <a:t>Hyfforddi</a:t>
            </a:r>
            <a:r>
              <a:rPr lang="en-GB" sz="5100" u="sng" dirty="0">
                <a:solidFill>
                  <a:srgbClr val="00B0F0"/>
                </a:solidFill>
              </a:rPr>
              <a:t> a </a:t>
            </a:r>
            <a:r>
              <a:rPr lang="en-GB" sz="5100" u="sng" dirty="0" err="1">
                <a:solidFill>
                  <a:srgbClr val="00B0F0"/>
                </a:solidFill>
              </a:rPr>
              <a:t>Mentora</a:t>
            </a:r>
            <a:endParaRPr lang="en-GB" sz="5100" u="sng" dirty="0">
              <a:solidFill>
                <a:srgbClr val="00B0F0"/>
              </a:solidFill>
            </a:endParaRPr>
          </a:p>
          <a:p>
            <a:pPr lvl="1"/>
            <a:r>
              <a:rPr lang="en-GB" sz="5100" b="1" u="sng" dirty="0" err="1">
                <a:solidFill>
                  <a:srgbClr val="00B0F0"/>
                </a:solidFill>
              </a:rPr>
              <a:t>Ymarfer</a:t>
            </a:r>
            <a:r>
              <a:rPr lang="en-GB" sz="5100" b="1" u="sng" dirty="0">
                <a:solidFill>
                  <a:srgbClr val="00B0F0"/>
                </a:solidFill>
              </a:rPr>
              <a:t> </a:t>
            </a:r>
            <a:r>
              <a:rPr lang="en-GB" sz="5100" b="1" u="sng" dirty="0" err="1">
                <a:solidFill>
                  <a:srgbClr val="00B0F0"/>
                </a:solidFill>
              </a:rPr>
              <a:t>myfyriol</a:t>
            </a:r>
            <a:r>
              <a:rPr lang="en-GB" sz="5100" b="1" u="sng" dirty="0">
                <a:solidFill>
                  <a:srgbClr val="00B0F0"/>
                </a:solidFill>
              </a:rPr>
              <a:t> </a:t>
            </a:r>
          </a:p>
          <a:p>
            <a:pPr lvl="1"/>
            <a:r>
              <a:rPr lang="en-GB" sz="5100" u="sng" dirty="0" err="1">
                <a:solidFill>
                  <a:srgbClr val="00B0F0"/>
                </a:solidFill>
              </a:rPr>
              <a:t>Cydweithio</a:t>
            </a:r>
            <a:r>
              <a:rPr lang="en-GB" sz="5100" u="sng" dirty="0">
                <a:solidFill>
                  <a:srgbClr val="00B0F0"/>
                </a:solidFill>
              </a:rPr>
              <a:t> </a:t>
            </a:r>
            <a:r>
              <a:rPr lang="en-GB" sz="5100" u="sng" dirty="0" err="1">
                <a:solidFill>
                  <a:srgbClr val="00B0F0"/>
                </a:solidFill>
              </a:rPr>
              <a:t>effeithiol</a:t>
            </a:r>
            <a:r>
              <a:rPr lang="en-GB" sz="5100" u="sng" dirty="0">
                <a:solidFill>
                  <a:srgbClr val="00B0F0"/>
                </a:solidFill>
              </a:rPr>
              <a:t> </a:t>
            </a:r>
          </a:p>
          <a:p>
            <a:pPr lvl="1"/>
            <a:r>
              <a:rPr lang="en-GB" sz="5100" u="sng" dirty="0" err="1">
                <a:solidFill>
                  <a:srgbClr val="00B0F0"/>
                </a:solidFill>
              </a:rPr>
              <a:t>Defnydd</a:t>
            </a:r>
            <a:r>
              <a:rPr lang="en-GB" sz="5100" u="sng" dirty="0">
                <a:solidFill>
                  <a:srgbClr val="00B0F0"/>
                </a:solidFill>
              </a:rPr>
              <a:t> </a:t>
            </a:r>
            <a:r>
              <a:rPr lang="en-GB" sz="5100" u="sng" dirty="0" err="1">
                <a:solidFill>
                  <a:srgbClr val="00B0F0"/>
                </a:solidFill>
              </a:rPr>
              <a:t>effeithiol</a:t>
            </a:r>
            <a:r>
              <a:rPr lang="en-GB" sz="5100" u="sng" dirty="0">
                <a:solidFill>
                  <a:srgbClr val="00B0F0"/>
                </a:solidFill>
              </a:rPr>
              <a:t> o </a:t>
            </a:r>
            <a:r>
              <a:rPr lang="en-GB" sz="5100" u="sng" dirty="0" err="1">
                <a:solidFill>
                  <a:srgbClr val="00B0F0"/>
                </a:solidFill>
              </a:rPr>
              <a:t>ddata</a:t>
            </a:r>
            <a:r>
              <a:rPr lang="en-GB" sz="5100" u="sng" dirty="0">
                <a:solidFill>
                  <a:srgbClr val="00B0F0"/>
                </a:solidFill>
              </a:rPr>
              <a:t> a </a:t>
            </a:r>
            <a:r>
              <a:rPr lang="en-GB" sz="5100" u="sng" dirty="0" err="1">
                <a:solidFill>
                  <a:srgbClr val="00B0F0"/>
                </a:solidFill>
              </a:rPr>
              <a:t>thystiolaeth</a:t>
            </a:r>
            <a:r>
              <a:rPr lang="en-GB" sz="5100" u="sng" dirty="0">
                <a:solidFill>
                  <a:srgbClr val="00B0F0"/>
                </a:solidFill>
              </a:rPr>
              <a:t> </a:t>
            </a:r>
            <a:r>
              <a:rPr lang="en-GB" sz="5100" u="sng" dirty="0" err="1">
                <a:solidFill>
                  <a:srgbClr val="00B0F0"/>
                </a:solidFill>
              </a:rPr>
              <a:t>ymchwil</a:t>
            </a:r>
            <a:endParaRPr lang="en-GB" dirty="0"/>
          </a:p>
        </p:txBody>
      </p:sp>
      <p:sp>
        <p:nvSpPr>
          <p:cNvPr id="4" name="Content Placeholder 3"/>
          <p:cNvSpPr>
            <a:spLocks noGrp="1"/>
          </p:cNvSpPr>
          <p:nvPr>
            <p:ph sz="half" idx="2"/>
          </p:nvPr>
        </p:nvSpPr>
        <p:spPr>
          <a:xfrm>
            <a:off x="6197600" y="1600201"/>
            <a:ext cx="5822604" cy="3989040"/>
          </a:xfrm>
        </p:spPr>
        <p:txBody>
          <a:bodyPr>
            <a:normAutofit fontScale="47500" lnSpcReduction="20000"/>
          </a:bodyPr>
          <a:lstStyle/>
          <a:p>
            <a:r>
              <a:rPr lang="en-GB" sz="5100" dirty="0"/>
              <a:t>The ‘New Deal for the Education Workforce’ (2015) was a commitment by the Welsh Government to offer world class opportunities for all education practitioners in Wales to develop their practice through CPLD.</a:t>
            </a:r>
          </a:p>
          <a:p>
            <a:r>
              <a:rPr lang="en-GB" sz="5100" dirty="0"/>
              <a:t>The New Deal focuses on four key areas: </a:t>
            </a:r>
          </a:p>
          <a:p>
            <a:pPr lvl="1"/>
            <a:r>
              <a:rPr lang="en-GB" sz="5100" dirty="0">
                <a:hlinkClick r:id="rId3" tooltip="1.3 Coaching and mentoring"/>
              </a:rPr>
              <a:t>Coaching and mentoring</a:t>
            </a:r>
            <a:r>
              <a:rPr lang="en-GB" sz="5100" dirty="0"/>
              <a:t> </a:t>
            </a:r>
          </a:p>
          <a:p>
            <a:pPr lvl="1"/>
            <a:r>
              <a:rPr lang="en-GB" sz="5100" b="1" dirty="0">
                <a:hlinkClick r:id="rId4" tooltip="1.1 Reflective practice "/>
              </a:rPr>
              <a:t>Reflective practice </a:t>
            </a:r>
            <a:endParaRPr lang="en-GB" sz="5100" b="1" dirty="0"/>
          </a:p>
          <a:p>
            <a:pPr lvl="1"/>
            <a:r>
              <a:rPr lang="en-GB" sz="5100" dirty="0">
                <a:hlinkClick r:id="rId5" tooltip="1.4 Effective collaboration"/>
              </a:rPr>
              <a:t>Effective collaboration</a:t>
            </a:r>
            <a:r>
              <a:rPr lang="en-GB" sz="5100" dirty="0"/>
              <a:t> </a:t>
            </a:r>
          </a:p>
          <a:p>
            <a:pPr lvl="1"/>
            <a:r>
              <a:rPr lang="en-GB" sz="5100" dirty="0">
                <a:hlinkClick r:id="rId6" tooltip="1.2 Effective use of data and research evidence"/>
              </a:rPr>
              <a:t>Effective use of data and research evidence</a:t>
            </a:r>
            <a:r>
              <a:rPr lang="en-GB" sz="5100" dirty="0"/>
              <a:t> </a:t>
            </a:r>
          </a:p>
          <a:p>
            <a:endParaRPr lang="en-GB" dirty="0"/>
          </a:p>
        </p:txBody>
      </p:sp>
    </p:spTree>
    <p:extLst>
      <p:ext uri="{BB962C8B-B14F-4D97-AF65-F5344CB8AC3E}">
        <p14:creationId xmlns:p14="http://schemas.microsoft.com/office/powerpoint/2010/main" val="14293277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Pam </a:t>
            </a:r>
            <a:r>
              <a:rPr lang="en-GB" b="1" dirty="0" err="1"/>
              <a:t>mae</a:t>
            </a:r>
            <a:r>
              <a:rPr lang="en-GB" b="1" dirty="0"/>
              <a:t> </a:t>
            </a:r>
            <a:r>
              <a:rPr lang="en-GB" b="1" dirty="0" err="1"/>
              <a:t>ymarfer</a:t>
            </a:r>
            <a:r>
              <a:rPr lang="en-GB" b="1" dirty="0"/>
              <a:t> </a:t>
            </a:r>
            <a:r>
              <a:rPr lang="en-GB" b="1" dirty="0" err="1"/>
              <a:t>adfyfyriol</a:t>
            </a:r>
            <a:r>
              <a:rPr lang="en-GB" b="1" dirty="0"/>
              <a:t> </a:t>
            </a:r>
            <a:r>
              <a:rPr lang="en-GB" b="1" dirty="0" err="1"/>
              <a:t>yn</a:t>
            </a:r>
            <a:r>
              <a:rPr lang="en-GB" b="1" dirty="0"/>
              <a:t> </a:t>
            </a:r>
            <a:r>
              <a:rPr lang="en-GB" b="1" dirty="0" err="1"/>
              <a:t>bwysig</a:t>
            </a:r>
            <a:r>
              <a:rPr lang="en-GB" b="1" dirty="0"/>
              <a:t>?</a:t>
            </a:r>
            <a:r>
              <a:rPr lang="en-GB" b="1" dirty="0" smtClean="0"/>
              <a:t/>
            </a:r>
            <a:br>
              <a:rPr lang="en-GB" b="1" dirty="0" smtClean="0"/>
            </a:br>
            <a:r>
              <a:rPr lang="en-GB" b="1" dirty="0" smtClean="0"/>
              <a:t>Why </a:t>
            </a:r>
            <a:r>
              <a:rPr lang="en-GB" b="1" dirty="0"/>
              <a:t>is reflective practice important?</a:t>
            </a:r>
            <a:endParaRPr lang="en-GB" dirty="0"/>
          </a:p>
        </p:txBody>
      </p:sp>
      <p:sp>
        <p:nvSpPr>
          <p:cNvPr id="3" name="Content Placeholder 2"/>
          <p:cNvSpPr>
            <a:spLocks noGrp="1"/>
          </p:cNvSpPr>
          <p:nvPr>
            <p:ph sz="half" idx="1"/>
          </p:nvPr>
        </p:nvSpPr>
        <p:spPr/>
        <p:txBody>
          <a:bodyPr/>
          <a:lstStyle/>
          <a:p>
            <a:r>
              <a:rPr lang="en-GB" dirty="0"/>
              <a:t>‘</a:t>
            </a:r>
            <a:r>
              <a:rPr lang="en-GB" dirty="0" err="1"/>
              <a:t>Mae’r</a:t>
            </a:r>
            <a:r>
              <a:rPr lang="en-GB" dirty="0"/>
              <a:t> </a:t>
            </a:r>
            <a:r>
              <a:rPr lang="en-GB" dirty="0" err="1"/>
              <a:t>goblygiadau</a:t>
            </a:r>
            <a:r>
              <a:rPr lang="en-GB" dirty="0"/>
              <a:t> o ran </a:t>
            </a:r>
            <a:r>
              <a:rPr lang="en-GB" dirty="0" err="1"/>
              <a:t>creu</a:t>
            </a:r>
            <a:r>
              <a:rPr lang="en-GB" dirty="0"/>
              <a:t> a </a:t>
            </a:r>
            <a:r>
              <a:rPr lang="en-GB" dirty="0" err="1"/>
              <a:t>datblygu</a:t>
            </a:r>
            <a:r>
              <a:rPr lang="en-GB" dirty="0"/>
              <a:t> </a:t>
            </a:r>
            <a:r>
              <a:rPr lang="en-GB" dirty="0" err="1"/>
              <a:t>athrawon</a:t>
            </a:r>
            <a:r>
              <a:rPr lang="en-GB" dirty="0"/>
              <a:t> </a:t>
            </a:r>
            <a:r>
              <a:rPr lang="en-GB" dirty="0" err="1"/>
              <a:t>sy’n</a:t>
            </a:r>
            <a:r>
              <a:rPr lang="en-GB" dirty="0"/>
              <a:t> </a:t>
            </a:r>
            <a:r>
              <a:rPr lang="en-GB" dirty="0" err="1"/>
              <a:t>ymarferwyr</a:t>
            </a:r>
            <a:r>
              <a:rPr lang="en-GB" dirty="0"/>
              <a:t> </a:t>
            </a:r>
            <a:r>
              <a:rPr lang="en-GB" dirty="0" err="1"/>
              <a:t>myfyriol</a:t>
            </a:r>
            <a:r>
              <a:rPr lang="en-GB" dirty="0"/>
              <a:t> </a:t>
            </a:r>
            <a:r>
              <a:rPr lang="en-GB" dirty="0" err="1"/>
              <a:t>yn</a:t>
            </a:r>
            <a:r>
              <a:rPr lang="en-GB" dirty="0"/>
              <a:t> </a:t>
            </a:r>
            <a:r>
              <a:rPr lang="en-GB" dirty="0" err="1"/>
              <a:t>sylweddol</a:t>
            </a:r>
            <a:r>
              <a:rPr lang="en-GB" dirty="0"/>
              <a:t>. ’ </a:t>
            </a:r>
          </a:p>
          <a:p>
            <a:pPr marL="0" indent="0" algn="r">
              <a:buNone/>
            </a:pPr>
            <a:endParaRPr lang="en-GB" sz="2000" dirty="0"/>
          </a:p>
          <a:p>
            <a:pPr marL="0" indent="0" algn="r">
              <a:buNone/>
            </a:pPr>
            <a:r>
              <a:rPr lang="en-GB" sz="2000" dirty="0"/>
              <a:t>(</a:t>
            </a:r>
            <a:r>
              <a:rPr lang="en-GB" sz="2000" dirty="0" err="1"/>
              <a:t>Yr</a:t>
            </a:r>
            <a:r>
              <a:rPr lang="en-GB" sz="2000" dirty="0"/>
              <a:t> </a:t>
            </a:r>
            <a:r>
              <a:rPr lang="en-GB" sz="2000" dirty="0" err="1"/>
              <a:t>Athro</a:t>
            </a:r>
            <a:r>
              <a:rPr lang="en-GB" sz="2000" dirty="0"/>
              <a:t> Graham Donaldson, </a:t>
            </a:r>
          </a:p>
          <a:p>
            <a:pPr marL="0" indent="0" algn="r">
              <a:buNone/>
            </a:pPr>
            <a:r>
              <a:rPr lang="en-GB" sz="2000" dirty="0" err="1"/>
              <a:t>Dyfodol</a:t>
            </a:r>
            <a:r>
              <a:rPr lang="en-GB" sz="2000" dirty="0"/>
              <a:t> </a:t>
            </a:r>
            <a:r>
              <a:rPr lang="en-GB" sz="2000" dirty="0" err="1"/>
              <a:t>Llwyddiannus</a:t>
            </a:r>
            <a:r>
              <a:rPr lang="en-GB" sz="2000" dirty="0"/>
              <a:t>, </a:t>
            </a:r>
            <a:r>
              <a:rPr lang="en-GB" sz="2000" dirty="0" err="1"/>
              <a:t>LlC</a:t>
            </a:r>
            <a:r>
              <a:rPr lang="en-GB" sz="2000" dirty="0"/>
              <a:t>, 2015)</a:t>
            </a:r>
          </a:p>
          <a:p>
            <a:endParaRPr lang="en-GB" dirty="0"/>
          </a:p>
        </p:txBody>
      </p:sp>
      <p:sp>
        <p:nvSpPr>
          <p:cNvPr id="4" name="Content Placeholder 3"/>
          <p:cNvSpPr>
            <a:spLocks noGrp="1"/>
          </p:cNvSpPr>
          <p:nvPr>
            <p:ph sz="half" idx="2"/>
          </p:nvPr>
        </p:nvSpPr>
        <p:spPr/>
        <p:txBody>
          <a:bodyPr/>
          <a:lstStyle/>
          <a:p>
            <a:r>
              <a:rPr lang="en-GB" dirty="0"/>
              <a:t>‘The implications for the formation and subsequent growth of teachers as reflective practitioners are considerable’. </a:t>
            </a:r>
          </a:p>
          <a:p>
            <a:pPr marL="0" indent="0" algn="r">
              <a:buNone/>
            </a:pPr>
            <a:endParaRPr lang="en-GB" sz="2000" dirty="0" smtClean="0"/>
          </a:p>
          <a:p>
            <a:pPr marL="0" indent="0" algn="r">
              <a:buNone/>
            </a:pPr>
            <a:r>
              <a:rPr lang="en-GB" sz="2000" dirty="0" smtClean="0"/>
              <a:t>(</a:t>
            </a:r>
            <a:r>
              <a:rPr lang="en-GB" sz="2000" dirty="0"/>
              <a:t>Professor Graham Donaldson, </a:t>
            </a:r>
          </a:p>
          <a:p>
            <a:pPr marL="0" indent="0" algn="r">
              <a:buNone/>
            </a:pPr>
            <a:r>
              <a:rPr lang="en-GB" sz="2000" dirty="0"/>
              <a:t>Successful Futures, WG, 2015)</a:t>
            </a:r>
          </a:p>
          <a:p>
            <a:endParaRPr lang="en-GB" dirty="0"/>
          </a:p>
        </p:txBody>
      </p:sp>
    </p:spTree>
    <p:extLst>
      <p:ext uri="{BB962C8B-B14F-4D97-AF65-F5344CB8AC3E}">
        <p14:creationId xmlns:p14="http://schemas.microsoft.com/office/powerpoint/2010/main" val="25310111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Pam </a:t>
            </a:r>
            <a:r>
              <a:rPr lang="en-GB" b="1" dirty="0" err="1"/>
              <a:t>mae</a:t>
            </a:r>
            <a:r>
              <a:rPr lang="en-GB" b="1" dirty="0"/>
              <a:t> </a:t>
            </a:r>
            <a:r>
              <a:rPr lang="en-GB" b="1" dirty="0" err="1"/>
              <a:t>ymarfer</a:t>
            </a:r>
            <a:r>
              <a:rPr lang="en-GB" b="1" dirty="0"/>
              <a:t> </a:t>
            </a:r>
            <a:r>
              <a:rPr lang="en-GB" b="1" dirty="0" err="1"/>
              <a:t>adfyfyriol</a:t>
            </a:r>
            <a:r>
              <a:rPr lang="en-GB" b="1" dirty="0"/>
              <a:t> </a:t>
            </a:r>
            <a:r>
              <a:rPr lang="en-GB" b="1" dirty="0" err="1"/>
              <a:t>yn</a:t>
            </a:r>
            <a:r>
              <a:rPr lang="en-GB" b="1" dirty="0"/>
              <a:t> </a:t>
            </a:r>
            <a:r>
              <a:rPr lang="en-GB" b="1" dirty="0" err="1"/>
              <a:t>bwysig</a:t>
            </a:r>
            <a:r>
              <a:rPr lang="en-GB" b="1" dirty="0"/>
              <a: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2800" dirty="0" err="1" smtClean="0">
                <a:solidFill>
                  <a:schemeClr val="tx1"/>
                </a:solidFill>
              </a:rPr>
              <a:t>Dylai</a:t>
            </a:r>
            <a:r>
              <a:rPr lang="en-GB" sz="2800" dirty="0" smtClean="0">
                <a:solidFill>
                  <a:schemeClr val="tx1"/>
                </a:solidFill>
              </a:rPr>
              <a:t> </a:t>
            </a:r>
            <a:r>
              <a:rPr lang="en-GB" sz="2800" dirty="0" err="1" smtClean="0">
                <a:solidFill>
                  <a:schemeClr val="tx1"/>
                </a:solidFill>
              </a:rPr>
              <a:t>athro-myfyrwyr</a:t>
            </a:r>
            <a:r>
              <a:rPr lang="en-GB" sz="2800" dirty="0" smtClean="0">
                <a:solidFill>
                  <a:schemeClr val="tx1"/>
                </a:solidFill>
              </a:rPr>
              <a:t> </a:t>
            </a:r>
            <a:r>
              <a:rPr lang="en-GB" sz="2800" dirty="0" err="1" smtClean="0">
                <a:solidFill>
                  <a:schemeClr val="tx1"/>
                </a:solidFill>
              </a:rPr>
              <a:t>dderbyn</a:t>
            </a:r>
            <a:r>
              <a:rPr lang="en-GB" sz="2800" dirty="0" smtClean="0">
                <a:solidFill>
                  <a:schemeClr val="tx1"/>
                </a:solidFill>
              </a:rPr>
              <a:t>…</a:t>
            </a:r>
          </a:p>
          <a:p>
            <a:pPr marL="0" indent="0">
              <a:buNone/>
            </a:pPr>
            <a:endParaRPr lang="en-GB" sz="2800" dirty="0" smtClean="0">
              <a:solidFill>
                <a:schemeClr val="tx1"/>
              </a:solidFill>
            </a:endParaRPr>
          </a:p>
          <a:p>
            <a:pPr marL="0" indent="0">
              <a:buNone/>
            </a:pPr>
            <a:r>
              <a:rPr lang="en-GB" sz="2800" dirty="0" smtClean="0">
                <a:solidFill>
                  <a:schemeClr val="tx1"/>
                </a:solidFill>
              </a:rPr>
              <a:t>‘</a:t>
            </a:r>
            <a:r>
              <a:rPr lang="en-GB" sz="2800" dirty="0" err="1" smtClean="0">
                <a:solidFill>
                  <a:schemeClr val="tx1"/>
                </a:solidFill>
              </a:rPr>
              <a:t>cyfleoedd</a:t>
            </a:r>
            <a:r>
              <a:rPr lang="en-GB" sz="2800" dirty="0" smtClean="0">
                <a:solidFill>
                  <a:schemeClr val="tx1"/>
                </a:solidFill>
              </a:rPr>
              <a:t> </a:t>
            </a:r>
            <a:r>
              <a:rPr lang="en-GB" sz="2800" dirty="0" err="1">
                <a:solidFill>
                  <a:schemeClr val="tx1"/>
                </a:solidFill>
              </a:rPr>
              <a:t>fel</a:t>
            </a:r>
            <a:r>
              <a:rPr lang="en-GB" sz="2800" dirty="0">
                <a:solidFill>
                  <a:schemeClr val="tx1"/>
                </a:solidFill>
              </a:rPr>
              <a:t> </a:t>
            </a:r>
            <a:r>
              <a:rPr lang="en-GB" sz="2800" dirty="0" err="1">
                <a:solidFill>
                  <a:schemeClr val="tx1"/>
                </a:solidFill>
              </a:rPr>
              <a:t>rhan</a:t>
            </a:r>
            <a:r>
              <a:rPr lang="en-GB" sz="2800" dirty="0">
                <a:solidFill>
                  <a:schemeClr val="tx1"/>
                </a:solidFill>
              </a:rPr>
              <a:t> </a:t>
            </a:r>
            <a:r>
              <a:rPr lang="en-GB" sz="2800" dirty="0" err="1" smtClean="0">
                <a:solidFill>
                  <a:schemeClr val="tx1"/>
                </a:solidFill>
              </a:rPr>
              <a:t>o’r</a:t>
            </a:r>
            <a:r>
              <a:rPr lang="en-GB" sz="2800" dirty="0" smtClean="0">
                <a:solidFill>
                  <a:schemeClr val="tx1"/>
                </a:solidFill>
              </a:rPr>
              <a:t> </a:t>
            </a:r>
            <a:r>
              <a:rPr lang="en-GB" sz="2800" dirty="0" err="1" smtClean="0">
                <a:solidFill>
                  <a:schemeClr val="tx1"/>
                </a:solidFill>
              </a:rPr>
              <a:t>drefn</a:t>
            </a:r>
            <a:r>
              <a:rPr lang="en-GB" sz="2800" dirty="0" smtClean="0">
                <a:solidFill>
                  <a:schemeClr val="tx1"/>
                </a:solidFill>
              </a:rPr>
              <a:t> </a:t>
            </a:r>
            <a:r>
              <a:rPr lang="en-GB" sz="2800" dirty="0" err="1">
                <a:solidFill>
                  <a:schemeClr val="tx1"/>
                </a:solidFill>
              </a:rPr>
              <a:t>i</a:t>
            </a:r>
            <a:r>
              <a:rPr lang="en-GB" sz="2800" dirty="0" smtClean="0">
                <a:solidFill>
                  <a:schemeClr val="tx1"/>
                </a:solidFill>
              </a:rPr>
              <a:t>…</a:t>
            </a:r>
            <a:r>
              <a:rPr lang="en-GB" sz="2800" dirty="0" err="1" smtClean="0">
                <a:solidFill>
                  <a:schemeClr val="tx1"/>
                </a:solidFill>
              </a:rPr>
              <a:t>gyplysu’r</a:t>
            </a:r>
            <a:r>
              <a:rPr lang="en-GB" sz="2800" dirty="0" smtClean="0">
                <a:solidFill>
                  <a:schemeClr val="tx1"/>
                </a:solidFill>
              </a:rPr>
              <a:t> </a:t>
            </a:r>
            <a:r>
              <a:rPr lang="en-GB" sz="2800" dirty="0" err="1">
                <a:solidFill>
                  <a:schemeClr val="tx1"/>
                </a:solidFill>
              </a:rPr>
              <a:t>profiad</a:t>
            </a:r>
            <a:r>
              <a:rPr lang="en-GB" sz="2800" dirty="0">
                <a:solidFill>
                  <a:schemeClr val="tx1"/>
                </a:solidFill>
              </a:rPr>
              <a:t> </a:t>
            </a:r>
            <a:r>
              <a:rPr lang="en-GB" sz="2800" dirty="0" err="1">
                <a:solidFill>
                  <a:schemeClr val="tx1"/>
                </a:solidFill>
              </a:rPr>
              <a:t>ymarferol</a:t>
            </a:r>
            <a:r>
              <a:rPr lang="en-GB" sz="2800" dirty="0">
                <a:solidFill>
                  <a:schemeClr val="tx1"/>
                </a:solidFill>
              </a:rPr>
              <a:t> y </a:t>
            </a:r>
            <a:r>
              <a:rPr lang="en-GB" sz="2800" dirty="0" err="1">
                <a:solidFill>
                  <a:schemeClr val="tx1"/>
                </a:solidFill>
              </a:rPr>
              <a:t>maen</a:t>
            </a:r>
            <a:r>
              <a:rPr lang="en-GB" sz="2800" dirty="0">
                <a:solidFill>
                  <a:schemeClr val="tx1"/>
                </a:solidFill>
              </a:rPr>
              <a:t> </a:t>
            </a:r>
            <a:r>
              <a:rPr lang="en-GB" sz="2800" dirty="0" err="1">
                <a:solidFill>
                  <a:schemeClr val="tx1"/>
                </a:solidFill>
              </a:rPr>
              <a:t>nhw’n</a:t>
            </a:r>
            <a:r>
              <a:rPr lang="en-GB" sz="2800" dirty="0">
                <a:solidFill>
                  <a:schemeClr val="tx1"/>
                </a:solidFill>
              </a:rPr>
              <a:t> </a:t>
            </a:r>
            <a:r>
              <a:rPr lang="en-GB" sz="2800" dirty="0" err="1">
                <a:solidFill>
                  <a:schemeClr val="tx1"/>
                </a:solidFill>
              </a:rPr>
              <a:t>ei</a:t>
            </a:r>
            <a:r>
              <a:rPr lang="en-GB" sz="2800" dirty="0">
                <a:solidFill>
                  <a:schemeClr val="tx1"/>
                </a:solidFill>
              </a:rPr>
              <a:t> </a:t>
            </a:r>
            <a:r>
              <a:rPr lang="en-GB" sz="2800" dirty="0" err="1">
                <a:solidFill>
                  <a:schemeClr val="tx1"/>
                </a:solidFill>
              </a:rPr>
              <a:t>ddatblygu</a:t>
            </a:r>
            <a:r>
              <a:rPr lang="en-GB" sz="2800" dirty="0">
                <a:solidFill>
                  <a:schemeClr val="tx1"/>
                </a:solidFill>
              </a:rPr>
              <a:t> </a:t>
            </a:r>
            <a:r>
              <a:rPr lang="en-GB" sz="2800" dirty="0" err="1">
                <a:solidFill>
                  <a:schemeClr val="tx1"/>
                </a:solidFill>
              </a:rPr>
              <a:t>yn</a:t>
            </a:r>
            <a:r>
              <a:rPr lang="en-GB" sz="2800" dirty="0">
                <a:solidFill>
                  <a:schemeClr val="tx1"/>
                </a:solidFill>
              </a:rPr>
              <a:t> </a:t>
            </a:r>
            <a:r>
              <a:rPr lang="en-GB" sz="2800" dirty="0" err="1">
                <a:solidFill>
                  <a:schemeClr val="tx1"/>
                </a:solidFill>
              </a:rPr>
              <a:t>yr</a:t>
            </a:r>
            <a:r>
              <a:rPr lang="en-GB" sz="2800" dirty="0">
                <a:solidFill>
                  <a:schemeClr val="tx1"/>
                </a:solidFill>
              </a:rPr>
              <a:t> </a:t>
            </a:r>
            <a:r>
              <a:rPr lang="en-GB" sz="2800" dirty="0" err="1">
                <a:solidFill>
                  <a:schemeClr val="tx1"/>
                </a:solidFill>
              </a:rPr>
              <a:t>ysgol</a:t>
            </a:r>
            <a:r>
              <a:rPr lang="en-GB" sz="2800" dirty="0">
                <a:solidFill>
                  <a:schemeClr val="tx1"/>
                </a:solidFill>
              </a:rPr>
              <a:t> </a:t>
            </a:r>
            <a:r>
              <a:rPr lang="en-GB" sz="2800" dirty="0" smtClean="0">
                <a:solidFill>
                  <a:schemeClr val="tx1"/>
                </a:solidFill>
              </a:rPr>
              <a:t>â </a:t>
            </a:r>
            <a:r>
              <a:rPr lang="en-GB" sz="2800" dirty="0" err="1" smtClean="0">
                <a:solidFill>
                  <a:schemeClr val="tx1"/>
                </a:solidFill>
              </a:rPr>
              <a:t>mathau</a:t>
            </a:r>
            <a:r>
              <a:rPr lang="en-GB" sz="2800" dirty="0" smtClean="0">
                <a:solidFill>
                  <a:schemeClr val="tx1"/>
                </a:solidFill>
              </a:rPr>
              <a:t> </a:t>
            </a:r>
            <a:r>
              <a:rPr lang="en-GB" sz="2800" dirty="0" err="1">
                <a:solidFill>
                  <a:schemeClr val="tx1"/>
                </a:solidFill>
              </a:rPr>
              <a:t>eraill</a:t>
            </a:r>
            <a:r>
              <a:rPr lang="en-GB" sz="2800" dirty="0">
                <a:solidFill>
                  <a:schemeClr val="tx1"/>
                </a:solidFill>
              </a:rPr>
              <a:t> o </a:t>
            </a:r>
            <a:r>
              <a:rPr lang="en-GB" sz="2800" dirty="0" err="1">
                <a:solidFill>
                  <a:schemeClr val="tx1"/>
                </a:solidFill>
              </a:rPr>
              <a:t>wybodaeth</a:t>
            </a:r>
            <a:r>
              <a:rPr lang="en-GB" sz="2800" dirty="0">
                <a:solidFill>
                  <a:schemeClr val="tx1"/>
                </a:solidFill>
              </a:rPr>
              <a:t> </a:t>
            </a:r>
            <a:r>
              <a:rPr lang="en-GB" sz="2800" dirty="0" err="1">
                <a:solidFill>
                  <a:schemeClr val="tx1"/>
                </a:solidFill>
              </a:rPr>
              <a:t>broffesiynol</a:t>
            </a:r>
            <a:r>
              <a:rPr lang="en-GB" sz="2800" dirty="0">
                <a:solidFill>
                  <a:schemeClr val="tx1"/>
                </a:solidFill>
              </a:rPr>
              <a:t> – </a:t>
            </a:r>
            <a:r>
              <a:rPr lang="en-GB" sz="2800" dirty="0" err="1">
                <a:solidFill>
                  <a:schemeClr val="tx1"/>
                </a:solidFill>
              </a:rPr>
              <a:t>sef</a:t>
            </a:r>
            <a:r>
              <a:rPr lang="en-GB" sz="2800" dirty="0">
                <a:solidFill>
                  <a:schemeClr val="tx1"/>
                </a:solidFill>
              </a:rPr>
              <a:t> ag </a:t>
            </a:r>
            <a:r>
              <a:rPr lang="en-GB" sz="2800" dirty="0" err="1">
                <a:solidFill>
                  <a:schemeClr val="tx1"/>
                </a:solidFill>
              </a:rPr>
              <a:t>ymchwil</a:t>
            </a:r>
            <a:r>
              <a:rPr lang="en-GB" sz="2800" dirty="0">
                <a:solidFill>
                  <a:schemeClr val="tx1"/>
                </a:solidFill>
              </a:rPr>
              <a:t>, â </a:t>
            </a:r>
            <a:r>
              <a:rPr lang="en-GB" sz="2800" dirty="0" err="1">
                <a:solidFill>
                  <a:schemeClr val="tx1"/>
                </a:solidFill>
              </a:rPr>
              <a:t>theori</a:t>
            </a:r>
            <a:r>
              <a:rPr lang="en-GB" sz="2800" dirty="0">
                <a:solidFill>
                  <a:schemeClr val="tx1"/>
                </a:solidFill>
              </a:rPr>
              <a:t> ac â </a:t>
            </a:r>
            <a:r>
              <a:rPr lang="en-GB" sz="2800" dirty="0" err="1">
                <a:solidFill>
                  <a:schemeClr val="tx1"/>
                </a:solidFill>
              </a:rPr>
              <a:t>gwybodaeth</a:t>
            </a:r>
            <a:r>
              <a:rPr lang="en-GB" sz="2800" dirty="0">
                <a:solidFill>
                  <a:schemeClr val="tx1"/>
                </a:solidFill>
              </a:rPr>
              <a:t> o </a:t>
            </a:r>
            <a:r>
              <a:rPr lang="en-GB" sz="2800" dirty="0" err="1" smtClean="0">
                <a:solidFill>
                  <a:schemeClr val="tx1"/>
                </a:solidFill>
              </a:rPr>
              <a:t>ymarfer</a:t>
            </a:r>
            <a:r>
              <a:rPr lang="en-GB" sz="2800" dirty="0" smtClean="0">
                <a:solidFill>
                  <a:schemeClr val="tx1"/>
                </a:solidFill>
              </a:rPr>
              <a:t> </a:t>
            </a:r>
            <a:r>
              <a:rPr lang="en-GB" sz="2800" dirty="0" err="1" smtClean="0">
                <a:solidFill>
                  <a:schemeClr val="tx1"/>
                </a:solidFill>
              </a:rPr>
              <a:t>mewn</a:t>
            </a:r>
            <a:r>
              <a:rPr lang="en-GB" sz="2800" dirty="0" smtClean="0">
                <a:solidFill>
                  <a:schemeClr val="tx1"/>
                </a:solidFill>
              </a:rPr>
              <a:t> </a:t>
            </a:r>
            <a:r>
              <a:rPr lang="en-GB" sz="2800" dirty="0" err="1">
                <a:solidFill>
                  <a:schemeClr val="tx1"/>
                </a:solidFill>
              </a:rPr>
              <a:t>cyd-destunau</a:t>
            </a:r>
            <a:r>
              <a:rPr lang="en-GB" sz="2800" dirty="0">
                <a:solidFill>
                  <a:schemeClr val="tx1"/>
                </a:solidFill>
              </a:rPr>
              <a:t> </a:t>
            </a:r>
            <a:r>
              <a:rPr lang="en-GB" sz="2800" dirty="0" err="1">
                <a:solidFill>
                  <a:schemeClr val="tx1"/>
                </a:solidFill>
              </a:rPr>
              <a:t>eraill</a:t>
            </a:r>
            <a:r>
              <a:rPr lang="en-GB" sz="2800" dirty="0">
                <a:solidFill>
                  <a:schemeClr val="tx1"/>
                </a:solidFill>
              </a:rPr>
              <a:t>. </a:t>
            </a:r>
            <a:r>
              <a:rPr lang="en-GB" sz="2800" dirty="0" err="1">
                <a:solidFill>
                  <a:schemeClr val="tx1"/>
                </a:solidFill>
              </a:rPr>
              <a:t>Drwy</a:t>
            </a:r>
            <a:r>
              <a:rPr lang="en-GB" sz="2800" dirty="0">
                <a:solidFill>
                  <a:schemeClr val="tx1"/>
                </a:solidFill>
              </a:rPr>
              <a:t> </a:t>
            </a:r>
            <a:r>
              <a:rPr lang="en-GB" sz="2800" dirty="0" err="1">
                <a:solidFill>
                  <a:schemeClr val="tx1"/>
                </a:solidFill>
              </a:rPr>
              <a:t>ddod</a:t>
            </a:r>
            <a:r>
              <a:rPr lang="en-GB" sz="2800" dirty="0">
                <a:solidFill>
                  <a:schemeClr val="tx1"/>
                </a:solidFill>
              </a:rPr>
              <a:t> </a:t>
            </a:r>
            <a:r>
              <a:rPr lang="en-GB" sz="2800" dirty="0" err="1">
                <a:solidFill>
                  <a:schemeClr val="tx1"/>
                </a:solidFill>
              </a:rPr>
              <a:t>â’r</a:t>
            </a:r>
            <a:r>
              <a:rPr lang="en-GB" sz="2800" dirty="0">
                <a:solidFill>
                  <a:schemeClr val="tx1"/>
                </a:solidFill>
              </a:rPr>
              <a:t> </a:t>
            </a:r>
            <a:r>
              <a:rPr lang="en-GB" sz="2800" dirty="0" err="1">
                <a:solidFill>
                  <a:schemeClr val="tx1"/>
                </a:solidFill>
              </a:rPr>
              <a:t>mathau</a:t>
            </a:r>
            <a:r>
              <a:rPr lang="en-GB" sz="2800" dirty="0">
                <a:solidFill>
                  <a:schemeClr val="tx1"/>
                </a:solidFill>
              </a:rPr>
              <a:t> </a:t>
            </a:r>
            <a:r>
              <a:rPr lang="en-GB" sz="2800" dirty="0" err="1">
                <a:solidFill>
                  <a:schemeClr val="tx1"/>
                </a:solidFill>
              </a:rPr>
              <a:t>gwahanol</a:t>
            </a:r>
            <a:r>
              <a:rPr lang="en-GB" sz="2800" dirty="0">
                <a:solidFill>
                  <a:schemeClr val="tx1"/>
                </a:solidFill>
              </a:rPr>
              <a:t> </a:t>
            </a:r>
            <a:r>
              <a:rPr lang="en-GB" sz="2800" dirty="0" err="1">
                <a:solidFill>
                  <a:schemeClr val="tx1"/>
                </a:solidFill>
              </a:rPr>
              <a:t>hyn</a:t>
            </a:r>
            <a:r>
              <a:rPr lang="en-GB" sz="2800" dirty="0">
                <a:solidFill>
                  <a:schemeClr val="tx1"/>
                </a:solidFill>
              </a:rPr>
              <a:t> o </a:t>
            </a:r>
            <a:r>
              <a:rPr lang="en-GB" sz="2800" dirty="0" err="1">
                <a:solidFill>
                  <a:schemeClr val="tx1"/>
                </a:solidFill>
              </a:rPr>
              <a:t>wybodaeth</a:t>
            </a:r>
            <a:r>
              <a:rPr lang="en-GB" sz="2800" dirty="0">
                <a:solidFill>
                  <a:schemeClr val="tx1"/>
                </a:solidFill>
              </a:rPr>
              <a:t> </a:t>
            </a:r>
            <a:r>
              <a:rPr lang="en-GB" sz="2800" dirty="0" err="1">
                <a:solidFill>
                  <a:schemeClr val="tx1"/>
                </a:solidFill>
              </a:rPr>
              <a:t>broffesiynol</a:t>
            </a:r>
            <a:r>
              <a:rPr lang="en-GB" sz="2800" dirty="0">
                <a:solidFill>
                  <a:schemeClr val="tx1"/>
                </a:solidFill>
              </a:rPr>
              <a:t> </a:t>
            </a:r>
            <a:r>
              <a:rPr lang="en-GB" sz="2800" dirty="0" smtClean="0">
                <a:solidFill>
                  <a:schemeClr val="tx1"/>
                </a:solidFill>
              </a:rPr>
              <a:t>at </a:t>
            </a:r>
            <a:r>
              <a:rPr lang="en-GB" sz="2800" dirty="0" err="1" smtClean="0">
                <a:solidFill>
                  <a:schemeClr val="tx1"/>
                </a:solidFill>
              </a:rPr>
              <a:t>ei</a:t>
            </a:r>
            <a:r>
              <a:rPr lang="en-GB" sz="2800" dirty="0" smtClean="0">
                <a:solidFill>
                  <a:schemeClr val="tx1"/>
                </a:solidFill>
              </a:rPr>
              <a:t> </a:t>
            </a:r>
            <a:r>
              <a:rPr lang="en-GB" sz="2800" dirty="0" err="1">
                <a:solidFill>
                  <a:schemeClr val="tx1"/>
                </a:solidFill>
              </a:rPr>
              <a:t>gilydd</a:t>
            </a:r>
            <a:r>
              <a:rPr lang="en-GB" sz="2800" dirty="0">
                <a:solidFill>
                  <a:schemeClr val="tx1"/>
                </a:solidFill>
              </a:rPr>
              <a:t> y </a:t>
            </a:r>
            <a:r>
              <a:rPr lang="en-GB" sz="2800" dirty="0" err="1">
                <a:solidFill>
                  <a:schemeClr val="tx1"/>
                </a:solidFill>
              </a:rPr>
              <a:t>mae’r</a:t>
            </a:r>
            <a:r>
              <a:rPr lang="en-GB" sz="2800" dirty="0">
                <a:solidFill>
                  <a:schemeClr val="tx1"/>
                </a:solidFill>
              </a:rPr>
              <a:t> </a:t>
            </a:r>
            <a:r>
              <a:rPr lang="en-GB" sz="2800" dirty="0" err="1">
                <a:solidFill>
                  <a:schemeClr val="tx1"/>
                </a:solidFill>
              </a:rPr>
              <a:t>myfyrwyr</a:t>
            </a:r>
            <a:r>
              <a:rPr lang="en-GB" sz="2800" dirty="0">
                <a:solidFill>
                  <a:schemeClr val="tx1"/>
                </a:solidFill>
              </a:rPr>
              <a:t> </a:t>
            </a:r>
            <a:r>
              <a:rPr lang="en-GB" sz="2800" dirty="0" err="1">
                <a:solidFill>
                  <a:schemeClr val="tx1"/>
                </a:solidFill>
              </a:rPr>
              <a:t>yn</a:t>
            </a:r>
            <a:r>
              <a:rPr lang="en-GB" sz="2800" dirty="0">
                <a:solidFill>
                  <a:schemeClr val="tx1"/>
                </a:solidFill>
              </a:rPr>
              <a:t> </a:t>
            </a:r>
            <a:r>
              <a:rPr lang="en-GB" sz="2800" dirty="0" err="1">
                <a:solidFill>
                  <a:schemeClr val="tx1"/>
                </a:solidFill>
              </a:rPr>
              <a:t>cael</a:t>
            </a:r>
            <a:r>
              <a:rPr lang="en-GB" sz="2800" dirty="0">
                <a:solidFill>
                  <a:schemeClr val="tx1"/>
                </a:solidFill>
              </a:rPr>
              <a:t> </a:t>
            </a:r>
            <a:r>
              <a:rPr lang="en-GB" sz="2800" dirty="0" err="1">
                <a:solidFill>
                  <a:schemeClr val="tx1"/>
                </a:solidFill>
              </a:rPr>
              <a:t>eu</a:t>
            </a:r>
            <a:r>
              <a:rPr lang="en-GB" sz="2800" dirty="0">
                <a:solidFill>
                  <a:schemeClr val="tx1"/>
                </a:solidFill>
              </a:rPr>
              <a:t> </a:t>
            </a:r>
            <a:r>
              <a:rPr lang="en-GB" sz="2800" dirty="0" err="1">
                <a:solidFill>
                  <a:schemeClr val="tx1"/>
                </a:solidFill>
              </a:rPr>
              <a:t>hannog</a:t>
            </a:r>
            <a:r>
              <a:rPr lang="en-GB" sz="2800" dirty="0">
                <a:solidFill>
                  <a:schemeClr val="tx1"/>
                </a:solidFill>
              </a:rPr>
              <a:t> </a:t>
            </a:r>
            <a:r>
              <a:rPr lang="en-GB" sz="2800" dirty="0" err="1">
                <a:solidFill>
                  <a:schemeClr val="tx1"/>
                </a:solidFill>
              </a:rPr>
              <a:t>i</a:t>
            </a:r>
            <a:r>
              <a:rPr lang="en-GB" sz="2800" dirty="0">
                <a:solidFill>
                  <a:schemeClr val="tx1"/>
                </a:solidFill>
              </a:rPr>
              <a:t> </a:t>
            </a:r>
            <a:r>
              <a:rPr lang="en-GB" sz="2800" b="1" dirty="0" err="1">
                <a:solidFill>
                  <a:schemeClr val="tx1"/>
                </a:solidFill>
              </a:rPr>
              <a:t>fyfyrio</a:t>
            </a:r>
            <a:r>
              <a:rPr lang="en-GB" sz="2800" b="1" dirty="0">
                <a:solidFill>
                  <a:schemeClr val="tx1"/>
                </a:solidFill>
              </a:rPr>
              <a:t>, </a:t>
            </a:r>
            <a:r>
              <a:rPr lang="en-GB" sz="2800" b="1" dirty="0" err="1">
                <a:solidFill>
                  <a:schemeClr val="tx1"/>
                </a:solidFill>
              </a:rPr>
              <a:t>dadansoddi</a:t>
            </a:r>
            <a:r>
              <a:rPr lang="en-GB" sz="2800" b="1" dirty="0">
                <a:solidFill>
                  <a:schemeClr val="tx1"/>
                </a:solidFill>
              </a:rPr>
              <a:t> a </a:t>
            </a:r>
            <a:r>
              <a:rPr lang="en-GB" sz="2800" b="1" dirty="0" err="1">
                <a:solidFill>
                  <a:schemeClr val="tx1"/>
                </a:solidFill>
              </a:rPr>
              <a:t>herio’r</a:t>
            </a:r>
            <a:r>
              <a:rPr lang="en-GB" sz="2800" b="1" dirty="0">
                <a:solidFill>
                  <a:schemeClr val="tx1"/>
                </a:solidFill>
              </a:rPr>
              <a:t> </a:t>
            </a:r>
            <a:r>
              <a:rPr lang="en-GB" sz="2800" b="1" dirty="0" err="1">
                <a:solidFill>
                  <a:schemeClr val="tx1"/>
                </a:solidFill>
              </a:rPr>
              <a:t>hyn</a:t>
            </a:r>
            <a:r>
              <a:rPr lang="en-GB" sz="2800" b="1" dirty="0">
                <a:solidFill>
                  <a:schemeClr val="tx1"/>
                </a:solidFill>
              </a:rPr>
              <a:t> y </a:t>
            </a:r>
            <a:r>
              <a:rPr lang="en-GB" sz="2800" b="1" dirty="0" err="1">
                <a:solidFill>
                  <a:schemeClr val="tx1"/>
                </a:solidFill>
              </a:rPr>
              <a:t>maen</a:t>
            </a:r>
            <a:r>
              <a:rPr lang="en-GB" sz="2800" b="1" dirty="0">
                <a:solidFill>
                  <a:schemeClr val="tx1"/>
                </a:solidFill>
              </a:rPr>
              <a:t> </a:t>
            </a:r>
            <a:r>
              <a:rPr lang="en-GB" sz="2800" b="1" dirty="0" err="1" smtClean="0">
                <a:solidFill>
                  <a:schemeClr val="tx1"/>
                </a:solidFill>
              </a:rPr>
              <a:t>nhw’n</a:t>
            </a:r>
            <a:r>
              <a:rPr lang="en-GB" sz="2800" b="1" dirty="0" smtClean="0">
                <a:solidFill>
                  <a:schemeClr val="tx1"/>
                </a:solidFill>
              </a:rPr>
              <a:t> </a:t>
            </a:r>
            <a:r>
              <a:rPr lang="en-GB" sz="2800" b="1" dirty="0" err="1" smtClean="0">
                <a:solidFill>
                  <a:schemeClr val="tx1"/>
                </a:solidFill>
              </a:rPr>
              <a:t>ei</a:t>
            </a:r>
            <a:r>
              <a:rPr lang="en-GB" sz="2800" b="1" dirty="0" smtClean="0">
                <a:solidFill>
                  <a:schemeClr val="tx1"/>
                </a:solidFill>
              </a:rPr>
              <a:t> </a:t>
            </a:r>
            <a:r>
              <a:rPr lang="en-GB" sz="2800" b="1" dirty="0" err="1">
                <a:solidFill>
                  <a:schemeClr val="tx1"/>
                </a:solidFill>
              </a:rPr>
              <a:t>ddysgu</a:t>
            </a:r>
            <a:r>
              <a:rPr lang="en-GB" sz="2800" b="1" dirty="0">
                <a:solidFill>
                  <a:schemeClr val="tx1"/>
                </a:solidFill>
              </a:rPr>
              <a:t> </a:t>
            </a:r>
            <a:r>
              <a:rPr lang="en-GB" sz="2800" b="1" dirty="0" err="1">
                <a:solidFill>
                  <a:schemeClr val="tx1"/>
                </a:solidFill>
              </a:rPr>
              <a:t>yn</a:t>
            </a:r>
            <a:r>
              <a:rPr lang="en-GB" sz="2800" b="1" dirty="0">
                <a:solidFill>
                  <a:schemeClr val="tx1"/>
                </a:solidFill>
              </a:rPr>
              <a:t> </a:t>
            </a:r>
            <a:r>
              <a:rPr lang="en-GB" sz="2800" b="1" dirty="0" err="1">
                <a:solidFill>
                  <a:schemeClr val="tx1"/>
                </a:solidFill>
              </a:rPr>
              <a:t>eu</a:t>
            </a:r>
            <a:r>
              <a:rPr lang="en-GB" sz="2800" b="1" dirty="0">
                <a:solidFill>
                  <a:schemeClr val="tx1"/>
                </a:solidFill>
              </a:rPr>
              <a:t> </a:t>
            </a:r>
            <a:r>
              <a:rPr lang="en-GB" sz="2800" b="1" dirty="0" err="1">
                <a:solidFill>
                  <a:schemeClr val="tx1"/>
                </a:solidFill>
              </a:rPr>
              <a:t>gwaith</a:t>
            </a:r>
            <a:r>
              <a:rPr lang="en-GB" sz="2800" b="1" dirty="0">
                <a:solidFill>
                  <a:schemeClr val="tx1"/>
                </a:solidFill>
              </a:rPr>
              <a:t> </a:t>
            </a:r>
            <a:r>
              <a:rPr lang="en-GB" sz="2800" b="1" dirty="0" err="1">
                <a:solidFill>
                  <a:schemeClr val="tx1"/>
                </a:solidFill>
              </a:rPr>
              <a:t>ymarferol</a:t>
            </a:r>
            <a:r>
              <a:rPr lang="en-GB" sz="2800" b="1" dirty="0" smtClean="0">
                <a:solidFill>
                  <a:schemeClr val="tx1"/>
                </a:solidFill>
              </a:rPr>
              <a:t>.</a:t>
            </a:r>
          </a:p>
          <a:p>
            <a:pPr marL="0" indent="0" algn="r">
              <a:buNone/>
            </a:pPr>
            <a:endParaRPr lang="en-GB" sz="2800" dirty="0" smtClean="0">
              <a:solidFill>
                <a:schemeClr val="tx1"/>
              </a:solidFill>
            </a:endParaRPr>
          </a:p>
          <a:p>
            <a:pPr marL="0" indent="0" algn="r">
              <a:buNone/>
            </a:pPr>
            <a:r>
              <a:rPr lang="en-GB" sz="2800" dirty="0" smtClean="0">
                <a:solidFill>
                  <a:schemeClr val="tx1"/>
                </a:solidFill>
              </a:rPr>
              <a:t>(John Furlong, </a:t>
            </a:r>
          </a:p>
          <a:p>
            <a:pPr marL="0" indent="0" algn="r">
              <a:buNone/>
            </a:pPr>
            <a:r>
              <a:rPr lang="en-GB" sz="2800" dirty="0" err="1" smtClean="0">
                <a:solidFill>
                  <a:schemeClr val="tx1"/>
                </a:solidFill>
              </a:rPr>
              <a:t>Dysgu</a:t>
            </a:r>
            <a:r>
              <a:rPr lang="en-GB" sz="2800" dirty="0" smtClean="0">
                <a:solidFill>
                  <a:schemeClr val="tx1"/>
                </a:solidFill>
              </a:rPr>
              <a:t> </a:t>
            </a:r>
            <a:r>
              <a:rPr lang="en-GB" sz="2800" dirty="0" err="1" smtClean="0">
                <a:solidFill>
                  <a:schemeClr val="tx1"/>
                </a:solidFill>
              </a:rPr>
              <a:t>Athrawon</a:t>
            </a:r>
            <a:r>
              <a:rPr lang="en-GB" sz="2800" dirty="0" smtClean="0">
                <a:solidFill>
                  <a:schemeClr val="tx1"/>
                </a:solidFill>
              </a:rPr>
              <a:t> </a:t>
            </a:r>
            <a:r>
              <a:rPr lang="en-GB" sz="2800" dirty="0" err="1" smtClean="0">
                <a:solidFill>
                  <a:schemeClr val="tx1"/>
                </a:solidFill>
              </a:rPr>
              <a:t>Yfory</a:t>
            </a:r>
            <a:r>
              <a:rPr lang="en-GB" sz="2800" dirty="0" smtClean="0">
                <a:solidFill>
                  <a:schemeClr val="tx1"/>
                </a:solidFill>
              </a:rPr>
              <a:t>, </a:t>
            </a:r>
            <a:r>
              <a:rPr lang="en-GB" sz="2800" dirty="0" err="1" smtClean="0">
                <a:solidFill>
                  <a:schemeClr val="tx1"/>
                </a:solidFill>
              </a:rPr>
              <a:t>LlC</a:t>
            </a:r>
            <a:r>
              <a:rPr lang="en-GB" sz="2800" dirty="0" smtClean="0">
                <a:solidFill>
                  <a:schemeClr val="tx1"/>
                </a:solidFill>
              </a:rPr>
              <a:t>, </a:t>
            </a:r>
            <a:r>
              <a:rPr lang="en-GB" sz="2800" dirty="0">
                <a:solidFill>
                  <a:schemeClr val="tx1"/>
                </a:solidFill>
              </a:rPr>
              <a:t>2015)</a:t>
            </a:r>
          </a:p>
          <a:p>
            <a:endParaRPr lang="en-GB" dirty="0"/>
          </a:p>
        </p:txBody>
      </p:sp>
    </p:spTree>
    <p:extLst>
      <p:ext uri="{BB962C8B-B14F-4D97-AF65-F5344CB8AC3E}">
        <p14:creationId xmlns:p14="http://schemas.microsoft.com/office/powerpoint/2010/main" val="4064332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007" y="-202550"/>
            <a:ext cx="10662075" cy="1507067"/>
          </a:xfrm>
        </p:spPr>
        <p:txBody>
          <a:bodyPr/>
          <a:lstStyle/>
          <a:p>
            <a:r>
              <a:rPr lang="en-GB" b="1" dirty="0"/>
              <a:t>Why is reflective practice important?</a:t>
            </a:r>
          </a:p>
        </p:txBody>
      </p:sp>
      <p:sp>
        <p:nvSpPr>
          <p:cNvPr id="3" name="Content Placeholder 2"/>
          <p:cNvSpPr>
            <a:spLocks noGrp="1"/>
          </p:cNvSpPr>
          <p:nvPr>
            <p:ph idx="1"/>
          </p:nvPr>
        </p:nvSpPr>
        <p:spPr>
          <a:xfrm>
            <a:off x="663430" y="1024748"/>
            <a:ext cx="10739349" cy="5022761"/>
          </a:xfrm>
        </p:spPr>
        <p:txBody>
          <a:bodyPr>
            <a:normAutofit/>
          </a:bodyPr>
          <a:lstStyle/>
          <a:p>
            <a:pPr marL="0" indent="0">
              <a:buNone/>
            </a:pPr>
            <a:r>
              <a:rPr lang="en-GB" sz="2800" dirty="0" smtClean="0">
                <a:solidFill>
                  <a:schemeClr val="tx1"/>
                </a:solidFill>
              </a:rPr>
              <a:t>Student teachers should be given…</a:t>
            </a:r>
          </a:p>
          <a:p>
            <a:pPr marL="0" indent="0">
              <a:buNone/>
            </a:pPr>
            <a:endParaRPr lang="en-GB" sz="2800" dirty="0" smtClean="0">
              <a:solidFill>
                <a:schemeClr val="tx1"/>
              </a:solidFill>
            </a:endParaRPr>
          </a:p>
          <a:p>
            <a:pPr marL="0" indent="0">
              <a:buNone/>
            </a:pPr>
            <a:r>
              <a:rPr lang="en-GB" sz="2800" dirty="0" smtClean="0">
                <a:solidFill>
                  <a:schemeClr val="tx1"/>
                </a:solidFill>
              </a:rPr>
              <a:t>‘opportunities </a:t>
            </a:r>
            <a:r>
              <a:rPr lang="en-GB" sz="2800" dirty="0">
                <a:solidFill>
                  <a:schemeClr val="tx1"/>
                </a:solidFill>
              </a:rPr>
              <a:t>to link their </a:t>
            </a:r>
            <a:r>
              <a:rPr lang="en-GB" sz="2800" dirty="0" smtClean="0">
                <a:solidFill>
                  <a:schemeClr val="tx1"/>
                </a:solidFill>
              </a:rPr>
              <a:t>developing practical </a:t>
            </a:r>
            <a:r>
              <a:rPr lang="en-GB" sz="2800" dirty="0">
                <a:solidFill>
                  <a:schemeClr val="tx1"/>
                </a:solidFill>
              </a:rPr>
              <a:t>school experience with other forms of professional knowledge – with </a:t>
            </a:r>
            <a:r>
              <a:rPr lang="en-GB" sz="2800" dirty="0" smtClean="0">
                <a:solidFill>
                  <a:schemeClr val="tx1"/>
                </a:solidFill>
              </a:rPr>
              <a:t>research, with </a:t>
            </a:r>
            <a:r>
              <a:rPr lang="en-GB" sz="2800" dirty="0">
                <a:solidFill>
                  <a:schemeClr val="tx1"/>
                </a:solidFill>
              </a:rPr>
              <a:t>theory and with knowledge of practice in other contexts. It is the bringing together </a:t>
            </a:r>
            <a:r>
              <a:rPr lang="en-GB" sz="2800" dirty="0" smtClean="0">
                <a:solidFill>
                  <a:schemeClr val="tx1"/>
                </a:solidFill>
              </a:rPr>
              <a:t>of these </a:t>
            </a:r>
            <a:r>
              <a:rPr lang="en-GB" sz="2800" dirty="0">
                <a:solidFill>
                  <a:schemeClr val="tx1"/>
                </a:solidFill>
              </a:rPr>
              <a:t>different forms of professional knowledge that encourages students to </a:t>
            </a:r>
            <a:r>
              <a:rPr lang="en-GB" sz="2800" b="1" dirty="0">
                <a:solidFill>
                  <a:schemeClr val="tx1"/>
                </a:solidFill>
              </a:rPr>
              <a:t>reflect, </a:t>
            </a:r>
            <a:r>
              <a:rPr lang="en-GB" sz="2800" b="1" dirty="0" smtClean="0">
                <a:solidFill>
                  <a:schemeClr val="tx1"/>
                </a:solidFill>
              </a:rPr>
              <a:t>analyse and </a:t>
            </a:r>
            <a:r>
              <a:rPr lang="en-GB" sz="2800" b="1" dirty="0">
                <a:solidFill>
                  <a:schemeClr val="tx1"/>
                </a:solidFill>
              </a:rPr>
              <a:t>challenge what they are learning in their practical </a:t>
            </a:r>
            <a:r>
              <a:rPr lang="en-GB" sz="2800" b="1" dirty="0" smtClean="0">
                <a:solidFill>
                  <a:schemeClr val="tx1"/>
                </a:solidFill>
              </a:rPr>
              <a:t>work’. </a:t>
            </a:r>
          </a:p>
          <a:p>
            <a:pPr marL="0" indent="0" algn="r">
              <a:buNone/>
            </a:pPr>
            <a:r>
              <a:rPr lang="en-GB" sz="2800" dirty="0" smtClean="0">
                <a:solidFill>
                  <a:schemeClr val="tx1"/>
                </a:solidFill>
              </a:rPr>
              <a:t>(John Furlong, </a:t>
            </a:r>
          </a:p>
          <a:p>
            <a:pPr marL="0" indent="0" algn="r">
              <a:buNone/>
            </a:pPr>
            <a:r>
              <a:rPr lang="en-GB" sz="2800" dirty="0" smtClean="0">
                <a:solidFill>
                  <a:schemeClr val="tx1"/>
                </a:solidFill>
              </a:rPr>
              <a:t>Teaching </a:t>
            </a:r>
            <a:r>
              <a:rPr lang="en-GB" sz="2800" dirty="0">
                <a:solidFill>
                  <a:schemeClr val="tx1"/>
                </a:solidFill>
              </a:rPr>
              <a:t>Tomorrow’s Teachers, WG, 2015)</a:t>
            </a:r>
          </a:p>
          <a:p>
            <a:endParaRPr lang="en-GB" dirty="0"/>
          </a:p>
        </p:txBody>
      </p:sp>
    </p:spTree>
    <p:extLst>
      <p:ext uri="{BB962C8B-B14F-4D97-AF65-F5344CB8AC3E}">
        <p14:creationId xmlns:p14="http://schemas.microsoft.com/office/powerpoint/2010/main" val="11262544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err="1" smtClean="0"/>
              <a:t>Yn</a:t>
            </a:r>
            <a:r>
              <a:rPr lang="en-GB" b="1" dirty="0" smtClean="0"/>
              <a:t> </a:t>
            </a:r>
            <a:r>
              <a:rPr lang="en-GB" b="1" dirty="0" err="1" smtClean="0"/>
              <a:t>fwy</a:t>
            </a:r>
            <a:r>
              <a:rPr lang="en-GB" b="1" dirty="0" smtClean="0"/>
              <a:t> </a:t>
            </a:r>
            <a:r>
              <a:rPr lang="en-GB" b="1" dirty="0" err="1" smtClean="0"/>
              <a:t>syml</a:t>
            </a:r>
            <a:r>
              <a:rPr lang="en-GB" b="1" dirty="0" smtClean="0"/>
              <a:t>…</a:t>
            </a:r>
            <a:br>
              <a:rPr lang="en-GB" b="1" dirty="0" smtClean="0"/>
            </a:br>
            <a:r>
              <a:rPr lang="en-GB" b="1" dirty="0" smtClean="0"/>
              <a:t>Put more simply…</a:t>
            </a:r>
            <a:endParaRPr lang="en-GB" b="1" dirty="0"/>
          </a:p>
        </p:txBody>
      </p:sp>
      <p:sp>
        <p:nvSpPr>
          <p:cNvPr id="3" name="Content Placeholder 2"/>
          <p:cNvSpPr>
            <a:spLocks noGrp="1"/>
          </p:cNvSpPr>
          <p:nvPr>
            <p:ph idx="1"/>
          </p:nvPr>
        </p:nvSpPr>
        <p:spPr/>
        <p:txBody>
          <a:bodyPr>
            <a:normAutofit/>
          </a:bodyPr>
          <a:lstStyle/>
          <a:p>
            <a:pPr marL="0" indent="0">
              <a:buNone/>
            </a:pPr>
            <a:r>
              <a:rPr lang="en-GB" sz="3000" dirty="0"/>
              <a:t>Insanity: doing the same thing over and over again and </a:t>
            </a:r>
            <a:endParaRPr lang="en-GB" sz="3000" dirty="0" smtClean="0"/>
          </a:p>
          <a:p>
            <a:pPr marL="0" indent="0">
              <a:buNone/>
            </a:pPr>
            <a:r>
              <a:rPr lang="en-GB" sz="3000" dirty="0" smtClean="0"/>
              <a:t>expecting </a:t>
            </a:r>
            <a:r>
              <a:rPr lang="en-GB" sz="3000" dirty="0"/>
              <a:t>different results. </a:t>
            </a:r>
          </a:p>
          <a:p>
            <a:pPr marL="0" indent="0">
              <a:buNone/>
            </a:pPr>
            <a:endParaRPr lang="en-GB" sz="3000" dirty="0"/>
          </a:p>
          <a:p>
            <a:pPr marL="0" indent="0">
              <a:buNone/>
            </a:pPr>
            <a:r>
              <a:rPr lang="en-GB" sz="3000" dirty="0"/>
              <a:t>Albert Einstein…o </a:t>
            </a:r>
            <a:r>
              <a:rPr lang="en-GB" sz="3000" dirty="0" err="1"/>
              <a:t>bosib</a:t>
            </a:r>
            <a:r>
              <a:rPr lang="en-GB" sz="3000" dirty="0"/>
              <a:t>?! Possibly?!</a:t>
            </a:r>
            <a:br>
              <a:rPr lang="en-GB" sz="3000" dirty="0"/>
            </a:br>
            <a:endParaRPr lang="en-GB" sz="3000"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34837" y="1721523"/>
            <a:ext cx="1764437" cy="2556770"/>
          </a:xfrm>
          <a:prstGeom prst="rect">
            <a:avLst/>
          </a:prstGeom>
        </p:spPr>
      </p:pic>
    </p:spTree>
    <p:extLst>
      <p:ext uri="{BB962C8B-B14F-4D97-AF65-F5344CB8AC3E}">
        <p14:creationId xmlns:p14="http://schemas.microsoft.com/office/powerpoint/2010/main" val="5198318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a:t>Sut </a:t>
            </a:r>
            <a:r>
              <a:rPr lang="en-GB" b="1" dirty="0" err="1"/>
              <a:t>fedrwn</a:t>
            </a:r>
            <a:r>
              <a:rPr lang="en-GB" b="1" dirty="0"/>
              <a:t> </a:t>
            </a:r>
            <a:r>
              <a:rPr lang="en-GB" b="1" dirty="0" err="1"/>
              <a:t>ddatblygu’n</a:t>
            </a:r>
            <a:r>
              <a:rPr lang="en-GB" b="1" dirty="0"/>
              <a:t> </a:t>
            </a:r>
            <a:r>
              <a:rPr lang="en-GB" b="1" dirty="0" err="1"/>
              <a:t>sgiliau</a:t>
            </a:r>
            <a:r>
              <a:rPr lang="en-GB" b="1" dirty="0"/>
              <a:t> </a:t>
            </a:r>
            <a:r>
              <a:rPr lang="en-GB" b="1" dirty="0" err="1" smtClean="0"/>
              <a:t>adfyfyrio</a:t>
            </a:r>
            <a:r>
              <a:rPr lang="en-GB" b="1" dirty="0" smtClean="0"/>
              <a:t>?</a:t>
            </a:r>
            <a:br>
              <a:rPr lang="en-GB" b="1" dirty="0" smtClean="0"/>
            </a:br>
            <a:r>
              <a:rPr lang="en-GB" b="1" dirty="0"/>
              <a:t>How can we develop our reflective skills?</a:t>
            </a:r>
          </a:p>
        </p:txBody>
      </p:sp>
      <p:sp>
        <p:nvSpPr>
          <p:cNvPr id="5" name="Content Placeholder 4"/>
          <p:cNvSpPr>
            <a:spLocks noGrp="1"/>
          </p:cNvSpPr>
          <p:nvPr>
            <p:ph sz="half" idx="1"/>
          </p:nvPr>
        </p:nvSpPr>
        <p:spPr/>
        <p:txBody>
          <a:bodyPr>
            <a:normAutofit fontScale="77500" lnSpcReduction="20000"/>
          </a:bodyPr>
          <a:lstStyle/>
          <a:p>
            <a:r>
              <a:rPr lang="en-GB" sz="3100" dirty="0"/>
              <a:t>Cysyllta </a:t>
            </a:r>
            <a:r>
              <a:rPr lang="en-GB" sz="3100" dirty="0" err="1"/>
              <a:t>ddamcaniaeth</a:t>
            </a:r>
            <a:r>
              <a:rPr lang="en-GB" sz="3100" dirty="0"/>
              <a:t> </a:t>
            </a:r>
            <a:r>
              <a:rPr lang="en-GB" sz="3100" dirty="0" err="1"/>
              <a:t>fyfyrio</a:t>
            </a:r>
            <a:r>
              <a:rPr lang="en-GB" sz="3100" dirty="0"/>
              <a:t> Donald </a:t>
            </a:r>
            <a:r>
              <a:rPr lang="en-GB" sz="3100" dirty="0" err="1"/>
              <a:t>Schön</a:t>
            </a:r>
            <a:r>
              <a:rPr lang="en-GB" sz="3100" dirty="0"/>
              <a:t> </a:t>
            </a:r>
            <a:r>
              <a:rPr lang="en-GB" sz="3100" dirty="0" err="1"/>
              <a:t>effeithiolrwydd</a:t>
            </a:r>
            <a:r>
              <a:rPr lang="en-GB" sz="3100" dirty="0"/>
              <a:t> </a:t>
            </a:r>
            <a:r>
              <a:rPr lang="en-GB" sz="3100" dirty="0" err="1"/>
              <a:t>ysgolion</a:t>
            </a:r>
            <a:r>
              <a:rPr lang="en-GB" sz="3100" dirty="0"/>
              <a:t> </a:t>
            </a:r>
            <a:r>
              <a:rPr lang="en-GB" sz="3100" dirty="0" err="1"/>
              <a:t>gyda</a:t>
            </a:r>
            <a:r>
              <a:rPr lang="en-GB" sz="3100" dirty="0"/>
              <a:t> </a:t>
            </a:r>
            <a:r>
              <a:rPr lang="en-GB" sz="3100" dirty="0" err="1"/>
              <a:t>chyfleoedd</a:t>
            </a:r>
            <a:r>
              <a:rPr lang="en-GB" sz="3100" dirty="0"/>
              <a:t> </a:t>
            </a:r>
            <a:r>
              <a:rPr lang="en-GB" sz="3100" dirty="0" err="1"/>
              <a:t>ar</a:t>
            </a:r>
            <a:r>
              <a:rPr lang="en-GB" sz="3100" dirty="0"/>
              <a:t> </a:t>
            </a:r>
            <a:r>
              <a:rPr lang="en-GB" sz="3100" dirty="0" err="1"/>
              <a:t>gyfer</a:t>
            </a:r>
            <a:r>
              <a:rPr lang="en-GB" sz="3100" dirty="0"/>
              <a:t> </a:t>
            </a:r>
            <a:r>
              <a:rPr lang="en-GB" sz="3100" dirty="0" err="1"/>
              <a:t>ymarfer</a:t>
            </a:r>
            <a:r>
              <a:rPr lang="en-GB" sz="3100" dirty="0"/>
              <a:t> </a:t>
            </a:r>
            <a:r>
              <a:rPr lang="en-GB" sz="3100" dirty="0" err="1"/>
              <a:t>myfyriol</a:t>
            </a:r>
            <a:r>
              <a:rPr lang="en-GB" sz="3100" dirty="0"/>
              <a:t>. </a:t>
            </a:r>
          </a:p>
          <a:p>
            <a:r>
              <a:rPr lang="en-GB" sz="3100" dirty="0" err="1"/>
              <a:t>Yn</a:t>
            </a:r>
            <a:r>
              <a:rPr lang="en-GB" sz="3100" dirty="0"/>
              <a:t> </a:t>
            </a:r>
            <a:r>
              <a:rPr lang="en-GB" sz="3100" dirty="0" err="1"/>
              <a:t>ei</a:t>
            </a:r>
            <a:r>
              <a:rPr lang="en-GB" sz="3100" dirty="0"/>
              <a:t> </a:t>
            </a:r>
            <a:r>
              <a:rPr lang="en-GB" sz="3100" dirty="0" err="1"/>
              <a:t>ddamcaniaeth</a:t>
            </a:r>
            <a:r>
              <a:rPr lang="en-GB" sz="3100" dirty="0"/>
              <a:t>, </a:t>
            </a:r>
            <a:r>
              <a:rPr lang="en-GB" sz="3100" dirty="0" err="1"/>
              <a:t>disgrifia</a:t>
            </a:r>
            <a:r>
              <a:rPr lang="en-GB" sz="3100" dirty="0"/>
              <a:t> </a:t>
            </a:r>
            <a:r>
              <a:rPr lang="en-GB" sz="3100" dirty="0" err="1"/>
              <a:t>Schön</a:t>
            </a:r>
            <a:r>
              <a:rPr lang="en-GB" sz="3100" dirty="0"/>
              <a:t> </a:t>
            </a:r>
            <a:r>
              <a:rPr lang="en-GB" sz="3100" dirty="0" err="1"/>
              <a:t>arferion</a:t>
            </a:r>
            <a:r>
              <a:rPr lang="en-GB" sz="3100" dirty="0"/>
              <a:t> </a:t>
            </a:r>
            <a:r>
              <a:rPr lang="en-GB" sz="3100" dirty="0" err="1"/>
              <a:t>athrawon</a:t>
            </a:r>
            <a:r>
              <a:rPr lang="en-GB" sz="3100" dirty="0"/>
              <a:t> </a:t>
            </a:r>
            <a:r>
              <a:rPr lang="en-GB" sz="3100" dirty="0" err="1"/>
              <a:t>mewn</a:t>
            </a:r>
            <a:r>
              <a:rPr lang="en-GB" sz="3100" dirty="0"/>
              <a:t> </a:t>
            </a:r>
            <a:r>
              <a:rPr lang="en-GB" sz="3100" dirty="0" err="1"/>
              <a:t>tair</a:t>
            </a:r>
            <a:r>
              <a:rPr lang="en-GB" sz="3100" dirty="0"/>
              <a:t> </a:t>
            </a:r>
            <a:r>
              <a:rPr lang="en-GB" sz="3100" dirty="0" err="1"/>
              <a:t>ffordd</a:t>
            </a:r>
            <a:r>
              <a:rPr lang="en-GB" sz="3100" dirty="0"/>
              <a:t>:</a:t>
            </a:r>
          </a:p>
          <a:p>
            <a:pPr marL="0" indent="0">
              <a:buNone/>
            </a:pPr>
            <a:endParaRPr lang="en-GB" sz="3100" dirty="0"/>
          </a:p>
          <a:p>
            <a:pPr marL="457200" indent="-457200">
              <a:buFont typeface="+mj-lt"/>
              <a:buAutoNum type="arabicPeriod"/>
            </a:pPr>
            <a:r>
              <a:rPr lang="en-GB" sz="3100" dirty="0" err="1"/>
              <a:t>Gwybodaeth</a:t>
            </a:r>
            <a:r>
              <a:rPr lang="en-GB" sz="3100" dirty="0"/>
              <a:t> </a:t>
            </a:r>
            <a:r>
              <a:rPr lang="en-GB" sz="3100" dirty="0" err="1"/>
              <a:t>ymhlyg</a:t>
            </a:r>
            <a:r>
              <a:rPr lang="en-GB" sz="3100" dirty="0"/>
              <a:t> (</a:t>
            </a:r>
            <a:r>
              <a:rPr lang="en-GB" sz="3100" dirty="0" err="1"/>
              <a:t>gwybod</a:t>
            </a:r>
            <a:r>
              <a:rPr lang="en-GB" sz="3100" dirty="0"/>
              <a:t> </a:t>
            </a:r>
            <a:r>
              <a:rPr lang="en-GB" sz="3100" dirty="0" err="1"/>
              <a:t>wrth</a:t>
            </a:r>
            <a:r>
              <a:rPr lang="en-GB" sz="3100" dirty="0"/>
              <a:t> </a:t>
            </a:r>
            <a:r>
              <a:rPr lang="en-GB" sz="3100" dirty="0" err="1"/>
              <a:t>weithredu</a:t>
            </a:r>
            <a:r>
              <a:rPr lang="en-GB" sz="3100" dirty="0"/>
              <a:t>)</a:t>
            </a:r>
            <a:endParaRPr lang="en-GB" sz="3100" i="1" dirty="0"/>
          </a:p>
          <a:p>
            <a:pPr marL="457200" indent="-457200">
              <a:buFont typeface="+mj-lt"/>
              <a:buAutoNum type="arabicPeriod"/>
            </a:pPr>
            <a:r>
              <a:rPr lang="en-GB" sz="3100" dirty="0" err="1"/>
              <a:t>Rhesymoledd</a:t>
            </a:r>
            <a:r>
              <a:rPr lang="en-GB" sz="3100" dirty="0"/>
              <a:t> </a:t>
            </a:r>
            <a:r>
              <a:rPr lang="en-GB" sz="3100" dirty="0" err="1"/>
              <a:t>technegol</a:t>
            </a:r>
            <a:endParaRPr lang="en-GB" sz="3100" dirty="0"/>
          </a:p>
          <a:p>
            <a:pPr marL="457200" indent="-457200">
              <a:buFont typeface="+mj-lt"/>
              <a:buAutoNum type="arabicPeriod"/>
            </a:pPr>
            <a:r>
              <a:rPr lang="en-GB" sz="3100" dirty="0" err="1" smtClean="0"/>
              <a:t>Myfyriol</a:t>
            </a:r>
            <a:endParaRPr lang="en-GB" sz="3100" dirty="0"/>
          </a:p>
          <a:p>
            <a:endParaRPr lang="en-GB" dirty="0"/>
          </a:p>
        </p:txBody>
      </p:sp>
      <p:sp>
        <p:nvSpPr>
          <p:cNvPr id="6" name="Content Placeholder 5"/>
          <p:cNvSpPr>
            <a:spLocks noGrp="1"/>
          </p:cNvSpPr>
          <p:nvPr>
            <p:ph sz="half" idx="2"/>
          </p:nvPr>
        </p:nvSpPr>
        <p:spPr/>
        <p:txBody>
          <a:bodyPr>
            <a:normAutofit fontScale="77500" lnSpcReduction="20000"/>
          </a:bodyPr>
          <a:lstStyle/>
          <a:p>
            <a:r>
              <a:rPr lang="en-GB" sz="3100" dirty="0"/>
              <a:t>Donald </a:t>
            </a:r>
            <a:r>
              <a:rPr lang="en-GB" sz="3100" dirty="0" err="1"/>
              <a:t>Schön’s</a:t>
            </a:r>
            <a:r>
              <a:rPr lang="en-GB" sz="3100" dirty="0"/>
              <a:t> theory of reflection and learning links school effectiveness to opportunities for reflective practice.</a:t>
            </a:r>
          </a:p>
          <a:p>
            <a:r>
              <a:rPr lang="en-GB" sz="3100" dirty="0"/>
              <a:t>In his theory, </a:t>
            </a:r>
            <a:r>
              <a:rPr lang="en-GB" sz="3100" dirty="0" err="1"/>
              <a:t>Schön</a:t>
            </a:r>
            <a:r>
              <a:rPr lang="en-GB" sz="3100" dirty="0"/>
              <a:t> describes teachers’ practices in three different ways:</a:t>
            </a:r>
          </a:p>
          <a:p>
            <a:pPr marL="0" indent="0">
              <a:buNone/>
            </a:pPr>
            <a:endParaRPr lang="en-GB" sz="3100" dirty="0"/>
          </a:p>
          <a:p>
            <a:pPr marL="457200" indent="-457200">
              <a:buFont typeface="+mj-lt"/>
              <a:buAutoNum type="arabicPeriod"/>
            </a:pPr>
            <a:r>
              <a:rPr lang="en-GB" sz="3100" dirty="0"/>
              <a:t>Tacit knowledge (</a:t>
            </a:r>
            <a:r>
              <a:rPr lang="en-GB" sz="3100" i="1" dirty="0"/>
              <a:t>knowing-in-action)</a:t>
            </a:r>
          </a:p>
          <a:p>
            <a:pPr marL="457200" indent="-457200">
              <a:buFont typeface="+mj-lt"/>
              <a:buAutoNum type="arabicPeriod"/>
            </a:pPr>
            <a:r>
              <a:rPr lang="en-GB" sz="3100" dirty="0"/>
              <a:t>Technical rationality</a:t>
            </a:r>
          </a:p>
          <a:p>
            <a:pPr marL="457200" indent="-457200">
              <a:buFont typeface="+mj-lt"/>
              <a:buAutoNum type="arabicPeriod"/>
            </a:pPr>
            <a:r>
              <a:rPr lang="en-GB" sz="3100" dirty="0"/>
              <a:t>Reflective</a:t>
            </a:r>
          </a:p>
          <a:p>
            <a:endParaRPr lang="en-GB" dirty="0"/>
          </a:p>
        </p:txBody>
      </p:sp>
    </p:spTree>
    <p:extLst>
      <p:ext uri="{BB962C8B-B14F-4D97-AF65-F5344CB8AC3E}">
        <p14:creationId xmlns:p14="http://schemas.microsoft.com/office/powerpoint/2010/main" val="34084748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Sut </a:t>
            </a:r>
            <a:r>
              <a:rPr lang="en-GB" b="1" dirty="0" err="1"/>
              <a:t>fedrwn</a:t>
            </a:r>
            <a:r>
              <a:rPr lang="en-GB" b="1" dirty="0"/>
              <a:t> </a:t>
            </a:r>
            <a:r>
              <a:rPr lang="en-GB" b="1" dirty="0" err="1"/>
              <a:t>ddatblygu’n</a:t>
            </a:r>
            <a:r>
              <a:rPr lang="en-GB" b="1" dirty="0"/>
              <a:t> </a:t>
            </a:r>
            <a:r>
              <a:rPr lang="en-GB" b="1" dirty="0" err="1"/>
              <a:t>sgiliau</a:t>
            </a:r>
            <a:r>
              <a:rPr lang="en-GB" b="1" dirty="0"/>
              <a:t> </a:t>
            </a:r>
            <a:r>
              <a:rPr lang="en-GB" b="1" dirty="0" err="1"/>
              <a:t>myfyrio</a:t>
            </a:r>
            <a:r>
              <a:rPr lang="en-GB" b="1" dirty="0" smtClean="0"/>
              <a:t>?</a:t>
            </a:r>
            <a:br>
              <a:rPr lang="en-GB" b="1" dirty="0" smtClean="0"/>
            </a:br>
            <a:r>
              <a:rPr lang="en-GB" b="1" dirty="0"/>
              <a:t>How can we develop our reflective skills?</a:t>
            </a:r>
          </a:p>
        </p:txBody>
      </p:sp>
      <p:sp>
        <p:nvSpPr>
          <p:cNvPr id="3" name="Content Placeholder 2"/>
          <p:cNvSpPr>
            <a:spLocks noGrp="1"/>
          </p:cNvSpPr>
          <p:nvPr>
            <p:ph sz="half" idx="1"/>
          </p:nvPr>
        </p:nvSpPr>
        <p:spPr/>
        <p:txBody>
          <a:bodyPr>
            <a:normAutofit fontScale="92500" lnSpcReduction="20000"/>
          </a:bodyPr>
          <a:lstStyle/>
          <a:p>
            <a:r>
              <a:rPr lang="en-GB" dirty="0"/>
              <a:t>Gwelwn </a:t>
            </a:r>
            <a:r>
              <a:rPr lang="en-GB" dirty="0" err="1"/>
              <a:t>gysylltiadau</a:t>
            </a:r>
            <a:r>
              <a:rPr lang="en-GB" dirty="0"/>
              <a:t> </a:t>
            </a:r>
            <a:r>
              <a:rPr lang="en-GB" dirty="0" err="1"/>
              <a:t>clir</a:t>
            </a:r>
            <a:r>
              <a:rPr lang="en-GB" dirty="0"/>
              <a:t> </a:t>
            </a:r>
            <a:r>
              <a:rPr lang="en-GB" dirty="0" err="1"/>
              <a:t>rhwng</a:t>
            </a:r>
            <a:r>
              <a:rPr lang="en-GB" dirty="0"/>
              <a:t> </a:t>
            </a:r>
            <a:r>
              <a:rPr lang="en-GB" dirty="0" err="1"/>
              <a:t>safbwyntiau</a:t>
            </a:r>
            <a:r>
              <a:rPr lang="en-GB" dirty="0"/>
              <a:t> </a:t>
            </a:r>
            <a:r>
              <a:rPr lang="en-GB" dirty="0" err="1"/>
              <a:t>Schön</a:t>
            </a:r>
            <a:r>
              <a:rPr lang="en-GB" dirty="0"/>
              <a:t> </a:t>
            </a:r>
            <a:r>
              <a:rPr lang="en-GB" dirty="0" err="1"/>
              <a:t>ar</a:t>
            </a:r>
            <a:r>
              <a:rPr lang="en-GB" dirty="0"/>
              <a:t> </a:t>
            </a:r>
            <a:r>
              <a:rPr lang="en-GB" dirty="0" err="1"/>
              <a:t>ymarfer</a:t>
            </a:r>
            <a:r>
              <a:rPr lang="en-GB" dirty="0"/>
              <a:t> </a:t>
            </a:r>
            <a:r>
              <a:rPr lang="en-GB" dirty="0" err="1"/>
              <a:t>myfyriol</a:t>
            </a:r>
            <a:r>
              <a:rPr lang="en-GB" dirty="0"/>
              <a:t>, a </a:t>
            </a:r>
            <a:r>
              <a:rPr lang="en-GB" dirty="0" err="1"/>
              <a:t>safbwyntiau</a:t>
            </a:r>
            <a:r>
              <a:rPr lang="en-GB" dirty="0"/>
              <a:t> David Kolb.</a:t>
            </a:r>
          </a:p>
          <a:p>
            <a:r>
              <a:rPr lang="en-GB" dirty="0" err="1"/>
              <a:t>Yn</a:t>
            </a:r>
            <a:r>
              <a:rPr lang="en-GB" dirty="0"/>
              <a:t> </a:t>
            </a:r>
            <a:r>
              <a:rPr lang="en-GB" dirty="0" err="1"/>
              <a:t>debyg</a:t>
            </a:r>
            <a:r>
              <a:rPr lang="en-GB" dirty="0"/>
              <a:t> </a:t>
            </a:r>
            <a:r>
              <a:rPr lang="en-GB" dirty="0" err="1"/>
              <a:t>i</a:t>
            </a:r>
            <a:r>
              <a:rPr lang="en-GB" dirty="0"/>
              <a:t> </a:t>
            </a:r>
            <a:r>
              <a:rPr lang="en-GB" dirty="0" err="1"/>
              <a:t>Schön</a:t>
            </a:r>
            <a:r>
              <a:rPr lang="en-GB" dirty="0"/>
              <a:t>, </a:t>
            </a:r>
            <a:r>
              <a:rPr lang="en-GB" dirty="0" err="1"/>
              <a:t>fe</a:t>
            </a:r>
            <a:r>
              <a:rPr lang="en-GB" dirty="0"/>
              <a:t> </a:t>
            </a:r>
            <a:r>
              <a:rPr lang="en-GB" dirty="0" err="1"/>
              <a:t>wela</a:t>
            </a:r>
            <a:r>
              <a:rPr lang="en-GB" dirty="0"/>
              <a:t> Kolb </a:t>
            </a:r>
            <a:r>
              <a:rPr lang="en-GB" dirty="0" err="1"/>
              <a:t>ymarfer</a:t>
            </a:r>
            <a:r>
              <a:rPr lang="en-GB" dirty="0"/>
              <a:t> </a:t>
            </a:r>
            <a:r>
              <a:rPr lang="en-GB" dirty="0" err="1"/>
              <a:t>myfyriol</a:t>
            </a:r>
            <a:r>
              <a:rPr lang="en-GB" dirty="0"/>
              <a:t> </a:t>
            </a:r>
            <a:r>
              <a:rPr lang="en-GB" dirty="0" err="1"/>
              <a:t>fel</a:t>
            </a:r>
            <a:r>
              <a:rPr lang="en-GB" dirty="0"/>
              <a:t> </a:t>
            </a:r>
            <a:r>
              <a:rPr lang="en-GB" dirty="0" err="1"/>
              <a:t>ffordd</a:t>
            </a:r>
            <a:r>
              <a:rPr lang="en-GB" dirty="0"/>
              <a:t> o </a:t>
            </a:r>
            <a:r>
              <a:rPr lang="en-GB" dirty="0" err="1"/>
              <a:t>ddargnfod</a:t>
            </a:r>
            <a:r>
              <a:rPr lang="en-GB" dirty="0"/>
              <a:t> </a:t>
            </a:r>
            <a:r>
              <a:rPr lang="en-GB" dirty="0" err="1"/>
              <a:t>datrysiadau</a:t>
            </a:r>
            <a:r>
              <a:rPr lang="en-GB" dirty="0"/>
              <a:t> </a:t>
            </a:r>
            <a:r>
              <a:rPr lang="en-GB" dirty="0" err="1"/>
              <a:t>i</a:t>
            </a:r>
            <a:r>
              <a:rPr lang="en-GB" dirty="0"/>
              <a:t> </a:t>
            </a:r>
            <a:r>
              <a:rPr lang="en-GB" dirty="0" err="1"/>
              <a:t>broblemau</a:t>
            </a:r>
            <a:r>
              <a:rPr lang="en-GB" dirty="0"/>
              <a:t> </a:t>
            </a:r>
            <a:r>
              <a:rPr lang="en-GB" dirty="0" err="1"/>
              <a:t>beunyddiol</a:t>
            </a:r>
            <a:r>
              <a:rPr lang="en-GB" dirty="0"/>
              <a:t>. </a:t>
            </a:r>
          </a:p>
          <a:p>
            <a:r>
              <a:rPr lang="en-GB" dirty="0" err="1"/>
              <a:t>Yn</a:t>
            </a:r>
            <a:r>
              <a:rPr lang="en-GB" dirty="0"/>
              <a:t> </a:t>
            </a:r>
            <a:r>
              <a:rPr lang="en-GB" dirty="0" err="1"/>
              <a:t>wahanol</a:t>
            </a:r>
            <a:r>
              <a:rPr lang="en-GB" dirty="0"/>
              <a:t> </a:t>
            </a:r>
            <a:r>
              <a:rPr lang="en-GB" dirty="0" err="1"/>
              <a:t>i</a:t>
            </a:r>
            <a:r>
              <a:rPr lang="en-GB" dirty="0"/>
              <a:t> </a:t>
            </a:r>
            <a:r>
              <a:rPr lang="en-GB" dirty="0" err="1"/>
              <a:t>Schön</a:t>
            </a:r>
            <a:r>
              <a:rPr lang="en-GB" dirty="0"/>
              <a:t> , </a:t>
            </a:r>
            <a:r>
              <a:rPr lang="en-GB" dirty="0" err="1"/>
              <a:t>pwysleisia</a:t>
            </a:r>
            <a:r>
              <a:rPr lang="en-GB" dirty="0"/>
              <a:t> Kolb </a:t>
            </a:r>
            <a:r>
              <a:rPr lang="en-GB" dirty="0" err="1"/>
              <a:t>ymarfer</a:t>
            </a:r>
            <a:r>
              <a:rPr lang="en-GB" dirty="0"/>
              <a:t> </a:t>
            </a:r>
            <a:r>
              <a:rPr lang="en-GB" dirty="0" err="1"/>
              <a:t>myfyriol</a:t>
            </a:r>
            <a:r>
              <a:rPr lang="en-GB" dirty="0"/>
              <a:t> </a:t>
            </a:r>
            <a:r>
              <a:rPr lang="en-GB" dirty="0" err="1"/>
              <a:t>fel</a:t>
            </a:r>
            <a:r>
              <a:rPr lang="en-GB" dirty="0"/>
              <a:t> </a:t>
            </a:r>
            <a:r>
              <a:rPr lang="en-GB" dirty="0" err="1"/>
              <a:t>cylchred</a:t>
            </a:r>
            <a:r>
              <a:rPr lang="en-GB" dirty="0"/>
              <a:t> </a:t>
            </a:r>
            <a:r>
              <a:rPr lang="en-GB" dirty="0" err="1"/>
              <a:t>dysgu</a:t>
            </a:r>
            <a:r>
              <a:rPr lang="en-GB" dirty="0"/>
              <a:t>, </a:t>
            </a:r>
            <a:r>
              <a:rPr lang="en-GB" dirty="0" err="1"/>
              <a:t>lle</a:t>
            </a:r>
            <a:r>
              <a:rPr lang="en-GB" dirty="0"/>
              <a:t> </a:t>
            </a:r>
            <a:r>
              <a:rPr lang="en-GB" dirty="0" err="1"/>
              <a:t>mae</a:t>
            </a:r>
            <a:r>
              <a:rPr lang="en-GB" dirty="0"/>
              <a:t> </a:t>
            </a:r>
            <a:r>
              <a:rPr lang="en-GB" dirty="0" err="1"/>
              <a:t>myfyrio</a:t>
            </a:r>
            <a:r>
              <a:rPr lang="en-GB" dirty="0"/>
              <a:t> </a:t>
            </a:r>
            <a:r>
              <a:rPr lang="en-GB" dirty="0" err="1"/>
              <a:t>yn</a:t>
            </a:r>
            <a:r>
              <a:rPr lang="en-GB" dirty="0"/>
              <a:t> </a:t>
            </a:r>
            <a:r>
              <a:rPr lang="en-GB" dirty="0" err="1"/>
              <a:t>arwain</a:t>
            </a:r>
            <a:r>
              <a:rPr lang="en-GB" dirty="0"/>
              <a:t> at </a:t>
            </a:r>
            <a:r>
              <a:rPr lang="en-GB" dirty="0" err="1"/>
              <a:t>fwy</a:t>
            </a:r>
            <a:r>
              <a:rPr lang="en-GB" dirty="0"/>
              <a:t> o </a:t>
            </a:r>
            <a:r>
              <a:rPr lang="en-GB" dirty="0" err="1"/>
              <a:t>ddysgu</a:t>
            </a:r>
            <a:r>
              <a:rPr lang="en-GB" dirty="0"/>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Clear links can be made between </a:t>
            </a:r>
            <a:r>
              <a:rPr lang="en-GB" dirty="0" err="1"/>
              <a:t>Schön’s</a:t>
            </a:r>
            <a:r>
              <a:rPr lang="en-GB" dirty="0"/>
              <a:t> views of reflective practice and those of David Kolb.</a:t>
            </a:r>
          </a:p>
          <a:p>
            <a:r>
              <a:rPr lang="en-GB" dirty="0"/>
              <a:t>Kolb, like </a:t>
            </a:r>
            <a:r>
              <a:rPr lang="en-GB" dirty="0" err="1"/>
              <a:t>Schön</a:t>
            </a:r>
            <a:r>
              <a:rPr lang="en-GB" dirty="0"/>
              <a:t>, views reflective practice as a way of finding solutions to everyday problems.</a:t>
            </a:r>
          </a:p>
          <a:p>
            <a:r>
              <a:rPr lang="en-GB" dirty="0"/>
              <a:t>However, Kolb places a much greater emphasis on the use of reflective practice as a learning cycle, where reflection leads to more learning.</a:t>
            </a:r>
          </a:p>
          <a:p>
            <a:endParaRPr lang="en-GB" dirty="0"/>
          </a:p>
        </p:txBody>
      </p:sp>
    </p:spTree>
    <p:extLst>
      <p:ext uri="{BB962C8B-B14F-4D97-AF65-F5344CB8AC3E}">
        <p14:creationId xmlns:p14="http://schemas.microsoft.com/office/powerpoint/2010/main" val="29204959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5" y="0"/>
            <a:ext cx="11804711" cy="1507067"/>
          </a:xfrm>
        </p:spPr>
        <p:txBody>
          <a:bodyPr>
            <a:normAutofit/>
          </a:bodyPr>
          <a:lstStyle/>
          <a:p>
            <a:pPr algn="l"/>
            <a:r>
              <a:rPr lang="en-GB" b="1" dirty="0" smtClean="0"/>
              <a:t>Sut </a:t>
            </a:r>
            <a:r>
              <a:rPr lang="en-GB" b="1" dirty="0" err="1"/>
              <a:t>i</a:t>
            </a:r>
            <a:r>
              <a:rPr lang="en-GB" b="1" dirty="0"/>
              <a:t> </a:t>
            </a:r>
            <a:r>
              <a:rPr lang="en-GB" b="1" dirty="0" err="1"/>
              <a:t>feddwl</a:t>
            </a:r>
            <a:r>
              <a:rPr lang="en-GB" b="1" dirty="0"/>
              <a:t> </a:t>
            </a:r>
            <a:r>
              <a:rPr lang="en-GB" b="1" dirty="0" err="1"/>
              <a:t>yn</a:t>
            </a:r>
            <a:r>
              <a:rPr lang="en-GB" b="1" dirty="0"/>
              <a:t> </a:t>
            </a:r>
            <a:r>
              <a:rPr lang="en-GB" b="1" dirty="0" err="1" smtClean="0"/>
              <a:t>fyfyriol</a:t>
            </a:r>
            <a:r>
              <a:rPr lang="en-GB" b="1" dirty="0" smtClean="0"/>
              <a:t>:</a:t>
            </a:r>
            <a:r>
              <a:rPr lang="en-GB" dirty="0" smtClean="0"/>
              <a:t> </a:t>
            </a:r>
            <a:r>
              <a:rPr lang="en-GB" b="1" dirty="0" err="1" smtClean="0"/>
              <a:t>Cylchred</a:t>
            </a:r>
            <a:r>
              <a:rPr lang="en-GB" b="1" dirty="0" smtClean="0"/>
              <a:t> </a:t>
            </a:r>
            <a:r>
              <a:rPr lang="en-GB" b="1" dirty="0" err="1"/>
              <a:t>Dysgu</a:t>
            </a:r>
            <a:r>
              <a:rPr lang="en-GB" b="1" dirty="0"/>
              <a:t> Kolb</a:t>
            </a:r>
            <a:r>
              <a:rPr lang="en-GB" dirty="0"/>
              <a:t/>
            </a:r>
            <a:br>
              <a:rPr lang="en-GB" dirty="0"/>
            </a:br>
            <a:r>
              <a:rPr lang="en-GB" b="1" dirty="0" smtClean="0"/>
              <a:t>How to think reflectively:  Kolb’s learning cycle</a:t>
            </a:r>
            <a:endParaRPr lang="en-GB" b="1"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69350" y="1507067"/>
            <a:ext cx="7081790" cy="4994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9911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err="1" smtClean="0"/>
              <a:t>Adfyfyrio</a:t>
            </a:r>
            <a:r>
              <a:rPr lang="en-GB" b="1" dirty="0" smtClean="0"/>
              <a:t> </a:t>
            </a:r>
            <a:r>
              <a:rPr lang="en-GB" b="1" dirty="0" err="1" smtClean="0"/>
              <a:t>ar</a:t>
            </a:r>
            <a:r>
              <a:rPr lang="en-GB" b="1" dirty="0" smtClean="0"/>
              <a:t> </a:t>
            </a:r>
            <a:r>
              <a:rPr lang="en-GB" b="1" dirty="0" err="1" smtClean="0"/>
              <a:t>waith</a:t>
            </a:r>
            <a:r>
              <a:rPr lang="en-GB" b="1" dirty="0" smtClean="0"/>
              <a:t/>
            </a:r>
            <a:br>
              <a:rPr lang="en-GB" b="1" dirty="0" smtClean="0"/>
            </a:br>
            <a:r>
              <a:rPr lang="en-GB" b="1" dirty="0" smtClean="0"/>
              <a:t>Reflection in practice</a:t>
            </a:r>
            <a:endParaRPr lang="en-GB" b="1" dirty="0"/>
          </a:p>
        </p:txBody>
      </p:sp>
      <p:sp>
        <p:nvSpPr>
          <p:cNvPr id="4" name="Content Placeholder 3"/>
          <p:cNvSpPr>
            <a:spLocks noGrp="1"/>
          </p:cNvSpPr>
          <p:nvPr>
            <p:ph sz="half" idx="1"/>
          </p:nvPr>
        </p:nvSpPr>
        <p:spPr/>
        <p:txBody>
          <a:bodyPr/>
          <a:lstStyle/>
          <a:p>
            <a:pPr marL="0" indent="0">
              <a:buNone/>
            </a:pPr>
            <a:r>
              <a:rPr lang="en-GB" dirty="0" err="1" smtClean="0"/>
              <a:t>Tair</a:t>
            </a:r>
            <a:r>
              <a:rPr lang="en-GB" dirty="0" smtClean="0"/>
              <a:t> </a:t>
            </a:r>
            <a:r>
              <a:rPr lang="en-GB" dirty="0" err="1" smtClean="0"/>
              <a:t>ffordd</a:t>
            </a:r>
            <a:r>
              <a:rPr lang="en-GB" dirty="0" smtClean="0"/>
              <a:t> </a:t>
            </a:r>
            <a:r>
              <a:rPr lang="en-GB" dirty="0" err="1" smtClean="0"/>
              <a:t>dylech</a:t>
            </a:r>
            <a:r>
              <a:rPr lang="en-GB" dirty="0" smtClean="0"/>
              <a:t> chi </a:t>
            </a:r>
            <a:r>
              <a:rPr lang="en-GB" dirty="0" err="1" smtClean="0"/>
              <a:t>fod</a:t>
            </a:r>
            <a:r>
              <a:rPr lang="en-GB" dirty="0" smtClean="0"/>
              <a:t> </a:t>
            </a:r>
            <a:r>
              <a:rPr lang="en-GB" dirty="0" err="1" smtClean="0"/>
              <a:t>yn</a:t>
            </a:r>
            <a:r>
              <a:rPr lang="en-GB" dirty="0" smtClean="0"/>
              <a:t> </a:t>
            </a:r>
            <a:r>
              <a:rPr lang="en-GB" dirty="0" err="1" smtClean="0"/>
              <a:t>rhoi</a:t>
            </a:r>
            <a:r>
              <a:rPr lang="en-GB" dirty="0" smtClean="0"/>
              <a:t> </a:t>
            </a:r>
            <a:r>
              <a:rPr lang="en-GB" dirty="0" err="1" smtClean="0"/>
              <a:t>eich</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waith</a:t>
            </a:r>
            <a:r>
              <a:rPr lang="en-GB" dirty="0" smtClean="0"/>
              <a:t>:</a:t>
            </a:r>
          </a:p>
          <a:p>
            <a:pPr marL="0" indent="0">
              <a:buNone/>
            </a:pPr>
            <a:endParaRPr lang="en-GB" dirty="0" smtClean="0"/>
          </a:p>
          <a:p>
            <a:r>
              <a:rPr lang="en-GB" dirty="0" err="1" smtClean="0"/>
              <a:t>Gwerthuso</a:t>
            </a:r>
            <a:r>
              <a:rPr lang="en-GB" dirty="0" smtClean="0"/>
              <a:t> </a:t>
            </a:r>
            <a:r>
              <a:rPr lang="en-GB" dirty="0" err="1" smtClean="0"/>
              <a:t>gwersi</a:t>
            </a:r>
            <a:endParaRPr lang="en-GB" dirty="0" smtClean="0"/>
          </a:p>
          <a:p>
            <a:r>
              <a:rPr lang="en-GB" dirty="0" err="1" smtClean="0"/>
              <a:t>Adfyfyrio</a:t>
            </a:r>
            <a:r>
              <a:rPr lang="en-GB" dirty="0" smtClean="0"/>
              <a:t> </a:t>
            </a:r>
            <a:r>
              <a:rPr lang="en-GB" dirty="0" err="1" smtClean="0"/>
              <a:t>Proffesiynol</a:t>
            </a:r>
            <a:r>
              <a:rPr lang="en-GB" dirty="0" smtClean="0"/>
              <a:t> </a:t>
            </a:r>
            <a:r>
              <a:rPr lang="en-GB" dirty="0" err="1" smtClean="0"/>
              <a:t>Wythnosol</a:t>
            </a:r>
            <a:endParaRPr lang="en-GB" dirty="0" smtClean="0"/>
          </a:p>
          <a:p>
            <a:r>
              <a:rPr lang="en-GB" dirty="0" smtClean="0"/>
              <a:t>PDP</a:t>
            </a:r>
            <a:endParaRPr lang="en-GB" dirty="0"/>
          </a:p>
        </p:txBody>
      </p:sp>
      <p:sp>
        <p:nvSpPr>
          <p:cNvPr id="5" name="Content Placeholder 4"/>
          <p:cNvSpPr>
            <a:spLocks noGrp="1"/>
          </p:cNvSpPr>
          <p:nvPr>
            <p:ph sz="half" idx="2"/>
          </p:nvPr>
        </p:nvSpPr>
        <p:spPr/>
        <p:txBody>
          <a:bodyPr/>
          <a:lstStyle/>
          <a:p>
            <a:pPr marL="0" indent="0">
              <a:buNone/>
            </a:pPr>
            <a:r>
              <a:rPr lang="en-GB" dirty="0" smtClean="0"/>
              <a:t>You should be putting reflection into practice in these ways:</a:t>
            </a:r>
          </a:p>
          <a:p>
            <a:pPr marL="0" indent="0">
              <a:buNone/>
            </a:pPr>
            <a:endParaRPr lang="en-GB" dirty="0" smtClean="0"/>
          </a:p>
          <a:p>
            <a:r>
              <a:rPr lang="en-GB" dirty="0" smtClean="0"/>
              <a:t>Evaluating lessons</a:t>
            </a:r>
          </a:p>
          <a:p>
            <a:r>
              <a:rPr lang="en-GB" dirty="0" smtClean="0"/>
              <a:t>Weekly Professional Reflection</a:t>
            </a:r>
          </a:p>
          <a:p>
            <a:r>
              <a:rPr lang="en-GB" dirty="0" smtClean="0"/>
              <a:t>PDP</a:t>
            </a:r>
            <a:endParaRPr lang="en-GB" dirty="0"/>
          </a:p>
        </p:txBody>
      </p:sp>
    </p:spTree>
    <p:extLst>
      <p:ext uri="{BB962C8B-B14F-4D97-AF65-F5344CB8AC3E}">
        <p14:creationId xmlns:p14="http://schemas.microsoft.com/office/powerpoint/2010/main" val="31262160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b="1" dirty="0" err="1" smtClean="0"/>
              <a:t>Gwerthuso</a:t>
            </a:r>
            <a:r>
              <a:rPr lang="en-GB" b="1" dirty="0" smtClean="0"/>
              <a:t> </a:t>
            </a:r>
            <a:r>
              <a:rPr lang="en-GB" b="1" dirty="0" err="1" smtClean="0"/>
              <a:t>gwersi</a:t>
            </a:r>
            <a:r>
              <a:rPr lang="en-GB" b="1" dirty="0" smtClean="0"/>
              <a:t/>
            </a:r>
            <a:br>
              <a:rPr lang="en-GB" b="1" dirty="0" smtClean="0"/>
            </a:br>
            <a:r>
              <a:rPr lang="en-GB" b="1" dirty="0" smtClean="0"/>
              <a:t>Evaluating lessons</a:t>
            </a:r>
            <a:endParaRPr lang="en-GB" b="1" dirty="0"/>
          </a:p>
        </p:txBody>
      </p:sp>
      <p:pic>
        <p:nvPicPr>
          <p:cNvPr id="8" name="Content Placeholder 7"/>
          <p:cNvPicPr>
            <a:picLocks noGrp="1" noChangeAspect="1"/>
          </p:cNvPicPr>
          <p:nvPr>
            <p:ph idx="1"/>
          </p:nvPr>
        </p:nvPicPr>
        <p:blipFill>
          <a:blip r:embed="rId2"/>
          <a:stretch>
            <a:fillRect/>
          </a:stretch>
        </p:blipFill>
        <p:spPr>
          <a:xfrm>
            <a:off x="2709983" y="1717225"/>
            <a:ext cx="6772033" cy="3682313"/>
          </a:xfrm>
          <a:prstGeom prst="rect">
            <a:avLst/>
          </a:prstGeom>
        </p:spPr>
      </p:pic>
    </p:spTree>
    <p:extLst>
      <p:ext uri="{BB962C8B-B14F-4D97-AF65-F5344CB8AC3E}">
        <p14:creationId xmlns:p14="http://schemas.microsoft.com/office/powerpoint/2010/main" val="423352541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b="1" dirty="0" err="1" smtClean="0">
                <a:solidFill>
                  <a:prstClr val="black"/>
                </a:solidFill>
              </a:rPr>
              <a:t>Adfyfyrio</a:t>
            </a:r>
            <a:r>
              <a:rPr lang="en-GB" sz="2800" b="1" dirty="0" smtClean="0">
                <a:solidFill>
                  <a:prstClr val="black"/>
                </a:solidFill>
              </a:rPr>
              <a:t> </a:t>
            </a:r>
            <a:r>
              <a:rPr lang="en-GB" sz="2800" b="1" dirty="0" err="1" smtClean="0">
                <a:solidFill>
                  <a:prstClr val="black"/>
                </a:solidFill>
              </a:rPr>
              <a:t>Proffesiynol</a:t>
            </a:r>
            <a:r>
              <a:rPr lang="en-GB" sz="2800" b="1" dirty="0" smtClean="0">
                <a:solidFill>
                  <a:prstClr val="black"/>
                </a:solidFill>
              </a:rPr>
              <a:t> </a:t>
            </a:r>
            <a:r>
              <a:rPr lang="en-GB" sz="2800" b="1" dirty="0" err="1" smtClean="0">
                <a:solidFill>
                  <a:prstClr val="black"/>
                </a:solidFill>
              </a:rPr>
              <a:t>Wythnosol</a:t>
            </a:r>
            <a:r>
              <a:rPr lang="en-GB" sz="2800" b="1" dirty="0">
                <a:solidFill>
                  <a:prstClr val="black"/>
                </a:solidFill>
              </a:rPr>
              <a:t/>
            </a:r>
            <a:br>
              <a:rPr lang="en-GB" sz="2800" b="1" dirty="0">
                <a:solidFill>
                  <a:prstClr val="black"/>
                </a:solidFill>
              </a:rPr>
            </a:br>
            <a:r>
              <a:rPr lang="en-GB" sz="2800" b="1" dirty="0" smtClean="0">
                <a:solidFill>
                  <a:prstClr val="black"/>
                </a:solidFill>
              </a:rPr>
              <a:t>Weekly Professional Reflection</a:t>
            </a:r>
            <a:endParaRPr lang="en-GB" b="1" dirty="0"/>
          </a:p>
        </p:txBody>
      </p:sp>
      <p:pic>
        <p:nvPicPr>
          <p:cNvPr id="4" name="Content Placeholder 3"/>
          <p:cNvPicPr>
            <a:picLocks noGrp="1" noChangeAspect="1"/>
          </p:cNvPicPr>
          <p:nvPr>
            <p:ph idx="1"/>
          </p:nvPr>
        </p:nvPicPr>
        <p:blipFill>
          <a:blip r:embed="rId3"/>
          <a:stretch>
            <a:fillRect/>
          </a:stretch>
        </p:blipFill>
        <p:spPr>
          <a:xfrm>
            <a:off x="1981200" y="1417638"/>
            <a:ext cx="8229600" cy="4387626"/>
          </a:xfrm>
          <a:prstGeom prst="rect">
            <a:avLst/>
          </a:prstGeom>
        </p:spPr>
      </p:pic>
    </p:spTree>
    <p:extLst>
      <p:ext uri="{BB962C8B-B14F-4D97-AF65-F5344CB8AC3E}">
        <p14:creationId xmlns:p14="http://schemas.microsoft.com/office/powerpoint/2010/main" val="24328515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PDP</a:t>
            </a:r>
            <a:endParaRPr lang="en-GB" b="1" dirty="0"/>
          </a:p>
        </p:txBody>
      </p:sp>
      <p:pic>
        <p:nvPicPr>
          <p:cNvPr id="4" name="Content Placeholder 3"/>
          <p:cNvPicPr>
            <a:picLocks noGrp="1" noChangeAspect="1"/>
          </p:cNvPicPr>
          <p:nvPr>
            <p:ph idx="1"/>
          </p:nvPr>
        </p:nvPicPr>
        <p:blipFill>
          <a:blip r:embed="rId2"/>
          <a:stretch>
            <a:fillRect/>
          </a:stretch>
        </p:blipFill>
        <p:spPr>
          <a:xfrm>
            <a:off x="2294314" y="1622804"/>
            <a:ext cx="7764086" cy="3763843"/>
          </a:xfrm>
          <a:prstGeom prst="rect">
            <a:avLst/>
          </a:prstGeom>
        </p:spPr>
      </p:pic>
    </p:spTree>
    <p:extLst>
      <p:ext uri="{BB962C8B-B14F-4D97-AF65-F5344CB8AC3E}">
        <p14:creationId xmlns:p14="http://schemas.microsoft.com/office/powerpoint/2010/main" val="29244320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err="1" smtClean="0"/>
              <a:t>Eich</a:t>
            </a:r>
            <a:r>
              <a:rPr lang="en-GB" b="1" dirty="0" smtClean="0"/>
              <a:t> </a:t>
            </a:r>
            <a:r>
              <a:rPr lang="en-GB" b="1" dirty="0" err="1" smtClean="0"/>
              <a:t>aseiniad</a:t>
            </a:r>
            <a:r>
              <a:rPr lang="en-GB" b="1" dirty="0" smtClean="0"/>
              <a:t> </a:t>
            </a:r>
            <a:r>
              <a:rPr lang="en-GB" b="1" dirty="0" err="1" smtClean="0"/>
              <a:t>ar</a:t>
            </a:r>
            <a:r>
              <a:rPr lang="en-GB" b="1" dirty="0" smtClean="0"/>
              <a:t> </a:t>
            </a:r>
            <a:r>
              <a:rPr lang="en-GB" b="1" dirty="0" err="1" smtClean="0"/>
              <a:t>gyfer</a:t>
            </a:r>
            <a:r>
              <a:rPr lang="en-GB" b="1" dirty="0" smtClean="0"/>
              <a:t> y </a:t>
            </a:r>
            <a:r>
              <a:rPr lang="en-GB" b="1" dirty="0" err="1" smtClean="0"/>
              <a:t>modiwl</a:t>
            </a:r>
            <a:r>
              <a:rPr lang="en-GB" b="1" dirty="0" smtClean="0"/>
              <a:t> </a:t>
            </a:r>
            <a:r>
              <a:rPr lang="en-GB" b="1" dirty="0" err="1" smtClean="0"/>
              <a:t>hwn</a:t>
            </a:r>
            <a:r>
              <a:rPr lang="en-GB" b="1" dirty="0" smtClean="0"/>
              <a:t/>
            </a:r>
            <a:br>
              <a:rPr lang="en-GB" b="1" dirty="0" smtClean="0"/>
            </a:br>
            <a:r>
              <a:rPr lang="en-GB" b="1" dirty="0" smtClean="0"/>
              <a:t>Your assignment for this module</a:t>
            </a:r>
            <a:endParaRPr lang="en-GB" b="1" dirty="0"/>
          </a:p>
        </p:txBody>
      </p:sp>
      <p:pic>
        <p:nvPicPr>
          <p:cNvPr id="4" name="Content Placeholder 3"/>
          <p:cNvPicPr>
            <a:picLocks noGrp="1" noChangeAspect="1"/>
          </p:cNvPicPr>
          <p:nvPr>
            <p:ph idx="1"/>
          </p:nvPr>
        </p:nvPicPr>
        <p:blipFill>
          <a:blip r:embed="rId2"/>
          <a:stretch>
            <a:fillRect/>
          </a:stretch>
        </p:blipFill>
        <p:spPr>
          <a:xfrm>
            <a:off x="3541222" y="1600200"/>
            <a:ext cx="5419898" cy="4118956"/>
          </a:xfrm>
          <a:prstGeom prst="rect">
            <a:avLst/>
          </a:prstGeom>
        </p:spPr>
      </p:pic>
    </p:spTree>
    <p:extLst>
      <p:ext uri="{BB962C8B-B14F-4D97-AF65-F5344CB8AC3E}">
        <p14:creationId xmlns:p14="http://schemas.microsoft.com/office/powerpoint/2010/main" val="39052876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lt;strong&gt;What if everything you knew about education was wrong&lt;/strong&gt;?">
            <a:extLst>
              <a:ext uri="{FF2B5EF4-FFF2-40B4-BE49-F238E27FC236}">
                <a16:creationId xmlns="" xmlns:a16="http://schemas.microsoft.com/office/drawing/2014/main" id="{7DE76ED7-4B94-4DE5-8414-4413511FEAF1}"/>
              </a:ext>
            </a:extLst>
          </p:cNvPr>
          <p:cNvPicPr>
            <a:picLocks noGrp="1" noChangeAspect="1"/>
          </p:cNvPicPr>
          <p:nvPr>
            <p:ph sz="half" idx="1"/>
          </p:nvPr>
        </p:nvPicPr>
        <p:blipFill>
          <a:blip r:embed="rId3"/>
          <a:stretch>
            <a:fillRect/>
          </a:stretch>
        </p:blipFill>
        <p:spPr>
          <a:xfrm>
            <a:off x="744096" y="2437798"/>
            <a:ext cx="1796642" cy="2694963"/>
          </a:xfrm>
          <a:prstGeom prst="rect">
            <a:avLst/>
          </a:prstGeom>
        </p:spPr>
      </p:pic>
      <p:sp>
        <p:nvSpPr>
          <p:cNvPr id="4" name="Content Placeholder 3">
            <a:extLst>
              <a:ext uri="{FF2B5EF4-FFF2-40B4-BE49-F238E27FC236}">
                <a16:creationId xmlns="" xmlns:a16="http://schemas.microsoft.com/office/drawing/2014/main" id="{EA50F901-5757-4176-92CB-E4D610EBB547}"/>
              </a:ext>
            </a:extLst>
          </p:cNvPr>
          <p:cNvSpPr>
            <a:spLocks noGrp="1"/>
          </p:cNvSpPr>
          <p:nvPr>
            <p:ph sz="half" idx="2"/>
          </p:nvPr>
        </p:nvSpPr>
        <p:spPr>
          <a:xfrm>
            <a:off x="6678613" y="1606093"/>
            <a:ext cx="5424487" cy="4358374"/>
          </a:xfrm>
        </p:spPr>
        <p:txBody>
          <a:bodyPr vert="horz" lIns="91440" tIns="45720" rIns="91440" bIns="45720" rtlCol="0" anchor="ctr">
            <a:noAutofit/>
          </a:bodyPr>
          <a:lstStyle/>
          <a:p>
            <a:endParaRPr lang="en-GB" b="1" dirty="0"/>
          </a:p>
          <a:p>
            <a:pPr marL="457200" lvl="1" indent="0">
              <a:buClr>
                <a:srgbClr val="FFFFFF"/>
              </a:buClr>
              <a:buNone/>
            </a:pPr>
            <a:r>
              <a:rPr lang="en-GB" sz="2000" dirty="0" smtClean="0"/>
              <a:t>The </a:t>
            </a:r>
            <a:r>
              <a:rPr lang="en-GB" sz="2000" dirty="0"/>
              <a:t>checklist </a:t>
            </a:r>
            <a:r>
              <a:rPr lang="en-GB" sz="2000" dirty="0" smtClean="0"/>
              <a:t>solution</a:t>
            </a:r>
          </a:p>
          <a:p>
            <a:pPr marL="457200" lvl="1" indent="0">
              <a:buClr>
                <a:srgbClr val="FFFFFF"/>
              </a:buClr>
              <a:buNone/>
            </a:pPr>
            <a:endParaRPr lang="en-GB" sz="2000" dirty="0" smtClean="0"/>
          </a:p>
          <a:p>
            <a:pPr marL="457200" lvl="1" indent="0">
              <a:buClr>
                <a:srgbClr val="FFFFFF"/>
              </a:buClr>
              <a:buNone/>
            </a:pPr>
            <a:r>
              <a:rPr lang="en-GB" sz="2000" dirty="0" smtClean="0"/>
              <a:t>Have </a:t>
            </a:r>
            <a:r>
              <a:rPr lang="en-GB" sz="2000" dirty="0"/>
              <a:t>you sought out sources and evidence which contradict your </a:t>
            </a:r>
            <a:r>
              <a:rPr lang="en-GB" sz="2000" dirty="0" smtClean="0"/>
              <a:t>beliefs?</a:t>
            </a:r>
          </a:p>
          <a:p>
            <a:pPr marL="457200" lvl="1" indent="0">
              <a:buClr>
                <a:srgbClr val="FFFFFF"/>
              </a:buClr>
              <a:buNone/>
            </a:pPr>
            <a:r>
              <a:rPr lang="en-GB" sz="2000" dirty="0" smtClean="0"/>
              <a:t>Do </a:t>
            </a:r>
            <a:r>
              <a:rPr lang="en-GB" sz="2000" dirty="0"/>
              <a:t>you really understand the data your using (is a correlation really causation</a:t>
            </a:r>
            <a:r>
              <a:rPr lang="en-GB" sz="2000" dirty="0" smtClean="0"/>
              <a:t>?)</a:t>
            </a:r>
          </a:p>
          <a:p>
            <a:pPr marL="457200" lvl="1" indent="0">
              <a:buClr>
                <a:srgbClr val="FFFFFF"/>
              </a:buClr>
              <a:buNone/>
            </a:pPr>
            <a:r>
              <a:rPr lang="en-GB" sz="2000" dirty="0" smtClean="0"/>
              <a:t>How </a:t>
            </a:r>
            <a:r>
              <a:rPr lang="en-GB" sz="2000" dirty="0"/>
              <a:t>might group think and social </a:t>
            </a:r>
            <a:r>
              <a:rPr lang="en-GB" sz="2000" dirty="0" smtClean="0"/>
              <a:t>proof be </a:t>
            </a:r>
            <a:r>
              <a:rPr lang="en-GB" sz="2000" dirty="0"/>
              <a:t>influencing your decisions?</a:t>
            </a:r>
          </a:p>
          <a:p>
            <a:pPr lvl="1" algn="r">
              <a:buClr>
                <a:srgbClr val="FFFFFF"/>
              </a:buClr>
            </a:pPr>
            <a:r>
              <a:rPr lang="en-GB" sz="1800" dirty="0" err="1"/>
              <a:t>Gawande</a:t>
            </a:r>
            <a:r>
              <a:rPr lang="en-GB" sz="1800" dirty="0"/>
              <a:t>/Fletcher-Wood</a:t>
            </a:r>
          </a:p>
          <a:p>
            <a:pPr lvl="1">
              <a:buClr>
                <a:srgbClr val="FFFFFF"/>
              </a:buClr>
            </a:pPr>
            <a:endParaRPr lang="en-GB" dirty="0"/>
          </a:p>
          <a:p>
            <a:pPr>
              <a:buClr>
                <a:srgbClr val="FFFFFF"/>
              </a:buClr>
            </a:pPr>
            <a:endParaRPr lang="en-GB" dirty="0"/>
          </a:p>
        </p:txBody>
      </p:sp>
      <p:sp>
        <p:nvSpPr>
          <p:cNvPr id="5" name="TextBox 4">
            <a:extLst>
              <a:ext uri="{FF2B5EF4-FFF2-40B4-BE49-F238E27FC236}">
                <a16:creationId xmlns="" xmlns:a16="http://schemas.microsoft.com/office/drawing/2014/main" id="{B2DC95F4-C0CD-4F0A-A369-893F6F4CB3F0}"/>
              </a:ext>
            </a:extLst>
          </p:cNvPr>
          <p:cNvSpPr txBox="1"/>
          <p:nvPr/>
        </p:nvSpPr>
        <p:spPr>
          <a:xfrm>
            <a:off x="199505" y="287128"/>
            <a:ext cx="11754197"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err="1" smtClean="0"/>
              <a:t>Darllen</a:t>
            </a:r>
            <a:r>
              <a:rPr lang="en-GB" sz="4000" b="1" dirty="0" smtClean="0"/>
              <a:t> </a:t>
            </a:r>
            <a:r>
              <a:rPr lang="en-GB" sz="4000" b="1" dirty="0" err="1" smtClean="0"/>
              <a:t>ymhellach</a:t>
            </a:r>
            <a:endParaRPr lang="en-GB" sz="4000" b="1" dirty="0" smtClean="0"/>
          </a:p>
          <a:p>
            <a:r>
              <a:rPr lang="en-GB" sz="4000" b="1" dirty="0" smtClean="0"/>
              <a:t>Further reading</a:t>
            </a:r>
          </a:p>
          <a:p>
            <a:r>
              <a:rPr lang="en-GB" sz="3200" b="1" dirty="0" err="1" smtClean="0"/>
              <a:t>Didau</a:t>
            </a:r>
            <a:r>
              <a:rPr lang="en-GB" sz="3200" b="1" dirty="0" smtClean="0"/>
              <a:t> </a:t>
            </a:r>
            <a:r>
              <a:rPr lang="en-GB" sz="3200" b="1" dirty="0"/>
              <a:t>(2015), </a:t>
            </a:r>
            <a:r>
              <a:rPr lang="en-GB" sz="3200" b="1" dirty="0" err="1" smtClean="0"/>
              <a:t>Pennod</a:t>
            </a:r>
            <a:r>
              <a:rPr lang="en-GB" sz="3200" b="1" dirty="0" smtClean="0"/>
              <a:t>/Chapter</a:t>
            </a:r>
            <a:r>
              <a:rPr lang="en-GB" sz="3200" b="1" dirty="0"/>
              <a:t> 2 – </a:t>
            </a:r>
            <a:r>
              <a:rPr lang="en-GB" sz="3200" b="1" dirty="0" smtClean="0"/>
              <a:t>Traps and Biases</a:t>
            </a:r>
            <a:endParaRPr lang="en-GB" sz="3200" dirty="0"/>
          </a:p>
        </p:txBody>
      </p:sp>
      <p:sp>
        <p:nvSpPr>
          <p:cNvPr id="7" name="TextBox 6">
            <a:extLst>
              <a:ext uri="{FF2B5EF4-FFF2-40B4-BE49-F238E27FC236}">
                <a16:creationId xmlns="" xmlns:a16="http://schemas.microsoft.com/office/drawing/2014/main" id="{776C5CBA-939C-4D52-BCF0-371AB17F774D}"/>
              </a:ext>
            </a:extLst>
          </p:cNvPr>
          <p:cNvSpPr txBox="1"/>
          <p:nvPr/>
        </p:nvSpPr>
        <p:spPr>
          <a:xfrm>
            <a:off x="2851694" y="2231007"/>
            <a:ext cx="3677521" cy="31085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buChar char="•"/>
            </a:pPr>
            <a:r>
              <a:rPr lang="en-GB" sz="2800" dirty="0">
                <a:cs typeface="Arial"/>
              </a:rPr>
              <a:t>Confirmation bias</a:t>
            </a:r>
            <a:r>
              <a:rPr lang="en-US" sz="2800" dirty="0">
                <a:cs typeface="Arial"/>
              </a:rPr>
              <a:t>​</a:t>
            </a:r>
            <a:r>
              <a:rPr lang="en-US" sz="2800" dirty="0">
                <a:latin typeface="+mn-ea"/>
                <a:cs typeface="+mn-ea"/>
              </a:rPr>
              <a:t/>
            </a:r>
            <a:br>
              <a:rPr lang="en-US" sz="2800" dirty="0">
                <a:latin typeface="+mn-ea"/>
                <a:cs typeface="+mn-ea"/>
              </a:rPr>
            </a:br>
            <a:endParaRPr lang="en-US" sz="2800" dirty="0">
              <a:latin typeface="Arial"/>
              <a:cs typeface="Arial"/>
            </a:endParaRPr>
          </a:p>
          <a:p>
            <a:pPr lvl="1">
              <a:buChar char="•"/>
            </a:pPr>
            <a:r>
              <a:rPr lang="en-GB" sz="2800" dirty="0">
                <a:cs typeface="Arial"/>
              </a:rPr>
              <a:t>Sunk cost fallacy</a:t>
            </a:r>
            <a:r>
              <a:rPr lang="en-US" sz="2800" dirty="0">
                <a:cs typeface="Arial"/>
              </a:rPr>
              <a:t>​</a:t>
            </a:r>
            <a:r>
              <a:rPr lang="en-US" sz="2800" dirty="0">
                <a:latin typeface="+mn-ea"/>
                <a:cs typeface="+mn-ea"/>
              </a:rPr>
              <a:t/>
            </a:r>
            <a:br>
              <a:rPr lang="en-US" sz="2800" dirty="0">
                <a:latin typeface="+mn-ea"/>
                <a:cs typeface="+mn-ea"/>
              </a:rPr>
            </a:br>
            <a:endParaRPr lang="en-US" sz="2800" dirty="0">
              <a:cs typeface="Arial"/>
            </a:endParaRPr>
          </a:p>
          <a:p>
            <a:pPr lvl="1">
              <a:buChar char="•"/>
            </a:pPr>
            <a:r>
              <a:rPr lang="en-GB" sz="2800" dirty="0">
                <a:cs typeface="Arial"/>
              </a:rPr>
              <a:t>Group biases</a:t>
            </a:r>
            <a:r>
              <a:rPr lang="en-US" sz="2800" dirty="0">
                <a:cs typeface="Arial"/>
              </a:rPr>
              <a:t>​</a:t>
            </a:r>
            <a:r>
              <a:rPr lang="en-US" sz="2800" dirty="0">
                <a:latin typeface="+mn-ea"/>
                <a:cs typeface="+mn-ea"/>
              </a:rPr>
              <a:t/>
            </a:r>
            <a:br>
              <a:rPr lang="en-US" sz="2800" dirty="0">
                <a:latin typeface="+mn-ea"/>
                <a:cs typeface="+mn-ea"/>
              </a:rPr>
            </a:br>
            <a:endParaRPr lang="en-US" sz="2800" dirty="0">
              <a:cs typeface="Arial"/>
            </a:endParaRPr>
          </a:p>
          <a:p>
            <a:pPr lvl="1">
              <a:buChar char="•"/>
            </a:pPr>
            <a:r>
              <a:rPr lang="en-GB" sz="2800" dirty="0">
                <a:cs typeface="Arial"/>
              </a:rPr>
              <a:t>Backfire effect</a:t>
            </a:r>
          </a:p>
        </p:txBody>
      </p:sp>
    </p:spTree>
    <p:extLst>
      <p:ext uri="{BB962C8B-B14F-4D97-AF65-F5344CB8AC3E}">
        <p14:creationId xmlns:p14="http://schemas.microsoft.com/office/powerpoint/2010/main" val="8164676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lgn="ctr">
              <a:buNone/>
            </a:pPr>
            <a:r>
              <a:rPr lang="en-GB" sz="5400" dirty="0"/>
              <a:t>rachel.bendall@uwtsd.ac.uk</a:t>
            </a:r>
          </a:p>
        </p:txBody>
      </p:sp>
    </p:spTree>
    <p:extLst>
      <p:ext uri="{BB962C8B-B14F-4D97-AF65-F5344CB8AC3E}">
        <p14:creationId xmlns:p14="http://schemas.microsoft.com/office/powerpoint/2010/main" val="106868397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889</TotalTime>
  <Words>1871</Words>
  <Application>Microsoft Office PowerPoint</Application>
  <PresentationFormat>Widescreen</PresentationFormat>
  <Paragraphs>190</Paragraphs>
  <Slides>24</Slides>
  <Notes>14</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Myriad Pro</vt:lpstr>
      <vt:lpstr>20140311PresentationUWTSDTemplate</vt:lpstr>
      <vt:lpstr>1_20140311PresentationUWTSDTemplate</vt:lpstr>
      <vt:lpstr>     </vt:lpstr>
      <vt:lpstr>Beth i gynnwys yn eich esboniadau: What to include in your explanations: </vt:lpstr>
      <vt:lpstr>PowerPoint Presentation</vt:lpstr>
      <vt:lpstr> Rôl myfyrio a’r defnydd o dystiolaeth i gefnogi addysgu   The role of reflection and the use of evidence to support teaching  rachel.bendall@uwtsd.ac.uk  </vt:lpstr>
      <vt:lpstr>Cynnwys y sesiwn Session’s content</vt:lpstr>
      <vt:lpstr>Safon SAC 1.7 QTS Standard 1.7</vt:lpstr>
      <vt:lpstr>  Beth mae’n ei olygu i fyfyrio?</vt:lpstr>
      <vt:lpstr>What does it mean to reflect?</vt:lpstr>
      <vt:lpstr>Pa mor adfyfyriol ydych chi? How reflective are you?</vt:lpstr>
      <vt:lpstr>Pam mae ymarfer adfyfyriol yn bwysig? Why is reflective practice important?</vt:lpstr>
      <vt:lpstr>Pam mae ymarfer adfyfyriol yn bwysig? Why is reflective practice important?</vt:lpstr>
      <vt:lpstr>Pam mae ymarfer adfyfyriol yn bwysig?</vt:lpstr>
      <vt:lpstr>Why is reflective practice important?</vt:lpstr>
      <vt:lpstr>Yn fwy syml… Put more simply…</vt:lpstr>
      <vt:lpstr>Sut fedrwn ddatblygu’n sgiliau adfyfyrio? How can we develop our reflective skills?</vt:lpstr>
      <vt:lpstr>Sut fedrwn ddatblygu’n sgiliau myfyrio? How can we develop our reflective skills?</vt:lpstr>
      <vt:lpstr>Sut i feddwl yn fyfyriol: Cylchred Dysgu Kolb How to think reflectively:  Kolb’s learning cycle</vt:lpstr>
      <vt:lpstr>Adfyfyrio ar waith Reflection in practice</vt:lpstr>
      <vt:lpstr>Gwerthuso gwersi Evaluating lessons</vt:lpstr>
      <vt:lpstr>Adfyfyrio Proffesiynol Wythnosol Weekly Professional Reflection</vt:lpstr>
      <vt:lpstr>PDP</vt:lpstr>
      <vt:lpstr>Eich aseiniad ar gyfer y modiwl hwn Your assignment for this module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Gruff Bendall</dc:creator>
  <cp:lastModifiedBy>Gruff Bendall</cp:lastModifiedBy>
  <cp:revision>16</cp:revision>
  <dcterms:created xsi:type="dcterms:W3CDTF">2019-01-22T14:23:13Z</dcterms:created>
  <dcterms:modified xsi:type="dcterms:W3CDTF">2019-01-23T20:36:20Z</dcterms:modified>
</cp:coreProperties>
</file>