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9E0C5E-9095-A341-A773-CC48B0B6F4D2}" v="47" dt="2023-05-02T10:33:09.1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42"/>
    <p:restoredTop sz="94650"/>
  </p:normalViewPr>
  <p:slideViewPr>
    <p:cSldViewPr snapToGrid="0">
      <p:cViewPr varScale="1">
        <p:scale>
          <a:sx n="120" d="100"/>
          <a:sy n="120" d="100"/>
        </p:scale>
        <p:origin x="5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ey Punter (2004350)" userId="412d7669-857c-40e8-8b33-126efcf1ad4b" providerId="ADAL" clId="{029E0C5E-9095-A341-A773-CC48B0B6F4D2}"/>
    <pc:docChg chg="undo custSel addSld modSld">
      <pc:chgData name="Jacey Punter (2004350)" userId="412d7669-857c-40e8-8b33-126efcf1ad4b" providerId="ADAL" clId="{029E0C5E-9095-A341-A773-CC48B0B6F4D2}" dt="2023-05-02T10:33:09.102" v="2142"/>
      <pc:docMkLst>
        <pc:docMk/>
      </pc:docMkLst>
      <pc:sldChg chg="modSp mod modTransition">
        <pc:chgData name="Jacey Punter (2004350)" userId="412d7669-857c-40e8-8b33-126efcf1ad4b" providerId="ADAL" clId="{029E0C5E-9095-A341-A773-CC48B0B6F4D2}" dt="2023-05-02T10:33:09.102" v="2142"/>
        <pc:sldMkLst>
          <pc:docMk/>
          <pc:sldMk cId="2274726489" sldId="256"/>
        </pc:sldMkLst>
        <pc:spChg chg="mod">
          <ac:chgData name="Jacey Punter (2004350)" userId="412d7669-857c-40e8-8b33-126efcf1ad4b" providerId="ADAL" clId="{029E0C5E-9095-A341-A773-CC48B0B6F4D2}" dt="2023-05-02T10:33:09.102" v="2142"/>
          <ac:spMkLst>
            <pc:docMk/>
            <pc:sldMk cId="2274726489" sldId="256"/>
            <ac:spMk id="2" creationId="{52D3D427-71CA-BFA0-E17C-12AFBD40F149}"/>
          </ac:spMkLst>
        </pc:spChg>
        <pc:spChg chg="mod">
          <ac:chgData name="Jacey Punter (2004350)" userId="412d7669-857c-40e8-8b33-126efcf1ad4b" providerId="ADAL" clId="{029E0C5E-9095-A341-A773-CC48B0B6F4D2}" dt="2023-04-30T15:38:13.811" v="75" actId="14100"/>
          <ac:spMkLst>
            <pc:docMk/>
            <pc:sldMk cId="2274726489" sldId="256"/>
            <ac:spMk id="3" creationId="{BC459F5A-804A-58B5-8D25-2EE298E82517}"/>
          </ac:spMkLst>
        </pc:spChg>
      </pc:sldChg>
      <pc:sldChg chg="addSp delSp modSp new mod modTransition modAnim">
        <pc:chgData name="Jacey Punter (2004350)" userId="412d7669-857c-40e8-8b33-126efcf1ad4b" providerId="ADAL" clId="{029E0C5E-9095-A341-A773-CC48B0B6F4D2}" dt="2023-05-02T10:33:09.102" v="2142"/>
        <pc:sldMkLst>
          <pc:docMk/>
          <pc:sldMk cId="785699197" sldId="257"/>
        </pc:sldMkLst>
        <pc:spChg chg="mod">
          <ac:chgData name="Jacey Punter (2004350)" userId="412d7669-857c-40e8-8b33-126efcf1ad4b" providerId="ADAL" clId="{029E0C5E-9095-A341-A773-CC48B0B6F4D2}" dt="2023-05-02T10:33:09.102" v="2142"/>
          <ac:spMkLst>
            <pc:docMk/>
            <pc:sldMk cId="785699197" sldId="257"/>
            <ac:spMk id="2" creationId="{28A9FB6C-28CB-BAFA-4104-A72DC53A5D5B}"/>
          </ac:spMkLst>
        </pc:spChg>
        <pc:spChg chg="mod">
          <ac:chgData name="Jacey Punter (2004350)" userId="412d7669-857c-40e8-8b33-126efcf1ad4b" providerId="ADAL" clId="{029E0C5E-9095-A341-A773-CC48B0B6F4D2}" dt="2023-05-02T10:33:09.102" v="2142"/>
          <ac:spMkLst>
            <pc:docMk/>
            <pc:sldMk cId="785699197" sldId="257"/>
            <ac:spMk id="3" creationId="{BF6D4DC3-A023-BAB9-6F66-181272642F10}"/>
          </ac:spMkLst>
        </pc:spChg>
        <pc:spChg chg="add del mod">
          <ac:chgData name="Jacey Punter (2004350)" userId="412d7669-857c-40e8-8b33-126efcf1ad4b" providerId="ADAL" clId="{029E0C5E-9095-A341-A773-CC48B0B6F4D2}" dt="2023-04-30T15:40:37.100" v="307"/>
          <ac:spMkLst>
            <pc:docMk/>
            <pc:sldMk cId="785699197" sldId="257"/>
            <ac:spMk id="5" creationId="{3928648A-8D83-2E49-7DF8-BDAAF7E3217D}"/>
          </ac:spMkLst>
        </pc:spChg>
        <pc:picChg chg="add mod">
          <ac:chgData name="Jacey Punter (2004350)" userId="412d7669-857c-40e8-8b33-126efcf1ad4b" providerId="ADAL" clId="{029E0C5E-9095-A341-A773-CC48B0B6F4D2}" dt="2023-04-30T15:40:30.852" v="304" actId="1076"/>
          <ac:picMkLst>
            <pc:docMk/>
            <pc:sldMk cId="785699197" sldId="257"/>
            <ac:picMk id="4" creationId="{0539CE81-353D-501E-FA6A-35BC8A5C0968}"/>
          </ac:picMkLst>
        </pc:picChg>
      </pc:sldChg>
      <pc:sldChg chg="addSp delSp modSp new mod modTransition setBg modAnim setClrOvrMap">
        <pc:chgData name="Jacey Punter (2004350)" userId="412d7669-857c-40e8-8b33-126efcf1ad4b" providerId="ADAL" clId="{029E0C5E-9095-A341-A773-CC48B0B6F4D2}" dt="2023-05-02T10:33:09.102" v="2142"/>
        <pc:sldMkLst>
          <pc:docMk/>
          <pc:sldMk cId="1690519859" sldId="258"/>
        </pc:sldMkLst>
        <pc:spChg chg="mod">
          <ac:chgData name="Jacey Punter (2004350)" userId="412d7669-857c-40e8-8b33-126efcf1ad4b" providerId="ADAL" clId="{029E0C5E-9095-A341-A773-CC48B0B6F4D2}" dt="2023-05-02T10:33:09.102" v="2142"/>
          <ac:spMkLst>
            <pc:docMk/>
            <pc:sldMk cId="1690519859" sldId="258"/>
            <ac:spMk id="2" creationId="{FF51E3BB-9E3B-DB23-2B32-BDA24AD464A6}"/>
          </ac:spMkLst>
        </pc:spChg>
        <pc:spChg chg="add del mod">
          <ac:chgData name="Jacey Punter (2004350)" userId="412d7669-857c-40e8-8b33-126efcf1ad4b" providerId="ADAL" clId="{029E0C5E-9095-A341-A773-CC48B0B6F4D2}" dt="2023-04-30T16:08:45.740" v="1481" actId="14100"/>
          <ac:spMkLst>
            <pc:docMk/>
            <pc:sldMk cId="1690519859" sldId="258"/>
            <ac:spMk id="3" creationId="{CD4BD39A-3996-8913-2010-572CBC7B7907}"/>
          </ac:spMkLst>
        </pc:spChg>
        <pc:spChg chg="add del">
          <ac:chgData name="Jacey Punter (2004350)" userId="412d7669-857c-40e8-8b33-126efcf1ad4b" providerId="ADAL" clId="{029E0C5E-9095-A341-A773-CC48B0B6F4D2}" dt="2023-04-30T15:46:42.889" v="629" actId="26606"/>
          <ac:spMkLst>
            <pc:docMk/>
            <pc:sldMk cId="1690519859" sldId="258"/>
            <ac:spMk id="10" creationId="{86CD3965-7576-4EBB-9FEA-0E73E2DB4AC6}"/>
          </ac:spMkLst>
        </pc:spChg>
        <pc:spChg chg="add del">
          <ac:chgData name="Jacey Punter (2004350)" userId="412d7669-857c-40e8-8b33-126efcf1ad4b" providerId="ADAL" clId="{029E0C5E-9095-A341-A773-CC48B0B6F4D2}" dt="2023-04-30T15:46:42.889" v="629" actId="26606"/>
          <ac:spMkLst>
            <pc:docMk/>
            <pc:sldMk cId="1690519859" sldId="258"/>
            <ac:spMk id="12" creationId="{FA4B15F5-9B02-4280-9F50-172515BF4C68}"/>
          </ac:spMkLst>
        </pc:spChg>
        <pc:graphicFrameChg chg="add del">
          <ac:chgData name="Jacey Punter (2004350)" userId="412d7669-857c-40e8-8b33-126efcf1ad4b" providerId="ADAL" clId="{029E0C5E-9095-A341-A773-CC48B0B6F4D2}" dt="2023-04-30T15:45:55.027" v="623" actId="26606"/>
          <ac:graphicFrameMkLst>
            <pc:docMk/>
            <pc:sldMk cId="1690519859" sldId="258"/>
            <ac:graphicFrameMk id="6" creationId="{21D33055-00E0-E1DD-1497-CBF15362A5E9}"/>
          </ac:graphicFrameMkLst>
        </pc:graphicFrameChg>
        <pc:picChg chg="add mod">
          <ac:chgData name="Jacey Punter (2004350)" userId="412d7669-857c-40e8-8b33-126efcf1ad4b" providerId="ADAL" clId="{029E0C5E-9095-A341-A773-CC48B0B6F4D2}" dt="2023-04-30T16:08:51.921" v="1483" actId="1076"/>
          <ac:picMkLst>
            <pc:docMk/>
            <pc:sldMk cId="1690519859" sldId="258"/>
            <ac:picMk id="4" creationId="{D418769A-029A-9F6C-D210-5E8FC06E7ABB}"/>
          </ac:picMkLst>
        </pc:picChg>
        <pc:picChg chg="add del">
          <ac:chgData name="Jacey Punter (2004350)" userId="412d7669-857c-40e8-8b33-126efcf1ad4b" providerId="ADAL" clId="{029E0C5E-9095-A341-A773-CC48B0B6F4D2}" dt="2023-04-30T15:46:42.889" v="629" actId="26606"/>
          <ac:picMkLst>
            <pc:docMk/>
            <pc:sldMk cId="1690519859" sldId="258"/>
            <ac:picMk id="14" creationId="{E3A5BBF0-37C3-4339-BD51-F7A980A93B69}"/>
          </ac:picMkLst>
        </pc:picChg>
      </pc:sldChg>
      <pc:sldChg chg="addSp delSp modSp new mod modTransition setBg modAnim delDesignElem">
        <pc:chgData name="Jacey Punter (2004350)" userId="412d7669-857c-40e8-8b33-126efcf1ad4b" providerId="ADAL" clId="{029E0C5E-9095-A341-A773-CC48B0B6F4D2}" dt="2023-05-02T10:33:06.743" v="2141"/>
        <pc:sldMkLst>
          <pc:docMk/>
          <pc:sldMk cId="1921268049" sldId="259"/>
        </pc:sldMkLst>
        <pc:spChg chg="mod">
          <ac:chgData name="Jacey Punter (2004350)" userId="412d7669-857c-40e8-8b33-126efcf1ad4b" providerId="ADAL" clId="{029E0C5E-9095-A341-A773-CC48B0B6F4D2}" dt="2023-04-30T15:55:08.156" v="681" actId="26606"/>
          <ac:spMkLst>
            <pc:docMk/>
            <pc:sldMk cId="1921268049" sldId="259"/>
            <ac:spMk id="2" creationId="{CC57B670-4B11-F862-30D7-055840F4E228}"/>
          </ac:spMkLst>
        </pc:spChg>
        <pc:spChg chg="mod">
          <ac:chgData name="Jacey Punter (2004350)" userId="412d7669-857c-40e8-8b33-126efcf1ad4b" providerId="ADAL" clId="{029E0C5E-9095-A341-A773-CC48B0B6F4D2}" dt="2023-04-30T15:55:08.156" v="681" actId="26606"/>
          <ac:spMkLst>
            <pc:docMk/>
            <pc:sldMk cId="1921268049" sldId="259"/>
            <ac:spMk id="3" creationId="{C4CDCA40-F1AA-80E2-8918-B4810A9DEBD4}"/>
          </ac:spMkLst>
        </pc:spChg>
        <pc:spChg chg="add del">
          <ac:chgData name="Jacey Punter (2004350)" userId="412d7669-857c-40e8-8b33-126efcf1ad4b" providerId="ADAL" clId="{029E0C5E-9095-A341-A773-CC48B0B6F4D2}" dt="2023-05-02T10:33:06.743" v="2141"/>
          <ac:spMkLst>
            <pc:docMk/>
            <pc:sldMk cId="1921268049" sldId="259"/>
            <ac:spMk id="13" creationId="{BD7C2DEF-63C5-495B-BBE5-720E5D12B4D2}"/>
          </ac:spMkLst>
        </pc:spChg>
        <pc:picChg chg="add mod">
          <ac:chgData name="Jacey Punter (2004350)" userId="412d7669-857c-40e8-8b33-126efcf1ad4b" providerId="ADAL" clId="{029E0C5E-9095-A341-A773-CC48B0B6F4D2}" dt="2023-04-30T15:55:08.156" v="681" actId="26606"/>
          <ac:picMkLst>
            <pc:docMk/>
            <pc:sldMk cId="1921268049" sldId="259"/>
            <ac:picMk id="4" creationId="{BA2FE962-ABCE-24B8-D6CA-7B57C4EFFB5C}"/>
          </ac:picMkLst>
        </pc:picChg>
        <pc:picChg chg="add del">
          <ac:chgData name="Jacey Punter (2004350)" userId="412d7669-857c-40e8-8b33-126efcf1ad4b" providerId="ADAL" clId="{029E0C5E-9095-A341-A773-CC48B0B6F4D2}" dt="2023-05-02T10:33:06.743" v="2141"/>
          <ac:picMkLst>
            <pc:docMk/>
            <pc:sldMk cId="1921268049" sldId="259"/>
            <ac:picMk id="9" creationId="{BDFADFB3-3D44-49A8-AE3B-A87C61607F7E}"/>
          </ac:picMkLst>
        </pc:picChg>
        <pc:picChg chg="add del">
          <ac:chgData name="Jacey Punter (2004350)" userId="412d7669-857c-40e8-8b33-126efcf1ad4b" providerId="ADAL" clId="{029E0C5E-9095-A341-A773-CC48B0B6F4D2}" dt="2023-05-02T10:33:06.743" v="2141"/>
          <ac:picMkLst>
            <pc:docMk/>
            <pc:sldMk cId="1921268049" sldId="259"/>
            <ac:picMk id="11" creationId="{BB912AE0-CAD9-4F8F-A2A2-BDF07D4EDD22}"/>
          </ac:picMkLst>
        </pc:picChg>
        <pc:picChg chg="add del">
          <ac:chgData name="Jacey Punter (2004350)" userId="412d7669-857c-40e8-8b33-126efcf1ad4b" providerId="ADAL" clId="{029E0C5E-9095-A341-A773-CC48B0B6F4D2}" dt="2023-05-02T10:33:06.743" v="2141"/>
          <ac:picMkLst>
            <pc:docMk/>
            <pc:sldMk cId="1921268049" sldId="259"/>
            <ac:picMk id="15" creationId="{FE21E403-0B61-4473-BE57-AB0F16379674}"/>
          </ac:picMkLst>
        </pc:picChg>
      </pc:sldChg>
      <pc:sldChg chg="modSp new mod modTransition modAnim">
        <pc:chgData name="Jacey Punter (2004350)" userId="412d7669-857c-40e8-8b33-126efcf1ad4b" providerId="ADAL" clId="{029E0C5E-9095-A341-A773-CC48B0B6F4D2}" dt="2023-05-02T10:33:09.102" v="2142"/>
        <pc:sldMkLst>
          <pc:docMk/>
          <pc:sldMk cId="576922804" sldId="260"/>
        </pc:sldMkLst>
        <pc:spChg chg="mod">
          <ac:chgData name="Jacey Punter (2004350)" userId="412d7669-857c-40e8-8b33-126efcf1ad4b" providerId="ADAL" clId="{029E0C5E-9095-A341-A773-CC48B0B6F4D2}" dt="2023-05-02T10:33:09.102" v="2142"/>
          <ac:spMkLst>
            <pc:docMk/>
            <pc:sldMk cId="576922804" sldId="260"/>
            <ac:spMk id="2" creationId="{E722109B-009C-B65B-25CF-3B7AEA3780E4}"/>
          </ac:spMkLst>
        </pc:spChg>
        <pc:spChg chg="mod">
          <ac:chgData name="Jacey Punter (2004350)" userId="412d7669-857c-40e8-8b33-126efcf1ad4b" providerId="ADAL" clId="{029E0C5E-9095-A341-A773-CC48B0B6F4D2}" dt="2023-05-02T10:33:09.102" v="2142"/>
          <ac:spMkLst>
            <pc:docMk/>
            <pc:sldMk cId="576922804" sldId="260"/>
            <ac:spMk id="3" creationId="{A9D030D8-F584-2773-581A-AB411D08CBBB}"/>
          </ac:spMkLst>
        </pc:spChg>
      </pc:sldChg>
      <pc:sldChg chg="modSp new mod modTransition modAnim">
        <pc:chgData name="Jacey Punter (2004350)" userId="412d7669-857c-40e8-8b33-126efcf1ad4b" providerId="ADAL" clId="{029E0C5E-9095-A341-A773-CC48B0B6F4D2}" dt="2023-05-02T10:33:09.102" v="2142"/>
        <pc:sldMkLst>
          <pc:docMk/>
          <pc:sldMk cId="1126645318" sldId="261"/>
        </pc:sldMkLst>
        <pc:spChg chg="mod">
          <ac:chgData name="Jacey Punter (2004350)" userId="412d7669-857c-40e8-8b33-126efcf1ad4b" providerId="ADAL" clId="{029E0C5E-9095-A341-A773-CC48B0B6F4D2}" dt="2023-05-02T10:33:09.102" v="2142"/>
          <ac:spMkLst>
            <pc:docMk/>
            <pc:sldMk cId="1126645318" sldId="261"/>
            <ac:spMk id="2" creationId="{0A531569-5CAC-E3A9-6941-BC460DA810E7}"/>
          </ac:spMkLst>
        </pc:spChg>
        <pc:spChg chg="mod">
          <ac:chgData name="Jacey Punter (2004350)" userId="412d7669-857c-40e8-8b33-126efcf1ad4b" providerId="ADAL" clId="{029E0C5E-9095-A341-A773-CC48B0B6F4D2}" dt="2023-05-02T10:02:13.279" v="2139" actId="20577"/>
          <ac:spMkLst>
            <pc:docMk/>
            <pc:sldMk cId="1126645318" sldId="261"/>
            <ac:spMk id="3" creationId="{D99FB471-13EE-6E26-E9F9-08EBD5796E6A}"/>
          </ac:spMkLst>
        </pc:spChg>
      </pc:sldChg>
      <pc:sldChg chg="delSp modSp new mod">
        <pc:chgData name="Jacey Punter (2004350)" userId="412d7669-857c-40e8-8b33-126efcf1ad4b" providerId="ADAL" clId="{029E0C5E-9095-A341-A773-CC48B0B6F4D2}" dt="2023-05-01T20:45:32.556" v="2131" actId="120"/>
        <pc:sldMkLst>
          <pc:docMk/>
          <pc:sldMk cId="3561668366" sldId="262"/>
        </pc:sldMkLst>
        <pc:spChg chg="del">
          <ac:chgData name="Jacey Punter (2004350)" userId="412d7669-857c-40e8-8b33-126efcf1ad4b" providerId="ADAL" clId="{029E0C5E-9095-A341-A773-CC48B0B6F4D2}" dt="2023-05-01T20:15:19.308" v="1916" actId="478"/>
          <ac:spMkLst>
            <pc:docMk/>
            <pc:sldMk cId="3561668366" sldId="262"/>
            <ac:spMk id="2" creationId="{21BB49F4-3AC6-29F6-B76D-9981769A77A0}"/>
          </ac:spMkLst>
        </pc:spChg>
        <pc:spChg chg="mod">
          <ac:chgData name="Jacey Punter (2004350)" userId="412d7669-857c-40e8-8b33-126efcf1ad4b" providerId="ADAL" clId="{029E0C5E-9095-A341-A773-CC48B0B6F4D2}" dt="2023-05-01T20:45:32.556" v="2131" actId="120"/>
          <ac:spMkLst>
            <pc:docMk/>
            <pc:sldMk cId="3561668366" sldId="262"/>
            <ac:spMk id="3" creationId="{F854A0BE-0DB0-AB8E-E397-F647203D505E}"/>
          </ac:spMkLst>
        </pc:spChg>
      </pc:sldChg>
      <pc:sldChg chg="delSp modSp new mod">
        <pc:chgData name="Jacey Punter (2004350)" userId="412d7669-857c-40e8-8b33-126efcf1ad4b" providerId="ADAL" clId="{029E0C5E-9095-A341-A773-CC48B0B6F4D2}" dt="2023-05-01T20:44:43.064" v="2118" actId="27636"/>
        <pc:sldMkLst>
          <pc:docMk/>
          <pc:sldMk cId="4252799787" sldId="263"/>
        </pc:sldMkLst>
        <pc:spChg chg="del">
          <ac:chgData name="Jacey Punter (2004350)" userId="412d7669-857c-40e8-8b33-126efcf1ad4b" providerId="ADAL" clId="{029E0C5E-9095-A341-A773-CC48B0B6F4D2}" dt="2023-05-01T20:19:28.673" v="1967" actId="478"/>
          <ac:spMkLst>
            <pc:docMk/>
            <pc:sldMk cId="4252799787" sldId="263"/>
            <ac:spMk id="2" creationId="{23C76B43-DFD7-F136-3C10-E7C9EC1F0A26}"/>
          </ac:spMkLst>
        </pc:spChg>
        <pc:spChg chg="mod">
          <ac:chgData name="Jacey Punter (2004350)" userId="412d7669-857c-40e8-8b33-126efcf1ad4b" providerId="ADAL" clId="{029E0C5E-9095-A341-A773-CC48B0B6F4D2}" dt="2023-05-01T20:44:43.064" v="2118" actId="27636"/>
          <ac:spMkLst>
            <pc:docMk/>
            <pc:sldMk cId="4252799787" sldId="263"/>
            <ac:spMk id="3" creationId="{C4DA4614-F786-F789-8B15-2D5344799CA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844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147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820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437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770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847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7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594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787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970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8175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51901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2557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833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575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0269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983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225D21-7BB5-9246-95A8-285D9047654C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E0BFA7-660D-9344-9D5F-8AE94DE73D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960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government/uploads/system/uploads/attachment_data/file/1132830/Adults_at_risk_Detention_of_victims_of_modern_slavery.pdf" TargetMode="External"/><Relationship Id="rId3" Type="http://schemas.openxmlformats.org/officeDocument/2006/relationships/hyperlink" Target="https://www.tandfonline.com/doi/epdf/10.1080/14616696.2020.1804973?needAccess=true&amp;role=button" TargetMode="External"/><Relationship Id="rId7" Type="http://schemas.openxmlformats.org/officeDocument/2006/relationships/hyperlink" Target="https://assets.publishing.service.gov.uk/government/uploads/system/uploads/attachment_data/file/248645/Serious_and_Organised_Crime_Strategy.pdf" TargetMode="External"/><Relationship Id="rId2" Type="http://schemas.openxmlformats.org/officeDocument/2006/relationships/hyperlink" Target="https://link.springer.com/article/10.1007/s42087-020-00154-2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researchbriefings.files.parliament.uk/documents/LLN-2020-0016/LLN-2020-0016.pdf" TargetMode="External"/><Relationship Id="rId5" Type="http://schemas.openxmlformats.org/officeDocument/2006/relationships/hyperlink" Target="https://journals.sagepub.com/doi/pdf/10.1177/1079063220981063?casa_token=yqBIlzOS5qwAAAAA:WN8BLktlQzhAme4zBuW0cBwI3GMz47mE_ERSyDJWJpLg-TFH3xptQgk0-Vg-XWdrPonMYjjURJo" TargetMode="External"/><Relationship Id="rId4" Type="http://schemas.openxmlformats.org/officeDocument/2006/relationships/hyperlink" Target="https://journals.sagepub.com/doi/abs/10.1177/0894439320983828" TargetMode="External"/><Relationship Id="rId9" Type="http://schemas.openxmlformats.org/officeDocument/2006/relationships/hyperlink" Target="https://www.gov.uk/government/publications/2021-uk-annual-report-on-modern-slavery/2021-uk-annual-report-on-modern-slavery-accessible-version#chapter-1--modern-slavery-in-the-uk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strathprints.strath.ac.uk/84979/1/Sikra_etal_CCJ_2023_UK_cybercrime_victims_and_reporting_a_systematic_review.pdf" TargetMode="External"/><Relationship Id="rId3" Type="http://schemas.openxmlformats.org/officeDocument/2006/relationships/hyperlink" Target="https://journals.sagepub.com/doi/pdf/10.1177/0022018320952559" TargetMode="External"/><Relationship Id="rId7" Type="http://schemas.openxmlformats.org/officeDocument/2006/relationships/hyperlink" Target="https://www.nationalcrimeagency.gov.uk/who-we-are/publications/173-national-strategic-assessment-of-serious-and-organised-crime-2018/file" TargetMode="External"/><Relationship Id="rId2" Type="http://schemas.openxmlformats.org/officeDocument/2006/relationships/hyperlink" Target="https://journals.sagepub.com/doi/pdf/10.1177/0002764217734271?casa_token=DjmRL-TCgvkAAAAA:Dl2pfbtFR0ph8cprSWTbxPo0x43thFA7s5kM27axB6EVQNsDI0Br8_y0t2-5fMb57gJMvd9oh6o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img.deepweb-sites.com/wp-content/uploads/2015/11/wp-deepweb-and-cybercrime.pdf" TargetMode="External"/><Relationship Id="rId5" Type="http://schemas.openxmlformats.org/officeDocument/2006/relationships/hyperlink" Target="https://www.met.police.uk/advice/advice-and-information/ms/modern-slavery/#:~:text=Modern%20slavery%20includes%20human%20trafficking,so%20they%20can%20be%20exploited" TargetMode="External"/><Relationship Id="rId10" Type="http://schemas.openxmlformats.org/officeDocument/2006/relationships/hyperlink" Target="https://www.unodc.org/documents/treaties/UNTOC/Publications/TOC%20Convention/TOCebook-e.pdf" TargetMode="External"/><Relationship Id="rId4" Type="http://schemas.openxmlformats.org/officeDocument/2006/relationships/hyperlink" Target="https://www.youtube.com/watch?v=6CiXyDfciqM&amp;t=136s" TargetMode="External"/><Relationship Id="rId9" Type="http://schemas.openxmlformats.org/officeDocument/2006/relationships/hyperlink" Target="https://www.antislaverycommissioner.co.uk/media/1282/the-passage-modern-slavery-handbook_v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3D427-71CA-BFA0-E17C-12AFBD40F1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Challenges When Responding to Serious and Organised Crime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459F5A-804A-58B5-8D25-2EE298E82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618494"/>
            <a:ext cx="9144000" cy="639305"/>
          </a:xfrm>
        </p:spPr>
        <p:txBody>
          <a:bodyPr/>
          <a:lstStyle/>
          <a:p>
            <a:r>
              <a:rPr lang="en-GB" dirty="0"/>
              <a:t>Jacey Punter</a:t>
            </a:r>
          </a:p>
        </p:txBody>
      </p:sp>
    </p:spTree>
    <p:extLst>
      <p:ext uri="{BB962C8B-B14F-4D97-AF65-F5344CB8AC3E}">
        <p14:creationId xmlns:p14="http://schemas.microsoft.com/office/powerpoint/2010/main" val="22747264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9FB6C-28CB-BAFA-4104-A72DC53A5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Serious and Organised Crime?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D4DC3-A023-BAB9-6F66-181272642F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House of Lords Library (2020) define serious and organised crime as...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United Nations Office on Drugs and Crime (2004) state that ‘an organised crime group’ (OCG’s) is...</a:t>
            </a:r>
          </a:p>
        </p:txBody>
      </p:sp>
      <p:pic>
        <p:nvPicPr>
          <p:cNvPr id="4" name="Picture 3" descr="A picture containing text, sign, blue&#10;&#10;Description automatically generated">
            <a:extLst>
              <a:ext uri="{FF2B5EF4-FFF2-40B4-BE49-F238E27FC236}">
                <a16:creationId xmlns:a16="http://schemas.microsoft.com/office/drawing/2014/main" id="{0539CE81-353D-501E-FA6A-35BC8A5C09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7298" y="3557443"/>
            <a:ext cx="5451627" cy="316194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7856991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1E3BB-9E3B-DB23-2B32-BDA24AD46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Issue 1: the development of technology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BD39A-3996-8913-2010-572CBC7B79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072" y="2191109"/>
            <a:ext cx="7775736" cy="390251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Opportunities for offenders have changed (</a:t>
            </a:r>
            <a:r>
              <a:rPr lang="en-GB" dirty="0" err="1"/>
              <a:t>Buil</a:t>
            </a:r>
            <a:r>
              <a:rPr lang="en-GB" dirty="0"/>
              <a:t> </a:t>
            </a:r>
            <a:r>
              <a:rPr lang="en-GB" dirty="0" err="1"/>
              <a:t>Guil</a:t>
            </a:r>
            <a:r>
              <a:rPr lang="en-GB" dirty="0"/>
              <a:t> et al, 2021).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impact of cybercrime and it’s victims (</a:t>
            </a:r>
            <a:r>
              <a:rPr lang="en-GB" dirty="0" err="1"/>
              <a:t>Borwell</a:t>
            </a:r>
            <a:r>
              <a:rPr lang="en-GB" dirty="0"/>
              <a:t> et al, 2021)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lasting effect of cybercrime transfer’s to police and government organisations (</a:t>
            </a:r>
            <a:r>
              <a:rPr lang="en-GB" dirty="0" err="1"/>
              <a:t>Sikra</a:t>
            </a:r>
            <a:r>
              <a:rPr lang="en-GB" dirty="0"/>
              <a:t> et al, 2023)</a:t>
            </a:r>
          </a:p>
        </p:txBody>
      </p:sp>
      <p:pic>
        <p:nvPicPr>
          <p:cNvPr id="4" name="Picture 3" descr="A picture containing logo&#10;&#10;Description automatically generated">
            <a:extLst>
              <a:ext uri="{FF2B5EF4-FFF2-40B4-BE49-F238E27FC236}">
                <a16:creationId xmlns:a16="http://schemas.microsoft.com/office/drawing/2014/main" id="{D418769A-029A-9F6C-D210-5E8FC06E7A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5985" y="2594614"/>
            <a:ext cx="3790943" cy="258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5198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7B670-4B11-F862-30D7-055840F4E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696" y="643464"/>
            <a:ext cx="3761964" cy="3273061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The four P’s Principle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DCA40-F1AA-80E2-8918-B4810A9DE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695" y="3923151"/>
            <a:ext cx="3761965" cy="2293885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000" dirty="0"/>
              <a:t>HM Government (2013)</a:t>
            </a:r>
          </a:p>
        </p:txBody>
      </p:sp>
      <p:pic>
        <p:nvPicPr>
          <p:cNvPr id="4" name="Picture 3" descr="A picture containing diagram&#10;&#10;Description automatically generated">
            <a:extLst>
              <a:ext uri="{FF2B5EF4-FFF2-40B4-BE49-F238E27FC236}">
                <a16:creationId xmlns:a16="http://schemas.microsoft.com/office/drawing/2014/main" id="{BA2FE962-ABCE-24B8-D6CA-7B57C4EFFB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653" y="2324838"/>
            <a:ext cx="6177937" cy="2347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268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2109B-009C-B65B-25CF-3B7AEA378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Applying the four p’s principle to serious and organised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030D8-F584-2773-581A-AB411D08CB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Challenges faced when attempting to prosecute offenders due to </a:t>
            </a:r>
            <a:r>
              <a:rPr lang="en-GB" dirty="0" err="1"/>
              <a:t>softwares</a:t>
            </a:r>
            <a:r>
              <a:rPr lang="en-GB" dirty="0"/>
              <a:t> such as the onion router network (McArdle et al, 2013).</a:t>
            </a:r>
          </a:p>
          <a:p>
            <a:endParaRPr lang="en-GB" dirty="0"/>
          </a:p>
          <a:p>
            <a:r>
              <a:rPr lang="en-GB" dirty="0"/>
              <a:t>Vast quantity of illegal activities. (</a:t>
            </a:r>
            <a:r>
              <a:rPr lang="en-GB" dirty="0" err="1"/>
              <a:t>Hardeveld</a:t>
            </a:r>
            <a:r>
              <a:rPr lang="en-GB" dirty="0"/>
              <a:t> et al, 2017)</a:t>
            </a:r>
          </a:p>
          <a:p>
            <a:endParaRPr lang="en-GB" dirty="0"/>
          </a:p>
          <a:p>
            <a:r>
              <a:rPr lang="en-GB" dirty="0"/>
              <a:t>A new realm for offenders to commit child sexual abuse (CSA) (Blokland and </a:t>
            </a:r>
            <a:r>
              <a:rPr lang="en-GB" dirty="0" err="1"/>
              <a:t>Bruggen</a:t>
            </a:r>
            <a:r>
              <a:rPr lang="en-GB" dirty="0"/>
              <a:t>, 2020)</a:t>
            </a:r>
          </a:p>
          <a:p>
            <a:endParaRPr lang="en-GB" dirty="0"/>
          </a:p>
          <a:p>
            <a:r>
              <a:rPr lang="en-GB" dirty="0"/>
              <a:t>The borderless nature of technology (Johnson et al, 2020)</a:t>
            </a:r>
          </a:p>
        </p:txBody>
      </p:sp>
    </p:spTree>
    <p:extLst>
      <p:ext uri="{BB962C8B-B14F-4D97-AF65-F5344CB8AC3E}">
        <p14:creationId xmlns:p14="http://schemas.microsoft.com/office/powerpoint/2010/main" val="5769228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31569-5CAC-E3A9-6941-BC460DA81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Key Challenge 2: the hidden nature of human trafficking and modern slavery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FB471-13EE-6E26-E9F9-08EBD5796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2277374"/>
            <a:ext cx="11601450" cy="423772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Modern slavery can include... (Metropolitan Police, 2023)</a:t>
            </a:r>
          </a:p>
          <a:p>
            <a:endParaRPr lang="en-GB" dirty="0"/>
          </a:p>
          <a:p>
            <a:r>
              <a:rPr lang="en-GB" dirty="0"/>
              <a:t>Different types of modern slavery... (National Crime Agency, 2018)</a:t>
            </a:r>
          </a:p>
          <a:p>
            <a:endParaRPr lang="en-GB" dirty="0"/>
          </a:p>
          <a:p>
            <a:r>
              <a:rPr lang="en-GB" dirty="0"/>
              <a:t>Anxiety, depression and PTSD (Kings College London, 2016)</a:t>
            </a:r>
          </a:p>
          <a:p>
            <a:endParaRPr lang="en-GB" dirty="0"/>
          </a:p>
          <a:p>
            <a:r>
              <a:rPr lang="en-GB" dirty="0"/>
              <a:t>Stigma and legal sanctions (Cameron et al, 2021) (Home Office, 2023) </a:t>
            </a:r>
          </a:p>
          <a:p>
            <a:endParaRPr lang="en-GB" dirty="0"/>
          </a:p>
          <a:p>
            <a:r>
              <a:rPr lang="en-GB" dirty="0"/>
              <a:t>Language barriers, Stockholm syndrome and temporary abuse (The Passage, 2016)</a:t>
            </a:r>
          </a:p>
          <a:p>
            <a:endParaRPr lang="en-GB" dirty="0"/>
          </a:p>
          <a:p>
            <a:r>
              <a:rPr lang="en-GB" dirty="0"/>
              <a:t>Lack of conclusive sources of data (Home Office, 2021)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6453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54A0BE-0DB0-AB8E-E397-F647203D50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50" y="152400"/>
            <a:ext cx="11715750" cy="6477000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Cameron. E, Hemingway. S, Cunningham. F, </a:t>
            </a:r>
            <a:r>
              <a:rPr lang="en-GB" sz="12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Jacquin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K, (2021), ‘Global Crisis: Gendered Vulnerabilities of Structural Inequality, Environmental Performance, Modern Slavery’, </a:t>
            </a:r>
            <a:r>
              <a:rPr lang="en-GB" sz="12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Human Arenas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4, Available at: </a:t>
            </a:r>
            <a:r>
              <a:rPr lang="en-GB" sz="12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https://link.springer.com/article/10.1007/s42087-020-00154-2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, [accessed 27</a:t>
            </a:r>
            <a:r>
              <a:rPr lang="en-GB" sz="12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April 2023]</a:t>
            </a:r>
          </a:p>
          <a:p>
            <a:pPr algn="l"/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GB" sz="12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-Gil. D, Miró-</a:t>
            </a:r>
            <a:r>
              <a:rPr lang="en-GB" sz="12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Llinares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F, </a:t>
            </a:r>
            <a:r>
              <a:rPr lang="en-GB" sz="12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Moneva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A, Kemp. S, Días-</a:t>
            </a:r>
            <a:r>
              <a:rPr lang="en-GB" sz="12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Castaño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N, (2021), ‘Cybercrime and Shifts in Opportunities During COVID-19: A Preliminary Analysis in the UK’, </a:t>
            </a:r>
            <a:r>
              <a:rPr lang="en-GB" sz="12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European Societies in the Time of the Coronavirus Crisis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Vol. 23, Issue sup1, pp. s47-s59, Available at: </a:t>
            </a:r>
            <a:r>
              <a:rPr lang="en-GB" sz="12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https://www.tandfonline.com/doi/epdf/10.1080/14616696.2020.1804973?needAccess=true&amp;role=button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, [accessed 10</a:t>
            </a:r>
            <a:r>
              <a:rPr lang="en-GB" sz="12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2023]</a:t>
            </a:r>
          </a:p>
          <a:p>
            <a:pPr algn="l"/>
            <a:endParaRPr lang="en-GB" sz="12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GB" sz="12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Borwell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J, Jansen. J, </a:t>
            </a:r>
            <a:r>
              <a:rPr lang="en-GB" sz="12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Stol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W, (2021), ‘The Psychological and Financial Impact of Cybercrime Victimization: A Novel Application of the Shattered Assumptions Theory’, </a:t>
            </a:r>
            <a:r>
              <a:rPr lang="en-GB" sz="12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Science Computer Review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Vol. 40, Issue 4, pp. 1-22, Available at : </a:t>
            </a:r>
            <a:r>
              <a:rPr lang="en-GB" sz="12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https://journals.sagepub.com/doi/abs/10.1177/0894439320983828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,[accessed 10th April 2023]</a:t>
            </a:r>
          </a:p>
          <a:p>
            <a:pPr algn="l"/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Blokland. A, </a:t>
            </a:r>
            <a:r>
              <a:rPr lang="en-GB" sz="12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Bruggen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M, (2020), ‘A Crime Script Analysis of Child Sexual Exploitation Material Fora on the Dark Web’, </a:t>
            </a:r>
            <a:r>
              <a:rPr lang="en-GB" sz="12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Sexual Abuse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Vol. 33, Issue 8, pp. 950-974, Available at: </a:t>
            </a:r>
            <a:r>
              <a:rPr lang="en-GB" sz="12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https://journals.sagepub.com/doi/pdf/10.1177/1079063220981063?casa_token=yqBIlzOS5qwAAAAA:WN8BLktlQzhAme4zBuW0cBwI3GMz47mE_ERSyDJWJpLg-TFH3xptQgk0-Vg-XWdrPonMYjjURJo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, [accessed 26</a:t>
            </a:r>
            <a:r>
              <a:rPr lang="en-GB" sz="12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2023]</a:t>
            </a:r>
          </a:p>
          <a:p>
            <a:pPr algn="l"/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House of Lords Library, (2020), </a:t>
            </a:r>
            <a:r>
              <a:rPr lang="en-GB" sz="12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Policing in the UK: Serious and Organised Crime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Available at: </a:t>
            </a:r>
            <a:r>
              <a:rPr lang="en-GB" sz="12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https://researchbriefings.files.parliament.uk/documents/LLN-2020-0016/LLN-2020-0016.pdf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, [accessed 9</a:t>
            </a:r>
            <a:r>
              <a:rPr lang="en-GB" sz="12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2023]</a:t>
            </a:r>
          </a:p>
          <a:p>
            <a:pPr algn="l"/>
            <a:endParaRPr lang="en-GB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 Government, (2013), </a:t>
            </a:r>
            <a:r>
              <a:rPr lang="en-GB" sz="12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Serious and Organised Crime Strategy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Available at: </a:t>
            </a:r>
            <a:r>
              <a:rPr lang="en-GB" sz="12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https://assets.publishing.service.gov.uk/government/uploads/system/uploads/attachment_data/file/248645/Serious_and_Organised_Crime_Strategy.pdf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, [accessed 10</a:t>
            </a:r>
            <a:r>
              <a:rPr lang="en-GB" sz="12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2023]</a:t>
            </a:r>
          </a:p>
          <a:p>
            <a:pPr algn="l"/>
            <a:endParaRPr lang="en-GB" sz="12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 Office, (2023), </a:t>
            </a:r>
            <a:r>
              <a:rPr lang="en-GB" sz="12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Adults at Risk: Detention of Potential or Confirmed Victims of Modern Slavery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Available at: </a:t>
            </a:r>
            <a:r>
              <a:rPr lang="en-GB" sz="12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https://assets.publishing.service.gov.uk/government/uploads/system/uploads/attachment_data/file/1132830/Adults_at_risk_Detention_of_victims_of_modern_slavery.pdf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, [accessed 30</a:t>
            </a:r>
            <a:r>
              <a:rPr lang="en-GB" sz="12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2023]</a:t>
            </a:r>
            <a:endParaRPr lang="en-GB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 Office, (2021), </a:t>
            </a:r>
            <a:r>
              <a:rPr lang="en-GB" sz="13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2021 UK Annual Report on Modern Slavery (Accessible Version)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Available at: </a:t>
            </a:r>
            <a:r>
              <a:rPr lang="en-GB" sz="13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https://www.gov.uk/government/publications/2021-uk-annual-report-on-modern-slavery/2021-uk-annual-report-on-modern-slavery-accessible-version#chapter-1--modern-slavery-in-the-uk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, [accessed 30</a:t>
            </a:r>
            <a:r>
              <a:rPr lang="en-GB" sz="13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2023]</a:t>
            </a:r>
            <a:endParaRPr lang="en-GB" sz="13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GB" sz="1300" b="1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1668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DA4614-F786-F789-8B15-2D5344799C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5750" y="361950"/>
            <a:ext cx="11696700" cy="6305549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sz="13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Hardeveld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G, Webber. C, O’Hara. K, (2017), ‘Deviating From the Cybercriminal Script: Exploring Tools of Anonymity (Mis)Used by Carders on </a:t>
            </a:r>
            <a:r>
              <a:rPr lang="en-GB" sz="13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Cryptomarkets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’, </a:t>
            </a:r>
            <a:r>
              <a:rPr lang="en-GB" sz="13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American Behavioural Scientist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Vol. 61, issue 11, pp. 1244-1266, Available at: </a:t>
            </a:r>
            <a:r>
              <a:rPr lang="en-GB" sz="13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https://journals.sagepub.com/doi/pdf/10.1177/0002764217734271?casa_token=DjmRL-TCgvkAAAAA:Dl2pfbtFR0ph8cprSWTbxPo0x43thFA7s5kM27axB6EVQNsDI0Br8_y0t2-5fMb57gJMvd9oh6o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, [accessed 13</a:t>
            </a:r>
            <a:r>
              <a:rPr lang="en-GB" sz="13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2023] </a:t>
            </a:r>
            <a:endParaRPr lang="en-GB" sz="13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GB" sz="13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Johnson. D, Faulkner. E, Meredith. G, Wilson. T, (2020), ‘Police Functional Adaptation to the Digital or Post Digital Age: Discussions with Cybercrime Experts’, The journal of Criminal law, vol. 84, issue 5, pp. 427-450, Available at: </a:t>
            </a:r>
            <a:r>
              <a:rPr lang="en-GB" sz="13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https://journals.sagepub.com/doi/pdf/10.1177/0022018320952559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, [accessed 1</a:t>
            </a:r>
            <a:r>
              <a:rPr lang="en-GB" sz="13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May 2023]</a:t>
            </a:r>
            <a:endParaRPr lang="en-GB" sz="13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endParaRPr lang="en-GB" sz="13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King’s College London, (2016), </a:t>
            </a:r>
            <a:r>
              <a:rPr lang="en-GB" sz="13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 Levels of Mental Illness Reported by Victims of Human Trafficking in the UK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[video]. Available at: </a:t>
            </a:r>
            <a:r>
              <a:rPr lang="en-GB" sz="13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https://www.youtube.com/watch?v=6CiXyDfciqM&amp;t=136s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, [accessed 27</a:t>
            </a:r>
            <a:r>
              <a:rPr lang="en-GB" sz="13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April 2023]</a:t>
            </a:r>
          </a:p>
          <a:p>
            <a:pPr algn="l"/>
            <a:endParaRPr lang="en-GB" sz="13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Metropolitan Police, (2023), </a:t>
            </a:r>
            <a:r>
              <a:rPr lang="en-GB" sz="13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Modern Slavery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Available at: </a:t>
            </a:r>
            <a:r>
              <a:rPr lang="en-GB" sz="13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https://www.met.police.uk/advice/advice-and-information/ms/modern-slavery/#:~:text=Modern%20slavery%20includes%20human%20trafficking,so%20they%20can%20be%20exploited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, [accessed 27</a:t>
            </a:r>
            <a:r>
              <a:rPr lang="en-GB" sz="13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April 2023]</a:t>
            </a:r>
          </a:p>
          <a:p>
            <a:pPr algn="l"/>
            <a:endParaRPr lang="en-GB" sz="13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McArdle. R, </a:t>
            </a:r>
            <a:r>
              <a:rPr lang="en-GB" sz="13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Goncharov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M, </a:t>
            </a:r>
            <a:r>
              <a:rPr lang="en-GB" sz="13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Balduzzi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M, </a:t>
            </a:r>
            <a:r>
              <a:rPr lang="en-GB" sz="13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Ciancaglini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V, (2013), </a:t>
            </a:r>
            <a:r>
              <a:rPr lang="en-GB" sz="1300" b="1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Deepweb</a:t>
            </a:r>
            <a:r>
              <a:rPr lang="en-GB" sz="13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Cybercrime: It’s Not All About TOR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Available at: </a:t>
            </a:r>
            <a:r>
              <a:rPr lang="en-GB" sz="13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https://img.deepweb-sites.com/wp-content/uploads/2015/11/wp-deepweb-and-cybercrime.pdf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, [accessed 13</a:t>
            </a:r>
            <a:r>
              <a:rPr lang="en-GB" sz="13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April 2023]</a:t>
            </a:r>
          </a:p>
          <a:p>
            <a:pPr algn="l"/>
            <a:endParaRPr lang="en-GB" sz="13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Crime Agency, (2018), </a:t>
            </a:r>
            <a:r>
              <a:rPr lang="en-GB" sz="13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Strategic Assessment of Serious and Organised Crime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Available at: </a:t>
            </a:r>
            <a:r>
              <a:rPr lang="en-GB" sz="13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https://www.nationalcrimeagency.gov.uk/who-we-are/publications/173-national-strategic-assessment-of-serious-and-organised-crime-2018/file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, [accessed 27</a:t>
            </a:r>
            <a:r>
              <a:rPr lang="en-GB" sz="13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2023]</a:t>
            </a:r>
          </a:p>
          <a:p>
            <a:pPr algn="l"/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GB" sz="13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Sikra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J, Renaud. K, Thomas. D, (2023), ‘UK Cybercrime, Victims and Reporting: A Systematic Review’, </a:t>
            </a:r>
            <a:r>
              <a:rPr lang="en-GB" sz="13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Commonwealth Cybercrime Journal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Vol. 1, issue 1, pp. 28-45, Available at: </a:t>
            </a:r>
            <a:r>
              <a:rPr lang="en-GB" sz="13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https://strathprints.strath.ac.uk/84979/1/Sikra_etal_CCJ_2023_UK_cybercrime_victims_and_reporting_a_systematic_review.pdf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, [accessed 10</a:t>
            </a:r>
            <a:r>
              <a:rPr lang="en-GB" sz="13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April 2022]</a:t>
            </a:r>
          </a:p>
          <a:p>
            <a:pPr algn="l"/>
            <a:endParaRPr lang="en-GB" sz="13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Passage, (2016), </a:t>
            </a:r>
            <a:r>
              <a:rPr lang="en-GB" sz="13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Modern Slavery Handbook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Available at: </a:t>
            </a:r>
            <a:r>
              <a:rPr lang="en-GB" sz="13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https://www.antislaverycommissioner.co.uk/media/1282/the-passage-modern-slavery-handbook_v3.pdf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, [accessed 30</a:t>
            </a:r>
            <a:r>
              <a:rPr lang="en-GB" sz="13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2023]</a:t>
            </a:r>
            <a:endParaRPr lang="en-GB" sz="13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GB" sz="13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United Nations Office on Drugs and Crime, (2004), </a:t>
            </a:r>
            <a:r>
              <a:rPr lang="en-GB" sz="13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United Nations Convention Against Transnational Organised Crime and the Protocols Thereto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Available at: </a:t>
            </a:r>
            <a:r>
              <a:rPr lang="en-GB" sz="13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https://www.unodc.org/documents/treaties/UNTOC/Publications/TOC%20Convention/TOCebook-e.pdf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, [accessed 9</a:t>
            </a:r>
            <a:r>
              <a:rPr lang="en-GB" sz="13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April 2023]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79978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{5B63F9D4-B572-DD4C-93A4-18FB959D422C}tf10001079_mac</Template>
  <TotalTime>236</TotalTime>
  <Words>1372</Words>
  <Application>Microsoft Macintosh PowerPoint</Application>
  <PresentationFormat>Widescreen</PresentationFormat>
  <Paragraphs>68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Century Gothic</vt:lpstr>
      <vt:lpstr>Vapor Trail</vt:lpstr>
      <vt:lpstr>Key Challenges When Responding to Serious and Organised Crime</vt:lpstr>
      <vt:lpstr>What is Serious and Organised Crime?</vt:lpstr>
      <vt:lpstr>Key Issue 1: the development of technology</vt:lpstr>
      <vt:lpstr>The four P’s Principle</vt:lpstr>
      <vt:lpstr>Applying the four p’s principle to serious and organised crime</vt:lpstr>
      <vt:lpstr>Key Challenge 2: the hidden nature of human trafficking and modern slavery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Jacey Punter (2004350)</dc:creator>
  <cp:lastModifiedBy>Jacey Punter (2004350)</cp:lastModifiedBy>
  <cp:revision>1</cp:revision>
  <dcterms:created xsi:type="dcterms:W3CDTF">2023-04-30T15:36:55Z</dcterms:created>
  <dcterms:modified xsi:type="dcterms:W3CDTF">2023-05-02T10:33:16Z</dcterms:modified>
</cp:coreProperties>
</file>