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0" r:id="rId1"/>
  </p:sldMasterIdLst>
  <p:sldIdLst>
    <p:sldId id="256" r:id="rId2"/>
    <p:sldId id="262" r:id="rId3"/>
    <p:sldId id="271" r:id="rId4"/>
    <p:sldId id="263" r:id="rId5"/>
    <p:sldId id="264" r:id="rId6"/>
    <p:sldId id="265" r:id="rId7"/>
    <p:sldId id="272" r:id="rId8"/>
    <p:sldId id="266" r:id="rId9"/>
    <p:sldId id="267" r:id="rId10"/>
    <p:sldId id="273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5331"/>
    <p:restoredTop sz="94733"/>
  </p:normalViewPr>
  <p:slideViewPr>
    <p:cSldViewPr snapToGrid="0" snapToObjects="1">
      <p:cViewPr>
        <p:scale>
          <a:sx n="63" d="100"/>
          <a:sy n="63" d="100"/>
        </p:scale>
        <p:origin x="8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2B646A-008A-4AD2-B7AA-88DB80687257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59D55F-416E-4F4B-BD91-E5C69C7E96D3}">
      <dgm:prSet/>
      <dgm:spPr/>
      <dgm:t>
        <a:bodyPr/>
        <a:lstStyle/>
        <a:p>
          <a:r>
            <a:rPr lang="en-US" b="1"/>
            <a:t>Political</a:t>
          </a:r>
          <a:endParaRPr lang="en-US"/>
        </a:p>
      </dgm:t>
    </dgm:pt>
    <dgm:pt modelId="{BECBD62A-A3F3-440D-A9D6-051C7E0B8AC3}" type="parTrans" cxnId="{1F61FF7B-0715-45DA-A310-739F93E2D8F5}">
      <dgm:prSet/>
      <dgm:spPr/>
      <dgm:t>
        <a:bodyPr/>
        <a:lstStyle/>
        <a:p>
          <a:endParaRPr lang="en-US"/>
        </a:p>
      </dgm:t>
    </dgm:pt>
    <dgm:pt modelId="{6E14A917-8589-4962-99B0-85585729BDCD}" type="sibTrans" cxnId="{1F61FF7B-0715-45DA-A310-739F93E2D8F5}">
      <dgm:prSet/>
      <dgm:spPr/>
      <dgm:t>
        <a:bodyPr/>
        <a:lstStyle/>
        <a:p>
          <a:endParaRPr lang="en-US"/>
        </a:p>
      </dgm:t>
    </dgm:pt>
    <dgm:pt modelId="{FB137946-6953-43B9-9279-D0FE22097A08}">
      <dgm:prSet/>
      <dgm:spPr/>
      <dgm:t>
        <a:bodyPr/>
        <a:lstStyle/>
        <a:p>
          <a:r>
            <a:rPr lang="en-GB" b="1"/>
            <a:t>Economic </a:t>
          </a:r>
          <a:endParaRPr lang="en-US"/>
        </a:p>
      </dgm:t>
    </dgm:pt>
    <dgm:pt modelId="{7679D800-8A6A-4E43-8E74-32BDDDC48CA8}" type="parTrans" cxnId="{2504F40F-FADE-4FF4-B53D-EBC44824778E}">
      <dgm:prSet/>
      <dgm:spPr/>
      <dgm:t>
        <a:bodyPr/>
        <a:lstStyle/>
        <a:p>
          <a:endParaRPr lang="en-US"/>
        </a:p>
      </dgm:t>
    </dgm:pt>
    <dgm:pt modelId="{5D55BFB2-C707-4AFF-A618-FAD7A6DE7874}" type="sibTrans" cxnId="{2504F40F-FADE-4FF4-B53D-EBC44824778E}">
      <dgm:prSet/>
      <dgm:spPr/>
      <dgm:t>
        <a:bodyPr/>
        <a:lstStyle/>
        <a:p>
          <a:endParaRPr lang="en-US"/>
        </a:p>
      </dgm:t>
    </dgm:pt>
    <dgm:pt modelId="{A7658885-BCB5-43FE-8F43-995D4FAD0560}">
      <dgm:prSet/>
      <dgm:spPr/>
      <dgm:t>
        <a:bodyPr/>
        <a:lstStyle/>
        <a:p>
          <a:r>
            <a:rPr lang="en-GB" b="1"/>
            <a:t>Social</a:t>
          </a:r>
          <a:r>
            <a:rPr lang="en-GB"/>
            <a:t> </a:t>
          </a:r>
          <a:endParaRPr lang="en-US"/>
        </a:p>
      </dgm:t>
    </dgm:pt>
    <dgm:pt modelId="{BEAC8856-6F55-4DB1-B45A-061CD96EAA6A}" type="parTrans" cxnId="{1F93325D-AAE5-4CBD-9F98-3D7B60E12DDE}">
      <dgm:prSet/>
      <dgm:spPr/>
      <dgm:t>
        <a:bodyPr/>
        <a:lstStyle/>
        <a:p>
          <a:endParaRPr lang="en-US"/>
        </a:p>
      </dgm:t>
    </dgm:pt>
    <dgm:pt modelId="{A008EEE0-9E97-4DE2-A185-091344D11021}" type="sibTrans" cxnId="{1F93325D-AAE5-4CBD-9F98-3D7B60E12DDE}">
      <dgm:prSet/>
      <dgm:spPr/>
      <dgm:t>
        <a:bodyPr/>
        <a:lstStyle/>
        <a:p>
          <a:endParaRPr lang="en-US"/>
        </a:p>
      </dgm:t>
    </dgm:pt>
    <dgm:pt modelId="{DF3E24D9-78A6-46F8-91EF-852BD4EF24CD}">
      <dgm:prSet/>
      <dgm:spPr/>
      <dgm:t>
        <a:bodyPr/>
        <a:lstStyle/>
        <a:p>
          <a:r>
            <a:rPr lang="en-GB" b="1"/>
            <a:t>Technological</a:t>
          </a:r>
          <a:r>
            <a:rPr lang="en-GB"/>
            <a:t> </a:t>
          </a:r>
          <a:endParaRPr lang="en-US"/>
        </a:p>
      </dgm:t>
    </dgm:pt>
    <dgm:pt modelId="{D68E1A71-6C3A-4203-B28E-45E4AA1AB2A3}" type="parTrans" cxnId="{01AA4826-0318-46ED-BB13-652A48A13D17}">
      <dgm:prSet/>
      <dgm:spPr/>
      <dgm:t>
        <a:bodyPr/>
        <a:lstStyle/>
        <a:p>
          <a:endParaRPr lang="en-US"/>
        </a:p>
      </dgm:t>
    </dgm:pt>
    <dgm:pt modelId="{D8675940-292C-4A43-80AA-A0028963C57B}" type="sibTrans" cxnId="{01AA4826-0318-46ED-BB13-652A48A13D17}">
      <dgm:prSet/>
      <dgm:spPr/>
      <dgm:t>
        <a:bodyPr/>
        <a:lstStyle/>
        <a:p>
          <a:endParaRPr lang="en-US"/>
        </a:p>
      </dgm:t>
    </dgm:pt>
    <dgm:pt modelId="{09B79023-E03A-4ABE-AA17-C7674C66B6B0}">
      <dgm:prSet/>
      <dgm:spPr/>
      <dgm:t>
        <a:bodyPr/>
        <a:lstStyle/>
        <a:p>
          <a:r>
            <a:rPr lang="en-GB" b="1"/>
            <a:t>Environmental</a:t>
          </a:r>
          <a:r>
            <a:rPr lang="en-GB"/>
            <a:t> </a:t>
          </a:r>
          <a:endParaRPr lang="en-US"/>
        </a:p>
      </dgm:t>
    </dgm:pt>
    <dgm:pt modelId="{BDEAB352-BD1E-45AE-839A-88798D428F5D}" type="parTrans" cxnId="{BF3312EA-68ED-415D-8001-E63F9FFEE9DE}">
      <dgm:prSet/>
      <dgm:spPr/>
      <dgm:t>
        <a:bodyPr/>
        <a:lstStyle/>
        <a:p>
          <a:endParaRPr lang="en-US"/>
        </a:p>
      </dgm:t>
    </dgm:pt>
    <dgm:pt modelId="{3025A7F0-C5AC-4A45-8F7F-2858D0CC4366}" type="sibTrans" cxnId="{BF3312EA-68ED-415D-8001-E63F9FFEE9DE}">
      <dgm:prSet/>
      <dgm:spPr/>
      <dgm:t>
        <a:bodyPr/>
        <a:lstStyle/>
        <a:p>
          <a:endParaRPr lang="en-US"/>
        </a:p>
      </dgm:t>
    </dgm:pt>
    <dgm:pt modelId="{32949D50-A58A-471E-8FA9-A6FBDCF605EB}">
      <dgm:prSet/>
      <dgm:spPr/>
      <dgm:t>
        <a:bodyPr/>
        <a:lstStyle/>
        <a:p>
          <a:r>
            <a:rPr lang="en-GB" b="1"/>
            <a:t>Legal </a:t>
          </a:r>
          <a:endParaRPr lang="en-US"/>
        </a:p>
      </dgm:t>
    </dgm:pt>
    <dgm:pt modelId="{1D8E7538-708A-477E-9CF4-585FE2D00A7E}" type="parTrans" cxnId="{EDFB58E0-ABBB-4E7D-9889-1A29D17F2AAF}">
      <dgm:prSet/>
      <dgm:spPr/>
      <dgm:t>
        <a:bodyPr/>
        <a:lstStyle/>
        <a:p>
          <a:endParaRPr lang="en-US"/>
        </a:p>
      </dgm:t>
    </dgm:pt>
    <dgm:pt modelId="{E4F715BC-4D12-49FC-9F13-C16327C58077}" type="sibTrans" cxnId="{EDFB58E0-ABBB-4E7D-9889-1A29D17F2AAF}">
      <dgm:prSet/>
      <dgm:spPr/>
      <dgm:t>
        <a:bodyPr/>
        <a:lstStyle/>
        <a:p>
          <a:endParaRPr lang="en-US"/>
        </a:p>
      </dgm:t>
    </dgm:pt>
    <dgm:pt modelId="{EF8797FD-A1B6-5F4B-B4EA-F231C1B67114}" type="pres">
      <dgm:prSet presAssocID="{032B646A-008A-4AD2-B7AA-88DB80687257}" presName="linear" presStyleCnt="0">
        <dgm:presLayoutVars>
          <dgm:dir/>
          <dgm:animLvl val="lvl"/>
          <dgm:resizeHandles val="exact"/>
        </dgm:presLayoutVars>
      </dgm:prSet>
      <dgm:spPr/>
    </dgm:pt>
    <dgm:pt modelId="{0DA26274-73DB-724D-87AF-94F587210E6E}" type="pres">
      <dgm:prSet presAssocID="{0A59D55F-416E-4F4B-BD91-E5C69C7E96D3}" presName="parentLin" presStyleCnt="0"/>
      <dgm:spPr/>
    </dgm:pt>
    <dgm:pt modelId="{B7C4718F-65AF-3340-BD96-AA718B9EE153}" type="pres">
      <dgm:prSet presAssocID="{0A59D55F-416E-4F4B-BD91-E5C69C7E96D3}" presName="parentLeftMargin" presStyleLbl="node1" presStyleIdx="0" presStyleCnt="6"/>
      <dgm:spPr/>
    </dgm:pt>
    <dgm:pt modelId="{A2A42A25-89A5-4144-9DF3-E281034BDDF3}" type="pres">
      <dgm:prSet presAssocID="{0A59D55F-416E-4F4B-BD91-E5C69C7E96D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AC4FA13-F0C7-9C43-9BD0-FB02A3B86310}" type="pres">
      <dgm:prSet presAssocID="{0A59D55F-416E-4F4B-BD91-E5C69C7E96D3}" presName="negativeSpace" presStyleCnt="0"/>
      <dgm:spPr/>
    </dgm:pt>
    <dgm:pt modelId="{460B4BDE-F0AA-434D-83BF-F272B2101F27}" type="pres">
      <dgm:prSet presAssocID="{0A59D55F-416E-4F4B-BD91-E5C69C7E96D3}" presName="childText" presStyleLbl="conFgAcc1" presStyleIdx="0" presStyleCnt="6">
        <dgm:presLayoutVars>
          <dgm:bulletEnabled val="1"/>
        </dgm:presLayoutVars>
      </dgm:prSet>
      <dgm:spPr/>
    </dgm:pt>
    <dgm:pt modelId="{9B9CB9D4-177F-5E43-8E27-D0552E6A4F99}" type="pres">
      <dgm:prSet presAssocID="{6E14A917-8589-4962-99B0-85585729BDCD}" presName="spaceBetweenRectangles" presStyleCnt="0"/>
      <dgm:spPr/>
    </dgm:pt>
    <dgm:pt modelId="{02043D26-E287-5140-B0BC-B4F719EEA3B0}" type="pres">
      <dgm:prSet presAssocID="{FB137946-6953-43B9-9279-D0FE22097A08}" presName="parentLin" presStyleCnt="0"/>
      <dgm:spPr/>
    </dgm:pt>
    <dgm:pt modelId="{24D8D864-6FEE-0642-95F3-572AA1E62A6B}" type="pres">
      <dgm:prSet presAssocID="{FB137946-6953-43B9-9279-D0FE22097A08}" presName="parentLeftMargin" presStyleLbl="node1" presStyleIdx="0" presStyleCnt="6"/>
      <dgm:spPr/>
    </dgm:pt>
    <dgm:pt modelId="{F3BD43FC-126D-8D46-9324-FBE224B00F0D}" type="pres">
      <dgm:prSet presAssocID="{FB137946-6953-43B9-9279-D0FE22097A0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DB83634-65FB-5B44-AF40-C7E234D2D526}" type="pres">
      <dgm:prSet presAssocID="{FB137946-6953-43B9-9279-D0FE22097A08}" presName="negativeSpace" presStyleCnt="0"/>
      <dgm:spPr/>
    </dgm:pt>
    <dgm:pt modelId="{AC269184-84CF-3E4B-A75A-5353B83C588A}" type="pres">
      <dgm:prSet presAssocID="{FB137946-6953-43B9-9279-D0FE22097A08}" presName="childText" presStyleLbl="conFgAcc1" presStyleIdx="1" presStyleCnt="6">
        <dgm:presLayoutVars>
          <dgm:bulletEnabled val="1"/>
        </dgm:presLayoutVars>
      </dgm:prSet>
      <dgm:spPr/>
    </dgm:pt>
    <dgm:pt modelId="{30D12D5B-DA8F-7F44-9EB7-EA7028497088}" type="pres">
      <dgm:prSet presAssocID="{5D55BFB2-C707-4AFF-A618-FAD7A6DE7874}" presName="spaceBetweenRectangles" presStyleCnt="0"/>
      <dgm:spPr/>
    </dgm:pt>
    <dgm:pt modelId="{EDE427F0-F6DE-1D48-86FB-CE0C1109F021}" type="pres">
      <dgm:prSet presAssocID="{A7658885-BCB5-43FE-8F43-995D4FAD0560}" presName="parentLin" presStyleCnt="0"/>
      <dgm:spPr/>
    </dgm:pt>
    <dgm:pt modelId="{9A632EF2-94F4-BE4F-8F65-00ECE07E4798}" type="pres">
      <dgm:prSet presAssocID="{A7658885-BCB5-43FE-8F43-995D4FAD0560}" presName="parentLeftMargin" presStyleLbl="node1" presStyleIdx="1" presStyleCnt="6"/>
      <dgm:spPr/>
    </dgm:pt>
    <dgm:pt modelId="{1520C832-37E8-6B40-BE0F-F4BD2D42D381}" type="pres">
      <dgm:prSet presAssocID="{A7658885-BCB5-43FE-8F43-995D4FAD056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E99D702-0BEA-8B46-9661-32E8039FE86A}" type="pres">
      <dgm:prSet presAssocID="{A7658885-BCB5-43FE-8F43-995D4FAD0560}" presName="negativeSpace" presStyleCnt="0"/>
      <dgm:spPr/>
    </dgm:pt>
    <dgm:pt modelId="{0EE2428E-9AE1-254C-9690-AB69400817D3}" type="pres">
      <dgm:prSet presAssocID="{A7658885-BCB5-43FE-8F43-995D4FAD0560}" presName="childText" presStyleLbl="conFgAcc1" presStyleIdx="2" presStyleCnt="6">
        <dgm:presLayoutVars>
          <dgm:bulletEnabled val="1"/>
        </dgm:presLayoutVars>
      </dgm:prSet>
      <dgm:spPr/>
    </dgm:pt>
    <dgm:pt modelId="{5A52632F-C5BE-4047-9F4A-E19EA42A765E}" type="pres">
      <dgm:prSet presAssocID="{A008EEE0-9E97-4DE2-A185-091344D11021}" presName="spaceBetweenRectangles" presStyleCnt="0"/>
      <dgm:spPr/>
    </dgm:pt>
    <dgm:pt modelId="{D8D5925D-D22F-944C-9347-0217376D80F2}" type="pres">
      <dgm:prSet presAssocID="{DF3E24D9-78A6-46F8-91EF-852BD4EF24CD}" presName="parentLin" presStyleCnt="0"/>
      <dgm:spPr/>
    </dgm:pt>
    <dgm:pt modelId="{978F7ABC-AE43-8143-BD64-81A6672A3258}" type="pres">
      <dgm:prSet presAssocID="{DF3E24D9-78A6-46F8-91EF-852BD4EF24CD}" presName="parentLeftMargin" presStyleLbl="node1" presStyleIdx="2" presStyleCnt="6"/>
      <dgm:spPr/>
    </dgm:pt>
    <dgm:pt modelId="{F60F55D5-391E-EF4E-A9AF-E2C8674E927C}" type="pres">
      <dgm:prSet presAssocID="{DF3E24D9-78A6-46F8-91EF-852BD4EF24C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21649EA-E682-AA43-A614-50F5937E9FED}" type="pres">
      <dgm:prSet presAssocID="{DF3E24D9-78A6-46F8-91EF-852BD4EF24CD}" presName="negativeSpace" presStyleCnt="0"/>
      <dgm:spPr/>
    </dgm:pt>
    <dgm:pt modelId="{3D6FE193-1315-8D49-BE51-34C6DD8FEDED}" type="pres">
      <dgm:prSet presAssocID="{DF3E24D9-78A6-46F8-91EF-852BD4EF24CD}" presName="childText" presStyleLbl="conFgAcc1" presStyleIdx="3" presStyleCnt="6">
        <dgm:presLayoutVars>
          <dgm:bulletEnabled val="1"/>
        </dgm:presLayoutVars>
      </dgm:prSet>
      <dgm:spPr/>
    </dgm:pt>
    <dgm:pt modelId="{C50A7C81-A721-7747-92F7-F2D2BCF35224}" type="pres">
      <dgm:prSet presAssocID="{D8675940-292C-4A43-80AA-A0028963C57B}" presName="spaceBetweenRectangles" presStyleCnt="0"/>
      <dgm:spPr/>
    </dgm:pt>
    <dgm:pt modelId="{60EC79EE-1EF7-374F-BC3E-8260955968A7}" type="pres">
      <dgm:prSet presAssocID="{09B79023-E03A-4ABE-AA17-C7674C66B6B0}" presName="parentLin" presStyleCnt="0"/>
      <dgm:spPr/>
    </dgm:pt>
    <dgm:pt modelId="{C8FA6C2A-A374-A541-B45C-3E5E3800A21C}" type="pres">
      <dgm:prSet presAssocID="{09B79023-E03A-4ABE-AA17-C7674C66B6B0}" presName="parentLeftMargin" presStyleLbl="node1" presStyleIdx="3" presStyleCnt="6"/>
      <dgm:spPr/>
    </dgm:pt>
    <dgm:pt modelId="{C8581309-742E-4549-8BC9-9C42487254D7}" type="pres">
      <dgm:prSet presAssocID="{09B79023-E03A-4ABE-AA17-C7674C66B6B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B29922B-70F6-AB4F-9078-11344E235935}" type="pres">
      <dgm:prSet presAssocID="{09B79023-E03A-4ABE-AA17-C7674C66B6B0}" presName="negativeSpace" presStyleCnt="0"/>
      <dgm:spPr/>
    </dgm:pt>
    <dgm:pt modelId="{77AB51ED-4389-A144-BFF0-DDF28EC32E53}" type="pres">
      <dgm:prSet presAssocID="{09B79023-E03A-4ABE-AA17-C7674C66B6B0}" presName="childText" presStyleLbl="conFgAcc1" presStyleIdx="4" presStyleCnt="6">
        <dgm:presLayoutVars>
          <dgm:bulletEnabled val="1"/>
        </dgm:presLayoutVars>
      </dgm:prSet>
      <dgm:spPr/>
    </dgm:pt>
    <dgm:pt modelId="{0D8B59C5-1B03-F14C-A7E5-360DB7777885}" type="pres">
      <dgm:prSet presAssocID="{3025A7F0-C5AC-4A45-8F7F-2858D0CC4366}" presName="spaceBetweenRectangles" presStyleCnt="0"/>
      <dgm:spPr/>
    </dgm:pt>
    <dgm:pt modelId="{186DF44D-5BEC-6542-9458-9FF46EC3F7D8}" type="pres">
      <dgm:prSet presAssocID="{32949D50-A58A-471E-8FA9-A6FBDCF605EB}" presName="parentLin" presStyleCnt="0"/>
      <dgm:spPr/>
    </dgm:pt>
    <dgm:pt modelId="{FD64C3FC-06D3-1144-A8CC-9C02695A6885}" type="pres">
      <dgm:prSet presAssocID="{32949D50-A58A-471E-8FA9-A6FBDCF605EB}" presName="parentLeftMargin" presStyleLbl="node1" presStyleIdx="4" presStyleCnt="6"/>
      <dgm:spPr/>
    </dgm:pt>
    <dgm:pt modelId="{0D17B8CD-45F5-BA40-912E-DF665DFFC7E9}" type="pres">
      <dgm:prSet presAssocID="{32949D50-A58A-471E-8FA9-A6FBDCF605EB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BE9FD909-FCAE-0E4A-8759-9666AAE9D1EE}" type="pres">
      <dgm:prSet presAssocID="{32949D50-A58A-471E-8FA9-A6FBDCF605EB}" presName="negativeSpace" presStyleCnt="0"/>
      <dgm:spPr/>
    </dgm:pt>
    <dgm:pt modelId="{DFC474FC-047C-C748-BA50-65D007B33EA4}" type="pres">
      <dgm:prSet presAssocID="{32949D50-A58A-471E-8FA9-A6FBDCF605EB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2504F40F-FADE-4FF4-B53D-EBC44824778E}" srcId="{032B646A-008A-4AD2-B7AA-88DB80687257}" destId="{FB137946-6953-43B9-9279-D0FE22097A08}" srcOrd="1" destOrd="0" parTransId="{7679D800-8A6A-4E43-8E74-32BDDDC48CA8}" sibTransId="{5D55BFB2-C707-4AFF-A618-FAD7A6DE7874}"/>
    <dgm:cxn modelId="{CA1E051E-9648-8147-9354-F74A15EE6942}" type="presOf" srcId="{0A59D55F-416E-4F4B-BD91-E5C69C7E96D3}" destId="{A2A42A25-89A5-4144-9DF3-E281034BDDF3}" srcOrd="1" destOrd="0" presId="urn:microsoft.com/office/officeart/2005/8/layout/list1"/>
    <dgm:cxn modelId="{A245FF22-1BF8-B64C-87F6-F2DA4E4A4534}" type="presOf" srcId="{032B646A-008A-4AD2-B7AA-88DB80687257}" destId="{EF8797FD-A1B6-5F4B-B4EA-F231C1B67114}" srcOrd="0" destOrd="0" presId="urn:microsoft.com/office/officeart/2005/8/layout/list1"/>
    <dgm:cxn modelId="{01AA4826-0318-46ED-BB13-652A48A13D17}" srcId="{032B646A-008A-4AD2-B7AA-88DB80687257}" destId="{DF3E24D9-78A6-46F8-91EF-852BD4EF24CD}" srcOrd="3" destOrd="0" parTransId="{D68E1A71-6C3A-4203-B28E-45E4AA1AB2A3}" sibTransId="{D8675940-292C-4A43-80AA-A0028963C57B}"/>
    <dgm:cxn modelId="{2A73972D-5F65-1348-8560-CAB8C4C517A0}" type="presOf" srcId="{A7658885-BCB5-43FE-8F43-995D4FAD0560}" destId="{9A632EF2-94F4-BE4F-8F65-00ECE07E4798}" srcOrd="0" destOrd="0" presId="urn:microsoft.com/office/officeart/2005/8/layout/list1"/>
    <dgm:cxn modelId="{60913636-3A6F-CB47-AEDE-F98E331680C3}" type="presOf" srcId="{09B79023-E03A-4ABE-AA17-C7674C66B6B0}" destId="{C8581309-742E-4549-8BC9-9C42487254D7}" srcOrd="1" destOrd="0" presId="urn:microsoft.com/office/officeart/2005/8/layout/list1"/>
    <dgm:cxn modelId="{24398056-4211-594A-ACA6-638EF1F9B251}" type="presOf" srcId="{FB137946-6953-43B9-9279-D0FE22097A08}" destId="{F3BD43FC-126D-8D46-9324-FBE224B00F0D}" srcOrd="1" destOrd="0" presId="urn:microsoft.com/office/officeart/2005/8/layout/list1"/>
    <dgm:cxn modelId="{1F93325D-AAE5-4CBD-9F98-3D7B60E12DDE}" srcId="{032B646A-008A-4AD2-B7AA-88DB80687257}" destId="{A7658885-BCB5-43FE-8F43-995D4FAD0560}" srcOrd="2" destOrd="0" parTransId="{BEAC8856-6F55-4DB1-B45A-061CD96EAA6A}" sibTransId="{A008EEE0-9E97-4DE2-A185-091344D11021}"/>
    <dgm:cxn modelId="{33C00067-E790-C045-B176-CC8807585554}" type="presOf" srcId="{09B79023-E03A-4ABE-AA17-C7674C66B6B0}" destId="{C8FA6C2A-A374-A541-B45C-3E5E3800A21C}" srcOrd="0" destOrd="0" presId="urn:microsoft.com/office/officeart/2005/8/layout/list1"/>
    <dgm:cxn modelId="{AA289573-4AD6-4C48-87C2-E4284AC6230D}" type="presOf" srcId="{DF3E24D9-78A6-46F8-91EF-852BD4EF24CD}" destId="{978F7ABC-AE43-8143-BD64-81A6672A3258}" srcOrd="0" destOrd="0" presId="urn:microsoft.com/office/officeart/2005/8/layout/list1"/>
    <dgm:cxn modelId="{1F61FF7B-0715-45DA-A310-739F93E2D8F5}" srcId="{032B646A-008A-4AD2-B7AA-88DB80687257}" destId="{0A59D55F-416E-4F4B-BD91-E5C69C7E96D3}" srcOrd="0" destOrd="0" parTransId="{BECBD62A-A3F3-440D-A9D6-051C7E0B8AC3}" sibTransId="{6E14A917-8589-4962-99B0-85585729BDCD}"/>
    <dgm:cxn modelId="{247F5C8C-451F-2C41-8AC1-8D3B6A0ED84B}" type="presOf" srcId="{A7658885-BCB5-43FE-8F43-995D4FAD0560}" destId="{1520C832-37E8-6B40-BE0F-F4BD2D42D381}" srcOrd="1" destOrd="0" presId="urn:microsoft.com/office/officeart/2005/8/layout/list1"/>
    <dgm:cxn modelId="{408ED48F-C09E-464D-8503-C64646BE909D}" type="presOf" srcId="{FB137946-6953-43B9-9279-D0FE22097A08}" destId="{24D8D864-6FEE-0642-95F3-572AA1E62A6B}" srcOrd="0" destOrd="0" presId="urn:microsoft.com/office/officeart/2005/8/layout/list1"/>
    <dgm:cxn modelId="{FEE88DD2-16F8-BD40-8047-1BB09C196AAB}" type="presOf" srcId="{32949D50-A58A-471E-8FA9-A6FBDCF605EB}" destId="{0D17B8CD-45F5-BA40-912E-DF665DFFC7E9}" srcOrd="1" destOrd="0" presId="urn:microsoft.com/office/officeart/2005/8/layout/list1"/>
    <dgm:cxn modelId="{2E4157D3-A1C0-8247-B3ED-5D3167C8C20E}" type="presOf" srcId="{DF3E24D9-78A6-46F8-91EF-852BD4EF24CD}" destId="{F60F55D5-391E-EF4E-A9AF-E2C8674E927C}" srcOrd="1" destOrd="0" presId="urn:microsoft.com/office/officeart/2005/8/layout/list1"/>
    <dgm:cxn modelId="{EDFB58E0-ABBB-4E7D-9889-1A29D17F2AAF}" srcId="{032B646A-008A-4AD2-B7AA-88DB80687257}" destId="{32949D50-A58A-471E-8FA9-A6FBDCF605EB}" srcOrd="5" destOrd="0" parTransId="{1D8E7538-708A-477E-9CF4-585FE2D00A7E}" sibTransId="{E4F715BC-4D12-49FC-9F13-C16327C58077}"/>
    <dgm:cxn modelId="{BF3312EA-68ED-415D-8001-E63F9FFEE9DE}" srcId="{032B646A-008A-4AD2-B7AA-88DB80687257}" destId="{09B79023-E03A-4ABE-AA17-C7674C66B6B0}" srcOrd="4" destOrd="0" parTransId="{BDEAB352-BD1E-45AE-839A-88798D428F5D}" sibTransId="{3025A7F0-C5AC-4A45-8F7F-2858D0CC4366}"/>
    <dgm:cxn modelId="{171DE0EA-EFD6-2842-97EB-546CA2B4E781}" type="presOf" srcId="{0A59D55F-416E-4F4B-BD91-E5C69C7E96D3}" destId="{B7C4718F-65AF-3340-BD96-AA718B9EE153}" srcOrd="0" destOrd="0" presId="urn:microsoft.com/office/officeart/2005/8/layout/list1"/>
    <dgm:cxn modelId="{867E2DF4-6231-5746-A0D4-FFC4F1E73F8F}" type="presOf" srcId="{32949D50-A58A-471E-8FA9-A6FBDCF605EB}" destId="{FD64C3FC-06D3-1144-A8CC-9C02695A6885}" srcOrd="0" destOrd="0" presId="urn:microsoft.com/office/officeart/2005/8/layout/list1"/>
    <dgm:cxn modelId="{26A66567-BEF5-4942-9239-95DFD618CB57}" type="presParOf" srcId="{EF8797FD-A1B6-5F4B-B4EA-F231C1B67114}" destId="{0DA26274-73DB-724D-87AF-94F587210E6E}" srcOrd="0" destOrd="0" presId="urn:microsoft.com/office/officeart/2005/8/layout/list1"/>
    <dgm:cxn modelId="{555EE64E-4535-E84B-BDE7-35C5C1E9C6C8}" type="presParOf" srcId="{0DA26274-73DB-724D-87AF-94F587210E6E}" destId="{B7C4718F-65AF-3340-BD96-AA718B9EE153}" srcOrd="0" destOrd="0" presId="urn:microsoft.com/office/officeart/2005/8/layout/list1"/>
    <dgm:cxn modelId="{D8A79543-AC04-7E42-ACC3-6086CAC18824}" type="presParOf" srcId="{0DA26274-73DB-724D-87AF-94F587210E6E}" destId="{A2A42A25-89A5-4144-9DF3-E281034BDDF3}" srcOrd="1" destOrd="0" presId="urn:microsoft.com/office/officeart/2005/8/layout/list1"/>
    <dgm:cxn modelId="{07FF0622-0BDB-BC4F-AC70-74ADC39641F7}" type="presParOf" srcId="{EF8797FD-A1B6-5F4B-B4EA-F231C1B67114}" destId="{3AC4FA13-F0C7-9C43-9BD0-FB02A3B86310}" srcOrd="1" destOrd="0" presId="urn:microsoft.com/office/officeart/2005/8/layout/list1"/>
    <dgm:cxn modelId="{BFBF6104-8739-CE49-AEC7-667DB4205729}" type="presParOf" srcId="{EF8797FD-A1B6-5F4B-B4EA-F231C1B67114}" destId="{460B4BDE-F0AA-434D-83BF-F272B2101F27}" srcOrd="2" destOrd="0" presId="urn:microsoft.com/office/officeart/2005/8/layout/list1"/>
    <dgm:cxn modelId="{FAD3B799-3348-BA46-A16B-CBEB97EEE013}" type="presParOf" srcId="{EF8797FD-A1B6-5F4B-B4EA-F231C1B67114}" destId="{9B9CB9D4-177F-5E43-8E27-D0552E6A4F99}" srcOrd="3" destOrd="0" presId="urn:microsoft.com/office/officeart/2005/8/layout/list1"/>
    <dgm:cxn modelId="{CA57799A-E426-3344-880C-CC583063F1F6}" type="presParOf" srcId="{EF8797FD-A1B6-5F4B-B4EA-F231C1B67114}" destId="{02043D26-E287-5140-B0BC-B4F719EEA3B0}" srcOrd="4" destOrd="0" presId="urn:microsoft.com/office/officeart/2005/8/layout/list1"/>
    <dgm:cxn modelId="{911F047A-DFE0-1241-821F-4C59983D6AE9}" type="presParOf" srcId="{02043D26-E287-5140-B0BC-B4F719EEA3B0}" destId="{24D8D864-6FEE-0642-95F3-572AA1E62A6B}" srcOrd="0" destOrd="0" presId="urn:microsoft.com/office/officeart/2005/8/layout/list1"/>
    <dgm:cxn modelId="{C0D133E8-22C5-D04D-A09E-89952438EEA3}" type="presParOf" srcId="{02043D26-E287-5140-B0BC-B4F719EEA3B0}" destId="{F3BD43FC-126D-8D46-9324-FBE224B00F0D}" srcOrd="1" destOrd="0" presId="urn:microsoft.com/office/officeart/2005/8/layout/list1"/>
    <dgm:cxn modelId="{3B30D474-334A-C544-A78F-113638A949A9}" type="presParOf" srcId="{EF8797FD-A1B6-5F4B-B4EA-F231C1B67114}" destId="{5DB83634-65FB-5B44-AF40-C7E234D2D526}" srcOrd="5" destOrd="0" presId="urn:microsoft.com/office/officeart/2005/8/layout/list1"/>
    <dgm:cxn modelId="{3F66601E-3B3C-8B4B-BA77-D06CD3D2F92C}" type="presParOf" srcId="{EF8797FD-A1B6-5F4B-B4EA-F231C1B67114}" destId="{AC269184-84CF-3E4B-A75A-5353B83C588A}" srcOrd="6" destOrd="0" presId="urn:microsoft.com/office/officeart/2005/8/layout/list1"/>
    <dgm:cxn modelId="{322735B0-6D0A-0B4A-964D-B64F8ED8C858}" type="presParOf" srcId="{EF8797FD-A1B6-5F4B-B4EA-F231C1B67114}" destId="{30D12D5B-DA8F-7F44-9EB7-EA7028497088}" srcOrd="7" destOrd="0" presId="urn:microsoft.com/office/officeart/2005/8/layout/list1"/>
    <dgm:cxn modelId="{A3443E1C-68E6-C040-BDAF-3C4A7B129CE0}" type="presParOf" srcId="{EF8797FD-A1B6-5F4B-B4EA-F231C1B67114}" destId="{EDE427F0-F6DE-1D48-86FB-CE0C1109F021}" srcOrd="8" destOrd="0" presId="urn:microsoft.com/office/officeart/2005/8/layout/list1"/>
    <dgm:cxn modelId="{DC963958-FA4E-024E-9322-2C5CBEBAB247}" type="presParOf" srcId="{EDE427F0-F6DE-1D48-86FB-CE0C1109F021}" destId="{9A632EF2-94F4-BE4F-8F65-00ECE07E4798}" srcOrd="0" destOrd="0" presId="urn:microsoft.com/office/officeart/2005/8/layout/list1"/>
    <dgm:cxn modelId="{9C621904-A5F0-354E-8B9A-7C953BF0C4A6}" type="presParOf" srcId="{EDE427F0-F6DE-1D48-86FB-CE0C1109F021}" destId="{1520C832-37E8-6B40-BE0F-F4BD2D42D381}" srcOrd="1" destOrd="0" presId="urn:microsoft.com/office/officeart/2005/8/layout/list1"/>
    <dgm:cxn modelId="{3EC21C4F-320B-2540-A32C-9575678A7197}" type="presParOf" srcId="{EF8797FD-A1B6-5F4B-B4EA-F231C1B67114}" destId="{8E99D702-0BEA-8B46-9661-32E8039FE86A}" srcOrd="9" destOrd="0" presId="urn:microsoft.com/office/officeart/2005/8/layout/list1"/>
    <dgm:cxn modelId="{6DF7221B-D476-634E-A338-9DF7FF496E1A}" type="presParOf" srcId="{EF8797FD-A1B6-5F4B-B4EA-F231C1B67114}" destId="{0EE2428E-9AE1-254C-9690-AB69400817D3}" srcOrd="10" destOrd="0" presId="urn:microsoft.com/office/officeart/2005/8/layout/list1"/>
    <dgm:cxn modelId="{3F551C35-7B0D-D64C-9FF5-2132B5834E72}" type="presParOf" srcId="{EF8797FD-A1B6-5F4B-B4EA-F231C1B67114}" destId="{5A52632F-C5BE-4047-9F4A-E19EA42A765E}" srcOrd="11" destOrd="0" presId="urn:microsoft.com/office/officeart/2005/8/layout/list1"/>
    <dgm:cxn modelId="{178AAAC4-F182-1A49-AEA9-E8AF854DB48A}" type="presParOf" srcId="{EF8797FD-A1B6-5F4B-B4EA-F231C1B67114}" destId="{D8D5925D-D22F-944C-9347-0217376D80F2}" srcOrd="12" destOrd="0" presId="urn:microsoft.com/office/officeart/2005/8/layout/list1"/>
    <dgm:cxn modelId="{62C8088E-92FA-694D-8E28-50C5A0CAB259}" type="presParOf" srcId="{D8D5925D-D22F-944C-9347-0217376D80F2}" destId="{978F7ABC-AE43-8143-BD64-81A6672A3258}" srcOrd="0" destOrd="0" presId="urn:microsoft.com/office/officeart/2005/8/layout/list1"/>
    <dgm:cxn modelId="{15A5158A-C77B-9B4A-B6B5-BD7378DD3E17}" type="presParOf" srcId="{D8D5925D-D22F-944C-9347-0217376D80F2}" destId="{F60F55D5-391E-EF4E-A9AF-E2C8674E927C}" srcOrd="1" destOrd="0" presId="urn:microsoft.com/office/officeart/2005/8/layout/list1"/>
    <dgm:cxn modelId="{EA35A807-E5A3-D24C-AE82-06C363571BE7}" type="presParOf" srcId="{EF8797FD-A1B6-5F4B-B4EA-F231C1B67114}" destId="{C21649EA-E682-AA43-A614-50F5937E9FED}" srcOrd="13" destOrd="0" presId="urn:microsoft.com/office/officeart/2005/8/layout/list1"/>
    <dgm:cxn modelId="{5EA69817-9F35-C04C-BA95-946A015AB985}" type="presParOf" srcId="{EF8797FD-A1B6-5F4B-B4EA-F231C1B67114}" destId="{3D6FE193-1315-8D49-BE51-34C6DD8FEDED}" srcOrd="14" destOrd="0" presId="urn:microsoft.com/office/officeart/2005/8/layout/list1"/>
    <dgm:cxn modelId="{E017BF05-8485-3C4A-A191-04ED79F1508D}" type="presParOf" srcId="{EF8797FD-A1B6-5F4B-B4EA-F231C1B67114}" destId="{C50A7C81-A721-7747-92F7-F2D2BCF35224}" srcOrd="15" destOrd="0" presId="urn:microsoft.com/office/officeart/2005/8/layout/list1"/>
    <dgm:cxn modelId="{4462F608-045F-9849-B94F-3A16D3570D59}" type="presParOf" srcId="{EF8797FD-A1B6-5F4B-B4EA-F231C1B67114}" destId="{60EC79EE-1EF7-374F-BC3E-8260955968A7}" srcOrd="16" destOrd="0" presId="urn:microsoft.com/office/officeart/2005/8/layout/list1"/>
    <dgm:cxn modelId="{727546EE-AE12-094A-90D3-CBE26DDAD7DA}" type="presParOf" srcId="{60EC79EE-1EF7-374F-BC3E-8260955968A7}" destId="{C8FA6C2A-A374-A541-B45C-3E5E3800A21C}" srcOrd="0" destOrd="0" presId="urn:microsoft.com/office/officeart/2005/8/layout/list1"/>
    <dgm:cxn modelId="{9420F2D1-6576-CE47-8F4A-F47056553FA7}" type="presParOf" srcId="{60EC79EE-1EF7-374F-BC3E-8260955968A7}" destId="{C8581309-742E-4549-8BC9-9C42487254D7}" srcOrd="1" destOrd="0" presId="urn:microsoft.com/office/officeart/2005/8/layout/list1"/>
    <dgm:cxn modelId="{EBBFEF25-F623-D740-8FCA-403ABB07EEFE}" type="presParOf" srcId="{EF8797FD-A1B6-5F4B-B4EA-F231C1B67114}" destId="{6B29922B-70F6-AB4F-9078-11344E235935}" srcOrd="17" destOrd="0" presId="urn:microsoft.com/office/officeart/2005/8/layout/list1"/>
    <dgm:cxn modelId="{94B2C327-E7A8-EC42-B6CE-DD8AA4794BE9}" type="presParOf" srcId="{EF8797FD-A1B6-5F4B-B4EA-F231C1B67114}" destId="{77AB51ED-4389-A144-BFF0-DDF28EC32E53}" srcOrd="18" destOrd="0" presId="urn:microsoft.com/office/officeart/2005/8/layout/list1"/>
    <dgm:cxn modelId="{021E4619-7B01-9340-922D-DE57305AAA65}" type="presParOf" srcId="{EF8797FD-A1B6-5F4B-B4EA-F231C1B67114}" destId="{0D8B59C5-1B03-F14C-A7E5-360DB7777885}" srcOrd="19" destOrd="0" presId="urn:microsoft.com/office/officeart/2005/8/layout/list1"/>
    <dgm:cxn modelId="{11E8EFEC-3B53-EE4B-9A98-15F80E03BE30}" type="presParOf" srcId="{EF8797FD-A1B6-5F4B-B4EA-F231C1B67114}" destId="{186DF44D-5BEC-6542-9458-9FF46EC3F7D8}" srcOrd="20" destOrd="0" presId="urn:microsoft.com/office/officeart/2005/8/layout/list1"/>
    <dgm:cxn modelId="{A99071C3-C2A8-494B-9EE1-E690E1442143}" type="presParOf" srcId="{186DF44D-5BEC-6542-9458-9FF46EC3F7D8}" destId="{FD64C3FC-06D3-1144-A8CC-9C02695A6885}" srcOrd="0" destOrd="0" presId="urn:microsoft.com/office/officeart/2005/8/layout/list1"/>
    <dgm:cxn modelId="{132F27EA-F1F3-4942-83E0-0A7482806BE7}" type="presParOf" srcId="{186DF44D-5BEC-6542-9458-9FF46EC3F7D8}" destId="{0D17B8CD-45F5-BA40-912E-DF665DFFC7E9}" srcOrd="1" destOrd="0" presId="urn:microsoft.com/office/officeart/2005/8/layout/list1"/>
    <dgm:cxn modelId="{C57893E3-553F-5F45-8A9F-02259C3516BD}" type="presParOf" srcId="{EF8797FD-A1B6-5F4B-B4EA-F231C1B67114}" destId="{BE9FD909-FCAE-0E4A-8759-9666AAE9D1EE}" srcOrd="21" destOrd="0" presId="urn:microsoft.com/office/officeart/2005/8/layout/list1"/>
    <dgm:cxn modelId="{BA25EB09-7A96-C44F-860E-8D774CCB3314}" type="presParOf" srcId="{EF8797FD-A1B6-5F4B-B4EA-F231C1B67114}" destId="{DFC474FC-047C-C748-BA50-65D007B33EA4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B4BDE-F0AA-434D-83BF-F272B2101F27}">
      <dsp:nvSpPr>
        <dsp:cNvPr id="0" name=""/>
        <dsp:cNvSpPr/>
      </dsp:nvSpPr>
      <dsp:spPr>
        <a:xfrm>
          <a:off x="0" y="3545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42A25-89A5-4144-9DF3-E281034BDDF3}">
      <dsp:nvSpPr>
        <dsp:cNvPr id="0" name=""/>
        <dsp:cNvSpPr/>
      </dsp:nvSpPr>
      <dsp:spPr>
        <a:xfrm>
          <a:off x="333341" y="593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Political</a:t>
          </a:r>
          <a:endParaRPr lang="en-US" sz="2000" kern="1200"/>
        </a:p>
      </dsp:txBody>
      <dsp:txXfrm>
        <a:off x="362162" y="88180"/>
        <a:ext cx="4609141" cy="532758"/>
      </dsp:txXfrm>
    </dsp:sp>
    <dsp:sp modelId="{AC269184-84CF-3E4B-A75A-5353B83C588A}">
      <dsp:nvSpPr>
        <dsp:cNvPr id="0" name=""/>
        <dsp:cNvSpPr/>
      </dsp:nvSpPr>
      <dsp:spPr>
        <a:xfrm>
          <a:off x="0" y="12617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BD43FC-126D-8D46-9324-FBE224B00F0D}">
      <dsp:nvSpPr>
        <dsp:cNvPr id="0" name=""/>
        <dsp:cNvSpPr/>
      </dsp:nvSpPr>
      <dsp:spPr>
        <a:xfrm>
          <a:off x="333341" y="9665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Economic </a:t>
          </a:r>
          <a:endParaRPr lang="en-US" sz="2000" kern="1200"/>
        </a:p>
      </dsp:txBody>
      <dsp:txXfrm>
        <a:off x="362162" y="995380"/>
        <a:ext cx="4609141" cy="532758"/>
      </dsp:txXfrm>
    </dsp:sp>
    <dsp:sp modelId="{0EE2428E-9AE1-254C-9690-AB69400817D3}">
      <dsp:nvSpPr>
        <dsp:cNvPr id="0" name=""/>
        <dsp:cNvSpPr/>
      </dsp:nvSpPr>
      <dsp:spPr>
        <a:xfrm>
          <a:off x="0" y="21689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20C832-37E8-6B40-BE0F-F4BD2D42D381}">
      <dsp:nvSpPr>
        <dsp:cNvPr id="0" name=""/>
        <dsp:cNvSpPr/>
      </dsp:nvSpPr>
      <dsp:spPr>
        <a:xfrm>
          <a:off x="333341" y="18737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Social</a:t>
          </a:r>
          <a:r>
            <a:rPr lang="en-GB" sz="2000" kern="1200"/>
            <a:t> </a:t>
          </a:r>
          <a:endParaRPr lang="en-US" sz="2000" kern="1200"/>
        </a:p>
      </dsp:txBody>
      <dsp:txXfrm>
        <a:off x="362162" y="1902580"/>
        <a:ext cx="4609141" cy="532758"/>
      </dsp:txXfrm>
    </dsp:sp>
    <dsp:sp modelId="{3D6FE193-1315-8D49-BE51-34C6DD8FEDED}">
      <dsp:nvSpPr>
        <dsp:cNvPr id="0" name=""/>
        <dsp:cNvSpPr/>
      </dsp:nvSpPr>
      <dsp:spPr>
        <a:xfrm>
          <a:off x="0" y="30761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0F55D5-391E-EF4E-A9AF-E2C8674E927C}">
      <dsp:nvSpPr>
        <dsp:cNvPr id="0" name=""/>
        <dsp:cNvSpPr/>
      </dsp:nvSpPr>
      <dsp:spPr>
        <a:xfrm>
          <a:off x="333341" y="27809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Technological</a:t>
          </a:r>
          <a:r>
            <a:rPr lang="en-GB" sz="2000" kern="1200"/>
            <a:t> </a:t>
          </a:r>
          <a:endParaRPr lang="en-US" sz="2000" kern="1200"/>
        </a:p>
      </dsp:txBody>
      <dsp:txXfrm>
        <a:off x="362162" y="2809781"/>
        <a:ext cx="4609141" cy="532758"/>
      </dsp:txXfrm>
    </dsp:sp>
    <dsp:sp modelId="{77AB51ED-4389-A144-BFF0-DDF28EC32E53}">
      <dsp:nvSpPr>
        <dsp:cNvPr id="0" name=""/>
        <dsp:cNvSpPr/>
      </dsp:nvSpPr>
      <dsp:spPr>
        <a:xfrm>
          <a:off x="0" y="39833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81309-742E-4549-8BC9-9C42487254D7}">
      <dsp:nvSpPr>
        <dsp:cNvPr id="0" name=""/>
        <dsp:cNvSpPr/>
      </dsp:nvSpPr>
      <dsp:spPr>
        <a:xfrm>
          <a:off x="333341" y="36881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Environmental</a:t>
          </a:r>
          <a:r>
            <a:rPr lang="en-GB" sz="2000" kern="1200"/>
            <a:t> </a:t>
          </a:r>
          <a:endParaRPr lang="en-US" sz="2000" kern="1200"/>
        </a:p>
      </dsp:txBody>
      <dsp:txXfrm>
        <a:off x="362162" y="3716981"/>
        <a:ext cx="4609141" cy="532758"/>
      </dsp:txXfrm>
    </dsp:sp>
    <dsp:sp modelId="{DFC474FC-047C-C748-BA50-65D007B33EA4}">
      <dsp:nvSpPr>
        <dsp:cNvPr id="0" name=""/>
        <dsp:cNvSpPr/>
      </dsp:nvSpPr>
      <dsp:spPr>
        <a:xfrm>
          <a:off x="0" y="48905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17B8CD-45F5-BA40-912E-DF665DFFC7E9}">
      <dsp:nvSpPr>
        <dsp:cNvPr id="0" name=""/>
        <dsp:cNvSpPr/>
      </dsp:nvSpPr>
      <dsp:spPr>
        <a:xfrm>
          <a:off x="333341" y="45953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Legal </a:t>
          </a:r>
          <a:endParaRPr lang="en-US" sz="2000" kern="1200"/>
        </a:p>
      </dsp:txBody>
      <dsp:txXfrm>
        <a:off x="362162" y="4624180"/>
        <a:ext cx="4609141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3CA49-92A3-404F-B9EB-0F00DB3E8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942FFB-4533-1A49-904E-48E982EA34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B115E-9636-3046-B631-948738547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D6840-5C67-5C4C-98FC-5E20C7FA7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12F4A-0884-404A-BCA7-A81C62A4D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931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9A552-636B-0E43-8AAB-F5EB8F8BF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F8E7B-F7B3-F84C-AFDD-D6E60B781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0B2EB-49C7-1046-843B-D43589517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2A131-E091-8E47-8050-2005A9C5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FC4BE-6B1D-4D4F-A68B-4BC49CBC2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524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3B19F-66FE-6F4B-9E83-294379817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01131-7346-AD48-A278-02A16B180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6EA3D-1294-AD4D-8FCE-A7B5F7DDE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57080-A5E2-2E47-90E7-424E36743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1EDC3-5309-0D4A-99A1-505D9E77E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821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C89F9-3A80-2847-AAE6-F528A0031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982D9-D63B-AD4A-8F75-614AA9EB38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0E7A9F-A888-5F43-B1A6-93A405B25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362543-8A76-6F45-9DE8-75709D0EB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5C470-D800-FD42-8F42-6D4D6392A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CAFC79-0F6E-9C46-B30D-B8DD04D10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311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8BD14-D6D0-E64E-965A-8CB119EE5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B253CC-C52E-2246-97F8-2CF06B9B60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7F80AE-4094-5C4D-BF62-6636812F6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B96965-0B93-F64C-8307-062E9CAF6F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926C90-5D1C-8E48-B6C0-245EB1821A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56EB18-3AEA-BA4E-AFE3-E4BCF5A6B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52370D-FD15-EF40-89DC-8F479D51E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B44A66-7050-734D-8918-E9B3F073C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173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0A0C7-8444-334C-887C-9C36F5E43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7445DD-0998-A743-90AE-07F9768B4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1E9218-4796-1241-92F1-B1D053666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AB6DA1-C579-004F-89DB-544FF7D8C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273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E88863-A1B9-CB44-94CE-DF2EBDC2A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EEBAE8-A5C0-CE49-B836-B3B525B2B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03A731-6632-464F-86DB-8C359D6E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482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63C63-835C-2842-878B-EFC0A68B5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2B1B9-0864-154D-94EE-44D73B95D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D50502-FEDA-8348-87B1-31C9EC1CDE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CFAD4F-695C-8B4C-8797-B38A3B6AD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8D458-0CAA-C145-A0F0-7F53FAAB1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ED6326-53D6-364B-92AE-89F19C2E0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228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944A6-C9F3-4042-8101-444BF605F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6BFC4F-624C-3D4C-B046-035581CCA5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F7648-9EE1-EF43-BBF3-6FA47E5C7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C2D578-2358-434F-8F54-5A43F5AFB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67C771-FDF9-1940-B3CE-9C91ED64D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880A48-E972-9549-B544-D2DEA016F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849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5B0C-5C44-4E48-861A-11D987E6E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D26D1C-6E6E-5345-AF85-0C1598010C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6B066-BF79-8045-94FE-8FF0BBE44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10A9E-1A4C-CB42-ADDE-B54219FCF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0B450-09A5-564E-A381-009A0274F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788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D47C63-9D9F-C349-A628-A9DCA0EBDA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3BF57E-0D1F-404C-91C5-B11B708CB1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60346-CAAA-094D-BC4E-41BCBF3FA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1536A-7DE8-B748-B8B5-FD735BAA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A26EE-78A6-B542-8E56-5D1AD9D5C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86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F566FC-2B4C-6C49-A7A1-45B3435EF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CEFFA3-7687-7A4C-93F3-7CD978434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4A3A4-ABAA-5149-89CE-F4A28B9B10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A4906-836C-8545-BF8D-10F47A14DE14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4884E-40E2-F741-8324-28F76DC1E6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83EF8-E781-A541-AF81-85594CDF70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E03B8-0244-3641-AE8F-307C624DE6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919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22" r:id="rId2"/>
    <p:sldLayoutId id="2147483923" r:id="rId3"/>
    <p:sldLayoutId id="2147483924" r:id="rId4"/>
    <p:sldLayoutId id="2147483925" r:id="rId5"/>
    <p:sldLayoutId id="2147483926" r:id="rId6"/>
    <p:sldLayoutId id="2147483927" r:id="rId7"/>
    <p:sldLayoutId id="2147483928" r:id="rId8"/>
    <p:sldLayoutId id="2147483929" r:id="rId9"/>
    <p:sldLayoutId id="2147483930" r:id="rId10"/>
    <p:sldLayoutId id="21474839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https://pxhere.com/en/photo/1068228" TargetMode="External"/><Relationship Id="rId7" Type="http://schemas.openxmlformats.org/officeDocument/2006/relationships/hyperlink" Target="https://www.ag.ndsu.edu/publications/food-nutrition/family-meal-times-issue-5-improving-family-communication-with-family-meals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s://pixnio.com/nature-landscapes/forest/wood-leaf-tree-nature-landscape-moss-forest" TargetMode="External"/><Relationship Id="rId4" Type="http://schemas.openxmlformats.org/officeDocument/2006/relationships/image" Target="../media/image3.jpg"/><Relationship Id="rId9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ntetia.com/de-problemas-y-necesidade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haratsinghkathayat.blogspot.com/p/blog-page_11.html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assignmenthelp.co.uk/blog/4ps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ipcodemagazines.com/value-print-media-mix/" TargetMode="External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atisfyingretirement.blogspot.com/2013/12/financial-chores-how-do-you-share-duties.html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plant&#10;&#10;Description automatically generated with medium confidence">
            <a:extLst>
              <a:ext uri="{FF2B5EF4-FFF2-40B4-BE49-F238E27FC236}">
                <a16:creationId xmlns:a16="http://schemas.microsoft.com/office/drawing/2014/main" id="{16A1CD6D-99AF-2C42-ADD9-EA893EF65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8749553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C94F6DD-C4F1-2B46-8156-5B891CCC43F0}"/>
              </a:ext>
            </a:extLst>
          </p:cNvPr>
          <p:cNvSpPr/>
          <p:nvPr/>
        </p:nvSpPr>
        <p:spPr>
          <a:xfrm>
            <a:off x="0" y="2231236"/>
            <a:ext cx="4511040" cy="28571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rgbClr val="EF9A09"/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Svetlana Dimitrova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 number: 2009654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Entrepreneurship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LCBB 5001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Vasilios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Tavlaridis</a:t>
            </a:r>
            <a:endParaRPr 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730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8F923FF-DD0C-4FD3-A1B4-68DFA511C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0023B5-7B7B-D243-9585-55661E216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172" y="1144769"/>
            <a:ext cx="3724217" cy="53840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Introduction 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Mission of the business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Vision of the Future</a:t>
            </a:r>
            <a:br>
              <a:rPr lang="en-US" sz="4000" dirty="0"/>
            </a:br>
            <a:r>
              <a:rPr lang="en-US" sz="4000" dirty="0"/>
              <a:t> 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824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Picture 37" descr="A person standing on a rock&#10;&#10;Description automatically generated with medium confidence">
            <a:extLst>
              <a:ext uri="{FF2B5EF4-FFF2-40B4-BE49-F238E27FC236}">
                <a16:creationId xmlns:a16="http://schemas.microsoft.com/office/drawing/2014/main" id="{1A5D5609-709C-0A4C-A668-B9BA005B47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26151" y="463739"/>
            <a:ext cx="3675888" cy="2756916"/>
          </a:xfrm>
          <a:prstGeom prst="rect">
            <a:avLst/>
          </a:prstGeom>
        </p:spPr>
      </p:pic>
      <p:pic>
        <p:nvPicPr>
          <p:cNvPr id="41" name="Picture 40" descr="A picture containing tree, grass, outdoor, forest&#10;&#10;Description automatically generated">
            <a:extLst>
              <a:ext uri="{FF2B5EF4-FFF2-40B4-BE49-F238E27FC236}">
                <a16:creationId xmlns:a16="http://schemas.microsoft.com/office/drawing/2014/main" id="{532884C2-A3F3-E549-BF99-E7ED38ECC3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11896" y="803760"/>
            <a:ext cx="3675888" cy="2076876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171" y="4177748"/>
            <a:ext cx="370685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Content Placeholder 22" descr="A family gathered around a table&#10;&#10;Description automatically generated with medium confidence">
            <a:extLst>
              <a:ext uri="{FF2B5EF4-FFF2-40B4-BE49-F238E27FC236}">
                <a16:creationId xmlns:a16="http://schemas.microsoft.com/office/drawing/2014/main" id="{1BA48627-93D4-CF42-BC1B-900A55FE517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10221" b="-1"/>
          <a:stretch/>
        </p:blipFill>
        <p:spPr>
          <a:xfrm>
            <a:off x="4526151" y="3852489"/>
            <a:ext cx="3675888" cy="2067678"/>
          </a:xfrm>
          <a:prstGeom prst="rect">
            <a:avLst/>
          </a:prstGeom>
        </p:spPr>
      </p:pic>
      <p:pic>
        <p:nvPicPr>
          <p:cNvPr id="5" name="Content Placeholder 4" descr="A person holding a bowl of food&#10;&#10;Description automatically generated with low confidence">
            <a:extLst>
              <a:ext uri="{FF2B5EF4-FFF2-40B4-BE49-F238E27FC236}">
                <a16:creationId xmlns:a16="http://schemas.microsoft.com/office/drawing/2014/main" id="{C277DCE9-F955-0742-BF67-B88A64ED1E7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778" r="2" b="2"/>
          <a:stretch/>
        </p:blipFill>
        <p:spPr>
          <a:xfrm>
            <a:off x="8310333" y="3852482"/>
            <a:ext cx="3675888" cy="206769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FEF4693-0C36-5249-963C-D38545A29C8D}"/>
              </a:ext>
            </a:extLst>
          </p:cNvPr>
          <p:cNvSpPr txBox="1"/>
          <p:nvPr/>
        </p:nvSpPr>
        <p:spPr>
          <a:xfrm>
            <a:off x="5761948" y="5720112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www.ag.ndsu.edu/publications/food-nutrition/family-meal-times-issue-5-improving-family-communication-with-family-meal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54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F6E4B7-4F06-3E43-AFA7-E0D1D6D32B0A}"/>
              </a:ext>
            </a:extLst>
          </p:cNvPr>
          <p:cNvSpPr txBox="1"/>
          <p:nvPr/>
        </p:nvSpPr>
        <p:spPr>
          <a:xfrm>
            <a:off x="115502" y="1028773"/>
            <a:ext cx="51655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name is Svetlana Dimitrova</a:t>
            </a:r>
          </a:p>
          <a:p>
            <a:r>
              <a:rPr lang="en-US" dirty="0"/>
              <a:t>I'm from Bulgaria</a:t>
            </a:r>
          </a:p>
          <a:p>
            <a:r>
              <a:rPr lang="en-US" dirty="0"/>
              <a:t>I study Business Management in UWTSD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50917E-BCA9-664B-9FFC-90F3F05A5915}"/>
              </a:ext>
            </a:extLst>
          </p:cNvPr>
          <p:cNvSpPr txBox="1"/>
          <p:nvPr/>
        </p:nvSpPr>
        <p:spPr>
          <a:xfrm>
            <a:off x="196916" y="2828835"/>
            <a:ext cx="47965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dream is to open Seeds and Nuts shop in Coventry, the mission of that is to introduce people to the benefits of consuming seeds and nuts for a healthier and happier lifestyle.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9E406E-2C38-B04B-9F44-5A3580772F90}"/>
              </a:ext>
            </a:extLst>
          </p:cNvPr>
          <p:cNvSpPr txBox="1"/>
          <p:nvPr/>
        </p:nvSpPr>
        <p:spPr>
          <a:xfrm>
            <a:off x="93844" y="4905897"/>
            <a:ext cx="5002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vision for the future is to have a successful business and also to help people to understand the true power of natural products.</a:t>
            </a:r>
            <a:endParaRPr lang="en-US" dirty="0"/>
          </a:p>
        </p:txBody>
      </p:sp>
      <p:pic>
        <p:nvPicPr>
          <p:cNvPr id="8" name="Picture 7" descr="A book and a cup of coffee&#10;&#10;Description automatically generated with low confidence">
            <a:extLst>
              <a:ext uri="{FF2B5EF4-FFF2-40B4-BE49-F238E27FC236}">
                <a16:creationId xmlns:a16="http://schemas.microsoft.com/office/drawing/2014/main" id="{019343D0-DD72-554A-BBCD-86DEC8D56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14474" y="639087"/>
            <a:ext cx="5880100" cy="6063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972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text, indoor, scene, ceiling&#10;&#10;Description automatically generated">
            <a:extLst>
              <a:ext uri="{FF2B5EF4-FFF2-40B4-BE49-F238E27FC236}">
                <a16:creationId xmlns:a16="http://schemas.microsoft.com/office/drawing/2014/main" id="{2CCA93A0-FD2C-2C46-A9E4-841A25CCC4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3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66" name="Freeform: Shape 65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1D4269-408E-A542-9332-18EE83E1C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67497" y="365125"/>
            <a:ext cx="3405554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The business will initially be running under the sole trader by opening a shop in Coventry city centre near the train station to attract more customers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756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164F1BC8-800F-4040-BB8C-7D2E38AEE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34680-4AD5-5B43-9F1B-E12A48F6B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52199" y="59047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research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681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food, fruit, bread&#10;&#10;Description automatically generated">
            <a:extLst>
              <a:ext uri="{FF2B5EF4-FFF2-40B4-BE49-F238E27FC236}">
                <a16:creationId xmlns:a16="http://schemas.microsoft.com/office/drawing/2014/main" id="{6592625B-089B-4940-A5E4-72936A7AC9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18" r="2" b="3757"/>
          <a:stretch/>
        </p:blipFill>
        <p:spPr>
          <a:xfrm>
            <a:off x="4981406" y="137502"/>
            <a:ext cx="7100752" cy="2875768"/>
          </a:xfrm>
          <a:prstGeom prst="rect">
            <a:avLst/>
          </a:prstGeom>
        </p:spPr>
      </p:pic>
      <p:grpSp>
        <p:nvGrpSpPr>
          <p:cNvPr id="101" name="Group 100">
            <a:extLst>
              <a:ext uri="{FF2B5EF4-FFF2-40B4-BE49-F238E27FC236}">
                <a16:creationId xmlns:a16="http://schemas.microsoft.com/office/drawing/2014/main" id="{97AFA794-AF2F-45AA-AD9A-03B9214E7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02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3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9" name="Picture 8" descr="Text, letter&#10;&#10;Description automatically generated">
            <a:extLst>
              <a:ext uri="{FF2B5EF4-FFF2-40B4-BE49-F238E27FC236}">
                <a16:creationId xmlns:a16="http://schemas.microsoft.com/office/drawing/2014/main" id="{72F6E2C6-4711-8946-AC93-F6BD28036B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775" r="-1" b="15738"/>
          <a:stretch/>
        </p:blipFill>
        <p:spPr>
          <a:xfrm>
            <a:off x="404037" y="3150772"/>
            <a:ext cx="10949747" cy="369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63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5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holding a bunch of bananas&#10;&#10;Description automatically generated with medium confidence">
            <a:extLst>
              <a:ext uri="{FF2B5EF4-FFF2-40B4-BE49-F238E27FC236}">
                <a16:creationId xmlns:a16="http://schemas.microsoft.com/office/drawing/2014/main" id="{DFC08B0E-99AF-5644-8842-0C82675A41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76" r="3647" b="-2"/>
          <a:stretch/>
        </p:blipFill>
        <p:spPr>
          <a:xfrm>
            <a:off x="5715464" y="2147216"/>
            <a:ext cx="2294762" cy="2009922"/>
          </a:xfrm>
          <a:custGeom>
            <a:avLst/>
            <a:gdLst/>
            <a:ahLst/>
            <a:cxnLst/>
            <a:rect l="l" t="t" r="r" b="b"/>
            <a:pathLst>
              <a:path w="2298408" h="2013116">
                <a:moveTo>
                  <a:pt x="655742" y="0"/>
                </a:moveTo>
                <a:cubicBezTo>
                  <a:pt x="1644875" y="0"/>
                  <a:pt x="1644875" y="0"/>
                  <a:pt x="1644875" y="0"/>
                </a:cubicBezTo>
                <a:cubicBezTo>
                  <a:pt x="1694920" y="0"/>
                  <a:pt x="1759685" y="34910"/>
                  <a:pt x="1786179" y="78547"/>
                </a:cubicBezTo>
                <a:cubicBezTo>
                  <a:pt x="2280745" y="925103"/>
                  <a:pt x="2280745" y="925103"/>
                  <a:pt x="2280745" y="925103"/>
                </a:cubicBezTo>
                <a:cubicBezTo>
                  <a:pt x="2304296" y="971649"/>
                  <a:pt x="2304296" y="1041468"/>
                  <a:pt x="2280745" y="1088014"/>
                </a:cubicBezTo>
                <a:cubicBezTo>
                  <a:pt x="1786179" y="1934570"/>
                  <a:pt x="1786179" y="1934570"/>
                  <a:pt x="1786179" y="1934570"/>
                </a:cubicBezTo>
                <a:cubicBezTo>
                  <a:pt x="1759685" y="1978207"/>
                  <a:pt x="1694920" y="2013116"/>
                  <a:pt x="1644875" y="2013116"/>
                </a:cubicBezTo>
                <a:lnTo>
                  <a:pt x="655742" y="2013116"/>
                </a:lnTo>
                <a:cubicBezTo>
                  <a:pt x="602753" y="2013116"/>
                  <a:pt x="537989" y="1978207"/>
                  <a:pt x="514438" y="1934570"/>
                </a:cubicBezTo>
                <a:cubicBezTo>
                  <a:pt x="19872" y="1088014"/>
                  <a:pt x="19872" y="1088014"/>
                  <a:pt x="19872" y="1088014"/>
                </a:cubicBezTo>
                <a:cubicBezTo>
                  <a:pt x="-6623" y="1041468"/>
                  <a:pt x="-6623" y="971649"/>
                  <a:pt x="19872" y="925103"/>
                </a:cubicBezTo>
                <a:cubicBezTo>
                  <a:pt x="514438" y="78547"/>
                  <a:pt x="514438" y="78547"/>
                  <a:pt x="514438" y="78547"/>
                </a:cubicBezTo>
                <a:cubicBezTo>
                  <a:pt x="537989" y="34910"/>
                  <a:pt x="602753" y="0"/>
                  <a:pt x="655742" y="0"/>
                </a:cubicBezTo>
                <a:close/>
              </a:path>
            </a:pathLst>
          </a:custGeom>
        </p:spPr>
      </p:pic>
      <p:pic>
        <p:nvPicPr>
          <p:cNvPr id="9" name="Picture 8" descr="Two people sitting at a table with food&#10;&#10;Description automatically generated with medium confidence">
            <a:extLst>
              <a:ext uri="{FF2B5EF4-FFF2-40B4-BE49-F238E27FC236}">
                <a16:creationId xmlns:a16="http://schemas.microsoft.com/office/drawing/2014/main" id="{0B9EE5F4-8F35-BC48-A4A2-0C81129A41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527" r="-1" b="36942"/>
          <a:stretch/>
        </p:blipFill>
        <p:spPr>
          <a:xfrm>
            <a:off x="10487" y="126773"/>
            <a:ext cx="6770047" cy="2456679"/>
          </a:xfrm>
          <a:custGeom>
            <a:avLst/>
            <a:gdLst/>
            <a:ahLst/>
            <a:cxnLst/>
            <a:rect l="l" t="t" r="r" b="b"/>
            <a:pathLst>
              <a:path w="6770067" h="2456679">
                <a:moveTo>
                  <a:pt x="6770067" y="603033"/>
                </a:moveTo>
                <a:lnTo>
                  <a:pt x="6770067" y="617220"/>
                </a:lnTo>
                <a:lnTo>
                  <a:pt x="6768113" y="610127"/>
                </a:lnTo>
                <a:close/>
                <a:moveTo>
                  <a:pt x="0" y="0"/>
                </a:moveTo>
                <a:lnTo>
                  <a:pt x="6588505" y="0"/>
                </a:lnTo>
                <a:lnTo>
                  <a:pt x="6460879" y="219780"/>
                </a:lnTo>
                <a:cubicBezTo>
                  <a:pt x="5374128" y="2091240"/>
                  <a:pt x="5374128" y="2091240"/>
                  <a:pt x="5374128" y="2091240"/>
                </a:cubicBezTo>
                <a:cubicBezTo>
                  <a:pt x="5251862" y="2317464"/>
                  <a:pt x="5007334" y="2456679"/>
                  <a:pt x="4754071" y="2456679"/>
                </a:cubicBezTo>
                <a:cubicBezTo>
                  <a:pt x="710608" y="2456679"/>
                  <a:pt x="710608" y="2456679"/>
                  <a:pt x="710608" y="2456679"/>
                </a:cubicBezTo>
                <a:cubicBezTo>
                  <a:pt x="448613" y="2456679"/>
                  <a:pt x="212817" y="2317464"/>
                  <a:pt x="81819" y="2091240"/>
                </a:cubicBezTo>
                <a:lnTo>
                  <a:pt x="0" y="1949732"/>
                </a:lnTo>
                <a:close/>
              </a:path>
            </a:pathLst>
          </a:custGeom>
        </p:spPr>
      </p:pic>
      <p:pic>
        <p:nvPicPr>
          <p:cNvPr id="5" name="Content Placeholder 4" descr="A picture containing eating, wall, person, indoor&#10;&#10;Description automatically generated">
            <a:extLst>
              <a:ext uri="{FF2B5EF4-FFF2-40B4-BE49-F238E27FC236}">
                <a16:creationId xmlns:a16="http://schemas.microsoft.com/office/drawing/2014/main" id="{4FB63150-3754-AF41-9AB4-537C4761F6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344" b="9716"/>
          <a:stretch/>
        </p:blipFill>
        <p:spPr>
          <a:xfrm>
            <a:off x="20" y="2619612"/>
            <a:ext cx="7498453" cy="4238389"/>
          </a:xfrm>
          <a:custGeom>
            <a:avLst/>
            <a:gdLst/>
            <a:ahLst/>
            <a:cxnLst/>
            <a:rect l="l" t="t" r="r" b="b"/>
            <a:pathLst>
              <a:path w="7498473" h="4238389">
                <a:moveTo>
                  <a:pt x="6770067" y="1839459"/>
                </a:moveTo>
                <a:lnTo>
                  <a:pt x="6770067" y="1853646"/>
                </a:lnTo>
                <a:lnTo>
                  <a:pt x="6768113" y="1846552"/>
                </a:lnTo>
                <a:close/>
                <a:moveTo>
                  <a:pt x="710608" y="0"/>
                </a:moveTo>
                <a:cubicBezTo>
                  <a:pt x="710608" y="0"/>
                  <a:pt x="710608" y="0"/>
                  <a:pt x="4754071" y="0"/>
                </a:cubicBezTo>
                <a:cubicBezTo>
                  <a:pt x="5007334" y="0"/>
                  <a:pt x="5251862" y="139215"/>
                  <a:pt x="5374128" y="365439"/>
                </a:cubicBezTo>
                <a:cubicBezTo>
                  <a:pt x="5374128" y="365439"/>
                  <a:pt x="5374128" y="365439"/>
                  <a:pt x="7400224" y="3854515"/>
                </a:cubicBezTo>
                <a:cubicBezTo>
                  <a:pt x="7465723" y="3963277"/>
                  <a:pt x="7498473" y="4087266"/>
                  <a:pt x="7498473" y="4211255"/>
                </a:cubicBezTo>
                <a:lnTo>
                  <a:pt x="7494852" y="4238389"/>
                </a:lnTo>
                <a:lnTo>
                  <a:pt x="0" y="4238389"/>
                </a:lnTo>
                <a:lnTo>
                  <a:pt x="0" y="506947"/>
                </a:lnTo>
                <a:lnTo>
                  <a:pt x="81819" y="365439"/>
                </a:lnTo>
                <a:cubicBezTo>
                  <a:pt x="212817" y="139215"/>
                  <a:pt x="448613" y="0"/>
                  <a:pt x="710608" y="0"/>
                </a:cubicBezTo>
                <a:close/>
              </a:path>
            </a:pathLst>
          </a:cu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00500AE0-D652-B742-86C2-3B5150EF7117}"/>
              </a:ext>
            </a:extLst>
          </p:cNvPr>
          <p:cNvSpPr txBox="1"/>
          <p:nvPr/>
        </p:nvSpPr>
        <p:spPr>
          <a:xfrm>
            <a:off x="8000691" y="4157138"/>
            <a:ext cx="3689091" cy="2195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 business will cover a huge range of people different in age, culture, gender, education level and etc.</a:t>
            </a:r>
          </a:p>
        </p:txBody>
      </p:sp>
      <p:pic>
        <p:nvPicPr>
          <p:cNvPr id="49" name="Picture 48" descr="Icon&#10;&#10;Description automatically generated">
            <a:extLst>
              <a:ext uri="{FF2B5EF4-FFF2-40B4-BE49-F238E27FC236}">
                <a16:creationId xmlns:a16="http://schemas.microsoft.com/office/drawing/2014/main" id="{F0176D7E-8188-DC4E-97FC-0F445D49E7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162953" y="0"/>
            <a:ext cx="5526829" cy="2456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682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3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4345CE-9FC8-034C-A8D8-92FF87BD8FDF}"/>
              </a:ext>
            </a:extLst>
          </p:cNvPr>
          <p:cNvSpPr txBox="1"/>
          <p:nvPr/>
        </p:nvSpPr>
        <p:spPr>
          <a:xfrm>
            <a:off x="640080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Product-</a:t>
            </a:r>
            <a:r>
              <a:rPr lang="en-US" sz="2200" dirty="0"/>
              <a:t> seeds and nuts for healthy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Place</a:t>
            </a:r>
            <a:r>
              <a:rPr lang="en-US" sz="2200" dirty="0"/>
              <a:t>- Coventry city center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Price</a:t>
            </a:r>
            <a:r>
              <a:rPr lang="en-US" sz="2200" dirty="0"/>
              <a:t>- Accessible for everyone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Promotion</a:t>
            </a:r>
            <a:r>
              <a:rPr lang="en-US" sz="2200" dirty="0"/>
              <a:t>- Gift for each customer who has purchased products worth over £10 and also weekly discounts on five different products.</a:t>
            </a:r>
          </a:p>
        </p:txBody>
      </p:sp>
      <p:pic>
        <p:nvPicPr>
          <p:cNvPr id="9" name="Content Placeholder 8" descr="Application&#10;&#10;Description automatically generated">
            <a:extLst>
              <a:ext uri="{FF2B5EF4-FFF2-40B4-BE49-F238E27FC236}">
                <a16:creationId xmlns:a16="http://schemas.microsoft.com/office/drawing/2014/main" id="{A22E6DD6-9095-894C-8B74-4854B4CC9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153"/>
          <a:stretch/>
        </p:blipFill>
        <p:spPr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14" name="Picture 1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E0351B6-9365-5B4C-95DD-22D6532CCC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39" r="-1" b="14982"/>
          <a:stretch/>
        </p:blipFill>
        <p:spPr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0677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6F890F0-F160-C14C-8C38-CDB366AF7B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614206"/>
              </p:ext>
            </p:extLst>
          </p:nvPr>
        </p:nvGraphicFramePr>
        <p:xfrm>
          <a:off x="359229" y="3455988"/>
          <a:ext cx="10865984" cy="2435224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5432992">
                  <a:extLst>
                    <a:ext uri="{9D8B030D-6E8A-4147-A177-3AD203B41FA5}">
                      <a16:colId xmlns:a16="http://schemas.microsoft.com/office/drawing/2014/main" val="1117570563"/>
                    </a:ext>
                  </a:extLst>
                </a:gridCol>
                <a:gridCol w="5432992">
                  <a:extLst>
                    <a:ext uri="{9D8B030D-6E8A-4147-A177-3AD203B41FA5}">
                      <a16:colId xmlns:a16="http://schemas.microsoft.com/office/drawing/2014/main" val="3568813339"/>
                    </a:ext>
                  </a:extLst>
                </a:gridCol>
              </a:tblGrid>
              <a:tr h="348110">
                <a:tc>
                  <a:txBody>
                    <a:bodyPr/>
                    <a:lstStyle/>
                    <a:p>
                      <a:r>
                        <a:rPr lang="en-GB" sz="1300">
                          <a:effectLst/>
                        </a:rPr>
                        <a:t>Opportunities (O)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>
                          <a:effectLst/>
                        </a:rPr>
                        <a:t>Threats (T)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extLst>
                  <a:ext uri="{0D108BD9-81ED-4DB2-BD59-A6C34878D82A}">
                    <a16:rowId xmlns:a16="http://schemas.microsoft.com/office/drawing/2014/main" val="2629605829"/>
                  </a:ext>
                </a:extLst>
              </a:tr>
              <a:tr h="2087114"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Implementation of the latest AI technologies into the business.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Opportunities to participate in different campaigns for lowering the carbon footprint to save the planet Earth.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Constantly growing technology that can bring more customers through social events and channels like Facebook and Twitter.</a:t>
                      </a:r>
                      <a:endParaRPr lang="en-GB" sz="1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Rising unemployment and decreasing disposable income of the UK citizens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Increasing inflation rate, which could hamper the business.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The uncertainty of the future import and export taxation from China to UK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COVID-19, alongside the Agism as a social factor </a:t>
                      </a:r>
                      <a:endParaRPr lang="en-GB" sz="1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extLst>
                  <a:ext uri="{0D108BD9-81ED-4DB2-BD59-A6C34878D82A}">
                    <a16:rowId xmlns:a16="http://schemas.microsoft.com/office/drawing/2014/main" val="86467649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D4A1E48-B514-5B40-93E1-2514277B0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423325"/>
              </p:ext>
            </p:extLst>
          </p:nvPr>
        </p:nvGraphicFramePr>
        <p:xfrm>
          <a:off x="359229" y="326572"/>
          <a:ext cx="10865983" cy="280896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5388428">
                  <a:extLst>
                    <a:ext uri="{9D8B030D-6E8A-4147-A177-3AD203B41FA5}">
                      <a16:colId xmlns:a16="http://schemas.microsoft.com/office/drawing/2014/main" val="2244824038"/>
                    </a:ext>
                  </a:extLst>
                </a:gridCol>
                <a:gridCol w="5477555">
                  <a:extLst>
                    <a:ext uri="{9D8B030D-6E8A-4147-A177-3AD203B41FA5}">
                      <a16:colId xmlns:a16="http://schemas.microsoft.com/office/drawing/2014/main" val="3550007371"/>
                    </a:ext>
                  </a:extLst>
                </a:gridCol>
              </a:tblGrid>
              <a:tr h="401535">
                <a:tc>
                  <a:txBody>
                    <a:bodyPr/>
                    <a:lstStyle/>
                    <a:p>
                      <a:r>
                        <a:rPr lang="en-GB" sz="1300">
                          <a:effectLst/>
                        </a:rPr>
                        <a:t>Strengths (S)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300">
                          <a:effectLst/>
                        </a:rPr>
                        <a:t>Weaknesses (W)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extLst>
                  <a:ext uri="{0D108BD9-81ED-4DB2-BD59-A6C34878D82A}">
                    <a16:rowId xmlns:a16="http://schemas.microsoft.com/office/drawing/2014/main" val="1293929534"/>
                  </a:ext>
                </a:extLst>
              </a:tr>
              <a:tr h="2407425"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>
                          <a:effectLst/>
                        </a:rPr>
                        <a:t>Diverse product portfolio of Nuts and Seeds</a:t>
                      </a:r>
                      <a:endParaRPr lang="en-GB" sz="13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>
                          <a:effectLst/>
                        </a:rPr>
                        <a:t>Great shop location that will attract large number of customers</a:t>
                      </a:r>
                      <a:endParaRPr lang="en-GB" sz="13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>
                          <a:effectLst/>
                        </a:rPr>
                        <a:t>Talented employees that will provide high-quality customer experience</a:t>
                      </a:r>
                      <a:endParaRPr lang="en-GB" sz="13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>
                          <a:effectLst/>
                        </a:rPr>
                        <a:t>Innovative packaging and educational system through online tips and recipes</a:t>
                      </a:r>
                      <a:endParaRPr lang="en-GB" sz="130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>
                          <a:effectLst/>
                        </a:rPr>
                        <a:t>ISO verified high-quality products</a:t>
                      </a:r>
                      <a:endParaRPr lang="en-GB" sz="13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Low level of financial resources due to the business operation as a sole trader.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New to the market, hence no strong brand name, nor reputation.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Relies on one person control, hence lack of flexibility</a:t>
                      </a:r>
                      <a:endParaRPr lang="en-GB" sz="1300" dirty="0">
                        <a:effectLst/>
                      </a:endParaRP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US" sz="1300" dirty="0">
                          <a:effectLst/>
                        </a:rPr>
                        <a:t>Lack of supportive and loyal customers</a:t>
                      </a:r>
                      <a:endParaRPr lang="en-GB" sz="13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529" marR="81529" marT="0" marB="0"/>
                </a:tc>
                <a:extLst>
                  <a:ext uri="{0D108BD9-81ED-4DB2-BD59-A6C34878D82A}">
                    <a16:rowId xmlns:a16="http://schemas.microsoft.com/office/drawing/2014/main" val="159539956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7805DEB-41C3-2145-82FA-515FCB50E494}"/>
              </a:ext>
            </a:extLst>
          </p:cNvPr>
          <p:cNvSpPr txBox="1"/>
          <p:nvPr/>
        </p:nvSpPr>
        <p:spPr>
          <a:xfrm>
            <a:off x="5364480" y="6211669"/>
            <a:ext cx="289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(The Author).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97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0EE87-5E5F-FF47-9BBC-3F86086BB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External analysis: 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E3947-BBB4-4C13-8459-76F6C42F8B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7433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2477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60CE3-93D9-FB4E-950A-2D5EA54E0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825625"/>
            <a:ext cx="12009120" cy="4351338"/>
          </a:xfrm>
        </p:spPr>
        <p:txBody>
          <a:bodyPr/>
          <a:lstStyle/>
          <a:p>
            <a:r>
              <a:rPr lang="en-US" b="1" dirty="0"/>
              <a:t>Political</a:t>
            </a:r>
            <a:r>
              <a:rPr lang="en-US" dirty="0"/>
              <a:t>- </a:t>
            </a:r>
            <a:r>
              <a:rPr lang="en-GB" dirty="0"/>
              <a:t>the change in tax policy, trade reforms and restrictions with China </a:t>
            </a:r>
          </a:p>
          <a:p>
            <a:r>
              <a:rPr lang="en-US" b="1" dirty="0"/>
              <a:t>Economic</a:t>
            </a:r>
            <a:r>
              <a:rPr lang="en-US" dirty="0"/>
              <a:t>- Brexit</a:t>
            </a:r>
          </a:p>
          <a:p>
            <a:r>
              <a:rPr lang="en-US" b="1" dirty="0"/>
              <a:t>Social-</a:t>
            </a:r>
            <a:r>
              <a:rPr lang="en-US" dirty="0"/>
              <a:t> Covid-19</a:t>
            </a:r>
          </a:p>
          <a:p>
            <a:r>
              <a:rPr lang="en-US" b="1" dirty="0"/>
              <a:t>Technological</a:t>
            </a:r>
            <a:r>
              <a:rPr lang="en-US" dirty="0"/>
              <a:t>- </a:t>
            </a:r>
            <a:r>
              <a:rPr lang="en-GB" dirty="0"/>
              <a:t>using self-checking kiosks and QR codes</a:t>
            </a:r>
          </a:p>
          <a:p>
            <a:r>
              <a:rPr lang="en-GB" b="1" dirty="0"/>
              <a:t>Environmental-</a:t>
            </a:r>
            <a:r>
              <a:rPr lang="en-GB" dirty="0"/>
              <a:t> climate change, sustainability, pollution, and waste reduction</a:t>
            </a:r>
          </a:p>
          <a:p>
            <a:r>
              <a:rPr lang="en-GB" b="1" dirty="0"/>
              <a:t>Legal</a:t>
            </a:r>
            <a:r>
              <a:rPr lang="en-GB" dirty="0"/>
              <a:t>- The Human Rights Act 1998, Health and Safety at Work Act 1974.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608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9DA26-E4A1-F149-A9ED-47F1E8D04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04899"/>
            <a:ext cx="10515600" cy="1325563"/>
          </a:xfrm>
        </p:spPr>
        <p:txBody>
          <a:bodyPr/>
          <a:lstStyle/>
          <a:p>
            <a:r>
              <a:rPr lang="en-US" dirty="0"/>
              <a:t>Financial plan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629BE9-07B6-6544-B4BB-E69815954E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403232" y="1707356"/>
            <a:ext cx="228701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Picture 2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F1369A2-4F6E-3947-8CA9-3D2D87C5F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70" y="1935956"/>
            <a:ext cx="11954057" cy="4922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3B52BA5-6256-DA42-B1E8-0547FB12DE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525152" y="4510088"/>
            <a:ext cx="22870137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9" name="Picture 8" descr="A calculator and a pen&#10;&#10;Description automatically generated with medium confidence">
            <a:extLst>
              <a:ext uri="{FF2B5EF4-FFF2-40B4-BE49-F238E27FC236}">
                <a16:creationId xmlns:a16="http://schemas.microsoft.com/office/drawing/2014/main" id="{CB6C83FF-2EA6-214C-9EBA-DDC7FBA5F3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149262" y="119857"/>
            <a:ext cx="2654300" cy="181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759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7BCBD7-4855-6144-8A13-2E1844A44B71}"/>
              </a:ext>
            </a:extLst>
          </p:cNvPr>
          <p:cNvSpPr/>
          <p:nvPr/>
        </p:nvSpPr>
        <p:spPr>
          <a:xfrm>
            <a:off x="4776788" y="642938"/>
            <a:ext cx="6780213" cy="982663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Statista (2021) </a:t>
            </a:r>
            <a:r>
              <a:rPr lang="en-GB" sz="1500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Nuts - United Kingdom | Statista Market Forecast</a:t>
            </a: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https://www.statista.com/outlook/cmo/food/fruits-nuts/nuts/united-kingdom?currency=GBP (Accessed: 18/10/2021).</a:t>
            </a:r>
            <a:endParaRPr lang="en-GB" sz="15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2FEDFD-82E8-B449-884B-A33098D9A899}"/>
              </a:ext>
            </a:extLst>
          </p:cNvPr>
          <p:cNvSpPr/>
          <p:nvPr/>
        </p:nvSpPr>
        <p:spPr>
          <a:xfrm>
            <a:off x="4776788" y="1693863"/>
            <a:ext cx="6780213" cy="1036638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OECD (2021) </a:t>
            </a:r>
            <a:r>
              <a:rPr lang="en-GB" sz="1500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Artificial intelligence: Changing landscape for SMEs</a:t>
            </a: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https://www.oecd-ilibrary.org/sites/01a4ae9d-en/index.html?itemId=/content/component/01a4ae9d-en (Accessed: 18/10/2021).</a:t>
            </a:r>
            <a:endParaRPr lang="en-GB" sz="15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4DB6003-DACF-8244-BCB0-B455EE53DB74}"/>
              </a:ext>
            </a:extLst>
          </p:cNvPr>
          <p:cNvSpPr/>
          <p:nvPr/>
        </p:nvSpPr>
        <p:spPr>
          <a:xfrm>
            <a:off x="4776788" y="2798763"/>
            <a:ext cx="6780213" cy="1871663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Rahman-Jones, I. (2021) </a:t>
            </a:r>
            <a:r>
              <a:rPr lang="en-GB" sz="1500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Climate change: How to be more eco-friendly in everyday life</a:t>
            </a: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https://www.bbc.co.uk/news/newsbeat-47990742 [Accessed: 18/10/2021].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GB" sz="15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Shahbandeh, M. (2020) </a:t>
            </a:r>
            <a:r>
              <a:rPr lang="en-GB" sz="1500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Value of global nuts and seeds market 2018-2023. </a:t>
            </a:r>
            <a:r>
              <a:rPr lang="en-GB" sz="15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https://www.statista.com/statistics/934360/global-seeds-nuts-market-value/ (Accessed: 18/10/2021).</a:t>
            </a:r>
            <a:endParaRPr lang="en-GB" sz="15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5EDE97-D3CE-6943-9D04-98ACF41E80EA}"/>
              </a:ext>
            </a:extLst>
          </p:cNvPr>
          <p:cNvSpPr/>
          <p:nvPr/>
        </p:nvSpPr>
        <p:spPr>
          <a:xfrm>
            <a:off x="4776788" y="4738688"/>
            <a:ext cx="6780213" cy="696913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 UK (2021b) </a:t>
            </a:r>
            <a:r>
              <a:rPr lang="en-GB" sz="1100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Trade Marks Act 1994</a:t>
            </a:r>
            <a:r>
              <a:rPr lang="en-GB" sz="11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https://www.gov.uk/government/publications/trade-marks-act-1994 (Accessed: 18/10/2021).</a:t>
            </a:r>
            <a:endParaRPr lang="en-GB" sz="11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100">
                <a:solidFill>
                  <a:srgbClr val="11111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05D827-E0A2-BC44-92C4-1186CF1782F3}"/>
              </a:ext>
            </a:extLst>
          </p:cNvPr>
          <p:cNvSpPr/>
          <p:nvPr/>
        </p:nvSpPr>
        <p:spPr>
          <a:xfrm>
            <a:off x="4776788" y="5502275"/>
            <a:ext cx="6780213" cy="708025"/>
          </a:xfrm>
          <a:prstGeom prst="rect">
            <a:avLst/>
          </a:prstGeom>
        </p:spPr>
        <p:txBody>
          <a:bodyPr wrap="square" anchor="t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3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Legislation Gov UK (2021) </a:t>
            </a:r>
            <a:r>
              <a:rPr lang="en-GB" sz="1300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Rights Act 1998</a:t>
            </a:r>
            <a:r>
              <a:rPr lang="en-GB" sz="13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https://www.legislation.gov.uk/ukpga/1998/42/contents (Accessed: 15/10/2021).</a:t>
            </a:r>
            <a:endParaRPr lang="en-GB" sz="130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130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3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7F36C-D7C6-1448-9C8A-F04E6CAFD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32693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3803</TotalTime>
  <Words>692</Words>
  <Application>Microsoft Macintosh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Meiryo</vt:lpstr>
      <vt:lpstr>Arial</vt:lpstr>
      <vt:lpstr>Calibri</vt:lpstr>
      <vt:lpstr>Calibri Light</vt:lpstr>
      <vt:lpstr>Symbol</vt:lpstr>
      <vt:lpstr>Times New Roman</vt:lpstr>
      <vt:lpstr>Wingdings 3</vt:lpstr>
      <vt:lpstr>Office Theme</vt:lpstr>
      <vt:lpstr>PowerPoint Presentation</vt:lpstr>
      <vt:lpstr>Introduction   Mission of the business  Vision of the Future   </vt:lpstr>
      <vt:lpstr>PowerPoint Presentation</vt:lpstr>
      <vt:lpstr>PowerPoint Presentation</vt:lpstr>
      <vt:lpstr>Market research</vt:lpstr>
      <vt:lpstr>PowerPoint Presentation</vt:lpstr>
      <vt:lpstr>PowerPoint Presentation</vt:lpstr>
      <vt:lpstr>PowerPoint Presentation</vt:lpstr>
      <vt:lpstr>External analysis: </vt:lpstr>
      <vt:lpstr>PowerPoint Presentation</vt:lpstr>
      <vt:lpstr>Financial plan</vt:lpstr>
      <vt:lpstr> References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Svetlana Nikolaeva Kamburova-Dimitrova (2009654)</dc:creator>
  <cp:lastModifiedBy>Svetlana Nikolaeva Kamburova-Dimitrova (2009654)</cp:lastModifiedBy>
  <cp:revision>12</cp:revision>
  <dcterms:created xsi:type="dcterms:W3CDTF">2021-11-12T09:24:21Z</dcterms:created>
  <dcterms:modified xsi:type="dcterms:W3CDTF">2021-11-18T23:22:15Z</dcterms:modified>
</cp:coreProperties>
</file>