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243"/>
    <p:restoredTop sz="94694"/>
  </p:normalViewPr>
  <p:slideViewPr>
    <p:cSldViewPr snapToGrid="0" snapToObjects="1">
      <p:cViewPr varScale="1">
        <p:scale>
          <a:sx n="102" d="100"/>
          <a:sy n="102" d="100"/>
        </p:scale>
        <p:origin x="192" y="4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CBC4E9-DDD1-0840-B3CC-A69845D9097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3D94BA-3BB2-984E-82CF-4C2A2544DF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5A18A9-E865-1641-8DCC-4F10A1AD43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92DF3-D708-364E-9749-A2E780726751}" type="datetimeFigureOut">
              <a:rPr lang="en-US" smtClean="0"/>
              <a:t>12/1/21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43A872-B7D7-0141-944A-FBD80798C5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784017-CC0B-4A40-A678-BE24787507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1FB3F-5BCE-244A-A4A7-5B77211103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13405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58F469-C0A5-4549-9512-56493011F5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8ACAD8-8DD8-1643-A4FB-3A6878BBE1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907D34-40CE-D740-8708-4032919047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92DF3-D708-364E-9749-A2E780726751}" type="datetimeFigureOut">
              <a:rPr lang="en-US" smtClean="0"/>
              <a:t>12/1/21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2F2D00-5C21-BE41-81C5-DC7DE90252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977030-BA12-C047-B26F-A193C2B5F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1FB3F-5BCE-244A-A4A7-5B77211103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0236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79286D-2188-F346-9CA9-BEAAD72711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44CD72-1780-244E-B4F8-42E0C5ADB2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58BE0E-AEFB-624D-B552-33073C3566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92DF3-D708-364E-9749-A2E780726751}" type="datetimeFigureOut">
              <a:rPr lang="en-US" smtClean="0"/>
              <a:t>12/1/21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D3254D-0DB6-7E44-A4C7-690FE1BBC1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07BF72-AF62-B644-9F9F-1BE1224214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1FB3F-5BCE-244A-A4A7-5B77211103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92319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094095-BE33-A94C-8ADD-0B7D266D6B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555D92-DA26-F843-9CEB-C6AB221FDA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6026E4-0E3F-4848-B739-D7CA6B1AD93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0A2026-29D0-4248-A72D-FD12BA1F61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92DF3-D708-364E-9749-A2E780726751}" type="datetimeFigureOut">
              <a:rPr lang="en-US" smtClean="0"/>
              <a:t>12/1/21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461E97-15E8-BA4D-B48E-B172963007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3210FCC-8612-0A41-B757-E42B159CCF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1FB3F-5BCE-244A-A4A7-5B77211103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52887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B6AF42-7555-774F-9C18-16CC06D4D8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2640E88-DEBE-2449-87B4-35317D91BE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7CF6CDC-B50B-1F4C-8343-F3F7BE3CC6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9F08746-F7D8-AC4E-A8DF-6A1A16F3446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BCA0346-FDD6-B846-B47A-F65713E84A1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C4711AD-C604-1F42-97F0-3DD7878A24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92DF3-D708-364E-9749-A2E780726751}" type="datetimeFigureOut">
              <a:rPr lang="en-US" smtClean="0"/>
              <a:t>12/1/21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3D0E2D2-6C2A-E649-9064-0196A2B4B2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BE9EF81-7115-1740-824D-E4E754B077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1FB3F-5BCE-244A-A4A7-5B77211103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76468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19C7DF-08F5-4C4F-A289-8E28EAE4C2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A553CA-8DE8-A444-B3A5-9856AE08F1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92DF3-D708-364E-9749-A2E780726751}" type="datetimeFigureOut">
              <a:rPr lang="en-US" smtClean="0"/>
              <a:t>12/1/21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BE9A1F0-3270-1E42-9B1C-94953A97C1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94463B3-9DB1-6A43-9F4B-07E3B1080E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1FB3F-5BCE-244A-A4A7-5B77211103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1341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1F518C2-62A4-BA42-9CDB-150F5A5AE1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92DF3-D708-364E-9749-A2E780726751}" type="datetimeFigureOut">
              <a:rPr lang="en-US" smtClean="0"/>
              <a:t>12/1/21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AD3325F-9EA1-5742-8C0B-DE8BAFD68C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9C16015-8A49-0C4D-8674-758174D214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1FB3F-5BCE-244A-A4A7-5B77211103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03012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2E8E15-951B-BC4E-848D-63FD7E56ED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9F7207-497E-2147-B2CC-5D2304040E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5CC3969-F599-424D-96B9-2BC8AEEE7C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69886B-62FA-AD4D-AEB3-16D0418176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92DF3-D708-364E-9749-A2E780726751}" type="datetimeFigureOut">
              <a:rPr lang="en-US" smtClean="0"/>
              <a:t>12/1/21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0786F8-4949-C64A-B4A4-39439AC979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D68A9D-35F8-6848-B54A-498E7E8B06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1FB3F-5BCE-244A-A4A7-5B77211103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16726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A5AB56-6721-0A4B-9232-E076298E3C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D4DAB16-BE39-594A-92B2-815D1747E31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FB518F1-7190-E545-8418-2393FF21ECA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D20ABE0-B7CC-4145-BC00-E093DA55D4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92DF3-D708-364E-9749-A2E780726751}" type="datetimeFigureOut">
              <a:rPr lang="en-US" smtClean="0"/>
              <a:t>12/1/21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ED5F14-DC7C-994E-A123-BDD32E31C0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615609C-E5B3-4441-8B23-F9C6AACF75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1FB3F-5BCE-244A-A4A7-5B77211103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66826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4C278E-E640-DC45-8BB6-94DB51483D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9E2B664-2A7E-C843-971D-22E5DA83939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7EB000-B390-1C4A-BDEC-B4C705AB06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92DF3-D708-364E-9749-A2E780726751}" type="datetimeFigureOut">
              <a:rPr lang="en-US" smtClean="0"/>
              <a:t>12/1/21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CDD728-AA93-F441-9DFA-BC48AFAF84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8C8105-85A4-5B44-8EC2-B9AA6CEB8F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1FB3F-5BCE-244A-A4A7-5B77211103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348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637D787-3E20-6F40-A66D-4C0C3131C10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9CB3CA6-EED1-364F-B9B1-A70469A198C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8C8666-42B2-E34E-8062-EB59D704C3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92DF3-D708-364E-9749-A2E780726751}" type="datetimeFigureOut">
              <a:rPr lang="en-US" smtClean="0"/>
              <a:t>12/1/21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EB8F52-1DED-CE4E-AEC1-7CC9884C97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99B5B4-6662-0641-933C-7419CED3D7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1FB3F-5BCE-244A-A4A7-5B77211103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10945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4A786D7-09E1-6749-9E41-CBF9D5D64E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A74215-CB8D-DD4C-8D10-4C8A9F5E60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F4228A-7F98-CF40-97B3-319D4E3BFB9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D92DF3-D708-364E-9749-A2E780726751}" type="datetimeFigureOut">
              <a:rPr lang="en-US" smtClean="0"/>
              <a:t>12/1/21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87E644-540A-274E-88EF-CC4D1CD3FC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6D818D-A073-874D-8832-F22F6E25BEE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F1FB3F-5BCE-244A-A4A7-5B77211103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44617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Text, letter&#10;&#10;Description automatically generated">
            <a:extLst>
              <a:ext uri="{FF2B5EF4-FFF2-40B4-BE49-F238E27FC236}">
                <a16:creationId xmlns:a16="http://schemas.microsoft.com/office/drawing/2014/main" id="{9647E5FB-AF51-9843-8B97-F43237D75F0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4449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6916BC-F884-2C4F-B75A-7639510FDEE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48009" y="1488252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US" sz="5200" dirty="0">
                <a:solidFill>
                  <a:srgbClr val="FFFFFF"/>
                </a:solidFill>
              </a:rPr>
              <a:t>Myth as History: Geoffrey of Monmouth</a:t>
            </a:r>
          </a:p>
        </p:txBody>
      </p:sp>
    </p:spTree>
    <p:extLst>
      <p:ext uri="{BB962C8B-B14F-4D97-AF65-F5344CB8AC3E}">
        <p14:creationId xmlns:p14="http://schemas.microsoft.com/office/powerpoint/2010/main" val="29554537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955335-B0A4-B44D-8919-2EB4910999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8721"/>
            <a:ext cx="4707671" cy="1225650"/>
          </a:xfrm>
        </p:spPr>
        <p:txBody>
          <a:bodyPr anchor="b">
            <a:normAutofit/>
          </a:bodyPr>
          <a:lstStyle/>
          <a:p>
            <a:r>
              <a:rPr lang="en-US" sz="3800">
                <a:solidFill>
                  <a:schemeClr val="bg1"/>
                </a:solidFill>
              </a:rPr>
              <a:t>Life</a:t>
            </a:r>
          </a:p>
        </p:txBody>
      </p: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EEA38897-7BA3-4408-8083-3235339C4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1873" y="1749756"/>
            <a:ext cx="4718304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225B32-A879-1542-AB94-1BB8031D89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7769" y="1909192"/>
            <a:ext cx="4586513" cy="3647710"/>
          </a:xfrm>
        </p:spPr>
        <p:txBody>
          <a:bodyPr>
            <a:normAutofit/>
          </a:bodyPr>
          <a:lstStyle/>
          <a:p>
            <a:r>
              <a:rPr lang="en-US" sz="2000">
                <a:solidFill>
                  <a:schemeClr val="bg1"/>
                </a:solidFill>
              </a:rPr>
              <a:t>Calls himself Geoffrey ‘of Monmouth’</a:t>
            </a:r>
          </a:p>
          <a:p>
            <a:r>
              <a:rPr lang="en-US" sz="2000">
                <a:solidFill>
                  <a:schemeClr val="bg1"/>
                </a:solidFill>
              </a:rPr>
              <a:t>Welsh? A Breton (see sections in his work)</a:t>
            </a:r>
          </a:p>
          <a:p>
            <a:r>
              <a:rPr lang="en-US" sz="2000">
                <a:solidFill>
                  <a:schemeClr val="bg1"/>
                </a:solidFill>
              </a:rPr>
              <a:t>1129 – in Oxford</a:t>
            </a:r>
          </a:p>
          <a:p>
            <a:r>
              <a:rPr lang="en-US" sz="2000">
                <a:solidFill>
                  <a:schemeClr val="bg1"/>
                </a:solidFill>
              </a:rPr>
              <a:t>1152-4 Bishop of St Asaph’s in north Wales (a secular cleric: not a monastic)</a:t>
            </a:r>
          </a:p>
          <a:p>
            <a:r>
              <a:rPr lang="en-US" sz="2000" i="1">
                <a:solidFill>
                  <a:schemeClr val="bg1"/>
                </a:solidFill>
              </a:rPr>
              <a:t>Historia regum Britanniae</a:t>
            </a:r>
            <a:r>
              <a:rPr lang="en-US" sz="2000">
                <a:solidFill>
                  <a:schemeClr val="bg1"/>
                </a:solidFill>
              </a:rPr>
              <a:t>: 1136</a:t>
            </a:r>
          </a:p>
          <a:p>
            <a:endParaRPr lang="en-US" sz="2000">
              <a:solidFill>
                <a:schemeClr val="bg1"/>
              </a:solidFill>
            </a:endParaRPr>
          </a:p>
        </p:txBody>
      </p:sp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F11AD06B-AB20-4097-8606-5DA00DBAC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4027" y="5707672"/>
            <a:ext cx="4713997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Merlin and Vortigern, in Geoffrey of Monmouth's 'Prophecies of Merlin', with commentary">
            <a:extLst>
              <a:ext uri="{FF2B5EF4-FFF2-40B4-BE49-F238E27FC236}">
                <a16:creationId xmlns:a16="http://schemas.microsoft.com/office/drawing/2014/main" id="{3266E6F9-3F5C-FA4C-958F-966082A15D1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692"/>
          <a:stretch/>
        </p:blipFill>
        <p:spPr bwMode="auto">
          <a:xfrm>
            <a:off x="6525453" y="10"/>
            <a:ext cx="5666547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28138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9313E9-8DC8-5440-BB5C-C3E0E8F781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8721"/>
            <a:ext cx="4707671" cy="1225650"/>
          </a:xfrm>
        </p:spPr>
        <p:txBody>
          <a:bodyPr anchor="b">
            <a:normAutofit/>
          </a:bodyPr>
          <a:lstStyle/>
          <a:p>
            <a:r>
              <a:rPr lang="en-US" sz="3800" i="1">
                <a:solidFill>
                  <a:schemeClr val="bg1"/>
                </a:solidFill>
              </a:rPr>
              <a:t>Historia regum Britanniae</a:t>
            </a:r>
          </a:p>
        </p:txBody>
      </p: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EEA38897-7BA3-4408-8083-3235339C4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1873" y="1749756"/>
            <a:ext cx="4718304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DD4B19-2199-7E4B-8E75-7D912EAF59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7769" y="1909192"/>
            <a:ext cx="4586513" cy="3647710"/>
          </a:xfrm>
        </p:spPr>
        <p:txBody>
          <a:bodyPr>
            <a:normAutofit/>
          </a:bodyPr>
          <a:lstStyle/>
          <a:p>
            <a:r>
              <a:rPr lang="en-US" sz="1400" dirty="0">
                <a:solidFill>
                  <a:schemeClr val="bg1"/>
                </a:solidFill>
              </a:rPr>
              <a:t>Gransden, </a:t>
            </a:r>
            <a:r>
              <a:rPr lang="en-US" sz="1400" i="1" dirty="0">
                <a:solidFill>
                  <a:schemeClr val="bg1"/>
                </a:solidFill>
              </a:rPr>
              <a:t>Historical Writing in England</a:t>
            </a:r>
            <a:r>
              <a:rPr lang="en-US" sz="1400" dirty="0">
                <a:solidFill>
                  <a:schemeClr val="bg1"/>
                </a:solidFill>
              </a:rPr>
              <a:t>, vol 1: a ‘legendary history of the Britons from prehistoric times until the late seventh century’.</a:t>
            </a:r>
          </a:p>
          <a:p>
            <a:r>
              <a:rPr lang="en-US" sz="1400" dirty="0">
                <a:solidFill>
                  <a:schemeClr val="bg1"/>
                </a:solidFill>
              </a:rPr>
              <a:t>Gransden: ‘popular because it was entertaining, because it was patriotic and because there was little genuine information available on the subject’.</a:t>
            </a:r>
          </a:p>
          <a:p>
            <a:r>
              <a:rPr lang="en-US" sz="1400" dirty="0">
                <a:solidFill>
                  <a:schemeClr val="bg1"/>
                </a:solidFill>
              </a:rPr>
              <a:t>Integrated into later chronicles: see for example, Henry of Huntingdon</a:t>
            </a:r>
          </a:p>
          <a:p>
            <a:r>
              <a:rPr lang="en-US" sz="1400" dirty="0">
                <a:solidFill>
                  <a:schemeClr val="bg1"/>
                </a:solidFill>
              </a:rPr>
              <a:t>Popular all over Europe: c.200 medieval manuscript copies survive:</a:t>
            </a:r>
          </a:p>
          <a:p>
            <a:pPr lvl="1"/>
            <a:r>
              <a:rPr lang="en-US" sz="1400" dirty="0">
                <a:solidFill>
                  <a:schemeClr val="bg1"/>
                </a:solidFill>
              </a:rPr>
              <a:t>50 dating from the twelfth century</a:t>
            </a:r>
          </a:p>
          <a:p>
            <a:pPr lvl="1"/>
            <a:r>
              <a:rPr lang="en-US" sz="1400" dirty="0">
                <a:solidFill>
                  <a:schemeClr val="bg1"/>
                </a:solidFill>
              </a:rPr>
              <a:t>c.70 from continental Europe</a:t>
            </a:r>
          </a:p>
          <a:p>
            <a:pPr lvl="1"/>
            <a:r>
              <a:rPr lang="en-US" sz="1400" dirty="0">
                <a:solidFill>
                  <a:schemeClr val="bg1"/>
                </a:solidFill>
              </a:rPr>
              <a:t>Translated into Welsh, Old English and Norman French</a:t>
            </a:r>
          </a:p>
        </p:txBody>
      </p:sp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F11AD06B-AB20-4097-8606-5DA00DBAC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4027" y="5707672"/>
            <a:ext cx="4713997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 descr="Figures in a Monmouthshire landscape | The Squirrelbasket">
            <a:extLst>
              <a:ext uri="{FF2B5EF4-FFF2-40B4-BE49-F238E27FC236}">
                <a16:creationId xmlns:a16="http://schemas.microsoft.com/office/drawing/2014/main" id="{9ABB0BA4-65CF-5842-8918-A0FD3D8AFBE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345" r="18685"/>
          <a:stretch/>
        </p:blipFill>
        <p:spPr bwMode="auto">
          <a:xfrm>
            <a:off x="6525453" y="10"/>
            <a:ext cx="5666547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914125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152</Words>
  <Application>Microsoft Macintosh PowerPoint</Application>
  <PresentationFormat>Widescreen</PresentationFormat>
  <Paragraphs>15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Myth as History: Geoffrey of Monmouth</vt:lpstr>
      <vt:lpstr>Life</vt:lpstr>
      <vt:lpstr>Historia regum Britanniae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Myth as History: Geoffrey of Monmouth</dc:title>
  <dc:creator>ROZIER, CHARLIE C.</dc:creator>
  <cp:lastModifiedBy>ROZIER, CHARLIE C.</cp:lastModifiedBy>
  <cp:revision>2</cp:revision>
  <dcterms:created xsi:type="dcterms:W3CDTF">2021-12-01T11:02:48Z</dcterms:created>
  <dcterms:modified xsi:type="dcterms:W3CDTF">2021-12-01T11:27:03Z</dcterms:modified>
</cp:coreProperties>
</file>