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7" r:id="rId11"/>
    <p:sldId id="274" r:id="rId12"/>
    <p:sldId id="27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567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468313" y="1196975"/>
            <a:ext cx="8207375" cy="1082675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zh-CN" noProof="0" smtClean="0"/>
              <a:t>Click to edit Master title style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469900" y="2422525"/>
            <a:ext cx="8212138" cy="1752600"/>
          </a:xfrm>
        </p:spPr>
        <p:txBody>
          <a:bodyPr/>
          <a:lstStyle>
            <a:lvl1pPr marL="0" indent="0" algn="ctr">
              <a:buFontTx/>
              <a:buNone/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 altLang="zh-CN" noProof="0" smtClean="0"/>
              <a:t>Click to edit Master subtitle style</a:t>
            </a:r>
          </a:p>
        </p:txBody>
      </p:sp>
      <p:sp>
        <p:nvSpPr>
          <p:cNvPr id="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endParaRPr lang="en-IN"/>
          </a:p>
        </p:txBody>
      </p:sp>
      <p:sp>
        <p:nvSpPr>
          <p:cNvPr id="1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74750"/>
            <a:ext cx="40386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74750"/>
            <a:ext cx="4038600" cy="4953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90500"/>
            <a:ext cx="2057400" cy="59372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90500"/>
            <a:ext cx="6019800" cy="59372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9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567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Rectangle 3"/>
          <p:cNvSpPr>
            <a:spLocks noGrp="1"/>
          </p:cNvSpPr>
          <p:nvPr>
            <p:ph type="title"/>
          </p:nvPr>
        </p:nvSpPr>
        <p:spPr>
          <a:xfrm>
            <a:off x="457200" y="190500"/>
            <a:ext cx="8229600" cy="5826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en-US" altLang="zh-CN" dirty="0"/>
              <a:t>Click to edit Master title style</a:t>
            </a:r>
          </a:p>
        </p:txBody>
      </p:sp>
      <p:sp>
        <p:nvSpPr>
          <p:cNvPr id="1028" name="Rectangle 4"/>
          <p:cNvSpPr>
            <a:spLocks noGrp="1"/>
          </p:cNvSpPr>
          <p:nvPr>
            <p:ph type="body" idx="1"/>
          </p:nvPr>
        </p:nvSpPr>
        <p:spPr>
          <a:xfrm>
            <a:off x="457200" y="1174750"/>
            <a:ext cx="8229600" cy="495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 dirty="0"/>
              <a:t>Click to edit Master text styles</a:t>
            </a:r>
          </a:p>
          <a:p>
            <a:pPr lvl="1"/>
            <a:r>
              <a:rPr lang="en-US" altLang="zh-CN" dirty="0"/>
              <a:t>Second level</a:t>
            </a:r>
          </a:p>
          <a:p>
            <a:pPr lvl="2"/>
            <a:r>
              <a:rPr lang="en-US" altLang="zh-CN" dirty="0"/>
              <a:t>Third level</a:t>
            </a:r>
          </a:p>
          <a:p>
            <a:pPr lvl="3"/>
            <a:r>
              <a:rPr lang="en-US" altLang="zh-CN" dirty="0"/>
              <a:t>Fourth level</a:t>
            </a:r>
          </a:p>
          <a:p>
            <a:pPr lvl="4"/>
            <a:r>
              <a:rPr lang="en-US" altLang="zh-CN" dirty="0"/>
              <a:t>Fifth level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>
              <a:defRPr sz="1400"/>
            </a:lvl1pPr>
          </a:lstStyle>
          <a:p>
            <a:fld id="{B1545F96-3417-4B68-B17D-33B8138EB914}" type="datetimeFigureOut">
              <a:rPr lang="en-US" smtClean="0"/>
              <a:t>4/26/2018</a:t>
            </a:fld>
            <a:endParaRPr lang="en-I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>
              <a:defRPr sz="1400"/>
            </a:lvl1pPr>
          </a:lstStyle>
          <a:p>
            <a:endParaRPr lang="en-IN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>
              <a:defRPr sz="1400"/>
            </a:lvl1pPr>
          </a:lstStyle>
          <a:p>
            <a:fld id="{256E307D-A470-4BA0-9CE8-AA63F2B1339E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8630" y="1196975"/>
            <a:ext cx="8207375" cy="1755775"/>
          </a:xfrm>
        </p:spPr>
        <p:txBody>
          <a:bodyPr/>
          <a:lstStyle/>
          <a:p>
            <a:r>
              <a:rPr lang="en-GB" sz="4000" b="1" u="sng" dirty="0">
                <a:solidFill>
                  <a:schemeClr val="tx1"/>
                </a:solidFill>
                <a:latin typeface="Times New Roman" panose="02020603050405020304" charset="0"/>
              </a:rPr>
              <a:t>E-Business Strategy</a:t>
            </a:r>
            <a:r>
              <a:rPr lang="en-GB" dirty="0">
                <a:solidFill>
                  <a:schemeClr val="tx1"/>
                </a:solidFill>
              </a:rPr>
              <a:t> </a:t>
            </a: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9900" y="2422524"/>
            <a:ext cx="8212138" cy="4246835"/>
          </a:xfrm>
        </p:spPr>
        <p:txBody>
          <a:bodyPr/>
          <a:lstStyle/>
          <a:p>
            <a:r>
              <a:rPr lang="en-US" alt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of e-publishing development upon print </a:t>
            </a:r>
            <a:r>
              <a:rPr lang="en-US" altLang="en-IN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journalism</a:t>
            </a:r>
          </a:p>
          <a:p>
            <a:pPr algn="l"/>
            <a:endParaRPr lang="en-US" altLang="en-IN" dirty="0">
              <a:solidFill>
                <a:schemeClr val="tx1"/>
              </a:solidFill>
            </a:endParaRPr>
          </a:p>
          <a:p>
            <a:pPr algn="l"/>
            <a:r>
              <a:rPr lang="en-US" alt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Presented </a:t>
            </a:r>
            <a:r>
              <a:rPr lang="en-US" alt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                                  </a:t>
            </a:r>
            <a:r>
              <a:rPr lang="en-US" alt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Faculty</a:t>
            </a:r>
          </a:p>
          <a:p>
            <a:pPr algn="l"/>
            <a:r>
              <a:rPr lang="en-US" altLang="en-IN" sz="28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Shilpa</a:t>
            </a:r>
            <a:r>
              <a:rPr lang="en-US" alt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I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Sharma (</a:t>
            </a:r>
            <a:r>
              <a:rPr lang="en-US" altLang="en-IN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1704927)              Stephen </a:t>
            </a:r>
            <a:r>
              <a:rPr lang="en-US" altLang="en-IN" sz="2800" dirty="0" err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Sommerville</a:t>
            </a:r>
            <a:endParaRPr lang="en-US" altLang="en-IN" sz="2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u="sng" dirty="0" smtClean="0">
                <a:latin typeface="Times New Roman" panose="02020603050405020304" charset="0"/>
              </a:rPr>
              <a:t>History of media and its decline</a:t>
            </a:r>
            <a:r>
              <a:rPr lang="en-US" sz="3200" dirty="0" smtClean="0">
                <a:latin typeface="Times New Roman" panose="02020603050405020304" charset="0"/>
              </a:rPr>
              <a:t> </a:t>
            </a:r>
            <a:endParaRPr lang="en-IN" sz="3200" dirty="0"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Times New Roman" panose="02020603050405020304" charset="0"/>
              </a:rPr>
              <a:t>The newspaper was launched in 17</a:t>
            </a:r>
            <a:r>
              <a:rPr lang="en-GB" baseline="30000" dirty="0" smtClean="0">
                <a:latin typeface="Times New Roman" panose="02020603050405020304" charset="0"/>
              </a:rPr>
              <a:t>th</a:t>
            </a:r>
            <a:r>
              <a:rPr lang="en-GB" dirty="0" smtClean="0">
                <a:latin typeface="Times New Roman" panose="02020603050405020304" charset="0"/>
              </a:rPr>
              <a:t> century in Europe.</a:t>
            </a:r>
          </a:p>
          <a:p>
            <a:r>
              <a:rPr lang="en-GB" dirty="0" smtClean="0">
                <a:latin typeface="Times New Roman" panose="02020603050405020304" charset="0"/>
              </a:rPr>
              <a:t>Prior to newspapers, the government letters were in circulation.</a:t>
            </a:r>
          </a:p>
          <a:p>
            <a:r>
              <a:rPr lang="en-GB" dirty="0" smtClean="0">
                <a:latin typeface="Times New Roman" panose="02020603050405020304" charset="0"/>
              </a:rPr>
              <a:t>Countries like China and Roman civilisations had hint of these papers. (Schroeder </a:t>
            </a:r>
            <a:r>
              <a:rPr lang="en-GB" i="1" dirty="0">
                <a:latin typeface="Times New Roman" panose="02020603050405020304" charset="0"/>
              </a:rPr>
              <a:t>et al.</a:t>
            </a:r>
            <a:r>
              <a:rPr lang="en-GB" dirty="0">
                <a:latin typeface="Times New Roman" panose="02020603050405020304" charset="0"/>
              </a:rPr>
              <a:t> 2011). </a:t>
            </a:r>
            <a:endParaRPr lang="en-GB" dirty="0" smtClean="0">
              <a:latin typeface="Times New Roman" panose="02020603050405020304" charset="0"/>
            </a:endParaRPr>
          </a:p>
          <a:p>
            <a:r>
              <a:rPr lang="en-GB" dirty="0" smtClean="0">
                <a:latin typeface="Times New Roman" panose="02020603050405020304" charset="0"/>
              </a:rPr>
              <a:t>Newspapers rise started in the 19</a:t>
            </a:r>
            <a:r>
              <a:rPr lang="en-GB" baseline="30000" dirty="0" smtClean="0">
                <a:latin typeface="Times New Roman" panose="02020603050405020304" charset="0"/>
              </a:rPr>
              <a:t>th</a:t>
            </a:r>
            <a:r>
              <a:rPr lang="en-GB" dirty="0" smtClean="0">
                <a:latin typeface="Times New Roman" panose="02020603050405020304" charset="0"/>
              </a:rPr>
              <a:t> century in UK and other parts of Europe which continues till date.</a:t>
            </a:r>
            <a:endParaRPr lang="en-GB" dirty="0">
              <a:latin typeface="Times New Roman" panose="02020603050405020304" charset="0"/>
            </a:endParaRPr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u="sng" dirty="0" smtClean="0">
                <a:latin typeface="Times New Roman" panose="02020603050405020304" charset="0"/>
              </a:rPr>
              <a:t>Decline of Newspapers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charset="0"/>
              </a:rPr>
              <a:t>Reduction in price.</a:t>
            </a:r>
          </a:p>
          <a:p>
            <a:r>
              <a:rPr lang="en-GB" dirty="0" smtClean="0">
                <a:latin typeface="Times New Roman" panose="02020603050405020304" charset="0"/>
              </a:rPr>
              <a:t>Reduction in sale.</a:t>
            </a:r>
          </a:p>
          <a:p>
            <a:r>
              <a:rPr lang="en-GB" dirty="0" smtClean="0">
                <a:latin typeface="Times New Roman" panose="02020603050405020304" charset="0"/>
              </a:rPr>
              <a:t>Chief sources were advertisement, which have started to decline.</a:t>
            </a:r>
          </a:p>
          <a:p>
            <a:r>
              <a:rPr lang="en-GB" dirty="0" smtClean="0">
                <a:latin typeface="Times New Roman" panose="02020603050405020304" charset="0"/>
              </a:rPr>
              <a:t>Since 2001, 1/5</a:t>
            </a:r>
            <a:r>
              <a:rPr lang="en-GB" baseline="30000" dirty="0" smtClean="0">
                <a:latin typeface="Times New Roman" panose="02020603050405020304" charset="0"/>
              </a:rPr>
              <a:t>th</a:t>
            </a:r>
            <a:r>
              <a:rPr lang="en-GB" dirty="0" smtClean="0">
                <a:latin typeface="Times New Roman" panose="02020603050405020304" charset="0"/>
              </a:rPr>
              <a:t>  of the total workforce with Newspaper agencies have lost more jobs.</a:t>
            </a:r>
          </a:p>
          <a:p>
            <a:r>
              <a:rPr lang="en-GB" dirty="0" smtClean="0">
                <a:latin typeface="Times New Roman" panose="02020603050405020304" charset="0"/>
              </a:rPr>
              <a:t>Some agencies have even filed bankruptcy </a:t>
            </a:r>
            <a:r>
              <a:rPr lang="en-GB" dirty="0">
                <a:latin typeface="Times New Roman" panose="02020603050405020304" charset="0"/>
              </a:rPr>
              <a:t>(Nord </a:t>
            </a:r>
            <a:r>
              <a:rPr lang="en-GB" i="1" dirty="0">
                <a:latin typeface="Times New Roman" panose="02020603050405020304" charset="0"/>
              </a:rPr>
              <a:t>et al.</a:t>
            </a:r>
            <a:r>
              <a:rPr lang="en-GB" dirty="0">
                <a:latin typeface="Times New Roman" panose="02020603050405020304" charset="0"/>
              </a:rPr>
              <a:t> 2009). </a:t>
            </a:r>
            <a:endParaRPr lang="en-IN" dirty="0">
              <a:latin typeface="Times New Roman" panose="02020603050405020304" charset="0"/>
            </a:endParaRPr>
          </a:p>
          <a:p>
            <a:endParaRPr lang="en-IN" dirty="0">
              <a:latin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u="sng" dirty="0" smtClean="0">
                <a:latin typeface="Times New Roman" panose="02020603050405020304" charset="0"/>
              </a:rPr>
              <a:t>Trend Analysis</a:t>
            </a:r>
            <a:r>
              <a:rPr lang="en-US" dirty="0" smtClean="0"/>
              <a:t>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latin typeface="Times New Roman" panose="02020603050405020304" charset="0"/>
              </a:rPr>
              <a:t>Political factors:</a:t>
            </a:r>
            <a:r>
              <a:rPr lang="en-GB" dirty="0" smtClean="0">
                <a:latin typeface="Times New Roman" panose="02020603050405020304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The functioning was impacted due to political influence. Media helps in political campaigns and can influence people in favour or against the political campaign (</a:t>
            </a:r>
            <a:r>
              <a:rPr lang="en-GB" dirty="0" err="1" smtClean="0">
                <a:latin typeface="Times New Roman" panose="02020603050405020304" charset="0"/>
              </a:rPr>
              <a:t>Haniff</a:t>
            </a:r>
            <a:r>
              <a:rPr lang="en-GB" dirty="0" smtClean="0">
                <a:latin typeface="Times New Roman" panose="02020603050405020304" charset="0"/>
              </a:rPr>
              <a:t>, 2012) 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Due to social media, the use of newspapers for political campaigns has declined.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805" y="148590"/>
            <a:ext cx="8453120" cy="645922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charset="0"/>
              </a:rPr>
              <a:t>Economic factors:</a:t>
            </a:r>
            <a:r>
              <a:rPr lang="en-GB" dirty="0">
                <a:latin typeface="Times New Roman" panose="02020603050405020304" charset="0"/>
              </a:rPr>
              <a:t> </a:t>
            </a:r>
            <a:endParaRPr lang="en-GB" dirty="0" smtClean="0">
              <a:latin typeface="Times New Roman" panose="0202060305040502030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Decline in sales due to the advent of online media.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Due to Economic loss, companies are filing up bankruptcy.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Job Cuts in print media companies.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Transferring to online channels for survival and growth.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Deeply impacted after recession 2008 and lost nearly 70% of advertisement income (</a:t>
            </a:r>
            <a:r>
              <a:rPr lang="en-GB" dirty="0" err="1" smtClean="0">
                <a:latin typeface="Times New Roman" panose="02020603050405020304" charset="0"/>
              </a:rPr>
              <a:t>Kotei</a:t>
            </a:r>
            <a:r>
              <a:rPr lang="en-GB" dirty="0" smtClean="0">
                <a:latin typeface="Times New Roman" panose="02020603050405020304" charset="0"/>
              </a:rPr>
              <a:t>, 2016).</a:t>
            </a:r>
          </a:p>
          <a:p>
            <a:pPr marL="457200" indent="-457200">
              <a:buFont typeface="+mj-lt"/>
              <a:buAutoNum type="arabicPeriod"/>
            </a:pPr>
            <a:endParaRPr lang="en-GB" dirty="0">
              <a:latin typeface="Times New Roman" panose="02020603050405020304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06044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charset="0"/>
              </a:rPr>
              <a:t>Social factors</a:t>
            </a:r>
            <a:r>
              <a:rPr lang="en-GB" b="1" dirty="0" smtClean="0">
                <a:latin typeface="Times New Roman" panose="02020603050405020304" charset="0"/>
              </a:rPr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Due to inventions like Television, Radio and computers, print media has been less popular in social circle.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Newspapers are more used during travelling instead of the leisure hours.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Mobile phones have hit the sales of newspapers permanently, as people spend more time with phones than anything. Even while travelling phones are carried and hence replace Newspapers. </a:t>
            </a:r>
            <a:endParaRPr lang="en-GB" dirty="0">
              <a:latin typeface="Times New Roman" panose="02020603050405020304" charset="0"/>
            </a:endParaRPr>
          </a:p>
          <a:p>
            <a:endParaRPr lang="en-IN" dirty="0">
              <a:latin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045" y="207010"/>
            <a:ext cx="8229600" cy="495300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charset="0"/>
              </a:rPr>
              <a:t>Technological factors</a:t>
            </a:r>
            <a:r>
              <a:rPr lang="en-GB" dirty="0">
                <a:latin typeface="Times New Roman" panose="02020603050405020304" charset="0"/>
              </a:rPr>
              <a:t>: </a:t>
            </a:r>
            <a:endParaRPr lang="en-GB" dirty="0" smtClean="0">
              <a:latin typeface="Times New Roman" panose="0202060305040502030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Inventions like TV, Internet and mobile phones have replaced print media and Newspapers.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Social Media has also hit </a:t>
            </a:r>
            <a:r>
              <a:rPr lang="en-GB" dirty="0" smtClean="0">
                <a:latin typeface="Times New Roman" panose="02020603050405020304" charset="0"/>
              </a:rPr>
              <a:t>the </a:t>
            </a:r>
            <a:r>
              <a:rPr lang="en-GB" dirty="0" smtClean="0">
                <a:latin typeface="Times New Roman" panose="02020603050405020304" charset="0"/>
              </a:rPr>
              <a:t>newspaper industry hard.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Google, Yahoo and Bing are also similar replacements.</a:t>
            </a:r>
            <a:endParaRPr lang="en-GB" dirty="0">
              <a:latin typeface="Times New Roman" panose="02020603050405020304" charset="0"/>
            </a:endParaRPr>
          </a:p>
          <a:p>
            <a:endParaRPr lang="en-IN" dirty="0">
              <a:latin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745" y="375285"/>
            <a:ext cx="8229600" cy="5892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charset="0"/>
              </a:rPr>
              <a:t>Legal factors</a:t>
            </a:r>
            <a:r>
              <a:rPr lang="en-GB" dirty="0">
                <a:latin typeface="Times New Roman" panose="02020603050405020304" charset="0"/>
              </a:rPr>
              <a:t>: </a:t>
            </a:r>
            <a:endParaRPr lang="en-GB" dirty="0" smtClean="0">
              <a:latin typeface="Times New Roman" panose="0202060305040502030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Legal issues about the type of news printed.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</a:rPr>
              <a:t>Copyright issues related to content printed.</a:t>
            </a:r>
          </a:p>
          <a:p>
            <a:pPr marL="457200" indent="-457200">
              <a:buFont typeface="+mj-lt"/>
              <a:buAutoNum type="arabicPeriod"/>
            </a:pPr>
            <a:endParaRPr lang="en-GB" dirty="0">
              <a:latin typeface="Times New Roman" panose="02020603050405020304" charset="0"/>
            </a:endParaRPr>
          </a:p>
          <a:p>
            <a:r>
              <a:rPr lang="en-GB" b="1" dirty="0">
                <a:latin typeface="Times New Roman" panose="02020603050405020304" charset="0"/>
                <a:sym typeface="+mn-ea"/>
              </a:rPr>
              <a:t>Environmental factors</a:t>
            </a:r>
            <a:r>
              <a:rPr lang="en-GB" dirty="0">
                <a:latin typeface="Times New Roman" panose="02020603050405020304" charset="0"/>
                <a:sym typeface="+mn-ea"/>
              </a:rPr>
              <a:t>: </a:t>
            </a:r>
            <a:endParaRPr lang="en-GB" dirty="0" smtClean="0">
              <a:latin typeface="Times New Roman" panose="0202060305040502030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  <a:sym typeface="+mn-ea"/>
              </a:rPr>
              <a:t>Laws against the cutting of tress.</a:t>
            </a:r>
            <a:endParaRPr lang="en-GB" dirty="0" smtClean="0">
              <a:latin typeface="Times New Roman" panose="0202060305040502030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  <a:sym typeface="+mn-ea"/>
              </a:rPr>
              <a:t>Cost of paper.</a:t>
            </a:r>
            <a:endParaRPr lang="en-GB" dirty="0" smtClean="0">
              <a:latin typeface="Times New Roman" panose="0202060305040502030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dirty="0" smtClean="0">
                <a:latin typeface="Times New Roman" panose="02020603050405020304" charset="0"/>
                <a:sym typeface="+mn-ea"/>
              </a:rPr>
              <a:t>Go green campaign against the paper companies.</a:t>
            </a:r>
            <a:endParaRPr lang="en-GB" dirty="0" smtClean="0">
              <a:latin typeface="Times New Roman" panose="02020603050405020304" charset="0"/>
            </a:endParaRPr>
          </a:p>
          <a:p>
            <a:endParaRPr lang="en-IN" dirty="0">
              <a:latin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0500"/>
            <a:ext cx="7837170" cy="104521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u="sng" dirty="0" smtClean="0">
                <a:latin typeface="Times New Roman" panose="02020603050405020304" charset="0"/>
              </a:rPr>
              <a:t>The </a:t>
            </a:r>
            <a:r>
              <a:rPr lang="en-GB" b="1" u="sng" dirty="0">
                <a:latin typeface="Times New Roman" panose="02020603050405020304" charset="0"/>
              </a:rPr>
              <a:t>benefit and challenges of a news website</a:t>
            </a:r>
            <a:r>
              <a:rPr lang="en-GB" b="1" dirty="0">
                <a:latin typeface="Times New Roman" panose="02020603050405020304" charset="0"/>
              </a:rPr>
              <a:t> </a:t>
            </a:r>
            <a:r>
              <a:rPr lang="en-IN" b="1" dirty="0">
                <a:latin typeface="Times New Roman" panose="02020603050405020304" charset="0"/>
              </a:rPr>
              <a:t/>
            </a:r>
            <a:br>
              <a:rPr lang="en-IN" b="1" dirty="0">
                <a:latin typeface="Times New Roman" panose="02020603050405020304" charset="0"/>
              </a:rPr>
            </a:br>
            <a:endParaRPr lang="en-IN" dirty="0">
              <a:latin typeface="Times New Roman" panose="020206030504050203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95120"/>
            <a:ext cx="8229600" cy="4686935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charset="0"/>
              </a:rPr>
              <a:t>More trust on Newspapers than the online websites for news.</a:t>
            </a:r>
          </a:p>
          <a:p>
            <a:r>
              <a:rPr lang="en-US" altLang="en-GB" dirty="0" smtClean="0">
                <a:latin typeface="Times New Roman" panose="02020603050405020304" charset="0"/>
              </a:rPr>
              <a:t>T</a:t>
            </a:r>
            <a:r>
              <a:rPr lang="en-GB" dirty="0" smtClean="0">
                <a:latin typeface="Times New Roman" panose="02020603050405020304" charset="0"/>
              </a:rPr>
              <a:t>here are more visitors on a news channel website than the newspaper sales.</a:t>
            </a:r>
          </a:p>
          <a:p>
            <a:r>
              <a:rPr lang="en-GB" dirty="0" smtClean="0">
                <a:latin typeface="Times New Roman" panose="02020603050405020304" charset="0"/>
              </a:rPr>
              <a:t>69% more viewership on news channels compared to other websites with news.</a:t>
            </a:r>
          </a:p>
          <a:p>
            <a:r>
              <a:rPr lang="en-GB" dirty="0">
                <a:latin typeface="Times New Roman" panose="02020603050405020304" charset="0"/>
              </a:rPr>
              <a:t>BBC </a:t>
            </a:r>
            <a:r>
              <a:rPr lang="en-GB" dirty="0" smtClean="0">
                <a:latin typeface="Times New Roman" panose="02020603050405020304" charset="0"/>
              </a:rPr>
              <a:t>attracts 33% audience through </a:t>
            </a:r>
            <a:r>
              <a:rPr lang="en-GB" dirty="0">
                <a:latin typeface="Times New Roman" panose="02020603050405020304" charset="0"/>
              </a:rPr>
              <a:t>website &amp;</a:t>
            </a:r>
            <a:r>
              <a:rPr lang="en-GB" dirty="0" smtClean="0">
                <a:latin typeface="Times New Roman" panose="02020603050405020304" charset="0"/>
              </a:rPr>
              <a:t> </a:t>
            </a:r>
            <a:r>
              <a:rPr lang="en-GB" dirty="0">
                <a:latin typeface="Times New Roman" panose="02020603050405020304" charset="0"/>
              </a:rPr>
              <a:t>app and </a:t>
            </a:r>
            <a:r>
              <a:rPr lang="en-GB" dirty="0" smtClean="0">
                <a:latin typeface="Times New Roman" panose="02020603050405020304" charset="0"/>
              </a:rPr>
              <a:t>55% </a:t>
            </a:r>
            <a:r>
              <a:rPr lang="en-GB" smtClean="0">
                <a:latin typeface="Times New Roman" panose="02020603050405020304" charset="0"/>
              </a:rPr>
              <a:t>through </a:t>
            </a:r>
            <a:r>
              <a:rPr lang="en-GB" smtClean="0">
                <a:latin typeface="Times New Roman" panose="02020603050405020304" charset="0"/>
              </a:rPr>
              <a:t>radio.</a:t>
            </a:r>
            <a:endParaRPr lang="en-GB" dirty="0" smtClean="0">
              <a:latin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0500"/>
            <a:ext cx="8229600" cy="779145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u="sng" dirty="0" smtClean="0">
                <a:latin typeface="Times New Roman" panose="02020603050405020304" charset="0"/>
              </a:rPr>
              <a:t>Strategy </a:t>
            </a:r>
            <a:r>
              <a:rPr lang="en-GB" b="1" u="sng" dirty="0">
                <a:latin typeface="Times New Roman" panose="02020603050405020304" charset="0"/>
              </a:rPr>
              <a:t>for online websites</a:t>
            </a:r>
            <a:r>
              <a:rPr lang="en-GB" b="1" dirty="0"/>
              <a:t> </a:t>
            </a:r>
            <a:r>
              <a:rPr lang="en-IN" b="1" dirty="0"/>
              <a:t/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charset="0"/>
              </a:rPr>
              <a:t>Personalised news based on viewers choice.</a:t>
            </a:r>
          </a:p>
          <a:p>
            <a:r>
              <a:rPr lang="en-GB" dirty="0" smtClean="0">
                <a:latin typeface="Times New Roman" panose="02020603050405020304" charset="0"/>
              </a:rPr>
              <a:t>Websites should work on customer satisfaction preferences for more visitors.</a:t>
            </a:r>
          </a:p>
          <a:p>
            <a:r>
              <a:rPr lang="en-GB" dirty="0" smtClean="0">
                <a:latin typeface="Times New Roman" panose="02020603050405020304" charset="0"/>
              </a:rPr>
              <a:t>Designs should include category like sports, crime, jobs, etc.</a:t>
            </a:r>
          </a:p>
          <a:p>
            <a:r>
              <a:rPr lang="en-GB" dirty="0" smtClean="0">
                <a:latin typeface="Times New Roman" panose="02020603050405020304" charset="0"/>
              </a:rPr>
              <a:t>Tie up with Google, FB and Twitter to increase views.</a:t>
            </a:r>
          </a:p>
          <a:p>
            <a:r>
              <a:rPr lang="en-GB" dirty="0" smtClean="0">
                <a:latin typeface="Times New Roman" panose="02020603050405020304" charset="0"/>
              </a:rPr>
              <a:t>Information checks for credibility of News to develop trust.</a:t>
            </a:r>
          </a:p>
          <a:p>
            <a:endParaRPr lang="en-GB" dirty="0" smtClean="0">
              <a:latin typeface="Times New Roman" panose="02020603050405020304" charset="0"/>
            </a:endParaRPr>
          </a:p>
          <a:p>
            <a:endParaRPr lang="en-GB" dirty="0" smtClean="0"/>
          </a:p>
          <a:p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u="sng" dirty="0" smtClean="0">
                <a:latin typeface="Times New Roman" panose="02020603050405020304" charset="0"/>
              </a:rPr>
              <a:t>Reference List</a:t>
            </a:r>
            <a:r>
              <a:rPr lang="en-US" b="1" u="sng" dirty="0" smtClean="0">
                <a:latin typeface="Times New Roman" panose="02020603050405020304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Times New Roman" panose="02020603050405020304" charset="0"/>
              </a:rPr>
              <a:t>Bennett</a:t>
            </a:r>
            <a:r>
              <a:rPr lang="en-GB" dirty="0">
                <a:latin typeface="Times New Roman" panose="02020603050405020304" charset="0"/>
              </a:rPr>
              <a:t>, W.L. and </a:t>
            </a:r>
            <a:r>
              <a:rPr lang="en-GB" dirty="0" err="1">
                <a:latin typeface="Times New Roman" panose="02020603050405020304" charset="0"/>
              </a:rPr>
              <a:t>Segerberg</a:t>
            </a:r>
            <a:r>
              <a:rPr lang="en-GB" dirty="0">
                <a:latin typeface="Times New Roman" panose="02020603050405020304" charset="0"/>
              </a:rPr>
              <a:t>, A., 2012. The logic of connective action: Digital media and the personalization of contentious politics. </a:t>
            </a:r>
            <a:r>
              <a:rPr lang="en-GB" i="1" dirty="0">
                <a:latin typeface="Times New Roman" panose="02020603050405020304" charset="0"/>
              </a:rPr>
              <a:t>Information, Communication &amp; Society</a:t>
            </a:r>
            <a:r>
              <a:rPr lang="en-GB" dirty="0">
                <a:latin typeface="Times New Roman" panose="02020603050405020304" charset="0"/>
              </a:rPr>
              <a:t>, </a:t>
            </a:r>
            <a:r>
              <a:rPr lang="en-GB" i="1" dirty="0">
                <a:latin typeface="Times New Roman" panose="02020603050405020304" charset="0"/>
              </a:rPr>
              <a:t>15</a:t>
            </a:r>
            <a:r>
              <a:rPr lang="en-GB" dirty="0">
                <a:latin typeface="Times New Roman" panose="02020603050405020304" charset="0"/>
              </a:rPr>
              <a:t>(5), pp.739-768.</a:t>
            </a:r>
            <a:endParaRPr lang="en-IN" dirty="0">
              <a:latin typeface="Times New Roman" panose="02020603050405020304" charset="0"/>
            </a:endParaRPr>
          </a:p>
          <a:p>
            <a:r>
              <a:rPr lang="en-GB" dirty="0" err="1" smtClean="0">
                <a:latin typeface="Times New Roman" panose="02020603050405020304" charset="0"/>
              </a:rPr>
              <a:t>Couldry</a:t>
            </a:r>
            <a:r>
              <a:rPr lang="en-GB" dirty="0">
                <a:latin typeface="Times New Roman" panose="02020603050405020304" charset="0"/>
              </a:rPr>
              <a:t>, N., 2012. </a:t>
            </a:r>
            <a:r>
              <a:rPr lang="en-GB" i="1" dirty="0">
                <a:latin typeface="Times New Roman" panose="02020603050405020304" charset="0"/>
              </a:rPr>
              <a:t>Media, society, world: Social theory and digital media practice</a:t>
            </a:r>
            <a:r>
              <a:rPr lang="en-GB" dirty="0">
                <a:latin typeface="Times New Roman" panose="02020603050405020304" charset="0"/>
              </a:rPr>
              <a:t>. Polity.</a:t>
            </a:r>
            <a:endParaRPr lang="en-IN" dirty="0">
              <a:latin typeface="Times New Roman" panose="02020603050405020304" charset="0"/>
            </a:endParaRPr>
          </a:p>
          <a:p>
            <a:r>
              <a:rPr lang="en-GB" dirty="0" smtClean="0">
                <a:latin typeface="Times New Roman" panose="02020603050405020304" charset="0"/>
              </a:rPr>
              <a:t>DRAKE</a:t>
            </a:r>
            <a:r>
              <a:rPr lang="en-GB" dirty="0">
                <a:latin typeface="Times New Roman" panose="02020603050405020304" charset="0"/>
              </a:rPr>
              <a:t>, P. and MIAH, A., 2010. E-Print.</a:t>
            </a:r>
            <a:endParaRPr lang="en-IN" dirty="0">
              <a:latin typeface="Times New Roman" panose="02020603050405020304" charset="0"/>
            </a:endParaRPr>
          </a:p>
          <a:p>
            <a:r>
              <a:rPr lang="en-GB" dirty="0" smtClean="0">
                <a:latin typeface="Times New Roman" panose="02020603050405020304" charset="0"/>
              </a:rPr>
              <a:t>Graber</a:t>
            </a:r>
            <a:r>
              <a:rPr lang="en-GB" dirty="0">
                <a:latin typeface="Times New Roman" panose="02020603050405020304" charset="0"/>
              </a:rPr>
              <a:t>, D.A. and Dunaway, J., 2017. </a:t>
            </a:r>
            <a:r>
              <a:rPr lang="en-GB" i="1" dirty="0">
                <a:latin typeface="Times New Roman" panose="02020603050405020304" charset="0"/>
              </a:rPr>
              <a:t>Mass media and American politics</a:t>
            </a:r>
            <a:r>
              <a:rPr lang="en-GB" dirty="0">
                <a:latin typeface="Times New Roman" panose="02020603050405020304" charset="0"/>
              </a:rPr>
              <a:t>. </a:t>
            </a:r>
            <a:r>
              <a:rPr lang="en-GB" dirty="0" err="1">
                <a:latin typeface="Times New Roman" panose="02020603050405020304" charset="0"/>
              </a:rPr>
              <a:t>Cq</a:t>
            </a:r>
            <a:r>
              <a:rPr lang="en-GB" dirty="0">
                <a:latin typeface="Times New Roman" panose="02020603050405020304" charset="0"/>
              </a:rPr>
              <a:t> Press.</a:t>
            </a:r>
            <a:endParaRPr lang="en-IN" dirty="0">
              <a:latin typeface="Times New Roman" panose="02020603050405020304" charset="0"/>
            </a:endParaRPr>
          </a:p>
          <a:p>
            <a:r>
              <a:rPr lang="en-GB" dirty="0" err="1">
                <a:latin typeface="Times New Roman" panose="02020603050405020304" charset="0"/>
              </a:rPr>
              <a:t>Haniff</a:t>
            </a:r>
            <a:r>
              <a:rPr lang="en-GB" dirty="0">
                <a:latin typeface="Times New Roman" panose="02020603050405020304" charset="0"/>
              </a:rPr>
              <a:t>, Z., 2012. Niche Theory in New Media: Is Digital Overtaking the Print Magazine Industry</a:t>
            </a:r>
            <a:r>
              <a:rPr lang="en-GB" dirty="0" smtClean="0">
                <a:latin typeface="Times New Roman" panose="02020603050405020304" charset="0"/>
              </a:rPr>
              <a:t>?.</a:t>
            </a:r>
            <a:endParaRPr lang="en-IN" dirty="0">
              <a:latin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			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  		</a:t>
            </a:r>
            <a:r>
              <a:rPr lang="en-US" sz="7200" b="1">
                <a:latin typeface="Times New Roman" panose="02020603050405020304" charset="0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ue Waves">
  <a:themeElements>
    <a:clrScheme name="Blue Waves 13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66CC"/>
      </a:accent1>
      <a:accent2>
        <a:srgbClr val="3399FF"/>
      </a:accent2>
      <a:accent3>
        <a:srgbClr val="FFFFFF"/>
      </a:accent3>
      <a:accent4>
        <a:srgbClr val="000000"/>
      </a:accent4>
      <a:accent5>
        <a:srgbClr val="AAB8E2"/>
      </a:accent5>
      <a:accent6>
        <a:srgbClr val="2D8AE7"/>
      </a:accent6>
      <a:hlink>
        <a:srgbClr val="CC3300"/>
      </a:hlink>
      <a:folHlink>
        <a:srgbClr val="996600"/>
      </a:folHlink>
    </a:clrScheme>
    <a:fontScheme name="Blue Waves">
      <a:majorFont>
        <a:latin typeface="Arial"/>
        <a:ea typeface="SimSun"/>
        <a:cs typeface=""/>
      </a:majorFont>
      <a:minorFont>
        <a:latin typeface="Arial"/>
        <a:ea typeface="SimSun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2"/>
            </a:gs>
          </a:gsLst>
          <a:lin ang="5400000" scaled="1"/>
        </a:gradFill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Blue Wave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ue Wave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ue Waves 13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66CC"/>
        </a:accent1>
        <a:accent2>
          <a:srgbClr val="3399FF"/>
        </a:accent2>
        <a:accent3>
          <a:srgbClr val="FFFFFF"/>
        </a:accent3>
        <a:accent4>
          <a:srgbClr val="000000"/>
        </a:accent4>
        <a:accent5>
          <a:srgbClr val="AAB8E2"/>
        </a:accent5>
        <a:accent6>
          <a:srgbClr val="2D8AE7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45</TotalTime>
  <Words>525</Words>
  <Application>Microsoft Office PowerPoint</Application>
  <PresentationFormat>On-screen Show (4:3)</PresentationFormat>
  <Paragraphs>63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SimSun</vt:lpstr>
      <vt:lpstr>Arial</vt:lpstr>
      <vt:lpstr>Times New Roman</vt:lpstr>
      <vt:lpstr>Blue Waves</vt:lpstr>
      <vt:lpstr>E-Business Strategy </vt:lpstr>
      <vt:lpstr>History of media and its decline </vt:lpstr>
      <vt:lpstr>Decline of Newspapers</vt:lpstr>
      <vt:lpstr>Trend Analysis </vt:lpstr>
      <vt:lpstr>PowerPoint Presentation</vt:lpstr>
      <vt:lpstr>PowerPoint Presentation</vt:lpstr>
      <vt:lpstr>PowerPoint Presentation</vt:lpstr>
      <vt:lpstr>PowerPoint Presentation</vt:lpstr>
      <vt:lpstr> The benefit and challenges of a news website  </vt:lpstr>
      <vt:lpstr> Strategy for online websites  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E-Business Strategy</dc:title>
  <dc:creator>BLR</dc:creator>
  <cp:lastModifiedBy>Shilpaben Sharma (1704927)</cp:lastModifiedBy>
  <cp:revision>16</cp:revision>
  <dcterms:created xsi:type="dcterms:W3CDTF">2017-12-27T12:05:00Z</dcterms:created>
  <dcterms:modified xsi:type="dcterms:W3CDTF">2018-04-26T15:52:06Z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1033-10.2.0.6020</vt:lpwstr>
  </property>
</Properties>
</file>