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sldIdLst>
    <p:sldId id="258" r:id="rId5"/>
    <p:sldId id="441" r:id="rId6"/>
    <p:sldId id="375" r:id="rId7"/>
    <p:sldId id="538" r:id="rId8"/>
    <p:sldId id="442" r:id="rId9"/>
    <p:sldId id="454" r:id="rId10"/>
    <p:sldId id="645" r:id="rId11"/>
    <p:sldId id="425" r:id="rId12"/>
    <p:sldId id="539" r:id="rId13"/>
    <p:sldId id="358" r:id="rId14"/>
    <p:sldId id="349" r:id="rId15"/>
    <p:sldId id="646" r:id="rId16"/>
    <p:sldId id="649" r:id="rId17"/>
    <p:sldId id="540" r:id="rId18"/>
    <p:sldId id="338" r:id="rId19"/>
    <p:sldId id="650" r:id="rId20"/>
    <p:sldId id="383" r:id="rId21"/>
    <p:sldId id="459" r:id="rId22"/>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E270C8-24BD-4C5E-BBAE-7D231915FD08}" v="9" dt="2025-09-23T10:28:39.2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61" autoAdjust="0"/>
    <p:restoredTop sz="77087" autoAdjust="0"/>
  </p:normalViewPr>
  <p:slideViewPr>
    <p:cSldViewPr snapToGrid="0" showGuides="1">
      <p:cViewPr varScale="1">
        <p:scale>
          <a:sx n="85" d="100"/>
          <a:sy n="85" d="100"/>
        </p:scale>
        <p:origin x="1536" y="6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85" d="100"/>
          <a:sy n="85" d="100"/>
        </p:scale>
        <p:origin x="2952" y="84"/>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gs" Target="tags/tag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490C7998-5D20-4ADA-B472-37746ED40CD5}"/>
    <pc:docChg chg="custSel addSld modSld sldOrd">
      <pc:chgData name="Connie Davage" userId="f0451772-7718-4457-a9fb-8c630536f195" providerId="ADAL" clId="{490C7998-5D20-4ADA-B472-37746ED40CD5}" dt="2025-08-12T09:45:24.550" v="66" actId="729"/>
      <pc:docMkLst>
        <pc:docMk/>
      </pc:docMkLst>
      <pc:sldChg chg="modSp mod">
        <pc:chgData name="Connie Davage" userId="f0451772-7718-4457-a9fb-8c630536f195" providerId="ADAL" clId="{490C7998-5D20-4ADA-B472-37746ED40CD5}" dt="2025-08-08T10:41:25.581" v="7" actId="20577"/>
        <pc:sldMkLst>
          <pc:docMk/>
          <pc:sldMk cId="361644925" sldId="258"/>
        </pc:sldMkLst>
      </pc:sldChg>
      <pc:sldChg chg="addSp delSp modSp mod">
        <pc:chgData name="Connie Davage" userId="f0451772-7718-4457-a9fb-8c630536f195" providerId="ADAL" clId="{490C7998-5D20-4ADA-B472-37746ED40CD5}" dt="2025-08-08T11:07:23.111" v="60" actId="14100"/>
        <pc:sldMkLst>
          <pc:docMk/>
          <pc:sldMk cId="7772754" sldId="349"/>
        </pc:sldMkLst>
      </pc:sldChg>
      <pc:sldChg chg="addSp delSp modSp mod">
        <pc:chgData name="Connie Davage" userId="f0451772-7718-4457-a9fb-8c630536f195" providerId="ADAL" clId="{490C7998-5D20-4ADA-B472-37746ED40CD5}" dt="2025-08-08T11:03:01.052" v="42" actId="1076"/>
        <pc:sldMkLst>
          <pc:docMk/>
          <pc:sldMk cId="3766868976" sldId="358"/>
        </pc:sldMkLst>
      </pc:sldChg>
      <pc:sldChg chg="mod modShow">
        <pc:chgData name="Connie Davage" userId="f0451772-7718-4457-a9fb-8c630536f195" providerId="ADAL" clId="{490C7998-5D20-4ADA-B472-37746ED40CD5}" dt="2025-08-12T09:45:24.550" v="66" actId="729"/>
        <pc:sldMkLst>
          <pc:docMk/>
          <pc:sldMk cId="3980106750" sldId="425"/>
        </pc:sldMkLst>
      </pc:sldChg>
      <pc:sldChg chg="ord">
        <pc:chgData name="Connie Davage" userId="f0451772-7718-4457-a9fb-8c630536f195" providerId="ADAL" clId="{490C7998-5D20-4ADA-B472-37746ED40CD5}" dt="2025-08-08T11:08:18.443" v="62"/>
        <pc:sldMkLst>
          <pc:docMk/>
          <pc:sldMk cId="3585766594" sldId="442"/>
        </pc:sldMkLst>
      </pc:sldChg>
      <pc:sldChg chg="addSp delSp modSp mod">
        <pc:chgData name="Connie Davage" userId="f0451772-7718-4457-a9fb-8c630536f195" providerId="ADAL" clId="{490C7998-5D20-4ADA-B472-37746ED40CD5}" dt="2025-08-08T10:45:47.298" v="37" actId="1582"/>
        <pc:sldMkLst>
          <pc:docMk/>
          <pc:sldMk cId="1436607084" sldId="539"/>
        </pc:sldMkLst>
      </pc:sldChg>
      <pc:sldChg chg="modSp mod">
        <pc:chgData name="Connie Davage" userId="f0451772-7718-4457-a9fb-8c630536f195" providerId="ADAL" clId="{490C7998-5D20-4ADA-B472-37746ED40CD5}" dt="2025-08-08T13:37:35.381" v="64" actId="1076"/>
        <pc:sldMkLst>
          <pc:docMk/>
          <pc:sldMk cId="3260213437" sldId="540"/>
        </pc:sldMkLst>
      </pc:sldChg>
      <pc:sldChg chg="add">
        <pc:chgData name="Connie Davage" userId="f0451772-7718-4457-a9fb-8c630536f195" providerId="ADAL" clId="{490C7998-5D20-4ADA-B472-37746ED40CD5}" dt="2025-08-12T09:45:20.840" v="65"/>
        <pc:sldMkLst>
          <pc:docMk/>
          <pc:sldMk cId="2851693393" sldId="645"/>
        </pc:sldMkLst>
      </pc:sldChg>
    </pc:docChg>
  </pc:docChgLst>
  <pc:docChgLst>
    <pc:chgData name="Connie Davage" userId="f0451772-7718-4457-a9fb-8c630536f195" providerId="ADAL" clId="{123FF7A3-4C51-4210-BA52-42B87811B630}"/>
    <pc:docChg chg="delSld modSld">
      <pc:chgData name="Connie Davage" userId="f0451772-7718-4457-a9fb-8c630536f195" providerId="ADAL" clId="{123FF7A3-4C51-4210-BA52-42B87811B630}" dt="2025-09-24T08:17:36.114" v="7" actId="47"/>
      <pc:docMkLst>
        <pc:docMk/>
      </pc:docMkLst>
      <pc:sldChg chg="del">
        <pc:chgData name="Connie Davage" userId="f0451772-7718-4457-a9fb-8c630536f195" providerId="ADAL" clId="{123FF7A3-4C51-4210-BA52-42B87811B630}" dt="2025-09-24T08:17:36.114" v="7" actId="47"/>
        <pc:sldMkLst>
          <pc:docMk/>
          <pc:sldMk cId="902743752" sldId="259"/>
        </pc:sldMkLst>
      </pc:sldChg>
      <pc:sldChg chg="del">
        <pc:chgData name="Connie Davage" userId="f0451772-7718-4457-a9fb-8c630536f195" providerId="ADAL" clId="{123FF7A3-4C51-4210-BA52-42B87811B630}" dt="2025-09-24T08:17:03.871" v="3" actId="47"/>
        <pc:sldMkLst>
          <pc:docMk/>
          <pc:sldMk cId="1112344471" sldId="268"/>
        </pc:sldMkLst>
      </pc:sldChg>
      <pc:sldChg chg="del">
        <pc:chgData name="Connie Davage" userId="f0451772-7718-4457-a9fb-8c630536f195" providerId="ADAL" clId="{123FF7A3-4C51-4210-BA52-42B87811B630}" dt="2025-09-24T08:17:11.748" v="4" actId="47"/>
        <pc:sldMkLst>
          <pc:docMk/>
          <pc:sldMk cId="794485092" sldId="348"/>
        </pc:sldMkLst>
      </pc:sldChg>
      <pc:sldChg chg="mod modShow">
        <pc:chgData name="Connie Davage" userId="f0451772-7718-4457-a9fb-8c630536f195" providerId="ADAL" clId="{123FF7A3-4C51-4210-BA52-42B87811B630}" dt="2025-09-24T08:16:53.042" v="2" actId="729"/>
        <pc:sldMkLst>
          <pc:docMk/>
          <pc:sldMk cId="3980106750" sldId="425"/>
        </pc:sldMkLst>
      </pc:sldChg>
      <pc:sldChg chg="del">
        <pc:chgData name="Connie Davage" userId="f0451772-7718-4457-a9fb-8c630536f195" providerId="ADAL" clId="{123FF7A3-4C51-4210-BA52-42B87811B630}" dt="2025-09-24T08:17:29.147" v="6" actId="47"/>
        <pc:sldMkLst>
          <pc:docMk/>
          <pc:sldMk cId="828834533" sldId="443"/>
        </pc:sldMkLst>
      </pc:sldChg>
      <pc:sldChg chg="modNotesTx">
        <pc:chgData name="Connie Davage" userId="f0451772-7718-4457-a9fb-8c630536f195" providerId="ADAL" clId="{123FF7A3-4C51-4210-BA52-42B87811B630}" dt="2025-09-24T08:16:30.292" v="0" actId="6549"/>
        <pc:sldMkLst>
          <pc:docMk/>
          <pc:sldMk cId="2869653012" sldId="538"/>
        </pc:sldMkLst>
      </pc:sldChg>
      <pc:sldChg chg="modNotesTx">
        <pc:chgData name="Connie Davage" userId="f0451772-7718-4457-a9fb-8c630536f195" providerId="ADAL" clId="{123FF7A3-4C51-4210-BA52-42B87811B630}" dt="2025-09-24T08:17:21.034" v="5" actId="6549"/>
        <pc:sldMkLst>
          <pc:docMk/>
          <pc:sldMk cId="3260213437" sldId="540"/>
        </pc:sldMkLst>
      </pc:sldChg>
      <pc:sldChg chg="modNotesTx">
        <pc:chgData name="Connie Davage" userId="f0451772-7718-4457-a9fb-8c630536f195" providerId="ADAL" clId="{123FF7A3-4C51-4210-BA52-42B87811B630}" dt="2025-09-24T08:16:44.657" v="1" actId="6549"/>
        <pc:sldMkLst>
          <pc:docMk/>
          <pc:sldMk cId="2851693393" sldId="645"/>
        </pc:sldMkLst>
      </pc:sldChg>
      <pc:sldMasterChg chg="delSldLayout">
        <pc:chgData name="Connie Davage" userId="f0451772-7718-4457-a9fb-8c630536f195" providerId="ADAL" clId="{123FF7A3-4C51-4210-BA52-42B87811B630}" dt="2025-09-24T08:17:36.114" v="7" actId="47"/>
        <pc:sldMasterMkLst>
          <pc:docMk/>
          <pc:sldMasterMk cId="80297582" sldId="2147483648"/>
        </pc:sldMasterMkLst>
        <pc:sldLayoutChg chg="del">
          <pc:chgData name="Connie Davage" userId="f0451772-7718-4457-a9fb-8c630536f195" providerId="ADAL" clId="{123FF7A3-4C51-4210-BA52-42B87811B630}" dt="2025-09-24T08:17:36.114" v="7" actId="47"/>
          <pc:sldLayoutMkLst>
            <pc:docMk/>
            <pc:sldMasterMk cId="80297582" sldId="2147483648"/>
            <pc:sldLayoutMk cId="4098398209" sldId="2147483665"/>
          </pc:sldLayoutMkLst>
        </pc:sldLayoutChg>
      </pc:sldMasterChg>
    </pc:docChg>
  </pc:docChgLst>
  <pc:docChgLst>
    <pc:chgData name="Connie Davage" userId="f0451772-7718-4457-a9fb-8c630536f195" providerId="ADAL" clId="{97E270C8-24BD-4C5E-BBAE-7D231915FD08}"/>
    <pc:docChg chg="custSel addSld delSld modSld sldOrd">
      <pc:chgData name="Connie Davage" userId="f0451772-7718-4457-a9fb-8c630536f195" providerId="ADAL" clId="{97E270C8-24BD-4C5E-BBAE-7D231915FD08}" dt="2025-09-23T10:28:39.279" v="97"/>
      <pc:docMkLst>
        <pc:docMk/>
      </pc:docMkLst>
      <pc:sldChg chg="mod modShow">
        <pc:chgData name="Connie Davage" userId="f0451772-7718-4457-a9fb-8c630536f195" providerId="ADAL" clId="{97E270C8-24BD-4C5E-BBAE-7D231915FD08}" dt="2025-09-23T10:28:37.203" v="96" actId="729"/>
        <pc:sldMkLst>
          <pc:docMk/>
          <pc:sldMk cId="902743752" sldId="259"/>
        </pc:sldMkLst>
      </pc:sldChg>
      <pc:sldChg chg="del">
        <pc:chgData name="Connie Davage" userId="f0451772-7718-4457-a9fb-8c630536f195" providerId="ADAL" clId="{97E270C8-24BD-4C5E-BBAE-7D231915FD08}" dt="2025-09-19T09:49:02.256" v="0" actId="47"/>
        <pc:sldMkLst>
          <pc:docMk/>
          <pc:sldMk cId="52323838" sldId="314"/>
        </pc:sldMkLst>
      </pc:sldChg>
      <pc:sldChg chg="mod ord modShow">
        <pc:chgData name="Connie Davage" userId="f0451772-7718-4457-a9fb-8c630536f195" providerId="ADAL" clId="{97E270C8-24BD-4C5E-BBAE-7D231915FD08}" dt="2025-09-23T10:06:44.569" v="95" actId="729"/>
        <pc:sldMkLst>
          <pc:docMk/>
          <pc:sldMk cId="794485092" sldId="348"/>
        </pc:sldMkLst>
      </pc:sldChg>
      <pc:sldChg chg="add ord">
        <pc:chgData name="Connie Davage" userId="f0451772-7718-4457-a9fb-8c630536f195" providerId="ADAL" clId="{97E270C8-24BD-4C5E-BBAE-7D231915FD08}" dt="2025-09-23T08:03:21.384" v="93"/>
        <pc:sldMkLst>
          <pc:docMk/>
          <pc:sldMk cId="1456919851" sldId="454"/>
        </pc:sldMkLst>
      </pc:sldChg>
      <pc:sldChg chg="add ord">
        <pc:chgData name="Connie Davage" userId="f0451772-7718-4457-a9fb-8c630536f195" providerId="ADAL" clId="{97E270C8-24BD-4C5E-BBAE-7D231915FD08}" dt="2025-09-19T09:49:35.822" v="3"/>
        <pc:sldMkLst>
          <pc:docMk/>
          <pc:sldMk cId="2768736786" sldId="459"/>
        </pc:sldMkLst>
      </pc:sldChg>
      <pc:sldChg chg="addSp delSp modSp mod modNotesTx">
        <pc:chgData name="Connie Davage" userId="f0451772-7718-4457-a9fb-8c630536f195" providerId="ADAL" clId="{97E270C8-24BD-4C5E-BBAE-7D231915FD08}" dt="2025-09-19T09:54:12.415" v="32" actId="1076"/>
        <pc:sldMkLst>
          <pc:docMk/>
          <pc:sldMk cId="1436607084" sldId="539"/>
        </pc:sldMkLst>
        <pc:spChg chg="add mod">
          <ac:chgData name="Connie Davage" userId="f0451772-7718-4457-a9fb-8c630536f195" providerId="ADAL" clId="{97E270C8-24BD-4C5E-BBAE-7D231915FD08}" dt="2025-09-19T09:53:46.357" v="27" actId="255"/>
          <ac:spMkLst>
            <pc:docMk/>
            <pc:sldMk cId="1436607084" sldId="539"/>
            <ac:spMk id="5" creationId="{4734296B-35E6-0C0B-5E8C-69F78734A2AB}"/>
          </ac:spMkLst>
        </pc:spChg>
        <pc:spChg chg="mod">
          <ac:chgData name="Connie Davage" userId="f0451772-7718-4457-a9fb-8c630536f195" providerId="ADAL" clId="{97E270C8-24BD-4C5E-BBAE-7D231915FD08}" dt="2025-09-19T09:54:12.415" v="32" actId="1076"/>
          <ac:spMkLst>
            <pc:docMk/>
            <pc:sldMk cId="1436607084" sldId="539"/>
            <ac:spMk id="6" creationId="{C8B008E3-FD45-E6E5-B391-31275B1C4D86}"/>
          </ac:spMkLst>
        </pc:spChg>
        <pc:spChg chg="add mod">
          <ac:chgData name="Connie Davage" userId="f0451772-7718-4457-a9fb-8c630536f195" providerId="ADAL" clId="{97E270C8-24BD-4C5E-BBAE-7D231915FD08}" dt="2025-09-19T09:54:04.860" v="30" actId="1076"/>
          <ac:spMkLst>
            <pc:docMk/>
            <pc:sldMk cId="1436607084" sldId="539"/>
            <ac:spMk id="8" creationId="{3C5BC476-DB06-B539-F3DE-013297FC7E10}"/>
          </ac:spMkLst>
        </pc:spChg>
        <pc:spChg chg="mod">
          <ac:chgData name="Connie Davage" userId="f0451772-7718-4457-a9fb-8c630536f195" providerId="ADAL" clId="{97E270C8-24BD-4C5E-BBAE-7D231915FD08}" dt="2025-09-19T09:53:06.401" v="20" actId="14100"/>
          <ac:spMkLst>
            <pc:docMk/>
            <pc:sldMk cId="1436607084" sldId="539"/>
            <ac:spMk id="14" creationId="{2A334E8A-D169-CB10-A442-C6D2DA9E878F}"/>
          </ac:spMkLst>
        </pc:spChg>
        <pc:picChg chg="mod">
          <ac:chgData name="Connie Davage" userId="f0451772-7718-4457-a9fb-8c630536f195" providerId="ADAL" clId="{97E270C8-24BD-4C5E-BBAE-7D231915FD08}" dt="2025-09-19T09:52:52.682" v="16" actId="1076"/>
          <ac:picMkLst>
            <pc:docMk/>
            <pc:sldMk cId="1436607084" sldId="539"/>
            <ac:picMk id="7" creationId="{687B8B1F-E5A6-A0DB-314C-D216F72090D6}"/>
          </ac:picMkLst>
        </pc:picChg>
        <pc:picChg chg="mod">
          <ac:chgData name="Connie Davage" userId="f0451772-7718-4457-a9fb-8c630536f195" providerId="ADAL" clId="{97E270C8-24BD-4C5E-BBAE-7D231915FD08}" dt="2025-09-19T09:52:58.036" v="18" actId="1076"/>
          <ac:picMkLst>
            <pc:docMk/>
            <pc:sldMk cId="1436607084" sldId="539"/>
            <ac:picMk id="13" creationId="{4130C1D7-C5D7-0AEE-2AD1-E0636533128F}"/>
          </ac:picMkLst>
        </pc:picChg>
      </pc:sldChg>
      <pc:sldChg chg="addSp delSp modSp new mod">
        <pc:chgData name="Connie Davage" userId="f0451772-7718-4457-a9fb-8c630536f195" providerId="ADAL" clId="{97E270C8-24BD-4C5E-BBAE-7D231915FD08}" dt="2025-09-19T10:16:56.716" v="91" actId="1582"/>
        <pc:sldMkLst>
          <pc:docMk/>
          <pc:sldMk cId="993831740" sldId="646"/>
        </pc:sldMkLst>
        <pc:spChg chg="mod">
          <ac:chgData name="Connie Davage" userId="f0451772-7718-4457-a9fb-8c630536f195" providerId="ADAL" clId="{97E270C8-24BD-4C5E-BBAE-7D231915FD08}" dt="2025-09-19T10:13:10.141" v="72" actId="20577"/>
          <ac:spMkLst>
            <pc:docMk/>
            <pc:sldMk cId="993831740" sldId="646"/>
            <ac:spMk id="3" creationId="{435D41FF-8680-2790-7E13-16A9B44337FD}"/>
          </ac:spMkLst>
        </pc:spChg>
        <pc:spChg chg="add mod">
          <ac:chgData name="Connie Davage" userId="f0451772-7718-4457-a9fb-8c630536f195" providerId="ADAL" clId="{97E270C8-24BD-4C5E-BBAE-7D231915FD08}" dt="2025-09-19T10:16:56.716" v="91" actId="1582"/>
          <ac:spMkLst>
            <pc:docMk/>
            <pc:sldMk cId="993831740" sldId="646"/>
            <ac:spMk id="9" creationId="{F9BF6E6D-6F70-BF1F-AA79-FD641911E0CD}"/>
          </ac:spMkLst>
        </pc:spChg>
        <pc:spChg chg="add mod">
          <ac:chgData name="Connie Davage" userId="f0451772-7718-4457-a9fb-8c630536f195" providerId="ADAL" clId="{97E270C8-24BD-4C5E-BBAE-7D231915FD08}" dt="2025-09-19T10:16:49.768" v="88" actId="1582"/>
          <ac:spMkLst>
            <pc:docMk/>
            <pc:sldMk cId="993831740" sldId="646"/>
            <ac:spMk id="10" creationId="{BC9E0FAB-562B-029E-B91C-343C4808BDD3}"/>
          </ac:spMkLst>
        </pc:spChg>
        <pc:picChg chg="add mod">
          <ac:chgData name="Connie Davage" userId="f0451772-7718-4457-a9fb-8c630536f195" providerId="ADAL" clId="{97E270C8-24BD-4C5E-BBAE-7D231915FD08}" dt="2025-09-19T10:15:45.665" v="77" actId="1076"/>
          <ac:picMkLst>
            <pc:docMk/>
            <pc:sldMk cId="993831740" sldId="646"/>
            <ac:picMk id="6" creationId="{0E0B2D6C-EA94-2039-CA7A-8C26F078DE3E}"/>
          </ac:picMkLst>
        </pc:picChg>
        <pc:picChg chg="add mod">
          <ac:chgData name="Connie Davage" userId="f0451772-7718-4457-a9fb-8c630536f195" providerId="ADAL" clId="{97E270C8-24BD-4C5E-BBAE-7D231915FD08}" dt="2025-09-19T10:16:27.755" v="83" actId="1076"/>
          <ac:picMkLst>
            <pc:docMk/>
            <pc:sldMk cId="993831740" sldId="646"/>
            <ac:picMk id="8" creationId="{DE9BDAED-D4E4-4194-3B86-400A280293AB}"/>
          </ac:picMkLst>
        </pc:picChg>
      </pc:sldChg>
      <pc:sldChg chg="add">
        <pc:chgData name="Connie Davage" userId="f0451772-7718-4457-a9fb-8c630536f195" providerId="ADAL" clId="{97E270C8-24BD-4C5E-BBAE-7D231915FD08}" dt="2025-09-23T10:06:38.408" v="94"/>
        <pc:sldMkLst>
          <pc:docMk/>
          <pc:sldMk cId="1393361949" sldId="649"/>
        </pc:sldMkLst>
      </pc:sldChg>
      <pc:sldChg chg="add">
        <pc:chgData name="Connie Davage" userId="f0451772-7718-4457-a9fb-8c630536f195" providerId="ADAL" clId="{97E270C8-24BD-4C5E-BBAE-7D231915FD08}" dt="2025-09-23T10:28:39.279" v="97"/>
        <pc:sldMkLst>
          <pc:docMk/>
          <pc:sldMk cId="221537605" sldId="650"/>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8CAF8CD-A238-4686-872F-F990726BDC36}" type="doc">
      <dgm:prSet loTypeId="urn:microsoft.com/office/officeart/2005/8/layout/vList3" loCatId="list" qsTypeId="urn:microsoft.com/office/officeart/2005/8/quickstyle/3d1" qsCatId="3D" csTypeId="urn:microsoft.com/office/officeart/2005/8/colors/accent1_1" csCatId="accent1" phldr="1"/>
      <dgm:spPr/>
      <dgm:t>
        <a:bodyPr/>
        <a:lstStyle/>
        <a:p>
          <a:endParaRPr lang="en-GB"/>
        </a:p>
      </dgm:t>
    </dgm:pt>
    <dgm:pt modelId="{80796817-207E-42E9-BDF3-0E1BA2E2E3C7}">
      <dgm:prSet phldrT="[Text]" custT="1"/>
      <dgm:spPr/>
      <dgm:t>
        <a:bodyPr/>
        <a:lstStyle/>
        <a:p>
          <a:r>
            <a:rPr lang="en-GB" sz="2800" dirty="0">
              <a:latin typeface="Arial" panose="020B0604020202020204" pitchFamily="34" charset="0"/>
              <a:cs typeface="Arial" panose="020B0604020202020204" pitchFamily="34" charset="0"/>
            </a:rPr>
            <a:t>A dedicated librarian for research support.</a:t>
          </a:r>
        </a:p>
      </dgm:t>
    </dgm:pt>
    <dgm:pt modelId="{6CB03FC5-9C45-4836-BCDB-44AD45739476}" type="parTrans" cxnId="{DEDC87C0-8B0D-46D8-9A2E-FC83AFAEFB88}">
      <dgm:prSet/>
      <dgm:spPr/>
      <dgm:t>
        <a:bodyPr/>
        <a:lstStyle/>
        <a:p>
          <a:endParaRPr lang="en-GB"/>
        </a:p>
      </dgm:t>
    </dgm:pt>
    <dgm:pt modelId="{2B3944AE-12CF-4A11-84BF-7E39B4B1B9F4}" type="sibTrans" cxnId="{DEDC87C0-8B0D-46D8-9A2E-FC83AFAEFB88}">
      <dgm:prSet/>
      <dgm:spPr/>
      <dgm:t>
        <a:bodyPr/>
        <a:lstStyle/>
        <a:p>
          <a:endParaRPr lang="en-GB"/>
        </a:p>
      </dgm:t>
    </dgm:pt>
    <dgm:pt modelId="{80C53DFF-7728-4F41-BC6A-C2883A053F66}">
      <dgm:prSet phldrT="[Text]" custT="1"/>
      <dgm:spPr/>
      <dgm:t>
        <a:bodyPr/>
        <a:lstStyle/>
        <a:p>
          <a:r>
            <a:rPr lang="en-GB" sz="2800" dirty="0">
              <a:latin typeface="Arial" panose="020B0604020202020204" pitchFamily="34" charset="0"/>
              <a:cs typeface="Arial" panose="020B0604020202020204" pitchFamily="34" charset="0"/>
            </a:rPr>
            <a:t>Help available via chat, email or Teams.</a:t>
          </a:r>
        </a:p>
      </dgm:t>
    </dgm:pt>
    <dgm:pt modelId="{5B0FBB26-F060-4214-99EE-6E4CB531A0BD}" type="parTrans" cxnId="{4E5731F2-780D-4999-9D70-3DFCF16459D9}">
      <dgm:prSet/>
      <dgm:spPr/>
      <dgm:t>
        <a:bodyPr/>
        <a:lstStyle/>
        <a:p>
          <a:endParaRPr lang="en-GB"/>
        </a:p>
      </dgm:t>
    </dgm:pt>
    <dgm:pt modelId="{B10C0881-E52D-4D5E-B34F-66C09D92AA2A}" type="sibTrans" cxnId="{4E5731F2-780D-4999-9D70-3DFCF16459D9}">
      <dgm:prSet/>
      <dgm:spPr/>
      <dgm:t>
        <a:bodyPr/>
        <a:lstStyle/>
        <a:p>
          <a:endParaRPr lang="en-GB"/>
        </a:p>
      </dgm:t>
    </dgm:pt>
    <dgm:pt modelId="{959E04EF-E2BC-476A-BF0C-4AF0E225CC49}">
      <dgm:prSet phldrT="[Text]" custT="1"/>
      <dgm:spPr/>
      <dgm:t>
        <a:bodyPr/>
        <a:lstStyle/>
        <a:p>
          <a:r>
            <a:rPr lang="en-GB" sz="2800" dirty="0">
              <a:latin typeface="Arial" panose="020B0604020202020204" pitchFamily="34" charset="0"/>
              <a:cs typeface="Arial" panose="020B0604020202020204" pitchFamily="34" charset="0"/>
            </a:rPr>
            <a:t>Online resource lists linking to course reading.</a:t>
          </a:r>
        </a:p>
      </dgm:t>
    </dgm:pt>
    <dgm:pt modelId="{46D3F440-7F8A-45A9-B914-8EFCF9C83BEE}" type="parTrans" cxnId="{B86A156A-0EF1-4CED-8283-3518A4F8210C}">
      <dgm:prSet/>
      <dgm:spPr/>
      <dgm:t>
        <a:bodyPr/>
        <a:lstStyle/>
        <a:p>
          <a:endParaRPr lang="en-GB"/>
        </a:p>
      </dgm:t>
    </dgm:pt>
    <dgm:pt modelId="{2DC4F724-C573-4277-BE8E-7EF56A1B43CB}" type="sibTrans" cxnId="{B86A156A-0EF1-4CED-8283-3518A4F8210C}">
      <dgm:prSet/>
      <dgm:spPr/>
      <dgm:t>
        <a:bodyPr/>
        <a:lstStyle/>
        <a:p>
          <a:endParaRPr lang="en-GB"/>
        </a:p>
      </dgm:t>
    </dgm:pt>
    <dgm:pt modelId="{346D9AAB-FF81-4FF7-811B-2BA2DA7C1B12}">
      <dgm:prSet custT="1"/>
      <dgm:spPr/>
      <dgm:t>
        <a:bodyPr/>
        <a:lstStyle/>
        <a:p>
          <a:r>
            <a:rPr lang="en-GB" sz="2800" dirty="0">
              <a:latin typeface="Arial" panose="020B0604020202020204" pitchFamily="34" charset="0"/>
              <a:cs typeface="Arial" panose="020B0604020202020204" pitchFamily="34" charset="0"/>
            </a:rPr>
            <a:t>Support for referencing, copyright, and accessibility.</a:t>
          </a:r>
        </a:p>
      </dgm:t>
    </dgm:pt>
    <dgm:pt modelId="{E23F097A-5D89-4A07-B90F-A11EF034D23D}" type="parTrans" cxnId="{8E633AF5-E180-40EB-9411-9430EF8240EF}">
      <dgm:prSet/>
      <dgm:spPr/>
      <dgm:t>
        <a:bodyPr/>
        <a:lstStyle/>
        <a:p>
          <a:endParaRPr lang="en-GB"/>
        </a:p>
      </dgm:t>
    </dgm:pt>
    <dgm:pt modelId="{C064F62F-89DA-4AC1-975D-99205F494D6C}" type="sibTrans" cxnId="{8E633AF5-E180-40EB-9411-9430EF8240EF}">
      <dgm:prSet/>
      <dgm:spPr/>
      <dgm:t>
        <a:bodyPr/>
        <a:lstStyle/>
        <a:p>
          <a:endParaRPr lang="en-GB"/>
        </a:p>
      </dgm:t>
    </dgm:pt>
    <dgm:pt modelId="{F37DBE2F-0AEF-4287-B717-8E685D676025}" type="pres">
      <dgm:prSet presAssocID="{E8CAF8CD-A238-4686-872F-F990726BDC36}" presName="linearFlow" presStyleCnt="0">
        <dgm:presLayoutVars>
          <dgm:dir/>
          <dgm:resizeHandles val="exact"/>
        </dgm:presLayoutVars>
      </dgm:prSet>
      <dgm:spPr/>
    </dgm:pt>
    <dgm:pt modelId="{5E5AB7C9-244B-4224-9821-343C22B01BD6}" type="pres">
      <dgm:prSet presAssocID="{80796817-207E-42E9-BDF3-0E1BA2E2E3C7}" presName="composite" presStyleCnt="0"/>
      <dgm:spPr/>
    </dgm:pt>
    <dgm:pt modelId="{597FD67B-1CC8-4C16-B5C2-BEB07D90567B}" type="pres">
      <dgm:prSet presAssocID="{80796817-207E-42E9-BDF3-0E1BA2E2E3C7}" presName="imgShp" presStyleLbl="fgImgPlace1" presStyleIdx="0" presStyleCnt="4" custLinFactNeighborX="-88513" custLinFactNeighborY="-179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dgm:spPr>
      <dgm:extLst>
        <a:ext uri="{E40237B7-FDA0-4F09-8148-C483321AD2D9}">
          <dgm14:cNvPr xmlns:dgm14="http://schemas.microsoft.com/office/drawing/2010/diagram" id="0" name="" descr="Call center with solid fill"/>
        </a:ext>
      </dgm:extLst>
    </dgm:pt>
    <dgm:pt modelId="{FE5BEE38-7ADF-4E62-81F6-660666E563D9}" type="pres">
      <dgm:prSet presAssocID="{80796817-207E-42E9-BDF3-0E1BA2E2E3C7}" presName="txShp" presStyleLbl="node1" presStyleIdx="0" presStyleCnt="4" custScaleX="146344">
        <dgm:presLayoutVars>
          <dgm:bulletEnabled val="1"/>
        </dgm:presLayoutVars>
      </dgm:prSet>
      <dgm:spPr/>
    </dgm:pt>
    <dgm:pt modelId="{FD51FAF8-929B-4A18-8F2D-7B5E91AB33F3}" type="pres">
      <dgm:prSet presAssocID="{2B3944AE-12CF-4A11-84BF-7E39B4B1B9F4}" presName="spacing" presStyleCnt="0"/>
      <dgm:spPr/>
    </dgm:pt>
    <dgm:pt modelId="{8AD5A50C-B03B-4988-B1C7-9CFF91E52B03}" type="pres">
      <dgm:prSet presAssocID="{80C53DFF-7728-4F41-BC6A-C2883A053F66}" presName="composite" presStyleCnt="0"/>
      <dgm:spPr/>
    </dgm:pt>
    <dgm:pt modelId="{299B8852-4F37-4E03-8FB2-90C97D80FCA8}" type="pres">
      <dgm:prSet presAssocID="{80C53DFF-7728-4F41-BC6A-C2883A053F66}" presName="imgShp" presStyleLbl="fgImgPlace1" presStyleIdx="1" presStyleCnt="4" custLinFactNeighborX="-82650" custLinFactNeighborY="-5861"/>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dgm:spPr>
      <dgm:extLst>
        <a:ext uri="{E40237B7-FDA0-4F09-8148-C483321AD2D9}">
          <dgm14:cNvPr xmlns:dgm14="http://schemas.microsoft.com/office/drawing/2010/diagram" id="0" name="" descr="Programmer male with solid fill"/>
        </a:ext>
      </dgm:extLst>
    </dgm:pt>
    <dgm:pt modelId="{69163053-0507-4E3D-AA00-124D6FABECB1}" type="pres">
      <dgm:prSet presAssocID="{80C53DFF-7728-4F41-BC6A-C2883A053F66}" presName="txShp" presStyleLbl="node1" presStyleIdx="1" presStyleCnt="4" custScaleX="145430" custLinFactNeighborX="992" custLinFactNeighborY="1758">
        <dgm:presLayoutVars>
          <dgm:bulletEnabled val="1"/>
        </dgm:presLayoutVars>
      </dgm:prSet>
      <dgm:spPr/>
    </dgm:pt>
    <dgm:pt modelId="{2B62837F-A146-4694-9E4E-C27C458D15EA}" type="pres">
      <dgm:prSet presAssocID="{B10C0881-E52D-4D5E-B34F-66C09D92AA2A}" presName="spacing" presStyleCnt="0"/>
      <dgm:spPr/>
    </dgm:pt>
    <dgm:pt modelId="{4B1268BF-25A6-4C82-A0A6-AAE3BE70B2B8}" type="pres">
      <dgm:prSet presAssocID="{959E04EF-E2BC-476A-BF0C-4AF0E225CC49}" presName="composite" presStyleCnt="0"/>
      <dgm:spPr/>
    </dgm:pt>
    <dgm:pt modelId="{1B3908B5-7B60-4B87-8364-5815913247B3}" type="pres">
      <dgm:prSet presAssocID="{959E04EF-E2BC-476A-BF0C-4AF0E225CC49}" presName="imgShp" presStyleLbl="fgImgPlace1" presStyleIdx="2" presStyleCnt="4" custLinFactNeighborX="-85582" custLinFactNeighborY="2931"/>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dgm:spPr>
      <dgm:extLst>
        <a:ext uri="{E40237B7-FDA0-4F09-8148-C483321AD2D9}">
          <dgm14:cNvPr xmlns:dgm14="http://schemas.microsoft.com/office/drawing/2010/diagram" id="0" name="" descr="Open book with solid fill"/>
        </a:ext>
      </dgm:extLst>
    </dgm:pt>
    <dgm:pt modelId="{43E75672-BBA5-4444-9886-34E6DBEAB8DE}" type="pres">
      <dgm:prSet presAssocID="{959E04EF-E2BC-476A-BF0C-4AF0E225CC49}" presName="txShp" presStyleLbl="node1" presStyleIdx="2" presStyleCnt="4" custScaleX="148175">
        <dgm:presLayoutVars>
          <dgm:bulletEnabled val="1"/>
        </dgm:presLayoutVars>
      </dgm:prSet>
      <dgm:spPr/>
    </dgm:pt>
    <dgm:pt modelId="{6EFBEA6B-790B-47FE-93AC-A787F6D00711}" type="pres">
      <dgm:prSet presAssocID="{2DC4F724-C573-4277-BE8E-7EF56A1B43CB}" presName="spacing" presStyleCnt="0"/>
      <dgm:spPr/>
    </dgm:pt>
    <dgm:pt modelId="{4D2ED867-123B-450E-A0BD-D4FEE3B6ED66}" type="pres">
      <dgm:prSet presAssocID="{346D9AAB-FF81-4FF7-811B-2BA2DA7C1B12}" presName="composite" presStyleCnt="0"/>
      <dgm:spPr/>
    </dgm:pt>
    <dgm:pt modelId="{29CE7826-F92E-4DFC-AA7E-190456F9561B}" type="pres">
      <dgm:prSet presAssocID="{346D9AAB-FF81-4FF7-811B-2BA2DA7C1B12}" presName="imgShp" presStyleLbl="fgImgPlace1" presStyleIdx="3" presStyleCnt="4" custLinFactNeighborX="-85399" custLinFactNeighborY="-373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dgm:spPr>
      <dgm:extLst>
        <a:ext uri="{E40237B7-FDA0-4F09-8148-C483321AD2D9}">
          <dgm14:cNvPr xmlns:dgm14="http://schemas.microsoft.com/office/drawing/2010/diagram" id="0" name="" descr="Questions with solid fill"/>
        </a:ext>
      </dgm:extLst>
    </dgm:pt>
    <dgm:pt modelId="{B90C42E6-023D-4B4E-951F-D0A9AA615BFE}" type="pres">
      <dgm:prSet presAssocID="{346D9AAB-FF81-4FF7-811B-2BA2DA7C1B12}" presName="txShp" presStyleLbl="node1" presStyleIdx="3" presStyleCnt="4" custScaleX="148327">
        <dgm:presLayoutVars>
          <dgm:bulletEnabled val="1"/>
        </dgm:presLayoutVars>
      </dgm:prSet>
      <dgm:spPr/>
    </dgm:pt>
  </dgm:ptLst>
  <dgm:cxnLst>
    <dgm:cxn modelId="{C0775160-E58B-4959-95F2-74D0436F6414}" type="presOf" srcId="{E8CAF8CD-A238-4686-872F-F990726BDC36}" destId="{F37DBE2F-0AEF-4287-B717-8E685D676025}" srcOrd="0" destOrd="0" presId="urn:microsoft.com/office/officeart/2005/8/layout/vList3"/>
    <dgm:cxn modelId="{B86A156A-0EF1-4CED-8283-3518A4F8210C}" srcId="{E8CAF8CD-A238-4686-872F-F990726BDC36}" destId="{959E04EF-E2BC-476A-BF0C-4AF0E225CC49}" srcOrd="2" destOrd="0" parTransId="{46D3F440-7F8A-45A9-B914-8EFCF9C83BEE}" sibTransId="{2DC4F724-C573-4277-BE8E-7EF56A1B43CB}"/>
    <dgm:cxn modelId="{D3987194-875B-4192-AF5E-16BC78F3CEFE}" type="presOf" srcId="{80C53DFF-7728-4F41-BC6A-C2883A053F66}" destId="{69163053-0507-4E3D-AA00-124D6FABECB1}" srcOrd="0" destOrd="0" presId="urn:microsoft.com/office/officeart/2005/8/layout/vList3"/>
    <dgm:cxn modelId="{A1447AA6-33DB-4F64-9C6F-E460E4048936}" type="presOf" srcId="{346D9AAB-FF81-4FF7-811B-2BA2DA7C1B12}" destId="{B90C42E6-023D-4B4E-951F-D0A9AA615BFE}" srcOrd="0" destOrd="0" presId="urn:microsoft.com/office/officeart/2005/8/layout/vList3"/>
    <dgm:cxn modelId="{DEDC87C0-8B0D-46D8-9A2E-FC83AFAEFB88}" srcId="{E8CAF8CD-A238-4686-872F-F990726BDC36}" destId="{80796817-207E-42E9-BDF3-0E1BA2E2E3C7}" srcOrd="0" destOrd="0" parTransId="{6CB03FC5-9C45-4836-BCDB-44AD45739476}" sibTransId="{2B3944AE-12CF-4A11-84BF-7E39B4B1B9F4}"/>
    <dgm:cxn modelId="{B5C0F8C5-314B-43A2-A634-33600C70C505}" type="presOf" srcId="{959E04EF-E2BC-476A-BF0C-4AF0E225CC49}" destId="{43E75672-BBA5-4444-9886-34E6DBEAB8DE}" srcOrd="0" destOrd="0" presId="urn:microsoft.com/office/officeart/2005/8/layout/vList3"/>
    <dgm:cxn modelId="{B5EBE3EE-9510-4A71-A690-4FE83F25875A}" type="presOf" srcId="{80796817-207E-42E9-BDF3-0E1BA2E2E3C7}" destId="{FE5BEE38-7ADF-4E62-81F6-660666E563D9}" srcOrd="0" destOrd="0" presId="urn:microsoft.com/office/officeart/2005/8/layout/vList3"/>
    <dgm:cxn modelId="{4E5731F2-780D-4999-9D70-3DFCF16459D9}" srcId="{E8CAF8CD-A238-4686-872F-F990726BDC36}" destId="{80C53DFF-7728-4F41-BC6A-C2883A053F66}" srcOrd="1" destOrd="0" parTransId="{5B0FBB26-F060-4214-99EE-6E4CB531A0BD}" sibTransId="{B10C0881-E52D-4D5E-B34F-66C09D92AA2A}"/>
    <dgm:cxn modelId="{8E633AF5-E180-40EB-9411-9430EF8240EF}" srcId="{E8CAF8CD-A238-4686-872F-F990726BDC36}" destId="{346D9AAB-FF81-4FF7-811B-2BA2DA7C1B12}" srcOrd="3" destOrd="0" parTransId="{E23F097A-5D89-4A07-B90F-A11EF034D23D}" sibTransId="{C064F62F-89DA-4AC1-975D-99205F494D6C}"/>
    <dgm:cxn modelId="{B1EC0EE3-F018-42AA-AAC1-7DAE817AC852}" type="presParOf" srcId="{F37DBE2F-0AEF-4287-B717-8E685D676025}" destId="{5E5AB7C9-244B-4224-9821-343C22B01BD6}" srcOrd="0" destOrd="0" presId="urn:microsoft.com/office/officeart/2005/8/layout/vList3"/>
    <dgm:cxn modelId="{E6F280D4-837E-4292-B172-9722EAF4C03E}" type="presParOf" srcId="{5E5AB7C9-244B-4224-9821-343C22B01BD6}" destId="{597FD67B-1CC8-4C16-B5C2-BEB07D90567B}" srcOrd="0" destOrd="0" presId="urn:microsoft.com/office/officeart/2005/8/layout/vList3"/>
    <dgm:cxn modelId="{24710E07-33E0-4505-9017-608450F5E282}" type="presParOf" srcId="{5E5AB7C9-244B-4224-9821-343C22B01BD6}" destId="{FE5BEE38-7ADF-4E62-81F6-660666E563D9}" srcOrd="1" destOrd="0" presId="urn:microsoft.com/office/officeart/2005/8/layout/vList3"/>
    <dgm:cxn modelId="{5F7D4BC2-0BFD-470C-80DA-72939990C6C0}" type="presParOf" srcId="{F37DBE2F-0AEF-4287-B717-8E685D676025}" destId="{FD51FAF8-929B-4A18-8F2D-7B5E91AB33F3}" srcOrd="1" destOrd="0" presId="urn:microsoft.com/office/officeart/2005/8/layout/vList3"/>
    <dgm:cxn modelId="{9E8E43B3-1732-40E2-8155-DED91FC8C56C}" type="presParOf" srcId="{F37DBE2F-0AEF-4287-B717-8E685D676025}" destId="{8AD5A50C-B03B-4988-B1C7-9CFF91E52B03}" srcOrd="2" destOrd="0" presId="urn:microsoft.com/office/officeart/2005/8/layout/vList3"/>
    <dgm:cxn modelId="{AD3D0B2A-F331-4259-A484-2DC51FF19822}" type="presParOf" srcId="{8AD5A50C-B03B-4988-B1C7-9CFF91E52B03}" destId="{299B8852-4F37-4E03-8FB2-90C97D80FCA8}" srcOrd="0" destOrd="0" presId="urn:microsoft.com/office/officeart/2005/8/layout/vList3"/>
    <dgm:cxn modelId="{3DCD63B9-551D-49A7-B1C0-A7BA9D7E8BDD}" type="presParOf" srcId="{8AD5A50C-B03B-4988-B1C7-9CFF91E52B03}" destId="{69163053-0507-4E3D-AA00-124D6FABECB1}" srcOrd="1" destOrd="0" presId="urn:microsoft.com/office/officeart/2005/8/layout/vList3"/>
    <dgm:cxn modelId="{21CFC504-DC6E-42A2-A8B3-53D4DACCF6FD}" type="presParOf" srcId="{F37DBE2F-0AEF-4287-B717-8E685D676025}" destId="{2B62837F-A146-4694-9E4E-C27C458D15EA}" srcOrd="3" destOrd="0" presId="urn:microsoft.com/office/officeart/2005/8/layout/vList3"/>
    <dgm:cxn modelId="{E1A29709-A11C-4F62-974D-18BD84FFFA18}" type="presParOf" srcId="{F37DBE2F-0AEF-4287-B717-8E685D676025}" destId="{4B1268BF-25A6-4C82-A0A6-AAE3BE70B2B8}" srcOrd="4" destOrd="0" presId="urn:microsoft.com/office/officeart/2005/8/layout/vList3"/>
    <dgm:cxn modelId="{5D99E93F-C349-4BAC-B903-C57E388EDD92}" type="presParOf" srcId="{4B1268BF-25A6-4C82-A0A6-AAE3BE70B2B8}" destId="{1B3908B5-7B60-4B87-8364-5815913247B3}" srcOrd="0" destOrd="0" presId="urn:microsoft.com/office/officeart/2005/8/layout/vList3"/>
    <dgm:cxn modelId="{EA99ADA3-760E-4A03-BD59-37BF2B4F02DB}" type="presParOf" srcId="{4B1268BF-25A6-4C82-A0A6-AAE3BE70B2B8}" destId="{43E75672-BBA5-4444-9886-34E6DBEAB8DE}" srcOrd="1" destOrd="0" presId="urn:microsoft.com/office/officeart/2005/8/layout/vList3"/>
    <dgm:cxn modelId="{469A696F-0934-49E9-B5A5-18052F33945D}" type="presParOf" srcId="{F37DBE2F-0AEF-4287-B717-8E685D676025}" destId="{6EFBEA6B-790B-47FE-93AC-A787F6D00711}" srcOrd="5" destOrd="0" presId="urn:microsoft.com/office/officeart/2005/8/layout/vList3"/>
    <dgm:cxn modelId="{7873B3F8-9FED-4629-9D6A-2231C54BAF5A}" type="presParOf" srcId="{F37DBE2F-0AEF-4287-B717-8E685D676025}" destId="{4D2ED867-123B-450E-A0BD-D4FEE3B6ED66}" srcOrd="6" destOrd="0" presId="urn:microsoft.com/office/officeart/2005/8/layout/vList3"/>
    <dgm:cxn modelId="{BC6EF1F6-9C79-4F7A-A424-0EE5E20F496B}" type="presParOf" srcId="{4D2ED867-123B-450E-A0BD-D4FEE3B6ED66}" destId="{29CE7826-F92E-4DFC-AA7E-190456F9561B}" srcOrd="0" destOrd="0" presId="urn:microsoft.com/office/officeart/2005/8/layout/vList3"/>
    <dgm:cxn modelId="{61F5CAC7-5B2E-40A0-95EF-38C33896F6D7}" type="presParOf" srcId="{4D2ED867-123B-450E-A0BD-D4FEE3B6ED66}" destId="{B90C42E6-023D-4B4E-951F-D0A9AA615BFE}"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5BEE38-7ADF-4E62-81F6-660666E563D9}">
      <dsp:nvSpPr>
        <dsp:cNvPr id="0" name=""/>
        <dsp:cNvSpPr/>
      </dsp:nvSpPr>
      <dsp:spPr>
        <a:xfrm rot="10800000">
          <a:off x="144719" y="340"/>
          <a:ext cx="10505560"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A dedicated librarian for research support.</a:t>
          </a:r>
        </a:p>
      </dsp:txBody>
      <dsp:txXfrm rot="10800000">
        <a:off x="378244" y="340"/>
        <a:ext cx="10272035" cy="934099"/>
      </dsp:txXfrm>
    </dsp:sp>
    <dsp:sp modelId="{597FD67B-1CC8-4C16-B5C2-BEB07D90567B}">
      <dsp:nvSpPr>
        <dsp:cNvPr id="0" name=""/>
        <dsp:cNvSpPr/>
      </dsp:nvSpPr>
      <dsp:spPr>
        <a:xfrm>
          <a:off x="514313" y="0"/>
          <a:ext cx="934099" cy="934099"/>
        </a:xfrm>
        <a:prstGeom prst="ellipse">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69163053-0507-4E3D-AA00-124D6FABECB1}">
      <dsp:nvSpPr>
        <dsp:cNvPr id="0" name=""/>
        <dsp:cNvSpPr/>
      </dsp:nvSpPr>
      <dsp:spPr>
        <a:xfrm rot="10800000">
          <a:off x="248738" y="1229697"/>
          <a:ext cx="10439947"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Help available via chat, email or Teams.</a:t>
          </a:r>
        </a:p>
      </dsp:txBody>
      <dsp:txXfrm rot="10800000">
        <a:off x="482263" y="1229697"/>
        <a:ext cx="10206422" cy="934099"/>
      </dsp:txXfrm>
    </dsp:sp>
    <dsp:sp modelId="{299B8852-4F37-4E03-8FB2-90C97D80FCA8}">
      <dsp:nvSpPr>
        <dsp:cNvPr id="0" name=""/>
        <dsp:cNvSpPr/>
      </dsp:nvSpPr>
      <dsp:spPr>
        <a:xfrm>
          <a:off x="569079" y="1158528"/>
          <a:ext cx="934099" cy="934099"/>
        </a:xfrm>
        <a:prstGeom prst="ellipse">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43E75672-BBA5-4444-9886-34E6DBEAB8DE}">
      <dsp:nvSpPr>
        <dsp:cNvPr id="0" name=""/>
        <dsp:cNvSpPr/>
      </dsp:nvSpPr>
      <dsp:spPr>
        <a:xfrm rot="10800000">
          <a:off x="78999" y="2426211"/>
          <a:ext cx="10637001"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Online resource lists linking to course reading.</a:t>
          </a:r>
        </a:p>
      </dsp:txBody>
      <dsp:txXfrm rot="10800000">
        <a:off x="312524" y="2426211"/>
        <a:ext cx="10403476" cy="934099"/>
      </dsp:txXfrm>
    </dsp:sp>
    <dsp:sp modelId="{1B3908B5-7B60-4B87-8364-5815913247B3}">
      <dsp:nvSpPr>
        <dsp:cNvPr id="0" name=""/>
        <dsp:cNvSpPr/>
      </dsp:nvSpPr>
      <dsp:spPr>
        <a:xfrm>
          <a:off x="541691" y="2453589"/>
          <a:ext cx="934099" cy="934099"/>
        </a:xfrm>
        <a:prstGeom prst="ellipse">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 modelId="{B90C42E6-023D-4B4E-951F-D0A9AA615BFE}">
      <dsp:nvSpPr>
        <dsp:cNvPr id="0" name=""/>
        <dsp:cNvSpPr/>
      </dsp:nvSpPr>
      <dsp:spPr>
        <a:xfrm rot="10800000">
          <a:off x="73543" y="3639146"/>
          <a:ext cx="10647913" cy="934099"/>
        </a:xfrm>
        <a:prstGeom prst="homePlate">
          <a:avLst/>
        </a:prstGeom>
        <a:gradFill rotWithShape="0">
          <a:gsLst>
            <a:gs pos="0">
              <a:schemeClr val="lt1">
                <a:hueOff val="0"/>
                <a:satOff val="0"/>
                <a:lumOff val="0"/>
                <a:alphaOff val="0"/>
                <a:satMod val="103000"/>
                <a:lumMod val="102000"/>
                <a:tint val="94000"/>
              </a:schemeClr>
            </a:gs>
            <a:gs pos="50000">
              <a:schemeClr val="lt1">
                <a:hueOff val="0"/>
                <a:satOff val="0"/>
                <a:lumOff val="0"/>
                <a:alphaOff val="0"/>
                <a:satMod val="110000"/>
                <a:lumMod val="100000"/>
                <a:shade val="100000"/>
              </a:schemeClr>
            </a:gs>
            <a:gs pos="100000">
              <a:schemeClr val="lt1">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1912" tIns="106680" rIns="199136"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Arial" panose="020B0604020202020204" pitchFamily="34" charset="0"/>
              <a:cs typeface="Arial" panose="020B0604020202020204" pitchFamily="34" charset="0"/>
            </a:rPr>
            <a:t>Support for referencing, copyright, and accessibility.</a:t>
          </a:r>
        </a:p>
      </dsp:txBody>
      <dsp:txXfrm rot="10800000">
        <a:off x="307068" y="3639146"/>
        <a:ext cx="10414388" cy="934099"/>
      </dsp:txXfrm>
    </dsp:sp>
    <dsp:sp modelId="{29CE7826-F92E-4DFC-AA7E-190456F9561B}">
      <dsp:nvSpPr>
        <dsp:cNvPr id="0" name=""/>
        <dsp:cNvSpPr/>
      </dsp:nvSpPr>
      <dsp:spPr>
        <a:xfrm>
          <a:off x="543401" y="3604248"/>
          <a:ext cx="934099" cy="934099"/>
        </a:xfrm>
        <a:prstGeom prst="ellipse">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a:stretch>
        </a:blipFill>
        <a:ln>
          <a:noFill/>
        </a:ln>
        <a:effectLst/>
        <a:scene3d>
          <a:camera prst="orthographicFront"/>
          <a:lightRig rig="flat" dir="t"/>
        </a:scene3d>
        <a:sp3d z="127000" prstMaterial="plastic">
          <a:bevelT w="88900" h="88900"/>
          <a:bevelB w="88900" h="31750" prst="angle"/>
        </a:sp3d>
      </dsp:spPr>
      <dsp:style>
        <a:lnRef idx="0">
          <a:scrgbClr r="0" g="0" b="0"/>
        </a:lnRef>
        <a:fillRef idx="3">
          <a:scrgbClr r="0" g="0" b="0"/>
        </a:fillRef>
        <a:effectRef idx="2">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24/09/2025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1697146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8453950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a:t>
            </a:fld>
            <a:endParaRPr lang="en-GB"/>
          </a:p>
        </p:txBody>
      </p:sp>
    </p:spTree>
    <p:extLst>
      <p:ext uri="{BB962C8B-B14F-4D97-AF65-F5344CB8AC3E}">
        <p14:creationId xmlns:p14="http://schemas.microsoft.com/office/powerpoint/2010/main" val="19737186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library also offer study spaces with in the library and few in the </a:t>
            </a:r>
            <a:r>
              <a:rPr lang="en-GB" dirty="0" err="1"/>
              <a:t>Cwad</a:t>
            </a:r>
            <a:r>
              <a:rPr lang="en-GB" dirty="0"/>
              <a:t>. Each booking is for two hours, if nobody booked after your slot, you can carry on stay in the room. Library opening hours are differ to term time and vacation time.</a:t>
            </a:r>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2662753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13699557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7</a:t>
            </a:fld>
            <a:endParaRPr lang="en-GB"/>
          </a:p>
        </p:txBody>
      </p:sp>
    </p:spTree>
    <p:extLst>
      <p:ext uri="{BB962C8B-B14F-4D97-AF65-F5344CB8AC3E}">
        <p14:creationId xmlns:p14="http://schemas.microsoft.com/office/powerpoint/2010/main" val="3636152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 This is the </a:t>
            </a:r>
            <a:r>
              <a:rPr lang="en-GB" b="1" dirty="0"/>
              <a:t>landing page</a:t>
            </a:r>
            <a:r>
              <a:rPr lang="en-GB" dirty="0"/>
              <a:t> of your library website.</a:t>
            </a:r>
          </a:p>
          <a:p>
            <a:endParaRPr lang="en-GB" dirty="0"/>
          </a:p>
          <a:p>
            <a:r>
              <a:rPr lang="en-GB" dirty="0"/>
              <a:t>This page can be divided into </a:t>
            </a:r>
          </a:p>
          <a:p>
            <a:pPr marL="171450" indent="-171450">
              <a:buFont typeface="Arial" panose="020B0604020202020204" pitchFamily="34" charset="0"/>
              <a:buChar char="•"/>
            </a:pPr>
            <a:r>
              <a:rPr lang="en-GB" dirty="0"/>
              <a:t>The library catalogue</a:t>
            </a:r>
          </a:p>
          <a:p>
            <a:pPr marL="171450" indent="-171450">
              <a:buFont typeface="Arial" panose="020B0604020202020204" pitchFamily="34" charset="0"/>
              <a:buChar char="•"/>
            </a:pPr>
            <a:r>
              <a:rPr lang="en-GB" dirty="0"/>
              <a:t>Online help and support</a:t>
            </a:r>
          </a:p>
          <a:p>
            <a:pPr marL="171450" indent="-171450">
              <a:buFont typeface="Arial" panose="020B0604020202020204" pitchFamily="34" charset="0"/>
              <a:buChar char="•"/>
            </a:pPr>
            <a:r>
              <a:rPr lang="en-GB" dirty="0"/>
              <a:t>Library events.</a:t>
            </a:r>
          </a:p>
          <a:p>
            <a:pPr marL="0" indent="0">
              <a:buFont typeface="Arial" panose="020B0604020202020204" pitchFamily="34" charset="0"/>
              <a:buNone/>
            </a:pPr>
            <a:endParaRPr lang="en-GB" dirty="0"/>
          </a:p>
          <a:p>
            <a:r>
              <a:rPr lang="en-GB" dirty="0"/>
              <a:t>In this example, you can see the </a:t>
            </a:r>
            <a:r>
              <a:rPr lang="en-GB" b="1" dirty="0"/>
              <a:t>‘Collections’ search bar</a:t>
            </a:r>
            <a:r>
              <a:rPr lang="en-GB" dirty="0"/>
              <a:t> — you can type in keywords to search for books, articles, or other types of materials.</a:t>
            </a:r>
          </a:p>
          <a:p>
            <a:r>
              <a:rPr lang="en-GB" dirty="0"/>
              <a:t>On the </a:t>
            </a:r>
            <a:r>
              <a:rPr lang="en-GB" b="1" dirty="0"/>
              <a:t>right-hand side</a:t>
            </a:r>
            <a:r>
              <a:rPr lang="en-GB" dirty="0"/>
              <a:t>, there is a </a:t>
            </a:r>
            <a:r>
              <a:rPr lang="en-GB" b="1" dirty="0"/>
              <a:t>Quick Chat</a:t>
            </a:r>
            <a:r>
              <a:rPr lang="en-GB" dirty="0"/>
              <a:t> button where you can ask simple questions (e.g., “When does the library close?”). The chat is </a:t>
            </a:r>
            <a:r>
              <a:rPr lang="en-GB" b="1" dirty="0"/>
              <a:t>manned by one of my colleagues</a:t>
            </a:r>
            <a:r>
              <a:rPr lang="en-GB" dirty="0"/>
              <a:t> (not a chatbot 😊) during office hours. Outside of office hours, this speech bubble icon changes to an envelope — your message will be converted to an email and sent to our general library inbox.</a:t>
            </a:r>
          </a:p>
          <a:p>
            <a:r>
              <a:rPr lang="en-GB" dirty="0"/>
              <a:t>At the </a:t>
            </a:r>
            <a:r>
              <a:rPr lang="en-GB" b="1" dirty="0"/>
              <a:t>top of the screen</a:t>
            </a:r>
            <a:r>
              <a:rPr lang="en-GB" dirty="0"/>
              <a:t>, you’ll see a </a:t>
            </a:r>
            <a:r>
              <a:rPr lang="en-GB" b="1" dirty="0"/>
              <a:t>menu trail</a:t>
            </a:r>
            <a:r>
              <a:rPr lang="en-GB" dirty="0"/>
              <a:t> that helps you navigate the contents of the website.</a:t>
            </a:r>
          </a:p>
          <a:p>
            <a:endParaRPr lang="en-GB" dirty="0"/>
          </a:p>
          <a:p>
            <a:r>
              <a:rPr lang="en-GB" dirty="0"/>
              <a:t>When you scroll down the page, you will find detailed sections corresponding to each item in the top menu bar. </a:t>
            </a:r>
          </a:p>
          <a:p>
            <a:endParaRPr lang="en-GB" dirty="0"/>
          </a:p>
          <a:p>
            <a:r>
              <a:rPr lang="en-GB" dirty="0"/>
              <a:t>Demo.. Pointing out the </a:t>
            </a:r>
            <a:r>
              <a:rPr lang="en-GB" b="1" dirty="0"/>
              <a:t>Events</a:t>
            </a:r>
            <a:r>
              <a:rPr lang="en-GB" dirty="0"/>
              <a:t> section</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36361520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On the library website, you will find all the services and support available to help you.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get started, click on ‘Getting Started Guides’ to explore subject-specific guides that show you where to find useful information and support for your course.</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27311405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2612164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37183926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48023123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200" dirty="0">
                <a:latin typeface="Arial" panose="020B0604020202020204" pitchFamily="34" charset="0"/>
                <a:cs typeface="Arial" panose="020B0604020202020204" pitchFamily="34" charset="0"/>
              </a:rPr>
              <a:t>The Skills programme is designed to help you develop transferable academic and information skills.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Arial" panose="020B0604020202020204" pitchFamily="34" charset="0"/>
                <a:cs typeface="Arial" panose="020B0604020202020204" pitchFamily="34" charset="0"/>
              </a:rPr>
              <a:t>It enhances both your academic performance and employability.</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Arial" panose="020B0604020202020204" pitchFamily="34" charset="0"/>
                <a:cs typeface="Arial" panose="020B0604020202020204" pitchFamily="34" charset="0"/>
              </a:rPr>
              <a:t>It includes a variety of topics, such as finding and using library resources, acknowledgement of Artificial Intelligence (AI).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200" dirty="0">
                <a:latin typeface="Arial" panose="020B0604020202020204" pitchFamily="34" charset="0"/>
                <a:cs typeface="Arial" panose="020B0604020202020204" pitchFamily="34" charset="0"/>
              </a:rPr>
              <a:t>It emphasises the importance of correct referencing in academic work and provides access to handbook that detail proper referencing formats.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latin typeface="Arial" panose="020B0604020202020204" pitchFamily="34" charset="0"/>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12365992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0103759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17</a:t>
            </a:fld>
            <a:endParaRPr lang="en-GB"/>
          </a:p>
        </p:txBody>
      </p:sp>
    </p:spTree>
    <p:extLst>
      <p:ext uri="{BB962C8B-B14F-4D97-AF65-F5344CB8AC3E}">
        <p14:creationId xmlns:p14="http://schemas.microsoft.com/office/powerpoint/2010/main" val="3648046071"/>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16996958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3684060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3894415064"/>
      </p:ext>
    </p:extLst>
  </p:cSld>
  <p:clrMapOvr>
    <a:masterClrMapping/>
  </p:clrMapOvr>
  <p:extLst>
    <p:ext uri="{DCECCB84-F9BA-43D5-87BE-67443E8EF086}">
      <p15:sldGuideLst xmlns:p15="http://schemas.microsoft.com/office/powerpoint/2012/main">
        <p15:guide id="1" orient="horz" pos="216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2600574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userDrawn="1"/>
        </p:nvSpPr>
        <p:spPr>
          <a:xfrm>
            <a:off x="0" y="1709738"/>
            <a:ext cx="12192000" cy="437991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063688" y="1709738"/>
            <a:ext cx="10283761" cy="2852737"/>
          </a:xfrm>
        </p:spPr>
        <p:txBody>
          <a:bodyPr anchor="b"/>
          <a:lstStyle>
            <a:lvl1pPr>
              <a:defRPr sz="6000">
                <a:solidFill>
                  <a:schemeClr val="bg1"/>
                </a:solidFill>
              </a:defRPr>
            </a:lvl1pPr>
          </a:lstStyle>
          <a:p>
            <a:r>
              <a:rPr lang="en-US"/>
              <a:t>Click to edit Master title style</a:t>
            </a:r>
            <a:endParaRPr lang="en-GB" dirty="0"/>
          </a:p>
        </p:txBody>
      </p:sp>
      <p:sp>
        <p:nvSpPr>
          <p:cNvPr id="3" name="Text Placeholder 2"/>
          <p:cNvSpPr>
            <a:spLocks noGrp="1"/>
          </p:cNvSpPr>
          <p:nvPr>
            <p:ph type="body" idx="1"/>
          </p:nvPr>
        </p:nvSpPr>
        <p:spPr>
          <a:xfrm>
            <a:off x="1063688" y="4589463"/>
            <a:ext cx="10283761"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Tree>
    <p:extLst>
      <p:ext uri="{BB962C8B-B14F-4D97-AF65-F5344CB8AC3E}">
        <p14:creationId xmlns:p14="http://schemas.microsoft.com/office/powerpoint/2010/main" val="1707290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Tree>
    <p:extLst>
      <p:ext uri="{BB962C8B-B14F-4D97-AF65-F5344CB8AC3E}">
        <p14:creationId xmlns:p14="http://schemas.microsoft.com/office/powerpoint/2010/main" val="21725538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0310056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09659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9F9F9"/>
        </a:solidFill>
        <a:effectLst/>
      </p:bgPr>
    </p:bg>
    <p:spTree>
      <p:nvGrpSpPr>
        <p:cNvPr id="1" name=""/>
        <p:cNvGrpSpPr/>
        <p:nvPr/>
      </p:nvGrpSpPr>
      <p:grpSpPr>
        <a:xfrm>
          <a:off x="0" y="0"/>
          <a:ext cx="0" cy="0"/>
          <a:chOff x="0" y="0"/>
          <a:chExt cx="0" cy="0"/>
        </a:xfrm>
      </p:grpSpPr>
      <p:sp>
        <p:nvSpPr>
          <p:cNvPr id="15" name="Rectangle 14"/>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Rectangle 25"/>
          <p:cNvSpPr/>
          <p:nvPr userDrawn="1"/>
        </p:nvSpPr>
        <p:spPr>
          <a:xfrm>
            <a:off x="0" y="713"/>
            <a:ext cx="12192000" cy="127615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698242" y="252284"/>
            <a:ext cx="10795518" cy="1003916"/>
          </a:xfrm>
          <a:prstGeom prst="rect">
            <a:avLst/>
          </a:prstGeom>
        </p:spPr>
        <p:txBody>
          <a:bodyPr vert="horz" lIns="91440" tIns="45720" rIns="91440" bIns="45720" rtlCol="0" anchor="b">
            <a:normAutofit/>
          </a:bodyPr>
          <a:lstStyle/>
          <a:p>
            <a:r>
              <a:rPr lang="en-US"/>
              <a:t>Click to edit Master title style</a:t>
            </a:r>
            <a:endParaRPr lang="en-GB" dirty="0"/>
          </a:p>
        </p:txBody>
      </p:sp>
      <p:sp>
        <p:nvSpPr>
          <p:cNvPr id="3" name="Text Placeholder 2"/>
          <p:cNvSpPr>
            <a:spLocks noGrp="1"/>
          </p:cNvSpPr>
          <p:nvPr>
            <p:ph type="body" idx="1"/>
          </p:nvPr>
        </p:nvSpPr>
        <p:spPr>
          <a:xfrm>
            <a:off x="698240" y="1592263"/>
            <a:ext cx="10795520" cy="4574040"/>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pic>
        <p:nvPicPr>
          <p:cNvPr id="10" name="Picture 9"/>
          <p:cNvPicPr>
            <a:picLocks noChangeAspect="1"/>
          </p:cNvPicPr>
          <p:nvPr userDrawn="1"/>
        </p:nvPicPr>
        <p:blipFill>
          <a:blip r:embed="rId15"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p:cNvPicPr>
            <a:picLocks noChangeAspect="1"/>
          </p:cNvPicPr>
          <p:nvPr userDrawn="1"/>
        </p:nvPicPr>
        <p:blipFill>
          <a:blip r:embed="rId16"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p:cNvPicPr>
            <a:picLocks noChangeAspect="1"/>
          </p:cNvPicPr>
          <p:nvPr userDrawn="1"/>
        </p:nvPicPr>
        <p:blipFill>
          <a:blip r:embed="rId17"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80297582"/>
      </p:ext>
    </p:extLst>
  </p:cSld>
  <p:clrMap bg1="lt1" tx1="dk1" bg2="lt2" tx2="dk2" accent1="accent1" accent2="accent2" accent3="accent3" accent4="accent4" accent5="accent5" accent6="accent6" hlink="hlink" folHlink="folHlink"/>
  <p:sldLayoutIdLst>
    <p:sldLayoutId id="2147483649" r:id="rId1"/>
    <p:sldLayoutId id="2147483660" r:id="rId2"/>
    <p:sldLayoutId id="2147483658" r:id="rId3"/>
    <p:sldLayoutId id="2147483652" r:id="rId4"/>
    <p:sldLayoutId id="2147483661" r:id="rId5"/>
    <p:sldLayoutId id="2147483653" r:id="rId6"/>
    <p:sldLayoutId id="2147483650" r:id="rId7"/>
    <p:sldLayoutId id="2147483662" r:id="rId8"/>
    <p:sldLayoutId id="2147483651" r:id="rId9"/>
    <p:sldLayoutId id="2147483654" r:id="rId10"/>
    <p:sldLayoutId id="2147483655" r:id="rId11"/>
    <p:sldLayoutId id="2147483663" r:id="rId12"/>
    <p:sldLayoutId id="2147483664" r:id="rId13"/>
  </p:sldLayoutIdLst>
  <p:txStyles>
    <p:titleStyle>
      <a:lvl1pPr algn="l" defTabSz="914400" rtl="0" eaLnBrk="1" latinLnBrk="0" hangingPunct="1">
        <a:lnSpc>
          <a:spcPct val="90000"/>
        </a:lnSpc>
        <a:spcBef>
          <a:spcPct val="0"/>
        </a:spcBef>
        <a:buNone/>
        <a:defRPr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03" userDrawn="1">
          <p15:clr>
            <a:srgbClr val="F26B43"/>
          </p15:clr>
        </p15:guide>
        <p15:guide id="2" pos="3840" userDrawn="1">
          <p15:clr>
            <a:srgbClr val="F26B43"/>
          </p15:clr>
        </p15:guide>
        <p15:guide id="3" orient="horz" pos="3884" userDrawn="1">
          <p15:clr>
            <a:srgbClr val="F26B43"/>
          </p15:clr>
        </p15:guide>
        <p15:guide id="4" pos="3940" userDrawn="1">
          <p15:clr>
            <a:srgbClr val="F26B43"/>
          </p15:clr>
        </p15:guide>
        <p15:guide id="5" pos="374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intranet.uwtsd.ac.uk/departments/library-and-learning-resources/using-our-libraries/click-sit-service" TargetMode="External"/><Relationship Id="rId2" Type="http://schemas.openxmlformats.org/officeDocument/2006/relationships/notesSlide" Target="../notesSlides/notesSlide4.xml"/><Relationship Id="rId1" Type="http://schemas.openxmlformats.org/officeDocument/2006/relationships/slideLayout" Target="../slideLayouts/slideLayout10.xml"/><Relationship Id="rId4" Type="http://schemas.openxmlformats.org/officeDocument/2006/relationships/image" Target="../media/image18.jpg"/></Relationships>
</file>

<file path=ppt/slides/_rels/slide6.xml.rels><?xml version="1.0" encoding="UTF-8" standalone="yes"?>
<Relationships xmlns="http://schemas.openxmlformats.org/package/2006/relationships"><Relationship Id="rId3" Type="http://schemas.openxmlformats.org/officeDocument/2006/relationships/hyperlink" Target="https://hwb.uwtsd.ac.uk/"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notesSlide" Target="../notesSlides/notesSlide6.xml"/><Relationship Id="rId1" Type="http://schemas.openxmlformats.org/officeDocument/2006/relationships/slideLayout" Target="../slideLayouts/slideLayout10.xml"/><Relationship Id="rId6" Type="http://schemas.openxmlformats.org/officeDocument/2006/relationships/image" Target="../media/image21.png"/><Relationship Id="rId5" Type="http://schemas.openxmlformats.org/officeDocument/2006/relationships/hyperlink" Target="https://www.uwtsd.ac.uk/" TargetMode="Externa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hyperlink" Target="https://digitalservices.uwtsd.ac.uk/library/" TargetMode="External"/><Relationship Id="rId2" Type="http://schemas.openxmlformats.org/officeDocument/2006/relationships/notesSlide" Target="../notesSlides/notesSlide7.xml"/><Relationship Id="rId1" Type="http://schemas.openxmlformats.org/officeDocument/2006/relationships/slideLayout" Target="../slideLayouts/slideLayout10.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hyperlink" Target="https://intranet.uwtsd.ac.uk/departments/library-and-learning-resources/getting-started-guides" TargetMode="External"/><Relationship Id="rId2" Type="http://schemas.openxmlformats.org/officeDocument/2006/relationships/notesSlide" Target="../notesSlides/notesSlide8.xml"/><Relationship Id="rId1" Type="http://schemas.openxmlformats.org/officeDocument/2006/relationships/slideLayout" Target="../slideLayouts/slideLayout6.xml"/><Relationship Id="rId6" Type="http://schemas.openxmlformats.org/officeDocument/2006/relationships/hyperlink" Target="https://digitalskills.uwtsd.ac.uk/" TargetMode="External"/><Relationship Id="rId5" Type="http://schemas.openxmlformats.org/officeDocument/2006/relationships/image" Target="../media/image25.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26.png"/></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1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10.xml"/><Relationship Id="rId5" Type="http://schemas.openxmlformats.org/officeDocument/2006/relationships/image" Target="../media/image34.png"/><Relationship Id="rId4" Type="http://schemas.openxmlformats.org/officeDocument/2006/relationships/image" Target="../media/image33.png"/></Relationships>
</file>

<file path=ppt/slides/_rels/slide15.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10.xml"/><Relationship Id="rId5" Type="http://schemas.openxmlformats.org/officeDocument/2006/relationships/hyperlink" Target="https://librarysearch.uwtsd.ac.uk/discovery/search?vid=44WHELF_UWTSD:44WHELF_UWTSD_VU1" TargetMode="External"/><Relationship Id="rId4" Type="http://schemas.openxmlformats.org/officeDocument/2006/relationships/image" Target="../media/image36.png"/></Relationships>
</file>

<file path=ppt/slides/_rels/slide1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4.xml"/><Relationship Id="rId1" Type="http://schemas.openxmlformats.org/officeDocument/2006/relationships/slideLayout" Target="../slideLayouts/slideLayout10.xml"/><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8" Type="http://schemas.openxmlformats.org/officeDocument/2006/relationships/hyperlink" Target="https://www.thebluediamondgallery.com/tablet/a/assistance.html" TargetMode="External"/><Relationship Id="rId3" Type="http://schemas.openxmlformats.org/officeDocument/2006/relationships/hyperlink" Target="mailto:c.davage@uwtsd.ac.uk" TargetMode="External"/><Relationship Id="rId7" Type="http://schemas.openxmlformats.org/officeDocument/2006/relationships/image" Target="../media/image39.jpg"/><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hyperlink" Target="mailto:library@uwtsd.ac.uk" TargetMode="External"/><Relationship Id="rId5" Type="http://schemas.openxmlformats.org/officeDocument/2006/relationships/hyperlink" Target="https://uwtsd.ac.uk/library/student-essentials/book-an-appointment/" TargetMode="External"/><Relationship Id="rId4" Type="http://schemas.openxmlformats.org/officeDocument/2006/relationships/hyperlink" Target="mailto:%20j.hill@uwtsd.ac.uk" TargetMode="External"/><Relationship Id="rId9" Type="http://schemas.openxmlformats.org/officeDocument/2006/relationships/hyperlink" Target="https://creativecommons.org/licenses/by-sa/3.0/"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D7EC0C81-E4E5-0BA8-31BE-B45E16EF6A3F}"/>
              </a:ext>
            </a:extLst>
          </p:cNvPr>
          <p:cNvSpPr>
            <a:spLocks noGrp="1"/>
          </p:cNvSpPr>
          <p:nvPr>
            <p:ph type="subTitle" idx="1"/>
          </p:nvPr>
        </p:nvSpPr>
        <p:spPr>
          <a:xfrm>
            <a:off x="6378926" y="4698064"/>
            <a:ext cx="5435249" cy="1046857"/>
          </a:xfrm>
        </p:spPr>
        <p:txBody>
          <a:bodyPr>
            <a:normAutofit/>
          </a:bodyPr>
          <a:lstStyle/>
          <a:p>
            <a:r>
              <a:rPr lang="en-GB" sz="1700" dirty="0"/>
              <a:t>L4 Business- Carmarthen</a:t>
            </a:r>
          </a:p>
          <a:p>
            <a:r>
              <a:rPr lang="en-GB" sz="1700" dirty="0"/>
              <a:t>Connie Davage</a:t>
            </a:r>
          </a:p>
          <a:p>
            <a:r>
              <a:rPr lang="en-GB" sz="1700" dirty="0"/>
              <a:t>September 2025</a:t>
            </a:r>
          </a:p>
        </p:txBody>
      </p:sp>
      <p:sp>
        <p:nvSpPr>
          <p:cNvPr id="4" name="Title 3">
            <a:extLst>
              <a:ext uri="{FF2B5EF4-FFF2-40B4-BE49-F238E27FC236}">
                <a16:creationId xmlns:a16="http://schemas.microsoft.com/office/drawing/2014/main" id="{72C66E9F-020C-3F06-809E-706D63630568}"/>
              </a:ext>
            </a:extLst>
          </p:cNvPr>
          <p:cNvSpPr>
            <a:spLocks noGrp="1"/>
          </p:cNvSpPr>
          <p:nvPr>
            <p:ph type="title"/>
          </p:nvPr>
        </p:nvSpPr>
        <p:spPr>
          <a:xfrm>
            <a:off x="6254750" y="1828801"/>
            <a:ext cx="5446198" cy="2225400"/>
          </a:xfrm>
        </p:spPr>
        <p:txBody>
          <a:bodyPr anchor="b">
            <a:normAutofit/>
          </a:bodyPr>
          <a:lstStyle/>
          <a:p>
            <a:r>
              <a:rPr lang="en-GB" dirty="0"/>
              <a:t>Introduction to the Library</a:t>
            </a:r>
          </a:p>
        </p:txBody>
      </p:sp>
      <p:pic>
        <p:nvPicPr>
          <p:cNvPr id="2" name="Picture 1" descr="A library with a staircase and tables">
            <a:extLst>
              <a:ext uri="{FF2B5EF4-FFF2-40B4-BE49-F238E27FC236}">
                <a16:creationId xmlns:a16="http://schemas.microsoft.com/office/drawing/2014/main" id="{CEDF5969-F4E1-1AC2-2FF1-CD5ECE0AE2D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6096000" cy="6858000"/>
          </a:xfrm>
          <a:prstGeom prst="rect">
            <a:avLst/>
          </a:prstGeom>
        </p:spPr>
      </p:pic>
    </p:spTree>
    <p:extLst>
      <p:ext uri="{BB962C8B-B14F-4D97-AF65-F5344CB8AC3E}">
        <p14:creationId xmlns:p14="http://schemas.microsoft.com/office/powerpoint/2010/main" val="3616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22C602-4DDD-DAE9-A7B9-8C09D356FE48}"/>
              </a:ext>
            </a:extLst>
          </p:cNvPr>
          <p:cNvSpPr>
            <a:spLocks noGrp="1"/>
          </p:cNvSpPr>
          <p:nvPr>
            <p:ph type="title"/>
          </p:nvPr>
        </p:nvSpPr>
        <p:spPr>
          <a:xfrm>
            <a:off x="292963" y="0"/>
            <a:ext cx="10795518" cy="1003916"/>
          </a:xfrm>
        </p:spPr>
        <p:txBody>
          <a:bodyPr/>
          <a:lstStyle/>
          <a:p>
            <a:r>
              <a:rPr lang="en-GB" dirty="0"/>
              <a:t>Welcome and Overview.</a:t>
            </a:r>
          </a:p>
        </p:txBody>
      </p:sp>
      <p:pic>
        <p:nvPicPr>
          <p:cNvPr id="6" name="Picture 5" descr="Woman arranging books">
            <a:extLst>
              <a:ext uri="{FF2B5EF4-FFF2-40B4-BE49-F238E27FC236}">
                <a16:creationId xmlns:a16="http://schemas.microsoft.com/office/drawing/2014/main" id="{DBFCBB89-39FE-7125-6456-757DFD6A671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920013" y="1256200"/>
            <a:ext cx="7271987" cy="5027868"/>
          </a:xfrm>
          <a:prstGeom prst="rect">
            <a:avLst/>
          </a:prstGeom>
        </p:spPr>
      </p:pic>
      <p:sp>
        <p:nvSpPr>
          <p:cNvPr id="8" name="Flowchart: Off-page Connector 7">
            <a:extLst>
              <a:ext uri="{FF2B5EF4-FFF2-40B4-BE49-F238E27FC236}">
                <a16:creationId xmlns:a16="http://schemas.microsoft.com/office/drawing/2014/main" id="{5BAD87F3-3ECF-0401-6BCB-292E4E4DB248}"/>
              </a:ext>
            </a:extLst>
          </p:cNvPr>
          <p:cNvSpPr/>
          <p:nvPr/>
        </p:nvSpPr>
        <p:spPr>
          <a:xfrm>
            <a:off x="292963" y="1592263"/>
            <a:ext cx="4385569" cy="1275224"/>
          </a:xfrm>
          <a:prstGeom prst="flowChartOffpageConnector">
            <a:avLst/>
          </a:prstGeom>
          <a:solidFill>
            <a:srgbClr val="F0F0F0"/>
          </a:solidFill>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An introduction to the library resources and services</a:t>
            </a:r>
          </a:p>
        </p:txBody>
      </p:sp>
      <p:sp>
        <p:nvSpPr>
          <p:cNvPr id="9" name="Flowchart: Off-page Connector 8">
            <a:extLst>
              <a:ext uri="{FF2B5EF4-FFF2-40B4-BE49-F238E27FC236}">
                <a16:creationId xmlns:a16="http://schemas.microsoft.com/office/drawing/2014/main" id="{FC697E34-59CF-B1C4-515E-6A5D3B2C23D3}"/>
              </a:ext>
            </a:extLst>
          </p:cNvPr>
          <p:cNvSpPr/>
          <p:nvPr/>
        </p:nvSpPr>
        <p:spPr>
          <a:xfrm>
            <a:off x="292963" y="3143619"/>
            <a:ext cx="4385569" cy="1275224"/>
          </a:xfrm>
          <a:prstGeom prst="flowChartOffpageConnector">
            <a:avLst/>
          </a:prstGeom>
          <a:solidFill>
            <a:srgbClr val="F0F0F0"/>
          </a:solidFill>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A demonstration how to use navigate the library website.</a:t>
            </a:r>
          </a:p>
        </p:txBody>
      </p:sp>
      <p:sp>
        <p:nvSpPr>
          <p:cNvPr id="10" name="Flowchart: Off-page Connector 9">
            <a:extLst>
              <a:ext uri="{FF2B5EF4-FFF2-40B4-BE49-F238E27FC236}">
                <a16:creationId xmlns:a16="http://schemas.microsoft.com/office/drawing/2014/main" id="{BF37A31C-083F-3313-60B5-0C399CBD85BC}"/>
              </a:ext>
            </a:extLst>
          </p:cNvPr>
          <p:cNvSpPr/>
          <p:nvPr/>
        </p:nvSpPr>
        <p:spPr>
          <a:xfrm>
            <a:off x="292963" y="4713741"/>
            <a:ext cx="4385569" cy="1189909"/>
          </a:xfrm>
          <a:prstGeom prst="flowChartOffpageConnector">
            <a:avLst/>
          </a:prstGeom>
          <a:solidFill>
            <a:srgbClr val="F0F0F0"/>
          </a:solidFill>
          <a:ln>
            <a:solidFill>
              <a:schemeClr val="accent1"/>
            </a:solid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Help and support from the library</a:t>
            </a:r>
          </a:p>
        </p:txBody>
      </p:sp>
    </p:spTree>
    <p:extLst>
      <p:ext uri="{BB962C8B-B14F-4D97-AF65-F5344CB8AC3E}">
        <p14:creationId xmlns:p14="http://schemas.microsoft.com/office/powerpoint/2010/main" val="3174474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E2B1-B12B-6C72-3634-A19D36C1CABD}"/>
              </a:ext>
            </a:extLst>
          </p:cNvPr>
          <p:cNvSpPr>
            <a:spLocks noGrp="1"/>
          </p:cNvSpPr>
          <p:nvPr>
            <p:ph type="title"/>
          </p:nvPr>
        </p:nvSpPr>
        <p:spPr/>
        <p:txBody>
          <a:bodyPr/>
          <a:lstStyle/>
          <a:p>
            <a:r>
              <a:rPr lang="en-GB" dirty="0"/>
              <a:t>Services and support.</a:t>
            </a:r>
          </a:p>
        </p:txBody>
      </p:sp>
      <p:graphicFrame>
        <p:nvGraphicFramePr>
          <p:cNvPr id="7" name="Content Placeholder 6">
            <a:extLst>
              <a:ext uri="{FF2B5EF4-FFF2-40B4-BE49-F238E27FC236}">
                <a16:creationId xmlns:a16="http://schemas.microsoft.com/office/drawing/2014/main" id="{FB427E2B-C582-BAC3-7986-6CB12FC11DBF}"/>
              </a:ext>
            </a:extLst>
          </p:cNvPr>
          <p:cNvGraphicFramePr>
            <a:graphicFrameLocks noGrp="1"/>
          </p:cNvGraphicFramePr>
          <p:nvPr>
            <p:ph sz="quarter" idx="10"/>
          </p:nvPr>
        </p:nvGraphicFramePr>
        <p:xfrm>
          <a:off x="698500" y="1592263"/>
          <a:ext cx="10795000" cy="45735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95340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tretch/>
        </p:blipFill>
        <p:spPr bwMode="auto">
          <a:xfrm>
            <a:off x="4824813" y="0"/>
            <a:ext cx="6858000" cy="6858000"/>
          </a:xfrm>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a:xfrm>
            <a:off x="286221" y="1263533"/>
            <a:ext cx="3670481" cy="3641841"/>
          </a:xfrm>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BA154-02D7-C09B-59E5-DBFB4E8C63A5}"/>
              </a:ext>
            </a:extLst>
          </p:cNvPr>
          <p:cNvSpPr>
            <a:spLocks noGrp="1"/>
          </p:cNvSpPr>
          <p:nvPr>
            <p:ph type="title"/>
          </p:nvPr>
        </p:nvSpPr>
        <p:spPr/>
        <p:txBody>
          <a:bodyPr/>
          <a:lstStyle/>
          <a:p>
            <a:r>
              <a:rPr lang="en-GB" dirty="0"/>
              <a:t>Study Spaces.</a:t>
            </a:r>
          </a:p>
        </p:txBody>
      </p:sp>
      <p:sp>
        <p:nvSpPr>
          <p:cNvPr id="3" name="TextBox 2">
            <a:extLst>
              <a:ext uri="{FF2B5EF4-FFF2-40B4-BE49-F238E27FC236}">
                <a16:creationId xmlns:a16="http://schemas.microsoft.com/office/drawing/2014/main" id="{A7D81DC7-050A-B490-B3F7-7BC8C8730B5F}"/>
              </a:ext>
            </a:extLst>
          </p:cNvPr>
          <p:cNvSpPr txBox="1"/>
          <p:nvPr/>
        </p:nvSpPr>
        <p:spPr>
          <a:xfrm>
            <a:off x="181632" y="1592263"/>
            <a:ext cx="5639304"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Our libraries offer bright, open spaces with a wide range of facilities and study areas, designed to suit all learning styles. </a:t>
            </a:r>
          </a:p>
          <a:p>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Use open space in the library for quiet study.</a:t>
            </a:r>
          </a:p>
          <a:p>
            <a:pPr marL="342900" indent="-3429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400" dirty="0">
                <a:latin typeface="Arial" panose="020B0604020202020204" pitchFamily="34" charset="0"/>
                <a:cs typeface="Arial" panose="020B0604020202020204" pitchFamily="34" charset="0"/>
              </a:rPr>
              <a:t>Use “</a:t>
            </a:r>
            <a:r>
              <a:rPr lang="en-GB" sz="2400" dirty="0">
                <a:latin typeface="Arial" panose="020B0604020202020204" pitchFamily="34" charset="0"/>
                <a:cs typeface="Arial" panose="020B0604020202020204" pitchFamily="34" charset="0"/>
                <a:hlinkClick r:id="rId3"/>
              </a:rPr>
              <a:t>Click &amp; Sit</a:t>
            </a:r>
            <a:r>
              <a:rPr lang="en-GB" sz="2400" dirty="0">
                <a:latin typeface="Arial" panose="020B0604020202020204" pitchFamily="34" charset="0"/>
                <a:cs typeface="Arial" panose="020B0604020202020204" pitchFamily="34" charset="0"/>
              </a:rPr>
              <a:t>” service to book  group or individual study spaces and PCs</a:t>
            </a:r>
          </a:p>
        </p:txBody>
      </p:sp>
      <p:pic>
        <p:nvPicPr>
          <p:cNvPr id="7" name="Picture 6" descr="Woman studying in library">
            <a:extLst>
              <a:ext uri="{FF2B5EF4-FFF2-40B4-BE49-F238E27FC236}">
                <a16:creationId xmlns:a16="http://schemas.microsoft.com/office/drawing/2014/main" id="{294DF026-6457-3966-B78F-563C6E9421A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820936" y="1732341"/>
            <a:ext cx="6371063" cy="4245716"/>
          </a:xfrm>
          <a:prstGeom prst="rect">
            <a:avLst/>
          </a:prstGeom>
        </p:spPr>
      </p:pic>
    </p:spTree>
    <p:extLst>
      <p:ext uri="{BB962C8B-B14F-4D97-AF65-F5344CB8AC3E}">
        <p14:creationId xmlns:p14="http://schemas.microsoft.com/office/powerpoint/2010/main" val="3585766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8A976F79-B466-B3E9-0E0C-D9EB4B254008}"/>
              </a:ext>
            </a:extLst>
          </p:cNvPr>
          <p:cNvSpPr>
            <a:spLocks noGrp="1"/>
          </p:cNvSpPr>
          <p:nvPr>
            <p:ph type="title"/>
          </p:nvPr>
        </p:nvSpPr>
        <p:spPr>
          <a:xfrm>
            <a:off x="698242" y="252284"/>
            <a:ext cx="10795518" cy="1003916"/>
          </a:xfrm>
        </p:spPr>
        <p:txBody>
          <a:bodyPr/>
          <a:lstStyle/>
          <a:p>
            <a:r>
              <a:rPr lang="en-US"/>
              <a:t>Library website</a:t>
            </a:r>
            <a:r>
              <a:rPr lang="en-US" dirty="0"/>
              <a:t>: Student HWB</a:t>
            </a:r>
          </a:p>
        </p:txBody>
      </p:sp>
      <p:sp>
        <p:nvSpPr>
          <p:cNvPr id="13" name="TextBox 12">
            <a:extLst>
              <a:ext uri="{FF2B5EF4-FFF2-40B4-BE49-F238E27FC236}">
                <a16:creationId xmlns:a16="http://schemas.microsoft.com/office/drawing/2014/main" id="{14DCEB87-5D9D-7500-EAD0-9E2B0682E65D}"/>
              </a:ext>
            </a:extLst>
          </p:cNvPr>
          <p:cNvSpPr txBox="1"/>
          <p:nvPr/>
        </p:nvSpPr>
        <p:spPr>
          <a:xfrm>
            <a:off x="333645" y="2168096"/>
            <a:ext cx="3378819" cy="1200329"/>
          </a:xfrm>
          <a:prstGeom prst="rect">
            <a:avLst/>
          </a:prstGeom>
          <a:noFill/>
        </p:spPr>
        <p:txBody>
          <a:bodyPr wrap="square" rtlCol="0">
            <a:spAutoFit/>
          </a:bodyPr>
          <a:lstStyle/>
          <a:p>
            <a:r>
              <a:rPr lang="en-GB" sz="2400" dirty="0">
                <a:latin typeface="Calibri" panose="020F0502020204030204" pitchFamily="34" charset="0"/>
                <a:cs typeface="Calibri" panose="020F0502020204030204" pitchFamily="34" charset="0"/>
              </a:rPr>
              <a:t>Navigate to the </a:t>
            </a:r>
            <a:r>
              <a:rPr lang="en-GB" sz="2400" dirty="0">
                <a:latin typeface="Calibri" panose="020F0502020204030204" pitchFamily="34" charset="0"/>
                <a:cs typeface="Calibri" panose="020F0502020204030204" pitchFamily="34" charset="0"/>
                <a:hlinkClick r:id="rId3"/>
              </a:rPr>
              <a:t>Student HWB </a:t>
            </a:r>
            <a:r>
              <a:rPr lang="en-GB" sz="2400" dirty="0">
                <a:latin typeface="Calibri" panose="020F0502020204030204" pitchFamily="34" charset="0"/>
                <a:cs typeface="Calibri" panose="020F0502020204030204" pitchFamily="34" charset="0"/>
              </a:rPr>
              <a:t>page and click on the Library tab.</a:t>
            </a:r>
          </a:p>
        </p:txBody>
      </p:sp>
      <p:sp>
        <p:nvSpPr>
          <p:cNvPr id="16" name="TextBox 15">
            <a:extLst>
              <a:ext uri="{FF2B5EF4-FFF2-40B4-BE49-F238E27FC236}">
                <a16:creationId xmlns:a16="http://schemas.microsoft.com/office/drawing/2014/main" id="{B9E881ED-CA9A-7B6D-FFE5-C814F7246346}"/>
              </a:ext>
            </a:extLst>
          </p:cNvPr>
          <p:cNvSpPr txBox="1"/>
          <p:nvPr/>
        </p:nvSpPr>
        <p:spPr>
          <a:xfrm>
            <a:off x="333645" y="5875313"/>
            <a:ext cx="10898823" cy="369332"/>
          </a:xfrm>
          <a:prstGeom prst="rect">
            <a:avLst/>
          </a:prstGeom>
          <a:noFill/>
        </p:spPr>
        <p:txBody>
          <a:bodyPr wrap="square" rtlCol="0">
            <a:spAutoFit/>
          </a:bodyPr>
          <a:lstStyle/>
          <a:p>
            <a:r>
              <a:rPr lang="en-GB" b="1" dirty="0">
                <a:solidFill>
                  <a:schemeClr val="accent2"/>
                </a:solidFill>
                <a:latin typeface="Arial" panose="020B0604020202020204" pitchFamily="34" charset="0"/>
                <a:cs typeface="Arial" panose="020B0604020202020204" pitchFamily="34" charset="0"/>
              </a:rPr>
              <a:t>Note:</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You may need to </a:t>
            </a:r>
            <a:r>
              <a:rPr lang="en-GB" b="1" dirty="0">
                <a:latin typeface="Arial" panose="020B0604020202020204" pitchFamily="34" charset="0"/>
                <a:cs typeface="Arial" panose="020B0604020202020204" pitchFamily="34" charset="0"/>
              </a:rPr>
              <a:t>login</a:t>
            </a:r>
            <a:r>
              <a:rPr lang="en-GB" dirty="0">
                <a:latin typeface="Arial" panose="020B0604020202020204" pitchFamily="34" charset="0"/>
                <a:cs typeface="Arial" panose="020B0604020202020204" pitchFamily="34" charset="0"/>
              </a:rPr>
              <a:t> using your university login and password to access HWB.</a:t>
            </a:r>
          </a:p>
        </p:txBody>
      </p:sp>
      <p:pic>
        <p:nvPicPr>
          <p:cNvPr id="3" name="Picture 2">
            <a:extLst>
              <a:ext uri="{FF2B5EF4-FFF2-40B4-BE49-F238E27FC236}">
                <a16:creationId xmlns:a16="http://schemas.microsoft.com/office/drawing/2014/main" id="{79C522EC-6409-5880-F4DA-73F34F9B1857}"/>
              </a:ext>
            </a:extLst>
          </p:cNvPr>
          <p:cNvPicPr>
            <a:picLocks noChangeAspect="1"/>
          </p:cNvPicPr>
          <p:nvPr/>
        </p:nvPicPr>
        <p:blipFill>
          <a:blip r:embed="rId4"/>
          <a:stretch>
            <a:fillRect/>
          </a:stretch>
        </p:blipFill>
        <p:spPr>
          <a:xfrm>
            <a:off x="3764658" y="1428200"/>
            <a:ext cx="8093697" cy="4496993"/>
          </a:xfrm>
          <a:prstGeom prst="rect">
            <a:avLst/>
          </a:prstGeom>
        </p:spPr>
      </p:pic>
      <p:sp>
        <p:nvSpPr>
          <p:cNvPr id="4" name="Rectangle 3">
            <a:extLst>
              <a:ext uri="{FF2B5EF4-FFF2-40B4-BE49-F238E27FC236}">
                <a16:creationId xmlns:a16="http://schemas.microsoft.com/office/drawing/2014/main" id="{C7E0329F-1961-BDBC-A582-1F31C3874271}"/>
              </a:ext>
            </a:extLst>
          </p:cNvPr>
          <p:cNvSpPr/>
          <p:nvPr/>
        </p:nvSpPr>
        <p:spPr>
          <a:xfrm>
            <a:off x="3764658" y="3429000"/>
            <a:ext cx="2039242" cy="1079500"/>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56919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7A57-7BFE-EB65-995D-751B3B4F1438}"/>
              </a:ext>
            </a:extLst>
          </p:cNvPr>
          <p:cNvSpPr>
            <a:spLocks noGrp="1"/>
          </p:cNvSpPr>
          <p:nvPr>
            <p:ph type="title"/>
          </p:nvPr>
        </p:nvSpPr>
        <p:spPr>
          <a:xfrm>
            <a:off x="261811" y="64466"/>
            <a:ext cx="10795518" cy="1003916"/>
          </a:xfrm>
        </p:spPr>
        <p:txBody>
          <a:bodyPr/>
          <a:lstStyle/>
          <a:p>
            <a:r>
              <a:rPr lang="en-GB"/>
              <a:t>Library Webpage</a:t>
            </a:r>
          </a:p>
        </p:txBody>
      </p:sp>
      <p:sp>
        <p:nvSpPr>
          <p:cNvPr id="12" name="TextBox 11">
            <a:extLst>
              <a:ext uri="{FF2B5EF4-FFF2-40B4-BE49-F238E27FC236}">
                <a16:creationId xmlns:a16="http://schemas.microsoft.com/office/drawing/2014/main" id="{8AA3CDEB-DD1E-036D-23E6-1E6A240AF0E2}"/>
              </a:ext>
            </a:extLst>
          </p:cNvPr>
          <p:cNvSpPr txBox="1"/>
          <p:nvPr/>
        </p:nvSpPr>
        <p:spPr>
          <a:xfrm>
            <a:off x="104155" y="5387002"/>
            <a:ext cx="7158492" cy="369332"/>
          </a:xfrm>
          <a:prstGeom prst="rect">
            <a:avLst/>
          </a:prstGeom>
          <a:noFill/>
        </p:spPr>
        <p:txBody>
          <a:bodyPr wrap="square" rtlCol="0">
            <a:spAutoFit/>
          </a:bodyPr>
          <a:lstStyle/>
          <a:p>
            <a:r>
              <a:rPr lang="en-GB" b="1" dirty="0"/>
              <a:t>Note</a:t>
            </a:r>
            <a:r>
              <a:rPr lang="en-GB" dirty="0"/>
              <a:t> You may need to </a:t>
            </a:r>
            <a:r>
              <a:rPr lang="en-GB" b="1" dirty="0"/>
              <a:t>login</a:t>
            </a:r>
            <a:r>
              <a:rPr lang="en-GB" dirty="0"/>
              <a:t> using your university login and password. </a:t>
            </a:r>
          </a:p>
        </p:txBody>
      </p:sp>
      <p:sp>
        <p:nvSpPr>
          <p:cNvPr id="3" name="TextBox 2">
            <a:extLst>
              <a:ext uri="{FF2B5EF4-FFF2-40B4-BE49-F238E27FC236}">
                <a16:creationId xmlns:a16="http://schemas.microsoft.com/office/drawing/2014/main" id="{1A9D5784-1906-6AF4-BCA9-748F46DE380B}"/>
              </a:ext>
            </a:extLst>
          </p:cNvPr>
          <p:cNvSpPr txBox="1"/>
          <p:nvPr/>
        </p:nvSpPr>
        <p:spPr>
          <a:xfrm>
            <a:off x="178676" y="1429407"/>
            <a:ext cx="5034455" cy="923330"/>
          </a:xfrm>
          <a:prstGeom prst="rect">
            <a:avLst/>
          </a:prstGeom>
          <a:noFill/>
        </p:spPr>
        <p:txBody>
          <a:bodyPr wrap="square" rtlCol="0">
            <a:spAutoFit/>
          </a:bodyPr>
          <a:lstStyle/>
          <a:p>
            <a:r>
              <a:rPr lang="en-GB" dirty="0"/>
              <a:t>To locate the library webpage, Go to </a:t>
            </a:r>
            <a:r>
              <a:rPr lang="en-GB" dirty="0">
                <a:hlinkClick r:id="rId3"/>
              </a:rPr>
              <a:t>https://digitalservices.uwtsd.ac.uk/library/</a:t>
            </a:r>
            <a:r>
              <a:rPr lang="en-GB" dirty="0"/>
              <a:t> </a:t>
            </a:r>
          </a:p>
          <a:p>
            <a:endParaRPr lang="en-GB" dirty="0"/>
          </a:p>
        </p:txBody>
      </p:sp>
      <p:pic>
        <p:nvPicPr>
          <p:cNvPr id="5" name="Picture 4">
            <a:extLst>
              <a:ext uri="{FF2B5EF4-FFF2-40B4-BE49-F238E27FC236}">
                <a16:creationId xmlns:a16="http://schemas.microsoft.com/office/drawing/2014/main" id="{982A2E7F-A190-BFEA-EF5F-9B2A845A24B3}"/>
              </a:ext>
            </a:extLst>
          </p:cNvPr>
          <p:cNvPicPr>
            <a:picLocks noChangeAspect="1"/>
          </p:cNvPicPr>
          <p:nvPr/>
        </p:nvPicPr>
        <p:blipFill>
          <a:blip r:embed="rId4"/>
          <a:stretch>
            <a:fillRect/>
          </a:stretch>
        </p:blipFill>
        <p:spPr>
          <a:xfrm>
            <a:off x="7779682" y="1924800"/>
            <a:ext cx="3959831" cy="4003830"/>
          </a:xfrm>
          <a:prstGeom prst="rect">
            <a:avLst/>
          </a:prstGeom>
        </p:spPr>
      </p:pic>
      <p:sp>
        <p:nvSpPr>
          <p:cNvPr id="7" name="Rectangle 6">
            <a:extLst>
              <a:ext uri="{FF2B5EF4-FFF2-40B4-BE49-F238E27FC236}">
                <a16:creationId xmlns:a16="http://schemas.microsoft.com/office/drawing/2014/main" id="{E76EC7DE-1F36-B483-FD20-CDB482E86F08}"/>
              </a:ext>
            </a:extLst>
          </p:cNvPr>
          <p:cNvSpPr/>
          <p:nvPr/>
        </p:nvSpPr>
        <p:spPr>
          <a:xfrm>
            <a:off x="9360204" y="2192647"/>
            <a:ext cx="798786" cy="655483"/>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222AB1A-0272-8524-46A7-73FF8A55351C}"/>
              </a:ext>
            </a:extLst>
          </p:cNvPr>
          <p:cNvSpPr/>
          <p:nvPr/>
        </p:nvSpPr>
        <p:spPr>
          <a:xfrm>
            <a:off x="7633526" y="5100851"/>
            <a:ext cx="3258207" cy="655483"/>
          </a:xfrm>
          <a:prstGeom prst="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C9AF4CC-0055-C96C-20F8-90A67C241B7F}"/>
              </a:ext>
            </a:extLst>
          </p:cNvPr>
          <p:cNvSpPr txBox="1"/>
          <p:nvPr/>
        </p:nvSpPr>
        <p:spPr>
          <a:xfrm>
            <a:off x="5749159" y="1420601"/>
            <a:ext cx="6085490" cy="923330"/>
          </a:xfrm>
          <a:prstGeom prst="rect">
            <a:avLst/>
          </a:prstGeom>
          <a:noFill/>
        </p:spPr>
        <p:txBody>
          <a:bodyPr wrap="square" rtlCol="0">
            <a:spAutoFit/>
          </a:bodyPr>
          <a:lstStyle/>
          <a:p>
            <a:r>
              <a:rPr lang="en-GB" dirty="0"/>
              <a:t>From </a:t>
            </a:r>
            <a:r>
              <a:rPr lang="en-GB" dirty="0">
                <a:hlinkClick r:id="rId5"/>
              </a:rPr>
              <a:t>UWTSD homepage</a:t>
            </a:r>
            <a:r>
              <a:rPr lang="en-GB" dirty="0"/>
              <a:t>, select </a:t>
            </a:r>
            <a:r>
              <a:rPr lang="en-GB" b="1" dirty="0"/>
              <a:t>‘Study’ </a:t>
            </a:r>
            <a:r>
              <a:rPr lang="en-GB" dirty="0"/>
              <a:t>then </a:t>
            </a:r>
            <a:r>
              <a:rPr lang="en-GB" b="1" dirty="0"/>
              <a:t>‘Library and learning resources’ </a:t>
            </a:r>
          </a:p>
          <a:p>
            <a:endParaRPr lang="en-GB" dirty="0"/>
          </a:p>
        </p:txBody>
      </p:sp>
      <p:sp>
        <p:nvSpPr>
          <p:cNvPr id="10" name="TextBox 9">
            <a:extLst>
              <a:ext uri="{FF2B5EF4-FFF2-40B4-BE49-F238E27FC236}">
                <a16:creationId xmlns:a16="http://schemas.microsoft.com/office/drawing/2014/main" id="{BF2D0FE9-FE5C-9401-6017-E2563BB16974}"/>
              </a:ext>
            </a:extLst>
          </p:cNvPr>
          <p:cNvSpPr txBox="1"/>
          <p:nvPr/>
        </p:nvSpPr>
        <p:spPr>
          <a:xfrm>
            <a:off x="4871294" y="1521740"/>
            <a:ext cx="788276" cy="369332"/>
          </a:xfrm>
          <a:prstGeom prst="rect">
            <a:avLst/>
          </a:prstGeom>
          <a:noFill/>
        </p:spPr>
        <p:txBody>
          <a:bodyPr wrap="square" rtlCol="0">
            <a:spAutoFit/>
          </a:bodyPr>
          <a:lstStyle/>
          <a:p>
            <a:r>
              <a:rPr lang="en-GB" dirty="0"/>
              <a:t>or</a:t>
            </a:r>
          </a:p>
        </p:txBody>
      </p:sp>
      <p:pic>
        <p:nvPicPr>
          <p:cNvPr id="13" name="Picture 12">
            <a:extLst>
              <a:ext uri="{FF2B5EF4-FFF2-40B4-BE49-F238E27FC236}">
                <a16:creationId xmlns:a16="http://schemas.microsoft.com/office/drawing/2014/main" id="{D5CDD8AF-F9A2-214E-C718-3970ACCB918E}"/>
              </a:ext>
            </a:extLst>
          </p:cNvPr>
          <p:cNvPicPr>
            <a:picLocks noChangeAspect="1"/>
          </p:cNvPicPr>
          <p:nvPr/>
        </p:nvPicPr>
        <p:blipFill>
          <a:blip r:embed="rId6"/>
          <a:stretch>
            <a:fillRect/>
          </a:stretch>
        </p:blipFill>
        <p:spPr>
          <a:xfrm>
            <a:off x="10920" y="2195916"/>
            <a:ext cx="5940618" cy="3070908"/>
          </a:xfrm>
          <a:prstGeom prst="rect">
            <a:avLst/>
          </a:prstGeom>
        </p:spPr>
      </p:pic>
      <p:sp>
        <p:nvSpPr>
          <p:cNvPr id="18" name="TextBox 17">
            <a:extLst>
              <a:ext uri="{FF2B5EF4-FFF2-40B4-BE49-F238E27FC236}">
                <a16:creationId xmlns:a16="http://schemas.microsoft.com/office/drawing/2014/main" id="{27E0717F-455D-961D-EC76-A3B1367C54B8}"/>
              </a:ext>
            </a:extLst>
          </p:cNvPr>
          <p:cNvSpPr txBox="1"/>
          <p:nvPr/>
        </p:nvSpPr>
        <p:spPr>
          <a:xfrm>
            <a:off x="587632" y="5796518"/>
            <a:ext cx="5834189" cy="369332"/>
          </a:xfrm>
          <a:prstGeom prst="rect">
            <a:avLst/>
          </a:prstGeom>
          <a:noFill/>
        </p:spPr>
        <p:txBody>
          <a:bodyPr wrap="square" rtlCol="0">
            <a:spAutoFit/>
          </a:bodyPr>
          <a:lstStyle/>
          <a:p>
            <a:r>
              <a:rPr lang="en-GB" b="1" dirty="0"/>
              <a:t>Remember to bookmark the location!</a:t>
            </a:r>
          </a:p>
        </p:txBody>
      </p:sp>
    </p:spTree>
    <p:extLst>
      <p:ext uri="{BB962C8B-B14F-4D97-AF65-F5344CB8AC3E}">
        <p14:creationId xmlns:p14="http://schemas.microsoft.com/office/powerpoint/2010/main" val="2851693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67A57-7BFE-EB65-995D-751B3B4F1438}"/>
              </a:ext>
            </a:extLst>
          </p:cNvPr>
          <p:cNvSpPr>
            <a:spLocks noGrp="1"/>
          </p:cNvSpPr>
          <p:nvPr>
            <p:ph type="title"/>
          </p:nvPr>
        </p:nvSpPr>
        <p:spPr>
          <a:xfrm>
            <a:off x="261811" y="64466"/>
            <a:ext cx="10795518" cy="1003916"/>
          </a:xfrm>
        </p:spPr>
        <p:txBody>
          <a:bodyPr/>
          <a:lstStyle/>
          <a:p>
            <a:r>
              <a:rPr lang="en-GB"/>
              <a:t>Library Webpage</a:t>
            </a:r>
          </a:p>
        </p:txBody>
      </p:sp>
      <p:sp>
        <p:nvSpPr>
          <p:cNvPr id="12" name="TextBox 11">
            <a:extLst>
              <a:ext uri="{FF2B5EF4-FFF2-40B4-BE49-F238E27FC236}">
                <a16:creationId xmlns:a16="http://schemas.microsoft.com/office/drawing/2014/main" id="{8AA3CDEB-DD1E-036D-23E6-1E6A240AF0E2}"/>
              </a:ext>
            </a:extLst>
          </p:cNvPr>
          <p:cNvSpPr txBox="1"/>
          <p:nvPr/>
        </p:nvSpPr>
        <p:spPr>
          <a:xfrm>
            <a:off x="452487" y="5928630"/>
            <a:ext cx="2964864" cy="369332"/>
          </a:xfrm>
          <a:prstGeom prst="rect">
            <a:avLst/>
          </a:prstGeom>
          <a:noFill/>
        </p:spPr>
        <p:txBody>
          <a:bodyPr wrap="square" rtlCol="0">
            <a:spAutoFit/>
          </a:bodyPr>
          <a:lstStyle/>
          <a:p>
            <a:r>
              <a:rPr lang="en-GB" dirty="0">
                <a:hlinkClick r:id="rId3"/>
              </a:rPr>
              <a:t>UWTSD homepage </a:t>
            </a:r>
            <a:endParaRPr lang="en-GB" dirty="0"/>
          </a:p>
        </p:txBody>
      </p:sp>
      <p:pic>
        <p:nvPicPr>
          <p:cNvPr id="6" name="Picture 5">
            <a:extLst>
              <a:ext uri="{FF2B5EF4-FFF2-40B4-BE49-F238E27FC236}">
                <a16:creationId xmlns:a16="http://schemas.microsoft.com/office/drawing/2014/main" id="{7E2B061E-4FE8-9F6C-F0C8-1B6A819D8B05}"/>
              </a:ext>
            </a:extLst>
          </p:cNvPr>
          <p:cNvPicPr>
            <a:picLocks noChangeAspect="1"/>
          </p:cNvPicPr>
          <p:nvPr/>
        </p:nvPicPr>
        <p:blipFill>
          <a:blip r:embed="rId4"/>
          <a:stretch>
            <a:fillRect/>
          </a:stretch>
        </p:blipFill>
        <p:spPr>
          <a:xfrm>
            <a:off x="2084832" y="1282293"/>
            <a:ext cx="10043160" cy="4717571"/>
          </a:xfrm>
          <a:prstGeom prst="rect">
            <a:avLst/>
          </a:prstGeom>
        </p:spPr>
      </p:pic>
      <p:pic>
        <p:nvPicPr>
          <p:cNvPr id="14" name="Picture 13">
            <a:extLst>
              <a:ext uri="{FF2B5EF4-FFF2-40B4-BE49-F238E27FC236}">
                <a16:creationId xmlns:a16="http://schemas.microsoft.com/office/drawing/2014/main" id="{95B4D64C-D617-C0BB-0EDD-AA3D192828A4}"/>
              </a:ext>
            </a:extLst>
          </p:cNvPr>
          <p:cNvPicPr>
            <a:picLocks noChangeAspect="1"/>
          </p:cNvPicPr>
          <p:nvPr/>
        </p:nvPicPr>
        <p:blipFill>
          <a:blip r:embed="rId5"/>
          <a:stretch>
            <a:fillRect/>
          </a:stretch>
        </p:blipFill>
        <p:spPr>
          <a:xfrm>
            <a:off x="2084832" y="1282293"/>
            <a:ext cx="10107168" cy="4747638"/>
          </a:xfrm>
          <a:prstGeom prst="rect">
            <a:avLst/>
          </a:prstGeom>
        </p:spPr>
      </p:pic>
      <p:sp>
        <p:nvSpPr>
          <p:cNvPr id="15" name="Rectangle 14">
            <a:extLst>
              <a:ext uri="{FF2B5EF4-FFF2-40B4-BE49-F238E27FC236}">
                <a16:creationId xmlns:a16="http://schemas.microsoft.com/office/drawing/2014/main" id="{C515A479-4E60-F88C-D7F6-EED02929EE53}"/>
              </a:ext>
            </a:extLst>
          </p:cNvPr>
          <p:cNvSpPr/>
          <p:nvPr/>
        </p:nvSpPr>
        <p:spPr>
          <a:xfrm>
            <a:off x="2353056" y="4730496"/>
            <a:ext cx="4779264" cy="1168067"/>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55C48578-092D-474F-A8CF-EB6892F5FDB5}"/>
              </a:ext>
            </a:extLst>
          </p:cNvPr>
          <p:cNvSpPr/>
          <p:nvPr/>
        </p:nvSpPr>
        <p:spPr>
          <a:xfrm>
            <a:off x="10911840" y="5157216"/>
            <a:ext cx="1011936" cy="872715"/>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D0D921D5-1206-4069-F6EC-5EA84F65AF88}"/>
              </a:ext>
            </a:extLst>
          </p:cNvPr>
          <p:cNvSpPr/>
          <p:nvPr/>
        </p:nvSpPr>
        <p:spPr>
          <a:xfrm>
            <a:off x="4133088" y="1792224"/>
            <a:ext cx="7994904" cy="573024"/>
          </a:xfrm>
          <a:prstGeom prst="rect">
            <a:avLst/>
          </a:prstGeom>
          <a:noFill/>
          <a:ln w="3810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80106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7CFF7B37-B692-A396-8E11-97B25556DE49}"/>
              </a:ext>
            </a:extLst>
          </p:cNvPr>
          <p:cNvSpPr>
            <a:spLocks noGrp="1"/>
          </p:cNvSpPr>
          <p:nvPr>
            <p:ph type="title"/>
          </p:nvPr>
        </p:nvSpPr>
        <p:spPr>
          <a:xfrm>
            <a:off x="454402" y="49027"/>
            <a:ext cx="10795518" cy="1003916"/>
          </a:xfrm>
        </p:spPr>
        <p:txBody>
          <a:bodyPr>
            <a:normAutofit/>
          </a:bodyPr>
          <a:lstStyle/>
          <a:p>
            <a:r>
              <a:rPr lang="en-GB"/>
              <a:t>Get Started</a:t>
            </a:r>
            <a:r>
              <a:rPr lang="en-GB" sz="6000">
                <a:latin typeface="+mn-lt"/>
              </a:rPr>
              <a:t>…</a:t>
            </a:r>
          </a:p>
        </p:txBody>
      </p:sp>
      <p:sp>
        <p:nvSpPr>
          <p:cNvPr id="6" name="TextBox 5">
            <a:extLst>
              <a:ext uri="{FF2B5EF4-FFF2-40B4-BE49-F238E27FC236}">
                <a16:creationId xmlns:a16="http://schemas.microsoft.com/office/drawing/2014/main" id="{C8B008E3-FD45-E6E5-B391-31275B1C4D86}"/>
              </a:ext>
            </a:extLst>
          </p:cNvPr>
          <p:cNvSpPr txBox="1"/>
          <p:nvPr/>
        </p:nvSpPr>
        <p:spPr>
          <a:xfrm>
            <a:off x="7330396" y="5765740"/>
            <a:ext cx="3092882" cy="400110"/>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hlinkClick r:id="rId3"/>
              </a:rPr>
              <a:t>Getting Started Guides</a:t>
            </a:r>
            <a:endParaRPr lang="en-GB" sz="2000"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687B8B1F-E5A6-A0DB-314C-D216F72090D6}"/>
              </a:ext>
            </a:extLst>
          </p:cNvPr>
          <p:cNvPicPr>
            <a:picLocks noChangeAspect="1"/>
          </p:cNvPicPr>
          <p:nvPr/>
        </p:nvPicPr>
        <p:blipFill>
          <a:blip r:embed="rId4"/>
          <a:stretch>
            <a:fillRect/>
          </a:stretch>
        </p:blipFill>
        <p:spPr>
          <a:xfrm>
            <a:off x="6427283" y="1266580"/>
            <a:ext cx="5414180" cy="2162420"/>
          </a:xfrm>
          <a:prstGeom prst="rect">
            <a:avLst/>
          </a:prstGeom>
        </p:spPr>
      </p:pic>
      <p:pic>
        <p:nvPicPr>
          <p:cNvPr id="13" name="Picture 12">
            <a:extLst>
              <a:ext uri="{FF2B5EF4-FFF2-40B4-BE49-F238E27FC236}">
                <a16:creationId xmlns:a16="http://schemas.microsoft.com/office/drawing/2014/main" id="{4130C1D7-C5D7-0AEE-2AD1-E0636533128F}"/>
              </a:ext>
            </a:extLst>
          </p:cNvPr>
          <p:cNvPicPr>
            <a:picLocks noChangeAspect="1"/>
          </p:cNvPicPr>
          <p:nvPr/>
        </p:nvPicPr>
        <p:blipFill>
          <a:blip r:embed="rId5"/>
          <a:stretch>
            <a:fillRect/>
          </a:stretch>
        </p:blipFill>
        <p:spPr>
          <a:xfrm>
            <a:off x="6924187" y="3429000"/>
            <a:ext cx="4954450" cy="1772356"/>
          </a:xfrm>
          <a:prstGeom prst="rect">
            <a:avLst/>
          </a:prstGeom>
        </p:spPr>
      </p:pic>
      <p:sp>
        <p:nvSpPr>
          <p:cNvPr id="14" name="Rectangle 13">
            <a:extLst>
              <a:ext uri="{FF2B5EF4-FFF2-40B4-BE49-F238E27FC236}">
                <a16:creationId xmlns:a16="http://schemas.microsoft.com/office/drawing/2014/main" id="{2A334E8A-D169-CB10-A442-C6D2DA9E878F}"/>
              </a:ext>
            </a:extLst>
          </p:cNvPr>
          <p:cNvSpPr/>
          <p:nvPr/>
        </p:nvSpPr>
        <p:spPr>
          <a:xfrm>
            <a:off x="6838776" y="3550005"/>
            <a:ext cx="2205644" cy="144290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4734296B-35E6-0C0B-5E8C-69F78734A2AB}"/>
              </a:ext>
            </a:extLst>
          </p:cNvPr>
          <p:cNvSpPr txBox="1"/>
          <p:nvPr/>
        </p:nvSpPr>
        <p:spPr>
          <a:xfrm>
            <a:off x="483147" y="1372406"/>
            <a:ext cx="4640396" cy="2970044"/>
          </a:xfrm>
          <a:prstGeom prst="rect">
            <a:avLst/>
          </a:prstGeom>
          <a:noFill/>
        </p:spPr>
        <p:txBody>
          <a:bodyPr wrap="square" lIns="91440" tIns="45720" rIns="91440" bIns="45720" rtlCol="0" anchor="t">
            <a:spAutoFit/>
          </a:bodyPr>
          <a:lstStyle/>
          <a:p>
            <a:pPr algn="l">
              <a:spcBef>
                <a:spcPts val="600"/>
              </a:spcBef>
              <a:spcAft>
                <a:spcPts val="300"/>
              </a:spcAft>
              <a:buNone/>
            </a:pPr>
            <a:r>
              <a:rPr lang="en-GB" b="1" i="0" dirty="0">
                <a:solidFill>
                  <a:srgbClr val="424242"/>
                </a:solidFill>
                <a:effectLst/>
                <a:latin typeface="Arial" panose="020B0604020202020204" pitchFamily="34" charset="0"/>
                <a:ea typeface="Calibri"/>
                <a:cs typeface="Arial" panose="020B0604020202020204" pitchFamily="34" charset="0"/>
              </a:rPr>
              <a:t>Choose your subject from the A-Z to get access to everything you need, including:</a:t>
            </a:r>
            <a:endParaRPr lang="en-GB" b="1" i="0" dirty="0">
              <a:solidFill>
                <a:srgbClr val="424242"/>
              </a:solidFill>
              <a:effectLst/>
              <a:latin typeface="Arial" panose="020B0604020202020204" pitchFamily="34" charset="0"/>
              <a:ea typeface="Calibri" panose="020F0502020204030204" pitchFamily="34" charset="0"/>
              <a:cs typeface="Arial" panose="020B0604020202020204" pitchFamily="34" charset="0"/>
            </a:endParaRP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Your library account.</a:t>
            </a: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Essential reading lists (</a:t>
            </a:r>
            <a:r>
              <a:rPr lang="en-GB" dirty="0">
                <a:solidFill>
                  <a:srgbClr val="424242"/>
                </a:solidFill>
                <a:latin typeface="Arial" panose="020B0604020202020204" pitchFamily="34" charset="0"/>
                <a:ea typeface="Calibri"/>
                <a:cs typeface="Arial" panose="020B0604020202020204" pitchFamily="34" charset="0"/>
              </a:rPr>
              <a:t>O</a:t>
            </a:r>
            <a:r>
              <a:rPr lang="en-GB" i="0" dirty="0">
                <a:solidFill>
                  <a:srgbClr val="424242"/>
                </a:solidFill>
                <a:effectLst/>
                <a:latin typeface="Arial" panose="020B0604020202020204" pitchFamily="34" charset="0"/>
                <a:ea typeface="Calibri"/>
                <a:cs typeface="Arial" panose="020B0604020202020204" pitchFamily="34" charset="0"/>
              </a:rPr>
              <a:t>nline Resource Lists).</a:t>
            </a: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Digital skills support (</a:t>
            </a:r>
            <a:r>
              <a:rPr lang="en-GB" i="0" dirty="0">
                <a:solidFill>
                  <a:srgbClr val="424242"/>
                </a:solidFill>
                <a:effectLst/>
                <a:latin typeface="Arial" panose="020B0604020202020204" pitchFamily="34" charset="0"/>
                <a:ea typeface="Calibri"/>
                <a:cs typeface="Arial" panose="020B0604020202020204" pitchFamily="34" charset="0"/>
                <a:hlinkClick r:id="rId6"/>
              </a:rPr>
              <a:t>Digi Centre</a:t>
            </a:r>
            <a:r>
              <a:rPr lang="en-GB" i="0" dirty="0">
                <a:solidFill>
                  <a:srgbClr val="424242"/>
                </a:solidFill>
                <a:effectLst/>
                <a:latin typeface="Arial" panose="020B0604020202020204" pitchFamily="34" charset="0"/>
                <a:ea typeface="Calibri"/>
                <a:cs typeface="Arial" panose="020B0604020202020204" pitchFamily="34" charset="0"/>
              </a:rPr>
              <a:t>).</a:t>
            </a:r>
          </a:p>
          <a:p>
            <a:pPr algn="l">
              <a:spcBef>
                <a:spcPts val="300"/>
              </a:spcBef>
              <a:spcAft>
                <a:spcPts val="300"/>
              </a:spcAft>
              <a:buFont typeface="Arial" panose="020B0604020202020204" pitchFamily="34" charset="0"/>
              <a:buChar char="•"/>
            </a:pPr>
            <a:r>
              <a:rPr lang="en-GB" i="0" dirty="0">
                <a:solidFill>
                  <a:srgbClr val="424242"/>
                </a:solidFill>
                <a:effectLst/>
                <a:latin typeface="Arial" panose="020B0604020202020204" pitchFamily="34" charset="0"/>
                <a:ea typeface="Calibri"/>
                <a:cs typeface="Arial" panose="020B0604020202020204" pitchFamily="34" charset="0"/>
              </a:rPr>
              <a:t> Referencing guides.</a:t>
            </a:r>
          </a:p>
          <a:p>
            <a:pPr algn="l">
              <a:spcBef>
                <a:spcPts val="300"/>
              </a:spcBef>
              <a:spcAft>
                <a:spcPts val="300"/>
              </a:spcAft>
            </a:pPr>
            <a:endParaRPr lang="en-GB" i="0" dirty="0">
              <a:solidFill>
                <a:srgbClr val="424242"/>
              </a:solidFill>
              <a:effectLst/>
              <a:latin typeface="Arial" panose="020B060402020202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3C5BC476-DB06-B539-F3DE-013297FC7E10}"/>
              </a:ext>
            </a:extLst>
          </p:cNvPr>
          <p:cNvSpPr txBox="1"/>
          <p:nvPr/>
        </p:nvSpPr>
        <p:spPr>
          <a:xfrm>
            <a:off x="270657" y="4019108"/>
            <a:ext cx="5638175" cy="2146742"/>
          </a:xfrm>
          <a:prstGeom prst="rect">
            <a:avLst/>
          </a:prstGeom>
          <a:noFill/>
        </p:spPr>
        <p:txBody>
          <a:bodyPr wrap="square" lIns="91440" tIns="45720" rIns="91440" bIns="45720" anchor="t">
            <a:spAutoFit/>
          </a:bodyPr>
          <a:lstStyle/>
          <a:p>
            <a:pPr algn="l">
              <a:spcBef>
                <a:spcPts val="600"/>
              </a:spcBef>
              <a:spcAft>
                <a:spcPts val="300"/>
              </a:spcAft>
            </a:pPr>
            <a:r>
              <a:rPr lang="en-GB" i="0" dirty="0">
                <a:solidFill>
                  <a:srgbClr val="424242"/>
                </a:solidFill>
                <a:effectLst/>
                <a:latin typeface="Arial" panose="020B0604020202020204" pitchFamily="34" charset="0"/>
                <a:ea typeface="Calibri"/>
                <a:cs typeface="Arial" panose="020B0604020202020204" pitchFamily="34" charset="0"/>
              </a:rPr>
              <a:t>You can also explore books, journals, and other resources tailored to your subject.</a:t>
            </a:r>
          </a:p>
          <a:p>
            <a:pPr algn="l">
              <a:spcBef>
                <a:spcPts val="600"/>
              </a:spcBef>
              <a:spcAft>
                <a:spcPts val="300"/>
              </a:spcAft>
            </a:pPr>
            <a:br>
              <a:rPr lang="en-GB" i="0" dirty="0">
                <a:effectLst/>
                <a:latin typeface="Arial" panose="020B0604020202020204" pitchFamily="34" charset="0"/>
                <a:ea typeface="Calibri" panose="020F0502020204030204" pitchFamily="34" charset="0"/>
                <a:cs typeface="Arial" panose="020B0604020202020204" pitchFamily="34" charset="0"/>
              </a:rPr>
            </a:br>
            <a:r>
              <a:rPr lang="en-GB" b="1" i="0" dirty="0">
                <a:solidFill>
                  <a:schemeClr val="accent2"/>
                </a:solidFill>
                <a:effectLst/>
                <a:latin typeface="Arial" panose="020B0604020202020204" pitchFamily="34" charset="0"/>
                <a:ea typeface="Calibri"/>
                <a:cs typeface="Arial" panose="020B0604020202020204" pitchFamily="34" charset="0"/>
              </a:rPr>
              <a:t>Need help? </a:t>
            </a:r>
            <a:r>
              <a:rPr lang="en-GB" i="0" dirty="0">
                <a:solidFill>
                  <a:srgbClr val="424242"/>
                </a:solidFill>
                <a:effectLst/>
                <a:latin typeface="Arial" panose="020B0604020202020204" pitchFamily="34" charset="0"/>
                <a:ea typeface="Calibri"/>
                <a:cs typeface="Arial" panose="020B0604020202020204" pitchFamily="34" charset="0"/>
              </a:rPr>
              <a:t>You’ll find contact details for your Academic Liaison Librarian and Digital Skills Advisors—they are here to support you throughout your studies.</a:t>
            </a:r>
          </a:p>
        </p:txBody>
      </p:sp>
    </p:spTree>
    <p:extLst>
      <p:ext uri="{BB962C8B-B14F-4D97-AF65-F5344CB8AC3E}">
        <p14:creationId xmlns:p14="http://schemas.microsoft.com/office/powerpoint/2010/main" val="14366070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307" y="7085"/>
            <a:ext cx="10795518" cy="1003916"/>
          </a:xfrm>
        </p:spPr>
        <p:txBody>
          <a:bodyPr/>
          <a:lstStyle/>
          <a:p>
            <a:r>
              <a:rPr lang="en-GB" dirty="0"/>
              <a:t>What are your online resource lists?</a:t>
            </a:r>
          </a:p>
        </p:txBody>
      </p:sp>
      <p:sp>
        <p:nvSpPr>
          <p:cNvPr id="8" name="Content Placeholder 7">
            <a:extLst>
              <a:ext uri="{FF2B5EF4-FFF2-40B4-BE49-F238E27FC236}">
                <a16:creationId xmlns:a16="http://schemas.microsoft.com/office/drawing/2014/main" id="{DE442600-79FE-4D35-3435-B4440D87EA16}"/>
              </a:ext>
            </a:extLst>
          </p:cNvPr>
          <p:cNvSpPr>
            <a:spLocks noGrp="1"/>
          </p:cNvSpPr>
          <p:nvPr>
            <p:ph sz="quarter" idx="10"/>
          </p:nvPr>
        </p:nvSpPr>
        <p:spPr>
          <a:xfrm>
            <a:off x="607625" y="1872677"/>
            <a:ext cx="3659575" cy="3687097"/>
          </a:xfrm>
        </p:spPr>
        <p:txBody>
          <a:bodyPr>
            <a:normAutofit/>
          </a:bodyPr>
          <a:lstStyle/>
          <a:p>
            <a:pPr marL="0" indent="0">
              <a:buNone/>
            </a:pPr>
            <a:r>
              <a:rPr lang="en-GB" sz="2400" dirty="0">
                <a:latin typeface="Arial" panose="020B0604020202020204" pitchFamily="34" charset="0"/>
                <a:cs typeface="Arial" panose="020B0604020202020204" pitchFamily="34" charset="0"/>
              </a:rPr>
              <a:t>Online resource lists are lists of print and electronic items recommended by lecturers and made accessible by the library. </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Find them in Moodle..</a:t>
            </a:r>
          </a:p>
          <a:p>
            <a:endParaRPr lang="en-GB"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2E46BCAE-3EB5-D342-D5EC-C9527748EF8E}"/>
              </a:ext>
            </a:extLst>
          </p:cNvPr>
          <p:cNvSpPr txBox="1"/>
          <p:nvPr/>
        </p:nvSpPr>
        <p:spPr>
          <a:xfrm>
            <a:off x="698242" y="5559774"/>
            <a:ext cx="2942303"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3"/>
              </a:rPr>
              <a:t>Online resource lists</a:t>
            </a:r>
            <a:endParaRPr lang="en-GB"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4E501099-B767-1613-D0F8-19991EC85DDA}"/>
              </a:ext>
            </a:extLst>
          </p:cNvPr>
          <p:cNvPicPr>
            <a:picLocks noChangeAspect="1"/>
          </p:cNvPicPr>
          <p:nvPr/>
        </p:nvPicPr>
        <p:blipFill>
          <a:blip r:embed="rId4"/>
          <a:stretch>
            <a:fillRect/>
          </a:stretch>
        </p:blipFill>
        <p:spPr>
          <a:xfrm>
            <a:off x="4585854" y="1306306"/>
            <a:ext cx="7465232" cy="4622800"/>
          </a:xfrm>
          <a:prstGeom prst="rect">
            <a:avLst/>
          </a:prstGeom>
        </p:spPr>
      </p:pic>
    </p:spTree>
    <p:extLst>
      <p:ext uri="{BB962C8B-B14F-4D97-AF65-F5344CB8AC3E}">
        <p14:creationId xmlns:p14="http://schemas.microsoft.com/office/powerpoint/2010/main" val="37668689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123D691-A79C-4B7D-8E88-8139EA5F4BC9}"/>
              </a:ext>
            </a:extLst>
          </p:cNvPr>
          <p:cNvSpPr>
            <a:spLocks noGrp="1"/>
          </p:cNvSpPr>
          <p:nvPr>
            <p:ph sz="half" idx="1"/>
          </p:nvPr>
        </p:nvSpPr>
        <p:spPr>
          <a:xfrm>
            <a:off x="142123" y="1830969"/>
            <a:ext cx="3917650" cy="3685210"/>
          </a:xfrm>
        </p:spPr>
        <p:txBody>
          <a:bodyPr vert="horz" lIns="91440" tIns="45720" rIns="91440" bIns="45720" rtlCol="0" anchor="t">
            <a:normAutofit fontScale="92500" lnSpcReduction="10000"/>
          </a:bodyPr>
          <a:lstStyle/>
          <a:p>
            <a:pPr marL="0" indent="0">
              <a:lnSpc>
                <a:spcPct val="100000"/>
              </a:lnSpc>
              <a:spcBef>
                <a:spcPts val="0"/>
              </a:spcBef>
              <a:buNone/>
            </a:pPr>
            <a:endParaRPr lang="en-GB" sz="2400" dirty="0">
              <a:latin typeface="Arial" panose="020B0604020202020204" pitchFamily="34" charset="0"/>
              <a:cs typeface="Arial" panose="020B0604020202020204" pitchFamily="34" charset="0"/>
            </a:endParaRPr>
          </a:p>
          <a:p>
            <a:pPr marL="457200" indent="-457200">
              <a:lnSpc>
                <a:spcPct val="100000"/>
              </a:lnSpc>
              <a:spcBef>
                <a:spcPts val="0"/>
              </a:spcBef>
              <a:buFont typeface="Arial" panose="05000000000000000000" pitchFamily="2" charset="2"/>
              <a:buChar char="•"/>
            </a:pPr>
            <a:r>
              <a:rPr lang="en-GB" sz="2600" dirty="0">
                <a:latin typeface="Arial" panose="020B0604020202020204" pitchFamily="34" charset="0"/>
                <a:cs typeface="Arial" panose="020B0604020202020204" pitchFamily="34" charset="0"/>
              </a:rPr>
              <a:t>Easy to use, direct links to live content or loan information.</a:t>
            </a:r>
          </a:p>
          <a:p>
            <a:pPr marL="457200" indent="-457200">
              <a:lnSpc>
                <a:spcPct val="100000"/>
              </a:lnSpc>
              <a:spcBef>
                <a:spcPts val="0"/>
              </a:spcBef>
              <a:buFont typeface="Arial" panose="05000000000000000000" pitchFamily="2" charset="2"/>
              <a:buChar char="•"/>
            </a:pPr>
            <a:endParaRPr lang="en-GB" sz="2600" dirty="0">
              <a:latin typeface="Arial" panose="020B0604020202020204" pitchFamily="34" charset="0"/>
              <a:cs typeface="Arial" panose="020B0604020202020204" pitchFamily="34" charset="0"/>
            </a:endParaRPr>
          </a:p>
          <a:p>
            <a:pPr marL="457200" indent="-457200">
              <a:lnSpc>
                <a:spcPct val="100000"/>
              </a:lnSpc>
              <a:spcBef>
                <a:spcPts val="0"/>
              </a:spcBef>
              <a:buFont typeface="Arial" panose="05000000000000000000" pitchFamily="2" charset="2"/>
              <a:buChar char="•"/>
            </a:pPr>
            <a:r>
              <a:rPr lang="en-GB" sz="2600" dirty="0">
                <a:latin typeface="Arial" panose="020B0604020202020204" pitchFamily="34" charset="0"/>
                <a:ea typeface="+mn-lt"/>
                <a:cs typeface="Arial" panose="020B0604020202020204" pitchFamily="34" charset="0"/>
              </a:rPr>
              <a:t>Create your own list of Favourites - organise your information and keep details for reference lists.</a:t>
            </a:r>
            <a:endParaRPr lang="en-GB" sz="2500" dirty="0">
              <a:latin typeface="Arial" panose="020B0604020202020204" pitchFamily="34" charset="0"/>
              <a:cs typeface="Arial" panose="020B0604020202020204" pitchFamily="34" charset="0"/>
            </a:endParaRPr>
          </a:p>
          <a:p>
            <a:pPr marL="457200" indent="-457200">
              <a:lnSpc>
                <a:spcPct val="100000"/>
              </a:lnSpc>
              <a:spcBef>
                <a:spcPts val="0"/>
              </a:spcBef>
              <a:buFont typeface="Arial" panose="05000000000000000000" pitchFamily="2" charset="2"/>
              <a:buChar char="•"/>
            </a:pPr>
            <a:endParaRPr lang="en-GB" sz="2500" dirty="0">
              <a:latin typeface="Arial" panose="020B0604020202020204" pitchFamily="34" charset="0"/>
              <a:cs typeface="Arial" panose="020B0604020202020204" pitchFamily="34" charset="0"/>
            </a:endParaRPr>
          </a:p>
          <a:p>
            <a:pPr marL="457200" indent="-457200">
              <a:lnSpc>
                <a:spcPct val="100000"/>
              </a:lnSpc>
              <a:spcBef>
                <a:spcPts val="0"/>
              </a:spcBef>
              <a:buFont typeface="Arial" panose="05000000000000000000" pitchFamily="2" charset="2"/>
              <a:buChar char="•"/>
            </a:pPr>
            <a:endParaRPr lang="en-GB" sz="2400" dirty="0">
              <a:latin typeface="Arial" panose="020B0604020202020204" pitchFamily="34" charset="0"/>
              <a:cs typeface="Arial" panose="020B0604020202020204" pitchFamily="34" charset="0"/>
            </a:endParaRPr>
          </a:p>
          <a:p>
            <a:pPr marL="457200" indent="-457200">
              <a:lnSpc>
                <a:spcPct val="100000"/>
              </a:lnSpc>
              <a:spcBef>
                <a:spcPts val="0"/>
              </a:spcBef>
              <a:buFont typeface="Arial" panose="05000000000000000000" pitchFamily="2" charset="2"/>
              <a:buChar char="•"/>
            </a:pPr>
            <a:endParaRPr lang="en-GB" sz="24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24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4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2400" dirty="0">
              <a:latin typeface="Arial" panose="020B0604020202020204" pitchFamily="34" charset="0"/>
              <a:cs typeface="Arial" panose="020B0604020202020204" pitchFamily="34" charset="0"/>
            </a:endParaRPr>
          </a:p>
          <a:p>
            <a:pPr marL="457200" indent="-457200">
              <a:lnSpc>
                <a:spcPct val="100000"/>
              </a:lnSpc>
              <a:spcBef>
                <a:spcPts val="0"/>
              </a:spcBef>
              <a:buFont typeface="Arial" panose="05000000000000000000" pitchFamily="2" charset="2"/>
              <a:buChar char="•"/>
            </a:pPr>
            <a:endParaRPr lang="en-GB" sz="2600" dirty="0">
              <a:latin typeface="Arial" panose="020B0604020202020204" pitchFamily="34" charset="0"/>
              <a:cs typeface="Arial" panose="020B0604020202020204" pitchFamily="34" charset="0"/>
            </a:endParaRPr>
          </a:p>
          <a:p>
            <a:pPr marL="457200" indent="-457200">
              <a:lnSpc>
                <a:spcPct val="100000"/>
              </a:lnSpc>
              <a:spcBef>
                <a:spcPts val="0"/>
              </a:spcBef>
              <a:buFont typeface="Arial" panose="05000000000000000000" pitchFamily="2" charset="2"/>
              <a:buChar char="•"/>
            </a:pPr>
            <a:endParaRPr lang="en-GB" sz="26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26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2600" dirty="0">
              <a:latin typeface="Arial" panose="020B0604020202020204" pitchFamily="34" charset="0"/>
              <a:cs typeface="Arial" panose="020B0604020202020204" pitchFamily="34" charset="0"/>
            </a:endParaRPr>
          </a:p>
          <a:p>
            <a:pPr marL="285750" indent="-285750">
              <a:lnSpc>
                <a:spcPct val="100000"/>
              </a:lnSpc>
              <a:spcBef>
                <a:spcPts val="0"/>
              </a:spcBef>
              <a:buFont typeface="Arial,Sans-Serif"/>
              <a:buChar char="•"/>
            </a:pPr>
            <a:endParaRPr lang="en-GB" sz="2600" dirty="0">
              <a:latin typeface="Arial" panose="020B0604020202020204" pitchFamily="34" charset="0"/>
              <a:cs typeface="Arial" panose="020B0604020202020204" pitchFamily="34" charset="0"/>
            </a:endParaRPr>
          </a:p>
          <a:p>
            <a:pPr marL="0" indent="0">
              <a:lnSpc>
                <a:spcPct val="100000"/>
              </a:lnSpc>
              <a:spcBef>
                <a:spcPts val="0"/>
              </a:spcBef>
              <a:buNone/>
            </a:pPr>
            <a:endParaRPr lang="en-GB" sz="2600" dirty="0">
              <a:latin typeface="Arial" panose="020B0604020202020204" pitchFamily="34" charset="0"/>
              <a:cs typeface="Arial" panose="020B0604020202020204" pitchFamily="34" charset="0"/>
            </a:endParaRPr>
          </a:p>
          <a:p>
            <a:pPr marL="285750" indent="-285750">
              <a:lnSpc>
                <a:spcPct val="100000"/>
              </a:lnSpc>
              <a:spcBef>
                <a:spcPts val="0"/>
              </a:spcBef>
              <a:buFont typeface="Arial,Sans-Serif"/>
              <a:buChar char="•"/>
            </a:pPr>
            <a:endParaRPr lang="en-GB" sz="2600" dirty="0">
              <a:latin typeface="Arial" panose="020B0604020202020204" pitchFamily="34" charset="0"/>
              <a:cs typeface="Arial" panose="020B0604020202020204" pitchFamily="34" charset="0"/>
            </a:endParaRPr>
          </a:p>
          <a:p>
            <a:pPr marL="285750" indent="-285750">
              <a:lnSpc>
                <a:spcPct val="100000"/>
              </a:lnSpc>
              <a:spcBef>
                <a:spcPts val="0"/>
              </a:spcBef>
              <a:buFont typeface="Arial,Sans-Serif"/>
              <a:buChar char="•"/>
            </a:pPr>
            <a:endParaRPr lang="en-GB" dirty="0">
              <a:latin typeface="Arial" panose="020B0604020202020204" pitchFamily="34" charset="0"/>
              <a:cs typeface="Arial" panose="020B0604020202020204" pitchFamily="34" charset="0"/>
            </a:endParaRPr>
          </a:p>
          <a:p>
            <a:pPr marL="0" indent="0">
              <a:lnSpc>
                <a:spcPct val="100000"/>
              </a:lnSpc>
              <a:spcBef>
                <a:spcPts val="0"/>
              </a:spcBef>
              <a:buNone/>
            </a:pPr>
            <a:endParaRPr lang="en-GB" dirty="0">
              <a:latin typeface="Arial" panose="020B0604020202020204" pitchFamily="34" charset="0"/>
              <a:cs typeface="Arial" panose="020B0604020202020204" pitchFamily="34" charset="0"/>
            </a:endParaRPr>
          </a:p>
          <a:p>
            <a:pPr marL="285750" indent="-285750">
              <a:lnSpc>
                <a:spcPct val="100000"/>
              </a:lnSpc>
              <a:spcBef>
                <a:spcPts val="0"/>
              </a:spcBef>
              <a:buFont typeface="Arial,Sans-Serif"/>
              <a:buChar char="•"/>
            </a:pPr>
            <a:endParaRPr lang="en-GB" dirty="0">
              <a:latin typeface="Arial" panose="020B0604020202020204" pitchFamily="34" charset="0"/>
              <a:cs typeface="Arial" panose="020B0604020202020204" pitchFamily="34" charset="0"/>
            </a:endParaRPr>
          </a:p>
          <a:p>
            <a:pPr marL="285750" indent="-285750">
              <a:lnSpc>
                <a:spcPct val="100000"/>
              </a:lnSpc>
              <a:spcBef>
                <a:spcPts val="0"/>
              </a:spcBef>
              <a:buFont typeface="Arial,Sans-Serif"/>
              <a:buChar char="•"/>
            </a:pPr>
            <a:endParaRPr lang="en-GB" dirty="0">
              <a:latin typeface="Arial" panose="020B0604020202020204" pitchFamily="34" charset="0"/>
              <a:cs typeface="Arial" panose="020B0604020202020204" pitchFamily="34" charset="0"/>
            </a:endParaRPr>
          </a:p>
          <a:p>
            <a:pPr marL="0" indent="0">
              <a:lnSpc>
                <a:spcPct val="100000"/>
              </a:lnSpc>
              <a:spcBef>
                <a:spcPts val="0"/>
              </a:spcBef>
              <a:buNone/>
            </a:pPr>
            <a:endParaRPr lang="en-GB" dirty="0">
              <a:latin typeface="Arial" panose="020B0604020202020204" pitchFamily="34" charset="0"/>
              <a:cs typeface="Arial" panose="020B0604020202020204" pitchFamily="34" charset="0"/>
            </a:endParaRPr>
          </a:p>
        </p:txBody>
      </p:sp>
      <p:sp>
        <p:nvSpPr>
          <p:cNvPr id="3" name="Title 2">
            <a:extLst>
              <a:ext uri="{FF2B5EF4-FFF2-40B4-BE49-F238E27FC236}">
                <a16:creationId xmlns:a16="http://schemas.microsoft.com/office/drawing/2014/main" id="{90839837-BECF-48BB-9213-2512B6E112EC}"/>
              </a:ext>
            </a:extLst>
          </p:cNvPr>
          <p:cNvSpPr>
            <a:spLocks noGrp="1"/>
          </p:cNvSpPr>
          <p:nvPr>
            <p:ph type="title"/>
          </p:nvPr>
        </p:nvSpPr>
        <p:spPr>
          <a:xfrm>
            <a:off x="300012" y="2001"/>
            <a:ext cx="10394860" cy="1003916"/>
          </a:xfrm>
        </p:spPr>
        <p:txBody>
          <a:bodyPr>
            <a:normAutofit/>
          </a:bodyPr>
          <a:lstStyle/>
          <a:p>
            <a:r>
              <a:rPr lang="en-GB" dirty="0">
                <a:cs typeface="Calibri"/>
              </a:rPr>
              <a:t>Why Use an Online Resource List?</a:t>
            </a:r>
          </a:p>
        </p:txBody>
      </p:sp>
      <p:sp>
        <p:nvSpPr>
          <p:cNvPr id="5" name="TextBox 4">
            <a:extLst>
              <a:ext uri="{FF2B5EF4-FFF2-40B4-BE49-F238E27FC236}">
                <a16:creationId xmlns:a16="http://schemas.microsoft.com/office/drawing/2014/main" id="{4AE86627-843E-B187-12F2-F970094A5ADA}"/>
              </a:ext>
            </a:extLst>
          </p:cNvPr>
          <p:cNvSpPr txBox="1"/>
          <p:nvPr/>
        </p:nvSpPr>
        <p:spPr>
          <a:xfrm>
            <a:off x="142123" y="1446248"/>
            <a:ext cx="11398827" cy="830997"/>
          </a:xfrm>
          <a:prstGeom prst="rect">
            <a:avLst/>
          </a:prstGeom>
          <a:noFill/>
        </p:spPr>
        <p:txBody>
          <a:bodyPr wrap="square" rtlCol="0">
            <a:spAutoFit/>
          </a:bodyPr>
          <a:lstStyle/>
          <a:p>
            <a:pPr marL="457200" indent="-457200">
              <a:lnSpc>
                <a:spcPct val="100000"/>
              </a:lnSpc>
              <a:spcBef>
                <a:spcPts val="0"/>
              </a:spcBef>
              <a:buFont typeface="Arial" panose="05000000000000000000" pitchFamily="2" charset="2"/>
              <a:buChar char="•"/>
            </a:pPr>
            <a:r>
              <a:rPr lang="en-GB" sz="2400" dirty="0">
                <a:latin typeface="Arial" panose="020B0604020202020204" pitchFamily="34" charset="0"/>
                <a:ea typeface="+mn-lt"/>
                <a:cs typeface="Arial" panose="020B0604020202020204" pitchFamily="34" charset="0"/>
              </a:rPr>
              <a:t>Prioritised Essential and Further resources recommended by lecturers.    </a:t>
            </a:r>
          </a:p>
          <a:p>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53EB27A-BA91-4378-14D7-82E0387F5368}"/>
              </a:ext>
            </a:extLst>
          </p:cNvPr>
          <p:cNvSpPr txBox="1"/>
          <p:nvPr/>
        </p:nvSpPr>
        <p:spPr>
          <a:xfrm>
            <a:off x="602394" y="5701056"/>
            <a:ext cx="10545217" cy="769441"/>
          </a:xfrm>
          <a:prstGeom prst="rect">
            <a:avLst/>
          </a:prstGeom>
          <a:noFill/>
        </p:spPr>
        <p:txBody>
          <a:bodyPr wrap="square" rtlCol="0">
            <a:spAutoFit/>
          </a:bodyPr>
          <a:lstStyle/>
          <a:p>
            <a:r>
              <a:rPr lang="en-GB" sz="2600" dirty="0">
                <a:latin typeface="Arial" panose="020B0604020202020204" pitchFamily="34" charset="0"/>
                <a:cs typeface="Arial" panose="020B0604020202020204" pitchFamily="34" charset="0"/>
              </a:rPr>
              <a:t>Online resource lists are a starting point – do not limit yourself!</a:t>
            </a:r>
          </a:p>
          <a:p>
            <a:endParaRPr lang="en-GB"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627B930F-2C19-59AF-D8BD-43ACCD724AA2}"/>
              </a:ext>
            </a:extLst>
          </p:cNvPr>
          <p:cNvPicPr>
            <a:picLocks noChangeAspect="1"/>
          </p:cNvPicPr>
          <p:nvPr/>
        </p:nvPicPr>
        <p:blipFill>
          <a:blip r:embed="rId3"/>
          <a:stretch>
            <a:fillRect/>
          </a:stretch>
        </p:blipFill>
        <p:spPr>
          <a:xfrm>
            <a:off x="5599289" y="1902849"/>
            <a:ext cx="5400621" cy="3746570"/>
          </a:xfrm>
          <a:prstGeom prst="rect">
            <a:avLst/>
          </a:prstGeom>
        </p:spPr>
      </p:pic>
      <p:sp>
        <p:nvSpPr>
          <p:cNvPr id="9" name="Rectangle 8">
            <a:extLst>
              <a:ext uri="{FF2B5EF4-FFF2-40B4-BE49-F238E27FC236}">
                <a16:creationId xmlns:a16="http://schemas.microsoft.com/office/drawing/2014/main" id="{47A2CC76-AE13-3247-A72D-38746A34E9A0}"/>
              </a:ext>
            </a:extLst>
          </p:cNvPr>
          <p:cNvSpPr/>
          <p:nvPr/>
        </p:nvSpPr>
        <p:spPr>
          <a:xfrm>
            <a:off x="6637867" y="2652889"/>
            <a:ext cx="1444977" cy="42897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7CA7BBFD-A3E6-C6EC-068A-77E74848E873}"/>
              </a:ext>
            </a:extLst>
          </p:cNvPr>
          <p:cNvSpPr/>
          <p:nvPr/>
        </p:nvSpPr>
        <p:spPr>
          <a:xfrm>
            <a:off x="6637867" y="4944533"/>
            <a:ext cx="1444977" cy="46721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F5BAE24E-1B8F-3494-0E3D-F448B27BE3EC}"/>
              </a:ext>
            </a:extLst>
          </p:cNvPr>
          <p:cNvSpPr/>
          <p:nvPr/>
        </p:nvSpPr>
        <p:spPr>
          <a:xfrm>
            <a:off x="6739467" y="3725333"/>
            <a:ext cx="699911" cy="508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FE04DF93-FC10-8ABD-CBF8-94448F0EF734}"/>
              </a:ext>
            </a:extLst>
          </p:cNvPr>
          <p:cNvSpPr/>
          <p:nvPr/>
        </p:nvSpPr>
        <p:spPr>
          <a:xfrm>
            <a:off x="6739466" y="4684889"/>
            <a:ext cx="699911" cy="4571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77275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5D41FF-8680-2790-7E13-16A9B44337FD}"/>
              </a:ext>
            </a:extLst>
          </p:cNvPr>
          <p:cNvSpPr>
            <a:spLocks noGrp="1"/>
          </p:cNvSpPr>
          <p:nvPr>
            <p:ph type="title"/>
          </p:nvPr>
        </p:nvSpPr>
        <p:spPr/>
        <p:txBody>
          <a:bodyPr/>
          <a:lstStyle/>
          <a:p>
            <a:r>
              <a:rPr lang="en-GB" dirty="0"/>
              <a:t>Find Online Resource List in Moodle</a:t>
            </a:r>
          </a:p>
        </p:txBody>
      </p:sp>
      <p:pic>
        <p:nvPicPr>
          <p:cNvPr id="6" name="Picture 5">
            <a:extLst>
              <a:ext uri="{FF2B5EF4-FFF2-40B4-BE49-F238E27FC236}">
                <a16:creationId xmlns:a16="http://schemas.microsoft.com/office/drawing/2014/main" id="{0E0B2D6C-EA94-2039-CA7A-8C26F078DE3E}"/>
              </a:ext>
            </a:extLst>
          </p:cNvPr>
          <p:cNvPicPr>
            <a:picLocks noChangeAspect="1"/>
          </p:cNvPicPr>
          <p:nvPr/>
        </p:nvPicPr>
        <p:blipFill>
          <a:blip r:embed="rId2"/>
          <a:stretch>
            <a:fillRect/>
          </a:stretch>
        </p:blipFill>
        <p:spPr>
          <a:xfrm>
            <a:off x="0" y="1266782"/>
            <a:ext cx="9321530" cy="3995543"/>
          </a:xfrm>
          <a:prstGeom prst="rect">
            <a:avLst/>
          </a:prstGeom>
        </p:spPr>
      </p:pic>
      <p:pic>
        <p:nvPicPr>
          <p:cNvPr id="8" name="Picture 7">
            <a:extLst>
              <a:ext uri="{FF2B5EF4-FFF2-40B4-BE49-F238E27FC236}">
                <a16:creationId xmlns:a16="http://schemas.microsoft.com/office/drawing/2014/main" id="{DE9BDAED-D4E4-4194-3B86-400A280293AB}"/>
              </a:ext>
            </a:extLst>
          </p:cNvPr>
          <p:cNvPicPr>
            <a:picLocks noChangeAspect="1"/>
          </p:cNvPicPr>
          <p:nvPr/>
        </p:nvPicPr>
        <p:blipFill>
          <a:blip r:embed="rId3"/>
          <a:stretch>
            <a:fillRect/>
          </a:stretch>
        </p:blipFill>
        <p:spPr>
          <a:xfrm>
            <a:off x="7170057" y="2270698"/>
            <a:ext cx="2020844" cy="3959820"/>
          </a:xfrm>
          <a:prstGeom prst="rect">
            <a:avLst/>
          </a:prstGeom>
        </p:spPr>
      </p:pic>
      <p:sp>
        <p:nvSpPr>
          <p:cNvPr id="9" name="Rectangle 8">
            <a:extLst>
              <a:ext uri="{FF2B5EF4-FFF2-40B4-BE49-F238E27FC236}">
                <a16:creationId xmlns:a16="http://schemas.microsoft.com/office/drawing/2014/main" id="{F9BF6E6D-6F70-BF1F-AA79-FD641911E0CD}"/>
              </a:ext>
            </a:extLst>
          </p:cNvPr>
          <p:cNvSpPr/>
          <p:nvPr/>
        </p:nvSpPr>
        <p:spPr>
          <a:xfrm>
            <a:off x="8969829" y="1595675"/>
            <a:ext cx="580571" cy="55243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BC9E0FAB-562B-029E-B91C-343C4808BDD3}"/>
              </a:ext>
            </a:extLst>
          </p:cNvPr>
          <p:cNvSpPr/>
          <p:nvPr/>
        </p:nvSpPr>
        <p:spPr>
          <a:xfrm>
            <a:off x="7170057" y="4368800"/>
            <a:ext cx="1799772" cy="122241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938317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71C99EBD-A9AC-44EA-D0AB-C94A9A2A2A57}"/>
              </a:ext>
            </a:extLst>
          </p:cNvPr>
          <p:cNvPicPr>
            <a:picLocks noChangeAspect="1"/>
          </p:cNvPicPr>
          <p:nvPr/>
        </p:nvPicPr>
        <p:blipFill>
          <a:blip r:embed="rId3"/>
          <a:stretch>
            <a:fillRect/>
          </a:stretch>
        </p:blipFill>
        <p:spPr>
          <a:xfrm>
            <a:off x="1675093" y="4495203"/>
            <a:ext cx="8486696" cy="1664058"/>
          </a:xfrm>
          <a:prstGeom prst="rect">
            <a:avLst/>
          </a:prstGeom>
        </p:spPr>
      </p:pic>
      <p:sp>
        <p:nvSpPr>
          <p:cNvPr id="2" name="Title 1">
            <a:extLst>
              <a:ext uri="{FF2B5EF4-FFF2-40B4-BE49-F238E27FC236}">
                <a16:creationId xmlns:a16="http://schemas.microsoft.com/office/drawing/2014/main" id="{0F3D206A-87B1-A382-7002-BDC41873BC4A}"/>
              </a:ext>
            </a:extLst>
          </p:cNvPr>
          <p:cNvSpPr>
            <a:spLocks noGrp="1"/>
          </p:cNvSpPr>
          <p:nvPr>
            <p:ph type="title"/>
          </p:nvPr>
        </p:nvSpPr>
        <p:spPr/>
        <p:txBody>
          <a:bodyPr/>
          <a:lstStyle/>
          <a:p>
            <a:r>
              <a:rPr lang="en-GB" dirty="0"/>
              <a:t>Also Find Them..</a:t>
            </a:r>
          </a:p>
        </p:txBody>
      </p:sp>
      <p:sp>
        <p:nvSpPr>
          <p:cNvPr id="4" name="Rectangle 3">
            <a:extLst>
              <a:ext uri="{FF2B5EF4-FFF2-40B4-BE49-F238E27FC236}">
                <a16:creationId xmlns:a16="http://schemas.microsoft.com/office/drawing/2014/main" id="{0EE61BA7-45B2-B097-4F23-66827A5E9DAB}"/>
              </a:ext>
            </a:extLst>
          </p:cNvPr>
          <p:cNvSpPr/>
          <p:nvPr/>
        </p:nvSpPr>
        <p:spPr>
          <a:xfrm>
            <a:off x="3910519" y="4495203"/>
            <a:ext cx="661481" cy="592363"/>
          </a:xfrm>
          <a:prstGeom prst="rect">
            <a:avLst/>
          </a:prstGeom>
          <a:noFill/>
          <a:ln w="57150">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6C49245D-9BD0-4C0A-D901-5535B6FCDDA6}"/>
              </a:ext>
            </a:extLst>
          </p:cNvPr>
          <p:cNvPicPr>
            <a:picLocks noChangeAspect="1"/>
          </p:cNvPicPr>
          <p:nvPr/>
        </p:nvPicPr>
        <p:blipFill>
          <a:blip r:embed="rId4"/>
          <a:stretch>
            <a:fillRect/>
          </a:stretch>
        </p:blipFill>
        <p:spPr>
          <a:xfrm>
            <a:off x="5831572" y="1495460"/>
            <a:ext cx="5321573" cy="2921150"/>
          </a:xfrm>
          <a:prstGeom prst="rect">
            <a:avLst/>
          </a:prstGeom>
        </p:spPr>
      </p:pic>
      <p:sp>
        <p:nvSpPr>
          <p:cNvPr id="9" name="Rectangle 8">
            <a:extLst>
              <a:ext uri="{FF2B5EF4-FFF2-40B4-BE49-F238E27FC236}">
                <a16:creationId xmlns:a16="http://schemas.microsoft.com/office/drawing/2014/main" id="{45026779-BB81-CAD8-F1E3-957F382BDD8C}"/>
              </a:ext>
            </a:extLst>
          </p:cNvPr>
          <p:cNvSpPr/>
          <p:nvPr/>
        </p:nvSpPr>
        <p:spPr>
          <a:xfrm>
            <a:off x="8933793" y="3794234"/>
            <a:ext cx="1072055" cy="70096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6CBF6F4B-2AD1-8249-2DC7-4D688ED2F1AE}"/>
              </a:ext>
            </a:extLst>
          </p:cNvPr>
          <p:cNvSpPr txBox="1"/>
          <p:nvPr/>
        </p:nvSpPr>
        <p:spPr>
          <a:xfrm>
            <a:off x="698242" y="2362797"/>
            <a:ext cx="4517285" cy="892552"/>
          </a:xfrm>
          <a:prstGeom prst="rect">
            <a:avLst/>
          </a:prstGeom>
          <a:noFill/>
        </p:spPr>
        <p:txBody>
          <a:bodyPr wrap="square">
            <a:spAutoFit/>
          </a:bodyPr>
          <a:lstStyle/>
          <a:p>
            <a:r>
              <a:rPr lang="en-GB" sz="2600" b="1" dirty="0">
                <a:latin typeface="Arial" panose="020B0604020202020204" pitchFamily="34" charset="0"/>
                <a:cs typeface="Arial" panose="020B0604020202020204" pitchFamily="34" charset="0"/>
              </a:rPr>
              <a:t>… </a:t>
            </a:r>
            <a:r>
              <a:rPr lang="en-GB" sz="2600" dirty="0">
                <a:latin typeface="Arial" panose="020B0604020202020204" pitchFamily="34" charset="0"/>
                <a:cs typeface="Arial" panose="020B0604020202020204" pitchFamily="34" charset="0"/>
              </a:rPr>
              <a:t>in the Library Webpage &amp; </a:t>
            </a:r>
          </a:p>
          <a:p>
            <a:r>
              <a:rPr lang="en-GB" sz="2600" dirty="0">
                <a:latin typeface="Arial" panose="020B0604020202020204" pitchFamily="34" charset="0"/>
                <a:cs typeface="Arial" panose="020B0604020202020204" pitchFamily="34" charset="0"/>
              </a:rPr>
              <a:t>Library Catalogue</a:t>
            </a:r>
          </a:p>
        </p:txBody>
      </p:sp>
    </p:spTree>
    <p:extLst>
      <p:ext uri="{BB962C8B-B14F-4D97-AF65-F5344CB8AC3E}">
        <p14:creationId xmlns:p14="http://schemas.microsoft.com/office/powerpoint/2010/main" val="1393361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A2C16-97FD-44DF-0015-DA40C206C102}"/>
              </a:ext>
            </a:extLst>
          </p:cNvPr>
          <p:cNvSpPr>
            <a:spLocks noGrp="1"/>
          </p:cNvSpPr>
          <p:nvPr>
            <p:ph type="title"/>
          </p:nvPr>
        </p:nvSpPr>
        <p:spPr/>
        <p:txBody>
          <a:bodyPr/>
          <a:lstStyle/>
          <a:p>
            <a:r>
              <a:rPr lang="en-GB" dirty="0"/>
              <a:t>Academic and </a:t>
            </a:r>
            <a:r>
              <a:rPr lang="en-GB" dirty="0" err="1"/>
              <a:t>infoskills</a:t>
            </a:r>
            <a:endParaRPr lang="en-GB" dirty="0"/>
          </a:p>
        </p:txBody>
      </p:sp>
      <p:pic>
        <p:nvPicPr>
          <p:cNvPr id="4" name="Picture 3">
            <a:extLst>
              <a:ext uri="{FF2B5EF4-FFF2-40B4-BE49-F238E27FC236}">
                <a16:creationId xmlns:a16="http://schemas.microsoft.com/office/drawing/2014/main" id="{6BAF96D0-6F49-197B-628E-E023181C643F}"/>
              </a:ext>
            </a:extLst>
          </p:cNvPr>
          <p:cNvPicPr>
            <a:picLocks noChangeAspect="1"/>
          </p:cNvPicPr>
          <p:nvPr/>
        </p:nvPicPr>
        <p:blipFill>
          <a:blip r:embed="rId3"/>
          <a:stretch>
            <a:fillRect/>
          </a:stretch>
        </p:blipFill>
        <p:spPr>
          <a:xfrm>
            <a:off x="48699" y="1390674"/>
            <a:ext cx="4052711" cy="2665912"/>
          </a:xfrm>
          <a:prstGeom prst="rect">
            <a:avLst/>
          </a:prstGeom>
        </p:spPr>
      </p:pic>
      <p:pic>
        <p:nvPicPr>
          <p:cNvPr id="6" name="Picture 5">
            <a:extLst>
              <a:ext uri="{FF2B5EF4-FFF2-40B4-BE49-F238E27FC236}">
                <a16:creationId xmlns:a16="http://schemas.microsoft.com/office/drawing/2014/main" id="{945DCE37-038E-7D2E-30E8-08A26CD71CA1}"/>
              </a:ext>
            </a:extLst>
          </p:cNvPr>
          <p:cNvPicPr>
            <a:picLocks noChangeAspect="1"/>
          </p:cNvPicPr>
          <p:nvPr/>
        </p:nvPicPr>
        <p:blipFill>
          <a:blip r:embed="rId4"/>
          <a:stretch>
            <a:fillRect/>
          </a:stretch>
        </p:blipFill>
        <p:spPr>
          <a:xfrm>
            <a:off x="4006121" y="2661252"/>
            <a:ext cx="4335034" cy="2552164"/>
          </a:xfrm>
          <a:prstGeom prst="rect">
            <a:avLst/>
          </a:prstGeom>
        </p:spPr>
      </p:pic>
      <p:pic>
        <p:nvPicPr>
          <p:cNvPr id="8" name="Picture 7">
            <a:extLst>
              <a:ext uri="{FF2B5EF4-FFF2-40B4-BE49-F238E27FC236}">
                <a16:creationId xmlns:a16="http://schemas.microsoft.com/office/drawing/2014/main" id="{EB2C8187-9EA1-055B-5836-81B6D84DDC87}"/>
              </a:ext>
            </a:extLst>
          </p:cNvPr>
          <p:cNvPicPr>
            <a:picLocks noChangeAspect="1"/>
          </p:cNvPicPr>
          <p:nvPr/>
        </p:nvPicPr>
        <p:blipFill>
          <a:blip r:embed="rId5"/>
          <a:stretch>
            <a:fillRect/>
          </a:stretch>
        </p:blipFill>
        <p:spPr>
          <a:xfrm>
            <a:off x="8341155" y="1341045"/>
            <a:ext cx="3849509" cy="3054599"/>
          </a:xfrm>
          <a:prstGeom prst="rect">
            <a:avLst/>
          </a:prstGeom>
        </p:spPr>
      </p:pic>
      <p:sp>
        <p:nvSpPr>
          <p:cNvPr id="9" name="Rectangle 8">
            <a:extLst>
              <a:ext uri="{FF2B5EF4-FFF2-40B4-BE49-F238E27FC236}">
                <a16:creationId xmlns:a16="http://schemas.microsoft.com/office/drawing/2014/main" id="{1F2AFEFB-9CFC-21BF-03E6-1BA83833CEEB}"/>
              </a:ext>
            </a:extLst>
          </p:cNvPr>
          <p:cNvSpPr/>
          <p:nvPr/>
        </p:nvSpPr>
        <p:spPr>
          <a:xfrm>
            <a:off x="1309511" y="1349512"/>
            <a:ext cx="598311" cy="330200"/>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D282C16A-D419-B45F-423E-B898B393150B}"/>
              </a:ext>
            </a:extLst>
          </p:cNvPr>
          <p:cNvSpPr/>
          <p:nvPr/>
        </p:nvSpPr>
        <p:spPr>
          <a:xfrm>
            <a:off x="1964266" y="2269649"/>
            <a:ext cx="1117600" cy="42897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496103EC-8505-E28A-53C1-69ABB693840E}"/>
              </a:ext>
            </a:extLst>
          </p:cNvPr>
          <p:cNvSpPr/>
          <p:nvPr/>
        </p:nvSpPr>
        <p:spPr>
          <a:xfrm>
            <a:off x="1964266" y="3673852"/>
            <a:ext cx="1399822" cy="38273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51E02B28-8D4A-9100-87D2-C211C53BAF56}"/>
              </a:ext>
            </a:extLst>
          </p:cNvPr>
          <p:cNvSpPr/>
          <p:nvPr/>
        </p:nvSpPr>
        <p:spPr>
          <a:xfrm>
            <a:off x="4101410" y="2860475"/>
            <a:ext cx="1569155" cy="755826"/>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9E2214F-CDF8-929B-57A9-9FA48561E428}"/>
              </a:ext>
            </a:extLst>
          </p:cNvPr>
          <p:cNvSpPr/>
          <p:nvPr/>
        </p:nvSpPr>
        <p:spPr>
          <a:xfrm>
            <a:off x="10884160" y="2894591"/>
            <a:ext cx="1219200" cy="1443421"/>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4A8D3186-2386-1D09-3128-852FD16E8C33}"/>
              </a:ext>
            </a:extLst>
          </p:cNvPr>
          <p:cNvSpPr txBox="1"/>
          <p:nvPr/>
        </p:nvSpPr>
        <p:spPr>
          <a:xfrm>
            <a:off x="462845" y="5186203"/>
            <a:ext cx="9268177" cy="369332"/>
          </a:xfrm>
          <a:prstGeom prst="rect">
            <a:avLst/>
          </a:prstGeom>
          <a:noFill/>
        </p:spPr>
        <p:txBody>
          <a:bodyPr wrap="square" rtlCol="0">
            <a:spAutoFit/>
          </a:bodyPr>
          <a:lstStyle/>
          <a:p>
            <a:r>
              <a:rPr lang="en-GB" dirty="0"/>
              <a:t>Complete Section 3: Online Resource Lists.</a:t>
            </a:r>
          </a:p>
        </p:txBody>
      </p:sp>
    </p:spTree>
    <p:extLst>
      <p:ext uri="{BB962C8B-B14F-4D97-AF65-F5344CB8AC3E}">
        <p14:creationId xmlns:p14="http://schemas.microsoft.com/office/powerpoint/2010/main" val="32602134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12162" y="0"/>
            <a:ext cx="10795518" cy="1003916"/>
          </a:xfrm>
        </p:spPr>
        <p:txBody>
          <a:bodyPr>
            <a:normAutofit fontScale="90000"/>
          </a:bodyPr>
          <a:lstStyle/>
          <a:p>
            <a:r>
              <a:rPr lang="en-GB" dirty="0"/>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95983" y="1867775"/>
            <a:ext cx="4325816" cy="3170099"/>
          </a:xfrm>
          <a:prstGeom prst="rect">
            <a:avLst/>
          </a:prstGeom>
          <a:noFill/>
        </p:spPr>
        <p:txBody>
          <a:bodyPr wrap="square" rtlCol="0">
            <a:spAutoFit/>
          </a:bodyPr>
          <a:lstStyle/>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Sign in with your university username and password.</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Online Resource List; Databases search and more…</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library essential services and ways of contact us.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43943C0-612A-361F-1A99-A71AAD3743FA}"/>
              </a:ext>
            </a:extLst>
          </p:cNvPr>
          <p:cNvPicPr>
            <a:picLocks noChangeAspect="1"/>
          </p:cNvPicPr>
          <p:nvPr/>
        </p:nvPicPr>
        <p:blipFill>
          <a:blip r:embed="rId3"/>
          <a:stretch>
            <a:fillRect/>
          </a:stretch>
        </p:blipFill>
        <p:spPr>
          <a:xfrm>
            <a:off x="4968108" y="1298516"/>
            <a:ext cx="7127909" cy="3263471"/>
          </a:xfrm>
          <a:prstGeom prst="rect">
            <a:avLst/>
          </a:prstGeom>
        </p:spPr>
      </p:pic>
      <p:pic>
        <p:nvPicPr>
          <p:cNvPr id="8" name="Picture 7">
            <a:extLst>
              <a:ext uri="{FF2B5EF4-FFF2-40B4-BE49-F238E27FC236}">
                <a16:creationId xmlns:a16="http://schemas.microsoft.com/office/drawing/2014/main" id="{CF450DBF-1098-6CA0-AF71-52F1B6772840}"/>
              </a:ext>
            </a:extLst>
          </p:cNvPr>
          <p:cNvPicPr>
            <a:picLocks noChangeAspect="1"/>
          </p:cNvPicPr>
          <p:nvPr/>
        </p:nvPicPr>
        <p:blipFill>
          <a:blip r:embed="rId4"/>
          <a:stretch>
            <a:fillRect/>
          </a:stretch>
        </p:blipFill>
        <p:spPr>
          <a:xfrm>
            <a:off x="4421799" y="4140224"/>
            <a:ext cx="4040241" cy="1926686"/>
          </a:xfrm>
          <a:prstGeom prst="rect">
            <a:avLst/>
          </a:prstGeom>
        </p:spPr>
      </p:pic>
      <p:sp>
        <p:nvSpPr>
          <p:cNvPr id="3" name="TextBox 2">
            <a:extLst>
              <a:ext uri="{FF2B5EF4-FFF2-40B4-BE49-F238E27FC236}">
                <a16:creationId xmlns:a16="http://schemas.microsoft.com/office/drawing/2014/main" id="{5193C63B-36AA-4927-F3A5-92A86E6F9E96}"/>
              </a:ext>
            </a:extLst>
          </p:cNvPr>
          <p:cNvSpPr txBox="1"/>
          <p:nvPr/>
        </p:nvSpPr>
        <p:spPr>
          <a:xfrm>
            <a:off x="815104" y="5439747"/>
            <a:ext cx="3606695" cy="369332"/>
          </a:xfrm>
          <a:prstGeom prst="rect">
            <a:avLst/>
          </a:prstGeom>
          <a:noFill/>
        </p:spPr>
        <p:txBody>
          <a:bodyPr wrap="square" rtlCol="0">
            <a:spAutoFit/>
          </a:bodyPr>
          <a:lstStyle/>
          <a:p>
            <a:r>
              <a:rPr lang="en-GB" dirty="0">
                <a:hlinkClick r:id="rId5"/>
              </a:rPr>
              <a:t>Library catalogue</a:t>
            </a:r>
            <a:endParaRPr lang="en-GB" dirty="0"/>
          </a:p>
        </p:txBody>
      </p:sp>
    </p:spTree>
    <p:extLst>
      <p:ext uri="{BB962C8B-B14F-4D97-AF65-F5344CB8AC3E}">
        <p14:creationId xmlns:p14="http://schemas.microsoft.com/office/powerpoint/2010/main" val="2083920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EECBD-7918-2E78-0323-7C18A6BBEC6A}"/>
              </a:ext>
            </a:extLst>
          </p:cNvPr>
          <p:cNvSpPr>
            <a:spLocks noGrp="1"/>
          </p:cNvSpPr>
          <p:nvPr>
            <p:ph type="title"/>
          </p:nvPr>
        </p:nvSpPr>
        <p:spPr/>
        <p:txBody>
          <a:bodyPr/>
          <a:lstStyle/>
          <a:p>
            <a:r>
              <a:rPr lang="en-GB" dirty="0"/>
              <a:t>Find us on social media!</a:t>
            </a:r>
          </a:p>
        </p:txBody>
      </p:sp>
      <p:pic>
        <p:nvPicPr>
          <p:cNvPr id="4" name="Picture 3">
            <a:extLst>
              <a:ext uri="{FF2B5EF4-FFF2-40B4-BE49-F238E27FC236}">
                <a16:creationId xmlns:a16="http://schemas.microsoft.com/office/drawing/2014/main" id="{CF63F5D7-9E0B-9288-116A-D139BA69D1B5}"/>
              </a:ext>
            </a:extLst>
          </p:cNvPr>
          <p:cNvPicPr>
            <a:picLocks noChangeAspect="1"/>
          </p:cNvPicPr>
          <p:nvPr/>
        </p:nvPicPr>
        <p:blipFill>
          <a:blip r:embed="rId3"/>
          <a:stretch>
            <a:fillRect/>
          </a:stretch>
        </p:blipFill>
        <p:spPr>
          <a:xfrm>
            <a:off x="578361" y="2261281"/>
            <a:ext cx="2947307" cy="2335438"/>
          </a:xfrm>
          <a:prstGeom prst="rect">
            <a:avLst/>
          </a:prstGeom>
        </p:spPr>
      </p:pic>
      <p:sp>
        <p:nvSpPr>
          <p:cNvPr id="5" name="TextBox 4">
            <a:extLst>
              <a:ext uri="{FF2B5EF4-FFF2-40B4-BE49-F238E27FC236}">
                <a16:creationId xmlns:a16="http://schemas.microsoft.com/office/drawing/2014/main" id="{C1C33DA2-5DDD-0F9B-0350-453ACCB1B8F7}"/>
              </a:ext>
            </a:extLst>
          </p:cNvPr>
          <p:cNvSpPr txBox="1"/>
          <p:nvPr/>
        </p:nvSpPr>
        <p:spPr>
          <a:xfrm>
            <a:off x="163286" y="1477736"/>
            <a:ext cx="5037364"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We are on Facebook, Instagram and Bluesky</a:t>
            </a:r>
          </a:p>
        </p:txBody>
      </p:sp>
      <p:sp>
        <p:nvSpPr>
          <p:cNvPr id="6" name="TextBox 5">
            <a:extLst>
              <a:ext uri="{FF2B5EF4-FFF2-40B4-BE49-F238E27FC236}">
                <a16:creationId xmlns:a16="http://schemas.microsoft.com/office/drawing/2014/main" id="{D6E5BDC2-3D63-408D-163B-BFE8F2A76691}"/>
              </a:ext>
            </a:extLst>
          </p:cNvPr>
          <p:cNvSpPr txBox="1"/>
          <p:nvPr/>
        </p:nvSpPr>
        <p:spPr>
          <a:xfrm>
            <a:off x="360135" y="4961692"/>
            <a:ext cx="4939393" cy="101566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Follow us to find out what’s new!</a:t>
            </a: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Share what you’re reading! </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p:txBody>
      </p:sp>
      <p:pic>
        <p:nvPicPr>
          <p:cNvPr id="8" name="Picture 7">
            <a:extLst>
              <a:ext uri="{FF2B5EF4-FFF2-40B4-BE49-F238E27FC236}">
                <a16:creationId xmlns:a16="http://schemas.microsoft.com/office/drawing/2014/main" id="{50457C7C-D097-1839-0723-AF1C76A798CA}"/>
              </a:ext>
            </a:extLst>
          </p:cNvPr>
          <p:cNvPicPr>
            <a:picLocks noChangeAspect="1"/>
          </p:cNvPicPr>
          <p:nvPr/>
        </p:nvPicPr>
        <p:blipFill>
          <a:blip r:embed="rId4"/>
          <a:stretch>
            <a:fillRect/>
          </a:stretch>
        </p:blipFill>
        <p:spPr>
          <a:xfrm>
            <a:off x="4894347" y="1477735"/>
            <a:ext cx="6793223" cy="4278085"/>
          </a:xfrm>
          <a:prstGeom prst="rect">
            <a:avLst/>
          </a:prstGeom>
        </p:spPr>
      </p:pic>
    </p:spTree>
    <p:extLst>
      <p:ext uri="{BB962C8B-B14F-4D97-AF65-F5344CB8AC3E}">
        <p14:creationId xmlns:p14="http://schemas.microsoft.com/office/powerpoint/2010/main" val="2215376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cs typeface="Calibri"/>
              </a:rPr>
              <a:t>Help is Always Available.</a:t>
            </a:r>
            <a:endParaRPr lang="en-GB" dirty="0"/>
          </a:p>
        </p:txBody>
      </p:sp>
      <p:sp>
        <p:nvSpPr>
          <p:cNvPr id="3" name="Content Placeholder 2"/>
          <p:cNvSpPr>
            <a:spLocks noGrp="1"/>
          </p:cNvSpPr>
          <p:nvPr>
            <p:ph sz="quarter" idx="10"/>
          </p:nvPr>
        </p:nvSpPr>
        <p:spPr>
          <a:xfrm>
            <a:off x="44923" y="1390334"/>
            <a:ext cx="6114412" cy="4561760"/>
          </a:xfrm>
        </p:spPr>
        <p:txBody>
          <a:bodyPr>
            <a:normAutofit/>
          </a:bodyPr>
          <a:lstStyle/>
          <a:p>
            <a:pPr marL="0" indent="0">
              <a:lnSpc>
                <a:spcPct val="100000"/>
              </a:lnSpc>
              <a:spcBef>
                <a:spcPts val="0"/>
              </a:spcBef>
              <a:buNone/>
            </a:pPr>
            <a:r>
              <a:rPr lang="en-GB" sz="2000" dirty="0">
                <a:latin typeface="Arial" panose="020B0604020202020204" pitchFamily="34" charset="0"/>
                <a:cs typeface="Arial" panose="020B0604020202020204" pitchFamily="34" charset="0"/>
              </a:rPr>
              <a:t>For help with research and referencing queries or for help with digital skills advice </a:t>
            </a:r>
            <a:endParaRPr lang="en-US"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b="1" dirty="0">
                <a:latin typeface="Arial" panose="020B0604020202020204" pitchFamily="34" charset="0"/>
                <a:cs typeface="Arial" panose="020B0604020202020204" pitchFamily="34" charset="0"/>
              </a:rPr>
              <a:t>Connie Davage </a:t>
            </a:r>
            <a:r>
              <a:rPr lang="en-GB" sz="2000" dirty="0">
                <a:latin typeface="Arial" panose="020B0604020202020204" pitchFamily="34" charset="0"/>
                <a:cs typeface="Arial" panose="020B0604020202020204" pitchFamily="34" charset="0"/>
              </a:rPr>
              <a:t>Academic Liaison Librarian </a:t>
            </a:r>
          </a:p>
          <a:p>
            <a:pPr marL="0" indent="0">
              <a:lnSpc>
                <a:spcPct val="100000"/>
              </a:lnSpc>
              <a:spcBef>
                <a:spcPts val="0"/>
              </a:spcBef>
              <a:buNone/>
            </a:pPr>
            <a:r>
              <a:rPr lang="en-GB" sz="2000" dirty="0">
                <a:latin typeface="Arial" panose="020B0604020202020204" pitchFamily="34" charset="0"/>
                <a:cs typeface="Arial" panose="020B0604020202020204" pitchFamily="34" charset="0"/>
                <a:hlinkClick r:id="rId3"/>
              </a:rPr>
              <a:t>c.davage@uwtsd.ac.uk</a:t>
            </a:r>
            <a:r>
              <a:rPr lang="en-GB" sz="2000" dirty="0">
                <a:latin typeface="Arial" panose="020B0604020202020204" pitchFamily="34" charset="0"/>
                <a:cs typeface="Arial" panose="020B0604020202020204" pitchFamily="34" charset="0"/>
              </a:rPr>
              <a:t>  </a:t>
            </a:r>
          </a:p>
          <a:p>
            <a:pPr marL="0" indent="0">
              <a:lnSpc>
                <a:spcPct val="100000"/>
              </a:lnSpc>
              <a:spcBef>
                <a:spcPts val="0"/>
              </a:spcBef>
              <a:buNone/>
            </a:pPr>
            <a:r>
              <a:rPr lang="en-GB" sz="2000" b="1">
                <a:latin typeface="Arial" panose="020B0604020202020204" pitchFamily="34" charset="0"/>
                <a:cs typeface="Arial" panose="020B0604020202020204" pitchFamily="34" charset="0"/>
              </a:rPr>
              <a:t>Jessica Hill </a:t>
            </a:r>
            <a:r>
              <a:rPr lang="en-GB" sz="2000">
                <a:latin typeface="Arial" panose="020B0604020202020204" pitchFamily="34" charset="0"/>
                <a:cs typeface="Arial" panose="020B0604020202020204" pitchFamily="34" charset="0"/>
              </a:rPr>
              <a:t>Digital </a:t>
            </a:r>
            <a:r>
              <a:rPr lang="en-GB" sz="2000" dirty="0">
                <a:latin typeface="Arial" panose="020B0604020202020204" pitchFamily="34" charset="0"/>
                <a:cs typeface="Arial" panose="020B0604020202020204" pitchFamily="34" charset="0"/>
              </a:rPr>
              <a:t>Skills Advisor</a:t>
            </a:r>
          </a:p>
          <a:p>
            <a:pPr marL="0" indent="0">
              <a:lnSpc>
                <a:spcPct val="100000"/>
              </a:lnSpc>
              <a:spcBef>
                <a:spcPts val="0"/>
              </a:spcBef>
              <a:buNone/>
            </a:pPr>
            <a:r>
              <a:rPr lang="en-GB" sz="2000" dirty="0">
                <a:latin typeface="Arial" panose="020B0604020202020204" pitchFamily="34" charset="0"/>
                <a:cs typeface="Arial" panose="020B0604020202020204" pitchFamily="34" charset="0"/>
                <a:hlinkClick r:id="rId4"/>
              </a:rPr>
              <a:t>j.hill@uwtsd.ac.uk</a:t>
            </a:r>
            <a:r>
              <a:rPr lang="en-GB" sz="2000" dirty="0">
                <a:latin typeface="Arial" panose="020B0604020202020204" pitchFamily="34" charset="0"/>
                <a:cs typeface="Arial" panose="020B0604020202020204" pitchFamily="34" charset="0"/>
              </a:rPr>
              <a:t> </a:t>
            </a: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rPr>
              <a:t>For help with your librarian or Digital Skills Advisor from this page:</a:t>
            </a:r>
            <a:endParaRPr lang="en-GB" sz="2000" dirty="0">
              <a:latin typeface="Arial" panose="020B0604020202020204" pitchFamily="34" charset="0"/>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hlinkClick r:id="rId5"/>
              </a:rPr>
              <a:t>Book an appointment</a:t>
            </a: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General queries and help with loans:</a:t>
            </a:r>
          </a:p>
          <a:p>
            <a:pPr marL="0" indent="0">
              <a:buNone/>
            </a:pPr>
            <a:r>
              <a:rPr lang="en-GB" sz="2000" dirty="0">
                <a:latin typeface="Arial" panose="020B0604020202020204" pitchFamily="34" charset="0"/>
                <a:cs typeface="Arial" panose="020B0604020202020204" pitchFamily="34" charset="0"/>
                <a:hlinkClick r:id="rId6"/>
              </a:rPr>
              <a:t>library@uwtsd.ac.uk</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ea typeface="+mn-lt"/>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p:txBody>
      </p:sp>
      <p:pic>
        <p:nvPicPr>
          <p:cNvPr id="5" name="Picture 4" descr="A tablet with words on it&#10;&#10;Description automatically generated">
            <a:extLst>
              <a:ext uri="{FF2B5EF4-FFF2-40B4-BE49-F238E27FC236}">
                <a16:creationId xmlns:a16="http://schemas.microsoft.com/office/drawing/2014/main" id="{424F0ED0-855D-E132-ECD4-DD4CC29F09E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77588" y="2199835"/>
            <a:ext cx="6114412" cy="4076274"/>
          </a:xfrm>
          <a:prstGeom prst="rect">
            <a:avLst/>
          </a:prstGeom>
        </p:spPr>
      </p:pic>
      <p:sp>
        <p:nvSpPr>
          <p:cNvPr id="6" name="TextBox 5">
            <a:extLst>
              <a:ext uri="{FF2B5EF4-FFF2-40B4-BE49-F238E27FC236}">
                <a16:creationId xmlns:a16="http://schemas.microsoft.com/office/drawing/2014/main" id="{5DE0000B-848B-66E6-E880-10E534826D10}"/>
              </a:ext>
            </a:extLst>
          </p:cNvPr>
          <p:cNvSpPr txBox="1"/>
          <p:nvPr/>
        </p:nvSpPr>
        <p:spPr>
          <a:xfrm>
            <a:off x="952500" y="6858000"/>
            <a:ext cx="10287000" cy="230832"/>
          </a:xfrm>
          <a:prstGeom prst="rect">
            <a:avLst/>
          </a:prstGeom>
          <a:noFill/>
        </p:spPr>
        <p:txBody>
          <a:bodyPr wrap="square" rtlCol="0">
            <a:spAutoFit/>
          </a:bodyPr>
          <a:lstStyle/>
          <a:p>
            <a:r>
              <a:rPr lang="en-GB" sz="900">
                <a:hlinkClick r:id="rId8" tooltip="https://www.thebluediamondgallery.com/tablet/a/assistance.html"/>
              </a:rPr>
              <a:t>This Photo</a:t>
            </a:r>
            <a:r>
              <a:rPr lang="en-GB" sz="900"/>
              <a:t> by Unknown Author is licensed under </a:t>
            </a:r>
            <a:r>
              <a:rPr lang="en-GB" sz="900">
                <a:hlinkClick r:id="rId9" tooltip="https://creativecommons.org/licenses/by-sa/3.0/"/>
              </a:rPr>
              <a:t>CC BY-SA</a:t>
            </a:r>
            <a:endParaRPr lang="en-GB" sz="900"/>
          </a:p>
        </p:txBody>
      </p:sp>
    </p:spTree>
    <p:extLst>
      <p:ext uri="{BB962C8B-B14F-4D97-AF65-F5344CB8AC3E}">
        <p14:creationId xmlns:p14="http://schemas.microsoft.com/office/powerpoint/2010/main" val="32036921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A86EF392-A89B-F437-26C1-15EABD20909D}"/>
              </a:ext>
            </a:extLst>
          </p:cNvPr>
          <p:cNvPicPr>
            <a:picLocks noGrp="1" noChangeAspect="1"/>
          </p:cNvPicPr>
          <p:nvPr>
            <p:ph type="pic" sz="quarter" idx="13"/>
          </p:nvPr>
        </p:nvPicPr>
        <p:blipFill>
          <a:blip r:embed="rId2"/>
          <a:srcRect l="5065" r="5065"/>
          <a:stretch/>
        </p:blipFill>
        <p:spPr>
          <a:xfrm>
            <a:off x="781330" y="909105"/>
            <a:ext cx="4849072" cy="5449529"/>
          </a:xfrm>
        </p:spPr>
      </p:pic>
      <p:sp>
        <p:nvSpPr>
          <p:cNvPr id="29" name="Subtitle 2">
            <a:extLst>
              <a:ext uri="{FF2B5EF4-FFF2-40B4-BE49-F238E27FC236}">
                <a16:creationId xmlns:a16="http://schemas.microsoft.com/office/drawing/2014/main" id="{E5898168-D74B-54E8-1E24-C3C4D28115CA}"/>
              </a:ext>
            </a:extLst>
          </p:cNvPr>
          <p:cNvSpPr>
            <a:spLocks noGrp="1"/>
          </p:cNvSpPr>
          <p:nvPr>
            <p:ph type="subTitle" idx="1"/>
          </p:nvPr>
        </p:nvSpPr>
        <p:spPr>
          <a:xfrm>
            <a:off x="6378926" y="4698064"/>
            <a:ext cx="5435249" cy="1046857"/>
          </a:xfrm>
        </p:spPr>
        <p:txBody>
          <a:bodyPr>
            <a:normAutofit lnSpcReduction="10000"/>
          </a:bodyPr>
          <a:lstStyle/>
          <a:p>
            <a:r>
              <a:rPr lang="en-GB" dirty="0"/>
              <a:t>If you have 5 minutes, please scan the QR code and complete our short feedback form. </a:t>
            </a:r>
            <a:endParaRPr lang="en-US" dirty="0"/>
          </a:p>
        </p:txBody>
      </p:sp>
      <p:sp>
        <p:nvSpPr>
          <p:cNvPr id="31" name="Title 3">
            <a:extLst>
              <a:ext uri="{FF2B5EF4-FFF2-40B4-BE49-F238E27FC236}">
                <a16:creationId xmlns:a16="http://schemas.microsoft.com/office/drawing/2014/main" id="{9EC9BAE2-4DB3-8E10-E0B8-95007BBC910D}"/>
              </a:ext>
            </a:extLst>
          </p:cNvPr>
          <p:cNvSpPr>
            <a:spLocks noGrp="1"/>
          </p:cNvSpPr>
          <p:nvPr>
            <p:ph type="title"/>
          </p:nvPr>
        </p:nvSpPr>
        <p:spPr>
          <a:xfrm>
            <a:off x="6367977" y="2286001"/>
            <a:ext cx="5446198" cy="2225400"/>
          </a:xfrm>
        </p:spPr>
        <p:txBody>
          <a:bodyPr/>
          <a:lstStyle/>
          <a:p>
            <a:r>
              <a:rPr lang="en-GB" dirty="0"/>
              <a:t>Let us know how we did.</a:t>
            </a:r>
            <a:endParaRPr lang="en-US" dirty="0"/>
          </a:p>
        </p:txBody>
      </p:sp>
    </p:spTree>
    <p:extLst>
      <p:ext uri="{BB962C8B-B14F-4D97-AF65-F5344CB8AC3E}">
        <p14:creationId xmlns:p14="http://schemas.microsoft.com/office/powerpoint/2010/main" val="276873678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6ab7e545-27b8-41a1-9280-7bb92e3b4f86"/>
</p:tagLst>
</file>

<file path=ppt/theme/theme1.xml><?xml version="1.0" encoding="utf-8"?>
<a:theme xmlns:a="http://schemas.openxmlformats.org/drawingml/2006/main" name="Office Theme">
  <a:themeElements>
    <a:clrScheme name="Library Colours">
      <a:dk1>
        <a:sysClr val="windowText" lastClr="000000"/>
      </a:dk1>
      <a:lt1>
        <a:sysClr val="window" lastClr="FFFFFF"/>
      </a:lt1>
      <a:dk2>
        <a:srgbClr val="333333"/>
      </a:dk2>
      <a:lt2>
        <a:srgbClr val="E7E6E6"/>
      </a:lt2>
      <a:accent1>
        <a:srgbClr val="007F7C"/>
      </a:accent1>
      <a:accent2>
        <a:srgbClr val="D1428D"/>
      </a:accent2>
      <a:accent3>
        <a:srgbClr val="D8AE47"/>
      </a:accent3>
      <a:accent4>
        <a:srgbClr val="9933FF"/>
      </a:accent4>
      <a:accent5>
        <a:srgbClr val="FF6600"/>
      </a:accent5>
      <a:accent6>
        <a:srgbClr val="37B131"/>
      </a:accent6>
      <a:hlink>
        <a:srgbClr val="034A90"/>
      </a:hlink>
      <a:folHlink>
        <a:srgbClr val="A5286A"/>
      </a:folHlink>
    </a:clrScheme>
    <a:fontScheme name="Library fonts">
      <a:majorFont>
        <a:latin typeface="Lucida Sans"/>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infoskills (1)" id="{8922DA5D-4F5E-4917-9E69-F4754099A351}" vid="{E55864B7-8172-4883-9242-DE6CFFD1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Props1.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2.xml><?xml version="1.0" encoding="utf-8"?>
<ds:datastoreItem xmlns:ds="http://schemas.openxmlformats.org/officeDocument/2006/customXml" ds:itemID="{6E59E92B-10D4-40E7-BF1F-40FD891F7F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Presentation-mustard</Template>
  <TotalTime>0</TotalTime>
  <Words>992</Words>
  <Application>Microsoft Office PowerPoint</Application>
  <PresentationFormat>Widescreen</PresentationFormat>
  <Paragraphs>142</Paragraphs>
  <Slides>18</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Arial,Sans-Serif</vt:lpstr>
      <vt:lpstr>Arial</vt:lpstr>
      <vt:lpstr>Calibri</vt:lpstr>
      <vt:lpstr>Calibri Light</vt:lpstr>
      <vt:lpstr>Lucida Sans</vt:lpstr>
      <vt:lpstr>Wingdings</vt:lpstr>
      <vt:lpstr>Office Theme</vt:lpstr>
      <vt:lpstr>Introduction to the Library</vt:lpstr>
      <vt:lpstr>Welcome and Overview.</vt:lpstr>
      <vt:lpstr>Services and support.</vt:lpstr>
      <vt:lpstr>PowerPoint Presentation</vt:lpstr>
      <vt:lpstr>Study Spaces.</vt:lpstr>
      <vt:lpstr>Library website: Student HWB</vt:lpstr>
      <vt:lpstr>Library Webpage</vt:lpstr>
      <vt:lpstr>Library Webpage</vt:lpstr>
      <vt:lpstr>Get Started…</vt:lpstr>
      <vt:lpstr>What are your online resource lists?</vt:lpstr>
      <vt:lpstr>Why Use an Online Resource List?</vt:lpstr>
      <vt:lpstr>Find Online Resource List in Moodle</vt:lpstr>
      <vt:lpstr>Also Find Them..</vt:lpstr>
      <vt:lpstr>Academic and infoskills</vt:lpstr>
      <vt:lpstr>Library catalogue – your library account.</vt:lpstr>
      <vt:lpstr>Find us on social media!</vt:lpstr>
      <vt:lpstr>Help is Always Available.</vt:lpstr>
      <vt:lpstr>Let us know how we did.</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5</cp:revision>
  <dcterms:created xsi:type="dcterms:W3CDTF">2019-08-13T11:11:50Z</dcterms:created>
  <dcterms:modified xsi:type="dcterms:W3CDTF">2025-09-24T08:17:41Z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