
<file path=[Content_Types].xml><?xml version="1.0" encoding="utf-8"?>
<Types xmlns="http://schemas.openxmlformats.org/package/2006/content-types">
  <Default Extension="emf" ContentType="image/x-emf"/>
  <Default Extension="jpeg" ContentType="image/jpeg"/>
  <Default Extension="mp4" ContentType="video/mp4"/>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25.xml" ContentType="application/vnd.openxmlformats-officedocument.presentationml.slide+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Layouts/slideLayout37.xml" ContentType="application/vnd.openxmlformats-officedocument.presentationml.slideLayout+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75.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Masters/notesMaster1.xml" ContentType="application/vnd.openxmlformats-officedocument.presentationml.notesMaster+xml"/>
  <Override PartName="/ppt/theme/theme8.xml" ContentType="application/vnd.openxmlformats-officedocument.theme+xml"/>
  <Override PartName="/ppt/theme/theme7.xml" ContentType="application/vnd.openxmlformats-officedocument.theme+xml"/>
  <Override PartName="/ppt/theme/theme6.xml" ContentType="application/vnd.openxmlformats-officedocument.theme+xml"/>
  <Override PartName="/ppt/theme/theme5.xml" ContentType="application/vnd.openxmlformats-officedocument.theme+xml"/>
  <Override PartName="/ppt/theme/theme4.xml" ContentType="application/vnd.openxmlformats-officedocument.theme+xml"/>
  <Override PartName="/ppt/theme/theme3.xml" ContentType="application/vnd.openxmlformats-officedocument.theme+xml"/>
  <Override PartName="/ppt/theme/theme2.xml" ContentType="application/vnd.openxmlformats-officedocument.theme+xml"/>
  <Override PartName="/ppt/theme/theme1.xml" ContentType="application/vnd.openxmlformats-officedocument.theme+xml"/>
  <Override PartName="/ppt/tableStyles.xml" ContentType="application/vnd.openxmlformats-officedocument.presentationml.tableStyles+xml"/>
  <Override PartName="/ppt/viewProps.xml" ContentType="application/vnd.openxmlformats-officedocument.presentationml.viewProps+xml"/>
  <Override PartName="/ppt/presProps.xml" ContentType="application/vnd.openxmlformats-officedocument.presentationml.presProp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customXml/itemProps1.xml" ContentType="application/vnd.openxmlformats-officedocument.customXmlProperties+xml"/>
  <Override PartName="/customXml/itemProps2.xml" ContentType="application/vnd.openxmlformats-officedocument.customXml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96" r:id="rId2"/>
    <p:sldMasterId id="2147483774" r:id="rId3"/>
    <p:sldMasterId id="2147483834" r:id="rId4"/>
    <p:sldMasterId id="2147483846" r:id="rId5"/>
    <p:sldMasterId id="2147483858" r:id="rId6"/>
    <p:sldMasterId id="2147483870" r:id="rId7"/>
  </p:sldMasterIdLst>
  <p:notesMasterIdLst>
    <p:notesMasterId r:id="rId39"/>
  </p:notesMasterIdLst>
  <p:sldIdLst>
    <p:sldId id="256" r:id="rId8"/>
    <p:sldId id="257" r:id="rId9"/>
    <p:sldId id="259" r:id="rId10"/>
    <p:sldId id="266" r:id="rId11"/>
    <p:sldId id="267" r:id="rId12"/>
    <p:sldId id="268" r:id="rId13"/>
    <p:sldId id="279" r:id="rId14"/>
    <p:sldId id="285" r:id="rId15"/>
    <p:sldId id="284" r:id="rId16"/>
    <p:sldId id="280" r:id="rId17"/>
    <p:sldId id="287" r:id="rId18"/>
    <p:sldId id="281" r:id="rId19"/>
    <p:sldId id="282" r:id="rId20"/>
    <p:sldId id="286" r:id="rId21"/>
    <p:sldId id="271" r:id="rId22"/>
    <p:sldId id="269" r:id="rId23"/>
    <p:sldId id="260" r:id="rId24"/>
    <p:sldId id="274" r:id="rId25"/>
    <p:sldId id="275" r:id="rId26"/>
    <p:sldId id="276" r:id="rId27"/>
    <p:sldId id="277" r:id="rId28"/>
    <p:sldId id="278" r:id="rId29"/>
    <p:sldId id="283" r:id="rId30"/>
    <p:sldId id="265" r:id="rId31"/>
    <p:sldId id="273" r:id="rId32"/>
    <p:sldId id="295" r:id="rId33"/>
    <p:sldId id="296" r:id="rId34"/>
    <p:sldId id="289" r:id="rId35"/>
    <p:sldId id="292" r:id="rId36"/>
    <p:sldId id="293" r:id="rId37"/>
    <p:sldId id="294" r:id="rId3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C9F7291-DC80-4A5C-9685-B4A17B0FADEE}" v="24" dt="2024-01-19T15:50:54.7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6247" autoAdjust="0"/>
  </p:normalViewPr>
  <p:slideViewPr>
    <p:cSldViewPr snapToGrid="0">
      <p:cViewPr varScale="1">
        <p:scale>
          <a:sx n="111" d="100"/>
          <a:sy n="111" d="100"/>
        </p:scale>
        <p:origin x="558" y="96"/>
      </p:cViewPr>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notesMaster" Target="notesMasters/notesMaster1.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theme" Target="theme/theme1.xml"/><Relationship Id="rId47" Type="http://schemas.openxmlformats.org/officeDocument/2006/relationships/customXml" Target="../customXml/item2.xml"/><Relationship Id="rId7" Type="http://schemas.openxmlformats.org/officeDocument/2006/relationships/slideMaster" Target="slideMasters/slideMaster7.xml"/><Relationship Id="rId2" Type="http://schemas.openxmlformats.org/officeDocument/2006/relationships/slideMaster" Target="slideMasters/slideMaster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presProps" Target="presProps.xml"/><Relationship Id="rId45" Type="http://schemas.microsoft.com/office/2015/10/relationships/revisionInfo" Target="revisionInfo.xml"/><Relationship Id="rId5" Type="http://schemas.openxmlformats.org/officeDocument/2006/relationships/slideMaster" Target="slideMasters/slideMaster5.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microsoft.com/office/2016/11/relationships/changesInfo" Target="changesInfos/changesInfo1.xml"/><Relationship Id="rId4" Type="http://schemas.openxmlformats.org/officeDocument/2006/relationships/slideMaster" Target="slideMasters/slideMaster4.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ableStyles" Target="tableStyles.xml"/><Relationship Id="rId8" Type="http://schemas.openxmlformats.org/officeDocument/2006/relationships/slide" Target="slides/slide1.xml"/><Relationship Id="rId3" Type="http://schemas.openxmlformats.org/officeDocument/2006/relationships/slideMaster" Target="slideMasters/slideMaster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46" Type="http://schemas.openxmlformats.org/officeDocument/2006/relationships/customXml" Target="../customXml/item1.xml"/><Relationship Id="rId20" Type="http://schemas.openxmlformats.org/officeDocument/2006/relationships/slide" Target="slides/slide13.xml"/><Relationship Id="rId4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134351 (Shane Clement)" userId="00a64e01-e81a-4d45-bec3-3283f3fac839" providerId="ADAL" clId="{3C9F7291-DC80-4A5C-9685-B4A17B0FADEE}"/>
    <pc:docChg chg="undo custSel modSld">
      <pc:chgData name="134351 (Shane Clement)" userId="00a64e01-e81a-4d45-bec3-3283f3fac839" providerId="ADAL" clId="{3C9F7291-DC80-4A5C-9685-B4A17B0FADEE}" dt="2024-01-19T15:53:10.201" v="359" actId="20577"/>
      <pc:docMkLst>
        <pc:docMk/>
      </pc:docMkLst>
      <pc:sldChg chg="addSp modSp mod modNotesTx">
        <pc:chgData name="134351 (Shane Clement)" userId="00a64e01-e81a-4d45-bec3-3283f3fac839" providerId="ADAL" clId="{3C9F7291-DC80-4A5C-9685-B4A17B0FADEE}" dt="2024-01-19T15:53:10.201" v="359" actId="20577"/>
        <pc:sldMkLst>
          <pc:docMk/>
          <pc:sldMk cId="4239383349" sldId="256"/>
        </pc:sldMkLst>
        <pc:spChg chg="mod">
          <ac:chgData name="134351 (Shane Clement)" userId="00a64e01-e81a-4d45-bec3-3283f3fac839" providerId="ADAL" clId="{3C9F7291-DC80-4A5C-9685-B4A17B0FADEE}" dt="2024-01-19T15:36:35.725" v="201" actId="404"/>
          <ac:spMkLst>
            <pc:docMk/>
            <pc:sldMk cId="4239383349" sldId="256"/>
            <ac:spMk id="2" creationId="{9EF14441-28B3-E17A-4AAA-93D753881C1B}"/>
          </ac:spMkLst>
        </pc:spChg>
        <pc:spChg chg="mod">
          <ac:chgData name="134351 (Shane Clement)" userId="00a64e01-e81a-4d45-bec3-3283f3fac839" providerId="ADAL" clId="{3C9F7291-DC80-4A5C-9685-B4A17B0FADEE}" dt="2024-01-19T15:37:18.644" v="208" actId="1076"/>
          <ac:spMkLst>
            <pc:docMk/>
            <pc:sldMk cId="4239383349" sldId="256"/>
            <ac:spMk id="3" creationId="{C12B864F-BC9B-DB48-438B-1C8682F53F2A}"/>
          </ac:spMkLst>
        </pc:spChg>
        <pc:spChg chg="mod">
          <ac:chgData name="134351 (Shane Clement)" userId="00a64e01-e81a-4d45-bec3-3283f3fac839" providerId="ADAL" clId="{3C9F7291-DC80-4A5C-9685-B4A17B0FADEE}" dt="2024-01-19T15:34:23.780" v="191" actId="1076"/>
          <ac:spMkLst>
            <pc:docMk/>
            <pc:sldMk cId="4239383349" sldId="256"/>
            <ac:spMk id="4" creationId="{0A83C30C-331F-703E-522B-A954ACD6A7C6}"/>
          </ac:spMkLst>
        </pc:spChg>
        <pc:spChg chg="add mod">
          <ac:chgData name="134351 (Shane Clement)" userId="00a64e01-e81a-4d45-bec3-3283f3fac839" providerId="ADAL" clId="{3C9F7291-DC80-4A5C-9685-B4A17B0FADEE}" dt="2024-01-19T15:50:29.101" v="254" actId="20577"/>
          <ac:spMkLst>
            <pc:docMk/>
            <pc:sldMk cId="4239383349" sldId="256"/>
            <ac:spMk id="6" creationId="{2BEAC088-585F-21A1-F6FA-901EFED93C06}"/>
          </ac:spMkLst>
        </pc:spChg>
        <pc:picChg chg="add mod">
          <ac:chgData name="134351 (Shane Clement)" userId="00a64e01-e81a-4d45-bec3-3283f3fac839" providerId="ADAL" clId="{3C9F7291-DC80-4A5C-9685-B4A17B0FADEE}" dt="2024-01-19T15:34:35.852" v="194" actId="1076"/>
          <ac:picMkLst>
            <pc:docMk/>
            <pc:sldMk cId="4239383349" sldId="256"/>
            <ac:picMk id="5" creationId="{7E2453BE-5C44-B5E4-A3C8-4189EFE08F54}"/>
          </ac:picMkLst>
        </pc:picChg>
      </pc:sldChg>
      <pc:sldChg chg="addSp modSp mod modNotesTx">
        <pc:chgData name="134351 (Shane Clement)" userId="00a64e01-e81a-4d45-bec3-3283f3fac839" providerId="ADAL" clId="{3C9F7291-DC80-4A5C-9685-B4A17B0FADEE}" dt="2024-01-19T15:52:22.126" v="309" actId="6549"/>
        <pc:sldMkLst>
          <pc:docMk/>
          <pc:sldMk cId="1833253369" sldId="257"/>
        </pc:sldMkLst>
        <pc:spChg chg="mod">
          <ac:chgData name="134351 (Shane Clement)" userId="00a64e01-e81a-4d45-bec3-3283f3fac839" providerId="ADAL" clId="{3C9F7291-DC80-4A5C-9685-B4A17B0FADEE}" dt="2024-01-19T15:37:41.593" v="211" actId="2711"/>
          <ac:spMkLst>
            <pc:docMk/>
            <pc:sldMk cId="1833253369" sldId="257"/>
            <ac:spMk id="2" creationId="{22093557-E8AE-E011-4696-0CFF2C924C87}"/>
          </ac:spMkLst>
        </pc:spChg>
        <pc:spChg chg="mod">
          <ac:chgData name="134351 (Shane Clement)" userId="00a64e01-e81a-4d45-bec3-3283f3fac839" providerId="ADAL" clId="{3C9F7291-DC80-4A5C-9685-B4A17B0FADEE}" dt="2024-01-19T15:41:17.922" v="230" actId="27636"/>
          <ac:spMkLst>
            <pc:docMk/>
            <pc:sldMk cId="1833253369" sldId="257"/>
            <ac:spMk id="3" creationId="{E0A1C9C8-2B25-222E-DF58-D1F472D26112}"/>
          </ac:spMkLst>
        </pc:spChg>
        <pc:spChg chg="add mod">
          <ac:chgData name="134351 (Shane Clement)" userId="00a64e01-e81a-4d45-bec3-3283f3fac839" providerId="ADAL" clId="{3C9F7291-DC80-4A5C-9685-B4A17B0FADEE}" dt="2024-01-19T15:51:00.630" v="256" actId="1076"/>
          <ac:spMkLst>
            <pc:docMk/>
            <pc:sldMk cId="1833253369" sldId="257"/>
            <ac:spMk id="4" creationId="{8A540077-BB64-F193-1F20-80A0AD46F939}"/>
          </ac:spMkLst>
        </pc:spChg>
        <pc:picChg chg="mod">
          <ac:chgData name="134351 (Shane Clement)" userId="00a64e01-e81a-4d45-bec3-3283f3fac839" providerId="ADAL" clId="{3C9F7291-DC80-4A5C-9685-B4A17B0FADEE}" dt="2024-01-19T15:30:04.177" v="171" actId="1076"/>
          <ac:picMkLst>
            <pc:docMk/>
            <pc:sldMk cId="1833253369" sldId="257"/>
            <ac:picMk id="5" creationId="{AE1CF452-298B-9F9A-0B1E-88FB4E7C6E95}"/>
          </ac:picMkLst>
        </pc:picChg>
      </pc:sldChg>
      <pc:sldChg chg="modSp mod modNotesTx">
        <pc:chgData name="134351 (Shane Clement)" userId="00a64e01-e81a-4d45-bec3-3283f3fac839" providerId="ADAL" clId="{3C9F7291-DC80-4A5C-9685-B4A17B0FADEE}" dt="2024-01-19T15:44:02.696" v="243" actId="2711"/>
        <pc:sldMkLst>
          <pc:docMk/>
          <pc:sldMk cId="2361586057" sldId="260"/>
        </pc:sldMkLst>
        <pc:spChg chg="mod">
          <ac:chgData name="134351 (Shane Clement)" userId="00a64e01-e81a-4d45-bec3-3283f3fac839" providerId="ADAL" clId="{3C9F7291-DC80-4A5C-9685-B4A17B0FADEE}" dt="2024-01-19T15:39:43.214" v="220" actId="2711"/>
          <ac:spMkLst>
            <pc:docMk/>
            <pc:sldMk cId="2361586057" sldId="260"/>
            <ac:spMk id="2" creationId="{753F36E4-79BC-F4EA-4AA0-CD6300371468}"/>
          </ac:spMkLst>
        </pc:spChg>
        <pc:spChg chg="mod">
          <ac:chgData name="134351 (Shane Clement)" userId="00a64e01-e81a-4d45-bec3-3283f3fac839" providerId="ADAL" clId="{3C9F7291-DC80-4A5C-9685-B4A17B0FADEE}" dt="2024-01-19T15:44:02.696" v="243" actId="2711"/>
          <ac:spMkLst>
            <pc:docMk/>
            <pc:sldMk cId="2361586057" sldId="260"/>
            <ac:spMk id="3" creationId="{B0633AAD-4E49-D734-45C6-EA602F067602}"/>
          </ac:spMkLst>
        </pc:spChg>
      </pc:sldChg>
      <pc:sldChg chg="modSp mod">
        <pc:chgData name="134351 (Shane Clement)" userId="00a64e01-e81a-4d45-bec3-3283f3fac839" providerId="ADAL" clId="{3C9F7291-DC80-4A5C-9685-B4A17B0FADEE}" dt="2024-01-19T15:43:55.270" v="242" actId="27636"/>
        <pc:sldMkLst>
          <pc:docMk/>
          <pc:sldMk cId="3706900082" sldId="269"/>
        </pc:sldMkLst>
        <pc:spChg chg="mod">
          <ac:chgData name="134351 (Shane Clement)" userId="00a64e01-e81a-4d45-bec3-3283f3fac839" providerId="ADAL" clId="{3C9F7291-DC80-4A5C-9685-B4A17B0FADEE}" dt="2024-01-19T15:39:35.415" v="219" actId="2711"/>
          <ac:spMkLst>
            <pc:docMk/>
            <pc:sldMk cId="3706900082" sldId="269"/>
            <ac:spMk id="2" creationId="{207D630A-8E31-6385-1A2E-0F7A07DDE496}"/>
          </ac:spMkLst>
        </pc:spChg>
        <pc:spChg chg="mod">
          <ac:chgData name="134351 (Shane Clement)" userId="00a64e01-e81a-4d45-bec3-3283f3fac839" providerId="ADAL" clId="{3C9F7291-DC80-4A5C-9685-B4A17B0FADEE}" dt="2024-01-19T15:43:55.270" v="242" actId="27636"/>
          <ac:spMkLst>
            <pc:docMk/>
            <pc:sldMk cId="3706900082" sldId="269"/>
            <ac:spMk id="3" creationId="{18FF696A-EC86-59C0-790D-CEA2777A64D1}"/>
          </ac:spMkLst>
        </pc:spChg>
      </pc:sldChg>
      <pc:sldChg chg="modSp mod modNotesTx">
        <pc:chgData name="134351 (Shane Clement)" userId="00a64e01-e81a-4d45-bec3-3283f3fac839" providerId="ADAL" clId="{3C9F7291-DC80-4A5C-9685-B4A17B0FADEE}" dt="2024-01-19T15:43:48.081" v="240" actId="27636"/>
        <pc:sldMkLst>
          <pc:docMk/>
          <pc:sldMk cId="2315307971" sldId="271"/>
        </pc:sldMkLst>
        <pc:spChg chg="mod">
          <ac:chgData name="134351 (Shane Clement)" userId="00a64e01-e81a-4d45-bec3-3283f3fac839" providerId="ADAL" clId="{3C9F7291-DC80-4A5C-9685-B4A17B0FADEE}" dt="2024-01-19T15:39:30.231" v="218" actId="2711"/>
          <ac:spMkLst>
            <pc:docMk/>
            <pc:sldMk cId="2315307971" sldId="271"/>
            <ac:spMk id="2" creationId="{51E52BD9-335B-92A5-BE12-7C712DB40710}"/>
          </ac:spMkLst>
        </pc:spChg>
        <pc:spChg chg="mod">
          <ac:chgData name="134351 (Shane Clement)" userId="00a64e01-e81a-4d45-bec3-3283f3fac839" providerId="ADAL" clId="{3C9F7291-DC80-4A5C-9685-B4A17B0FADEE}" dt="2024-01-19T15:43:48.081" v="240" actId="27636"/>
          <ac:spMkLst>
            <pc:docMk/>
            <pc:sldMk cId="2315307971" sldId="271"/>
            <ac:spMk id="3" creationId="{997D019C-A873-7510-BC45-A54B9B9AD050}"/>
          </ac:spMkLst>
        </pc:spChg>
      </pc:sldChg>
      <pc:sldChg chg="modSp mod modNotesTx">
        <pc:chgData name="134351 (Shane Clement)" userId="00a64e01-e81a-4d45-bec3-3283f3fac839" providerId="ADAL" clId="{3C9F7291-DC80-4A5C-9685-B4A17B0FADEE}" dt="2024-01-19T15:44:07.983" v="244" actId="2711"/>
        <pc:sldMkLst>
          <pc:docMk/>
          <pc:sldMk cId="2634639823" sldId="274"/>
        </pc:sldMkLst>
        <pc:spChg chg="mod">
          <ac:chgData name="134351 (Shane Clement)" userId="00a64e01-e81a-4d45-bec3-3283f3fac839" providerId="ADAL" clId="{3C9F7291-DC80-4A5C-9685-B4A17B0FADEE}" dt="2024-01-19T15:39:48.646" v="221" actId="2711"/>
          <ac:spMkLst>
            <pc:docMk/>
            <pc:sldMk cId="2634639823" sldId="274"/>
            <ac:spMk id="2" creationId="{753F36E4-79BC-F4EA-4AA0-CD6300371468}"/>
          </ac:spMkLst>
        </pc:spChg>
        <pc:spChg chg="mod">
          <ac:chgData name="134351 (Shane Clement)" userId="00a64e01-e81a-4d45-bec3-3283f3fac839" providerId="ADAL" clId="{3C9F7291-DC80-4A5C-9685-B4A17B0FADEE}" dt="2024-01-19T15:44:07.983" v="244" actId="2711"/>
          <ac:spMkLst>
            <pc:docMk/>
            <pc:sldMk cId="2634639823" sldId="274"/>
            <ac:spMk id="3" creationId="{B0633AAD-4E49-D734-45C6-EA602F067602}"/>
          </ac:spMkLst>
        </pc:spChg>
      </pc:sldChg>
      <pc:sldChg chg="modSp mod modNotesTx">
        <pc:chgData name="134351 (Shane Clement)" userId="00a64e01-e81a-4d45-bec3-3283f3fac839" providerId="ADAL" clId="{3C9F7291-DC80-4A5C-9685-B4A17B0FADEE}" dt="2024-01-19T15:44:22.413" v="246" actId="1076"/>
        <pc:sldMkLst>
          <pc:docMk/>
          <pc:sldMk cId="573164835" sldId="275"/>
        </pc:sldMkLst>
        <pc:spChg chg="mod">
          <ac:chgData name="134351 (Shane Clement)" userId="00a64e01-e81a-4d45-bec3-3283f3fac839" providerId="ADAL" clId="{3C9F7291-DC80-4A5C-9685-B4A17B0FADEE}" dt="2024-01-19T15:39:54.351" v="222" actId="2711"/>
          <ac:spMkLst>
            <pc:docMk/>
            <pc:sldMk cId="573164835" sldId="275"/>
            <ac:spMk id="2" creationId="{753F36E4-79BC-F4EA-4AA0-CD6300371468}"/>
          </ac:spMkLst>
        </pc:spChg>
        <pc:spChg chg="mod">
          <ac:chgData name="134351 (Shane Clement)" userId="00a64e01-e81a-4d45-bec3-3283f3fac839" providerId="ADAL" clId="{3C9F7291-DC80-4A5C-9685-B4A17B0FADEE}" dt="2024-01-19T15:44:22.413" v="246" actId="1076"/>
          <ac:spMkLst>
            <pc:docMk/>
            <pc:sldMk cId="573164835" sldId="275"/>
            <ac:spMk id="3" creationId="{B0633AAD-4E49-D734-45C6-EA602F067602}"/>
          </ac:spMkLst>
        </pc:spChg>
      </pc:sldChg>
      <pc:sldChg chg="modSp mod modNotesTx">
        <pc:chgData name="134351 (Shane Clement)" userId="00a64e01-e81a-4d45-bec3-3283f3fac839" providerId="ADAL" clId="{3C9F7291-DC80-4A5C-9685-B4A17B0FADEE}" dt="2024-01-19T15:44:32.023" v="247" actId="2711"/>
        <pc:sldMkLst>
          <pc:docMk/>
          <pc:sldMk cId="2885771236" sldId="276"/>
        </pc:sldMkLst>
        <pc:spChg chg="mod">
          <ac:chgData name="134351 (Shane Clement)" userId="00a64e01-e81a-4d45-bec3-3283f3fac839" providerId="ADAL" clId="{3C9F7291-DC80-4A5C-9685-B4A17B0FADEE}" dt="2024-01-19T15:40:00.574" v="223" actId="2711"/>
          <ac:spMkLst>
            <pc:docMk/>
            <pc:sldMk cId="2885771236" sldId="276"/>
            <ac:spMk id="2" creationId="{753F36E4-79BC-F4EA-4AA0-CD6300371468}"/>
          </ac:spMkLst>
        </pc:spChg>
        <pc:spChg chg="mod">
          <ac:chgData name="134351 (Shane Clement)" userId="00a64e01-e81a-4d45-bec3-3283f3fac839" providerId="ADAL" clId="{3C9F7291-DC80-4A5C-9685-B4A17B0FADEE}" dt="2024-01-19T15:44:32.023" v="247" actId="2711"/>
          <ac:spMkLst>
            <pc:docMk/>
            <pc:sldMk cId="2885771236" sldId="276"/>
            <ac:spMk id="3" creationId="{B0633AAD-4E49-D734-45C6-EA602F067602}"/>
          </ac:spMkLst>
        </pc:spChg>
      </pc:sldChg>
      <pc:sldChg chg="modSp mod modNotesTx">
        <pc:chgData name="134351 (Shane Clement)" userId="00a64e01-e81a-4d45-bec3-3283f3fac839" providerId="ADAL" clId="{3C9F7291-DC80-4A5C-9685-B4A17B0FADEE}" dt="2024-01-19T15:44:44.488" v="249" actId="27636"/>
        <pc:sldMkLst>
          <pc:docMk/>
          <pc:sldMk cId="706108286" sldId="277"/>
        </pc:sldMkLst>
        <pc:spChg chg="mod">
          <ac:chgData name="134351 (Shane Clement)" userId="00a64e01-e81a-4d45-bec3-3283f3fac839" providerId="ADAL" clId="{3C9F7291-DC80-4A5C-9685-B4A17B0FADEE}" dt="2024-01-19T15:40:06.335" v="224" actId="2711"/>
          <ac:spMkLst>
            <pc:docMk/>
            <pc:sldMk cId="706108286" sldId="277"/>
            <ac:spMk id="2" creationId="{753F36E4-79BC-F4EA-4AA0-CD6300371468}"/>
          </ac:spMkLst>
        </pc:spChg>
        <pc:spChg chg="mod">
          <ac:chgData name="134351 (Shane Clement)" userId="00a64e01-e81a-4d45-bec3-3283f3fac839" providerId="ADAL" clId="{3C9F7291-DC80-4A5C-9685-B4A17B0FADEE}" dt="2024-01-19T15:44:44.488" v="249" actId="27636"/>
          <ac:spMkLst>
            <pc:docMk/>
            <pc:sldMk cId="706108286" sldId="277"/>
            <ac:spMk id="3" creationId="{B0633AAD-4E49-D734-45C6-EA602F067602}"/>
          </ac:spMkLst>
        </pc:spChg>
      </pc:sldChg>
      <pc:sldChg chg="modSp mod modNotesTx">
        <pc:chgData name="134351 (Shane Clement)" userId="00a64e01-e81a-4d45-bec3-3283f3fac839" providerId="ADAL" clId="{3C9F7291-DC80-4A5C-9685-B4A17B0FADEE}" dt="2024-01-19T15:44:51.112" v="250" actId="2711"/>
        <pc:sldMkLst>
          <pc:docMk/>
          <pc:sldMk cId="2785563922" sldId="278"/>
        </pc:sldMkLst>
        <pc:spChg chg="mod">
          <ac:chgData name="134351 (Shane Clement)" userId="00a64e01-e81a-4d45-bec3-3283f3fac839" providerId="ADAL" clId="{3C9F7291-DC80-4A5C-9685-B4A17B0FADEE}" dt="2024-01-19T15:40:12.279" v="225" actId="2711"/>
          <ac:spMkLst>
            <pc:docMk/>
            <pc:sldMk cId="2785563922" sldId="278"/>
            <ac:spMk id="2" creationId="{753F36E4-79BC-F4EA-4AA0-CD6300371468}"/>
          </ac:spMkLst>
        </pc:spChg>
        <pc:spChg chg="mod">
          <ac:chgData name="134351 (Shane Clement)" userId="00a64e01-e81a-4d45-bec3-3283f3fac839" providerId="ADAL" clId="{3C9F7291-DC80-4A5C-9685-B4A17B0FADEE}" dt="2024-01-19T15:44:51.112" v="250" actId="2711"/>
          <ac:spMkLst>
            <pc:docMk/>
            <pc:sldMk cId="2785563922" sldId="278"/>
            <ac:spMk id="3" creationId="{B0633AAD-4E49-D734-45C6-EA602F067602}"/>
          </ac:spMkLst>
        </pc:spChg>
      </pc:sldChg>
      <pc:sldChg chg="modSp mod modNotesTx">
        <pc:chgData name="134351 (Shane Clement)" userId="00a64e01-e81a-4d45-bec3-3283f3fac839" providerId="ADAL" clId="{3C9F7291-DC80-4A5C-9685-B4A17B0FADEE}" dt="2024-01-19T15:41:41.609" v="231" actId="2711"/>
        <pc:sldMkLst>
          <pc:docMk/>
          <pc:sldMk cId="3685215205" sldId="279"/>
        </pc:sldMkLst>
        <pc:spChg chg="mod">
          <ac:chgData name="134351 (Shane Clement)" userId="00a64e01-e81a-4d45-bec3-3283f3fac839" providerId="ADAL" clId="{3C9F7291-DC80-4A5C-9685-B4A17B0FADEE}" dt="2024-01-19T15:35:30.270" v="195" actId="2711"/>
          <ac:spMkLst>
            <pc:docMk/>
            <pc:sldMk cId="3685215205" sldId="279"/>
            <ac:spMk id="2" creationId="{BADE609E-2143-FA8F-BEA8-32F7A73FF845}"/>
          </ac:spMkLst>
        </pc:spChg>
        <pc:spChg chg="mod">
          <ac:chgData name="134351 (Shane Clement)" userId="00a64e01-e81a-4d45-bec3-3283f3fac839" providerId="ADAL" clId="{3C9F7291-DC80-4A5C-9685-B4A17B0FADEE}" dt="2024-01-19T15:41:41.609" v="231" actId="2711"/>
          <ac:spMkLst>
            <pc:docMk/>
            <pc:sldMk cId="3685215205" sldId="279"/>
            <ac:spMk id="3" creationId="{5F21F303-3B12-E4AE-8952-DE7F124360DF}"/>
          </ac:spMkLst>
        </pc:spChg>
      </pc:sldChg>
      <pc:sldChg chg="modSp mod">
        <pc:chgData name="134351 (Shane Clement)" userId="00a64e01-e81a-4d45-bec3-3283f3fac839" providerId="ADAL" clId="{3C9F7291-DC80-4A5C-9685-B4A17B0FADEE}" dt="2024-01-19T15:42:06.375" v="234" actId="2711"/>
        <pc:sldMkLst>
          <pc:docMk/>
          <pc:sldMk cId="1182449835" sldId="280"/>
        </pc:sldMkLst>
        <pc:spChg chg="mod">
          <ac:chgData name="134351 (Shane Clement)" userId="00a64e01-e81a-4d45-bec3-3283f3fac839" providerId="ADAL" clId="{3C9F7291-DC80-4A5C-9685-B4A17B0FADEE}" dt="2024-01-19T15:39:00.167" v="213" actId="2711"/>
          <ac:spMkLst>
            <pc:docMk/>
            <pc:sldMk cId="1182449835" sldId="280"/>
            <ac:spMk id="2" creationId="{931A3248-6168-14CC-1407-80D9A9162DCB}"/>
          </ac:spMkLst>
        </pc:spChg>
        <pc:spChg chg="mod">
          <ac:chgData name="134351 (Shane Clement)" userId="00a64e01-e81a-4d45-bec3-3283f3fac839" providerId="ADAL" clId="{3C9F7291-DC80-4A5C-9685-B4A17B0FADEE}" dt="2024-01-19T15:42:06.375" v="234" actId="2711"/>
          <ac:spMkLst>
            <pc:docMk/>
            <pc:sldMk cId="1182449835" sldId="280"/>
            <ac:spMk id="3" creationId="{BE44D4E2-2DFA-CBD3-E294-E7B7462576FB}"/>
          </ac:spMkLst>
        </pc:spChg>
      </pc:sldChg>
      <pc:sldChg chg="modSp mod">
        <pc:chgData name="134351 (Shane Clement)" userId="00a64e01-e81a-4d45-bec3-3283f3fac839" providerId="ADAL" clId="{3C9F7291-DC80-4A5C-9685-B4A17B0FADEE}" dt="2024-01-19T15:42:24.166" v="236" actId="2711"/>
        <pc:sldMkLst>
          <pc:docMk/>
          <pc:sldMk cId="3670854075" sldId="281"/>
        </pc:sldMkLst>
        <pc:spChg chg="mod">
          <ac:chgData name="134351 (Shane Clement)" userId="00a64e01-e81a-4d45-bec3-3283f3fac839" providerId="ADAL" clId="{3C9F7291-DC80-4A5C-9685-B4A17B0FADEE}" dt="2024-01-19T15:39:11.872" v="215" actId="2711"/>
          <ac:spMkLst>
            <pc:docMk/>
            <pc:sldMk cId="3670854075" sldId="281"/>
            <ac:spMk id="2" creationId="{7F669EA2-C7E8-ADD2-43BC-E1A5F9B29B23}"/>
          </ac:spMkLst>
        </pc:spChg>
        <pc:spChg chg="mod">
          <ac:chgData name="134351 (Shane Clement)" userId="00a64e01-e81a-4d45-bec3-3283f3fac839" providerId="ADAL" clId="{3C9F7291-DC80-4A5C-9685-B4A17B0FADEE}" dt="2024-01-19T15:42:24.166" v="236" actId="2711"/>
          <ac:spMkLst>
            <pc:docMk/>
            <pc:sldMk cId="3670854075" sldId="281"/>
            <ac:spMk id="3" creationId="{5CD151F5-2ED6-E6A3-3219-32845E2493A9}"/>
          </ac:spMkLst>
        </pc:spChg>
      </pc:sldChg>
      <pc:sldChg chg="modSp mod">
        <pc:chgData name="134351 (Shane Clement)" userId="00a64e01-e81a-4d45-bec3-3283f3fac839" providerId="ADAL" clId="{3C9F7291-DC80-4A5C-9685-B4A17B0FADEE}" dt="2024-01-19T15:42:34.502" v="237" actId="2711"/>
        <pc:sldMkLst>
          <pc:docMk/>
          <pc:sldMk cId="2587841516" sldId="282"/>
        </pc:sldMkLst>
        <pc:spChg chg="mod">
          <ac:chgData name="134351 (Shane Clement)" userId="00a64e01-e81a-4d45-bec3-3283f3fac839" providerId="ADAL" clId="{3C9F7291-DC80-4A5C-9685-B4A17B0FADEE}" dt="2024-01-19T15:39:17.446" v="216" actId="2711"/>
          <ac:spMkLst>
            <pc:docMk/>
            <pc:sldMk cId="2587841516" sldId="282"/>
            <ac:spMk id="2" creationId="{B8150748-B88A-46ED-1B92-026053AB1F09}"/>
          </ac:spMkLst>
        </pc:spChg>
        <pc:spChg chg="mod">
          <ac:chgData name="134351 (Shane Clement)" userId="00a64e01-e81a-4d45-bec3-3283f3fac839" providerId="ADAL" clId="{3C9F7291-DC80-4A5C-9685-B4A17B0FADEE}" dt="2024-01-19T15:42:34.502" v="237" actId="2711"/>
          <ac:spMkLst>
            <pc:docMk/>
            <pc:sldMk cId="2587841516" sldId="282"/>
            <ac:spMk id="3" creationId="{4CDABB33-DAB0-8755-43EB-6EE140F66C31}"/>
          </ac:spMkLst>
        </pc:spChg>
      </pc:sldChg>
      <pc:sldChg chg="modSp mod">
        <pc:chgData name="134351 (Shane Clement)" userId="00a64e01-e81a-4d45-bec3-3283f3fac839" providerId="ADAL" clId="{3C9F7291-DC80-4A5C-9685-B4A17B0FADEE}" dt="2024-01-19T15:40:39.719" v="226" actId="2711"/>
        <pc:sldMkLst>
          <pc:docMk/>
          <pc:sldMk cId="324227526" sldId="283"/>
        </pc:sldMkLst>
        <pc:spChg chg="mod">
          <ac:chgData name="134351 (Shane Clement)" userId="00a64e01-e81a-4d45-bec3-3283f3fac839" providerId="ADAL" clId="{3C9F7291-DC80-4A5C-9685-B4A17B0FADEE}" dt="2024-01-19T15:40:39.719" v="226" actId="2711"/>
          <ac:spMkLst>
            <pc:docMk/>
            <pc:sldMk cId="324227526" sldId="283"/>
            <ac:spMk id="2" creationId="{BF106068-526D-3D2E-ED33-AF14BF23417F}"/>
          </ac:spMkLst>
        </pc:spChg>
      </pc:sldChg>
      <pc:sldChg chg="modSp mod">
        <pc:chgData name="134351 (Shane Clement)" userId="00a64e01-e81a-4d45-bec3-3283f3fac839" providerId="ADAL" clId="{3C9F7291-DC80-4A5C-9685-B4A17B0FADEE}" dt="2024-01-19T15:41:57.847" v="233" actId="2711"/>
        <pc:sldMkLst>
          <pc:docMk/>
          <pc:sldMk cId="448030281" sldId="284"/>
        </pc:sldMkLst>
        <pc:spChg chg="mod">
          <ac:chgData name="134351 (Shane Clement)" userId="00a64e01-e81a-4d45-bec3-3283f3fac839" providerId="ADAL" clId="{3C9F7291-DC80-4A5C-9685-B4A17B0FADEE}" dt="2024-01-19T15:41:57.847" v="233" actId="2711"/>
          <ac:spMkLst>
            <pc:docMk/>
            <pc:sldMk cId="448030281" sldId="284"/>
            <ac:spMk id="3" creationId="{5F21F303-3B12-E4AE-8952-DE7F124360DF}"/>
          </ac:spMkLst>
        </pc:spChg>
        <pc:spChg chg="mod">
          <ac:chgData name="134351 (Shane Clement)" userId="00a64e01-e81a-4d45-bec3-3283f3fac839" providerId="ADAL" clId="{3C9F7291-DC80-4A5C-9685-B4A17B0FADEE}" dt="2024-01-19T15:35:47.878" v="197" actId="2711"/>
          <ac:spMkLst>
            <pc:docMk/>
            <pc:sldMk cId="448030281" sldId="284"/>
            <ac:spMk id="7" creationId="{15759818-E7F6-DD44-EBBB-B5FCC7FF0C78}"/>
          </ac:spMkLst>
        </pc:spChg>
        <pc:picChg chg="mod">
          <ac:chgData name="134351 (Shane Clement)" userId="00a64e01-e81a-4d45-bec3-3283f3fac839" providerId="ADAL" clId="{3C9F7291-DC80-4A5C-9685-B4A17B0FADEE}" dt="2024-01-19T15:36:01.884" v="199" actId="1076"/>
          <ac:picMkLst>
            <pc:docMk/>
            <pc:sldMk cId="448030281" sldId="284"/>
            <ac:picMk id="5" creationId="{AED4C80F-7301-FC3C-8E58-6B42DA0B27C5}"/>
          </ac:picMkLst>
        </pc:picChg>
      </pc:sldChg>
      <pc:sldChg chg="addSp modSp mod modNotesTx">
        <pc:chgData name="134351 (Shane Clement)" userId="00a64e01-e81a-4d45-bec3-3283f3fac839" providerId="ADAL" clId="{3C9F7291-DC80-4A5C-9685-B4A17B0FADEE}" dt="2024-01-19T15:51:57.022" v="281" actId="20577"/>
        <pc:sldMkLst>
          <pc:docMk/>
          <pc:sldMk cId="1329413423" sldId="285"/>
        </pc:sldMkLst>
        <pc:spChg chg="add mod">
          <ac:chgData name="134351 (Shane Clement)" userId="00a64e01-e81a-4d45-bec3-3283f3fac839" providerId="ADAL" clId="{3C9F7291-DC80-4A5C-9685-B4A17B0FADEE}" dt="2024-01-19T15:24:16.810" v="41" actId="1076"/>
          <ac:spMkLst>
            <pc:docMk/>
            <pc:sldMk cId="1329413423" sldId="285"/>
            <ac:spMk id="2" creationId="{A3D4350C-EC02-8E1F-AAFF-6F8B644D12A5}"/>
          </ac:spMkLst>
        </pc:spChg>
        <pc:spChg chg="mod">
          <ac:chgData name="134351 (Shane Clement)" userId="00a64e01-e81a-4d45-bec3-3283f3fac839" providerId="ADAL" clId="{3C9F7291-DC80-4A5C-9685-B4A17B0FADEE}" dt="2024-01-19T15:41:49.201" v="232" actId="2711"/>
          <ac:spMkLst>
            <pc:docMk/>
            <pc:sldMk cId="1329413423" sldId="285"/>
            <ac:spMk id="3" creationId="{5F21F303-3B12-E4AE-8952-DE7F124360DF}"/>
          </ac:spMkLst>
        </pc:spChg>
        <pc:spChg chg="add mod">
          <ac:chgData name="134351 (Shane Clement)" userId="00a64e01-e81a-4d45-bec3-3283f3fac839" providerId="ADAL" clId="{3C9F7291-DC80-4A5C-9685-B4A17B0FADEE}" dt="2024-01-19T15:24:28.894" v="43" actId="1076"/>
          <ac:spMkLst>
            <pc:docMk/>
            <pc:sldMk cId="1329413423" sldId="285"/>
            <ac:spMk id="4" creationId="{C33E0B97-CB1D-C4D4-D1EC-6DCBB96DC7FC}"/>
          </ac:spMkLst>
        </pc:spChg>
        <pc:spChg chg="add mod">
          <ac:chgData name="134351 (Shane Clement)" userId="00a64e01-e81a-4d45-bec3-3283f3fac839" providerId="ADAL" clId="{3C9F7291-DC80-4A5C-9685-B4A17B0FADEE}" dt="2024-01-19T15:24:08.910" v="40" actId="20577"/>
          <ac:spMkLst>
            <pc:docMk/>
            <pc:sldMk cId="1329413423" sldId="285"/>
            <ac:spMk id="5" creationId="{0A5B9EDE-D7AB-4921-3965-E4E260BE7B76}"/>
          </ac:spMkLst>
        </pc:spChg>
        <pc:spChg chg="mod">
          <ac:chgData name="134351 (Shane Clement)" userId="00a64e01-e81a-4d45-bec3-3283f3fac839" providerId="ADAL" clId="{3C9F7291-DC80-4A5C-9685-B4A17B0FADEE}" dt="2024-01-19T15:35:38.966" v="196" actId="2711"/>
          <ac:spMkLst>
            <pc:docMk/>
            <pc:sldMk cId="1329413423" sldId="285"/>
            <ac:spMk id="13" creationId="{23A96B57-5D46-EFEC-56EB-D603F6248BDA}"/>
          </ac:spMkLst>
        </pc:spChg>
      </pc:sldChg>
      <pc:sldChg chg="modSp mod modNotesTx">
        <pc:chgData name="134351 (Shane Clement)" userId="00a64e01-e81a-4d45-bec3-3283f3fac839" providerId="ADAL" clId="{3C9F7291-DC80-4A5C-9685-B4A17B0FADEE}" dt="2024-01-19T15:42:41.608" v="238" actId="2711"/>
        <pc:sldMkLst>
          <pc:docMk/>
          <pc:sldMk cId="722501780" sldId="286"/>
        </pc:sldMkLst>
        <pc:spChg chg="mod">
          <ac:chgData name="134351 (Shane Clement)" userId="00a64e01-e81a-4d45-bec3-3283f3fac839" providerId="ADAL" clId="{3C9F7291-DC80-4A5C-9685-B4A17B0FADEE}" dt="2024-01-19T15:39:23.495" v="217" actId="2711"/>
          <ac:spMkLst>
            <pc:docMk/>
            <pc:sldMk cId="722501780" sldId="286"/>
            <ac:spMk id="2" creationId="{BADE609E-2143-FA8F-BEA8-32F7A73FF845}"/>
          </ac:spMkLst>
        </pc:spChg>
        <pc:spChg chg="mod">
          <ac:chgData name="134351 (Shane Clement)" userId="00a64e01-e81a-4d45-bec3-3283f3fac839" providerId="ADAL" clId="{3C9F7291-DC80-4A5C-9685-B4A17B0FADEE}" dt="2024-01-19T15:42:41.608" v="238" actId="2711"/>
          <ac:spMkLst>
            <pc:docMk/>
            <pc:sldMk cId="722501780" sldId="286"/>
            <ac:spMk id="3" creationId="{5F21F303-3B12-E4AE-8952-DE7F124360DF}"/>
          </ac:spMkLst>
        </pc:spChg>
      </pc:sldChg>
      <pc:sldChg chg="modSp mod">
        <pc:chgData name="134351 (Shane Clement)" userId="00a64e01-e81a-4d45-bec3-3283f3fac839" providerId="ADAL" clId="{3C9F7291-DC80-4A5C-9685-B4A17B0FADEE}" dt="2024-01-19T15:42:15.031" v="235" actId="2711"/>
        <pc:sldMkLst>
          <pc:docMk/>
          <pc:sldMk cId="141133835" sldId="287"/>
        </pc:sldMkLst>
        <pc:spChg chg="mod">
          <ac:chgData name="134351 (Shane Clement)" userId="00a64e01-e81a-4d45-bec3-3283f3fac839" providerId="ADAL" clId="{3C9F7291-DC80-4A5C-9685-B4A17B0FADEE}" dt="2024-01-19T15:39:06.095" v="214" actId="2711"/>
          <ac:spMkLst>
            <pc:docMk/>
            <pc:sldMk cId="141133835" sldId="287"/>
            <ac:spMk id="2" creationId="{931A3248-6168-14CC-1407-80D9A9162DCB}"/>
          </ac:spMkLst>
        </pc:spChg>
        <pc:spChg chg="mod">
          <ac:chgData name="134351 (Shane Clement)" userId="00a64e01-e81a-4d45-bec3-3283f3fac839" providerId="ADAL" clId="{3C9F7291-DC80-4A5C-9685-B4A17B0FADEE}" dt="2024-01-19T15:42:15.031" v="235" actId="2711"/>
          <ac:spMkLst>
            <pc:docMk/>
            <pc:sldMk cId="141133835" sldId="287"/>
            <ac:spMk id="3" creationId="{BE44D4E2-2DFA-CBD3-E294-E7B7462576FB}"/>
          </ac:spMkLst>
        </pc:spChg>
      </pc:sldChg>
      <pc:sldChg chg="modSp">
        <pc:chgData name="134351 (Shane Clement)" userId="00a64e01-e81a-4d45-bec3-3283f3fac839" providerId="ADAL" clId="{3C9F7291-DC80-4A5C-9685-B4A17B0FADEE}" dt="2024-01-19T15:22:16.847" v="29" actId="20578"/>
        <pc:sldMkLst>
          <pc:docMk/>
          <pc:sldMk cId="3824602176" sldId="293"/>
        </pc:sldMkLst>
        <pc:spChg chg="mod">
          <ac:chgData name="134351 (Shane Clement)" userId="00a64e01-e81a-4d45-bec3-3283f3fac839" providerId="ADAL" clId="{3C9F7291-DC80-4A5C-9685-B4A17B0FADEE}" dt="2024-01-19T15:22:16.847" v="29" actId="20578"/>
          <ac:spMkLst>
            <pc:docMk/>
            <pc:sldMk cId="3824602176" sldId="293"/>
            <ac:spMk id="3" creationId="{DE009CA3-D742-47E2-27CA-F07FB0342D3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122C0B8-AFBB-40A9-81BB-74C4CD96923B}" type="datetimeFigureOut">
              <a:rPr lang="en-GB" smtClean="0"/>
              <a:t>25/01/2024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F9E1E5-DADD-461F-8F2C-E448334FB86C}" type="slidenum">
              <a:rPr lang="en-GB" smtClean="0"/>
              <a:t>‹#›</a:t>
            </a:fld>
            <a:endParaRPr lang="en-GB"/>
          </a:p>
        </p:txBody>
      </p:sp>
    </p:spTree>
    <p:extLst>
      <p:ext uri="{BB962C8B-B14F-4D97-AF65-F5344CB8AC3E}">
        <p14:creationId xmlns:p14="http://schemas.microsoft.com/office/powerpoint/2010/main" val="2863250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digitalcommons.ursinus.edu/triumphs_statistics/2/?utm_source=digitalcommons.ursinus.edu%2Ftriumphs_statistics%2F2&amp;utm_medium=PDF&amp;utm_campaign=PDFCoverPages" TargetMode="External"/><Relationship Id="rId2" Type="http://schemas.openxmlformats.org/officeDocument/2006/relationships/slide" Target="../slides/slide7.xml"/><Relationship Id="rId1" Type="http://schemas.openxmlformats.org/officeDocument/2006/relationships/notesMaster" Target="../notesMasters/notesMaster1.xml"/><Relationship Id="rId6" Type="http://schemas.openxmlformats.org/officeDocument/2006/relationships/hyperlink" Target="https://flourish.studio/blog/masters-william-playfair-father-of-statistical-graphics/" TargetMode="External"/><Relationship Id="rId5" Type="http://schemas.openxmlformats.org/officeDocument/2006/relationships/hyperlink" Target="https://www.researchgate.net/publication/228091928_William_Playfair_and_the_Psychology_of_Graphs" TargetMode="External"/><Relationship Id="rId4" Type="http://schemas.openxmlformats.org/officeDocument/2006/relationships/hyperlink" Target="https://www.datavis.ca/papers/langren-TAS09154.pdf" TargetMode="Externa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ijcttjournal.org/2023/Volume-71%20Issue-4/IJCTT-V71I4P116.pdf" TargetMode="External"/><Relationship Id="rId2" Type="http://schemas.openxmlformats.org/officeDocument/2006/relationships/slide" Target="../slides/slide8.xml"/><Relationship Id="rId1" Type="http://schemas.openxmlformats.org/officeDocument/2006/relationships/notesMaster" Target="../notesMasters/notesMaster1.xml"/><Relationship Id="rId4" Type="http://schemas.openxmlformats.org/officeDocument/2006/relationships/hyperlink" Target="https://ieeexplore.ieee.org/abstract/document/8812005"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ted.com/talks/hans_rosling_the_best_stats_you_ve_ever_seen?autoplay=true&amp;muted=true&amp;language=en"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perceptualedge.com/articles/Whitepapers/Data_Visualization.pdf"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doi.org/10.1016/j.jvlc.2016.04.001"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s://iaeng.org/publication/WCECS2009/WCECS2009_pp236-241.pdf" TargetMode="Externa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structural-learning.com/post/gestalt-psychology" TargetMode="External"/><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3" Type="http://schemas.openxmlformats.org/officeDocument/2006/relationships/hyperlink" Target="https://www.researchgate.net/publication/372653862_Inventory_Management_Systems_IMS" TargetMode="External"/><Relationship Id="rId2" Type="http://schemas.openxmlformats.org/officeDocument/2006/relationships/slide" Target="../slides/slide12.xml"/><Relationship Id="rId1" Type="http://schemas.openxmlformats.org/officeDocument/2006/relationships/notesMaster" Target="../notesMasters/notesMaster1.xml"/><Relationship Id="rId5" Type="http://schemas.openxmlformats.org/officeDocument/2006/relationships/hyperlink" Target="https://hbr.org/2007/11/a-leaders-framework-for-decision-making" TargetMode="External"/><Relationship Id="rId4" Type="http://schemas.openxmlformats.org/officeDocument/2006/relationships/hyperlink" Target="https://www.sciencedirect.com/science/article/pii/S2212827115012019" TargetMode="Externa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link.springer.com/content/pdf/10.1007/3-540-45608-2_3.pdf"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serval.unil.ch/resource/serval:BIB_65AAB323C49C.P001/REF.pdf" TargetMode="External"/><Relationship Id="rId4" Type="http://schemas.openxmlformats.org/officeDocument/2006/relationships/hyperlink" Target="https://www.researchgate.net/publication/362541370_Literature_Review_of_Data_Security_Measures_and_Access_Control_Mechanisms_of_Information_Security_Head_of_Department"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doi.org/10.1109/MC.2013.36"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sigmadatasys.com/how-bespoke-software-is-nothing-like-off-the-shelf-software/" TargetMode="External"/><Relationship Id="rId4" Type="http://schemas.openxmlformats.org/officeDocument/2006/relationships/hyperlink" Target="https://digitalcommons.unomaha.edu/university_honors_program/98/?utm_source=digitalcommons.unomaha.edu%2Funiversity_honors_program%2F98&amp;utm_medium=PDF&amp;utm_campaign=PDFCoverPages"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www.cmarix.com/blog/desktop-application-development/#:~:text=There%20are%20numerous%20benefits%20to,network%20latency%20or%20bandwidth%20issues" TargetMode="External"/><Relationship Id="rId7" Type="http://schemas.openxmlformats.org/officeDocument/2006/relationships/hyperlink" Target="https://ieeexplore.ieee.org/abstract/document/8812005" TargetMode="External"/><Relationship Id="rId2" Type="http://schemas.openxmlformats.org/officeDocument/2006/relationships/slide" Target="../slides/slide15.xml"/><Relationship Id="rId1" Type="http://schemas.openxmlformats.org/officeDocument/2006/relationships/notesMaster" Target="../notesMasters/notesMaster1.xml"/><Relationship Id="rId6" Type="http://schemas.openxmlformats.org/officeDocument/2006/relationships/hyperlink" Target="https://ijcttjournal.org/2023/Volume-71%20Issue-4/IJCTT-V71I4P116.pdf" TargetMode="External"/><Relationship Id="rId5" Type="http://schemas.openxmlformats.org/officeDocument/2006/relationships/hyperlink" Target="https://doi.org/10.1109/ICEEICT.2014.6919090" TargetMode="External"/><Relationship Id="rId4" Type="http://schemas.openxmlformats.org/officeDocument/2006/relationships/hyperlink" Target="https://ieeexplore.ieee.org/xpl/conhome/6902667/proceeding" TargetMode="Externa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researchgate.net/publication/341828080_Phenomenology_Approach_Applicability_in_Information_Systems_and_Technology_Field"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plato.stanford.edu/archives/sum2018/entries/phenomenology/"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ijarnd.com/manuscripts/v2i5/V2I5-1220.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link.springer.com/chapter/10.1007/978-0-387-34844-5_64" TargetMode="External"/><Relationship Id="rId2" Type="http://schemas.openxmlformats.org/officeDocument/2006/relationships/slide" Target="../slides/slide19.xml"/><Relationship Id="rId1" Type="http://schemas.openxmlformats.org/officeDocument/2006/relationships/notesMaster" Target="../notesMasters/notesMaster1.xml"/><Relationship Id="rId4" Type="http://schemas.openxmlformats.org/officeDocument/2006/relationships/hyperlink" Target="https://www.tandfonline.com/doi/full/10.1080/0960085X.2022.2088414"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doi.org/10.1136%2Fbmjopen-2018-027926"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ncbi.nlm.nih.gov/pmc/articles/PMC4885177/" TargetMode="External"/><Relationship Id="rId2" Type="http://schemas.openxmlformats.org/officeDocument/2006/relationships/slide" Target="../slides/slide21.xml"/><Relationship Id="rId1" Type="http://schemas.openxmlformats.org/officeDocument/2006/relationships/notesMaster" Target="../notesMasters/notesMaster1.xml"/><Relationship Id="rId4" Type="http://schemas.openxmlformats.org/officeDocument/2006/relationships/hyperlink" Target="https://doi.org/10.1016/B978-0-323-88423-5.00101-1" TargetMode="Externa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simplypsychology.org/questionnaires.html" TargetMode="External"/><Relationship Id="rId2" Type="http://schemas.openxmlformats.org/officeDocument/2006/relationships/slide" Target="../slides/slide22.xml"/><Relationship Id="rId1" Type="http://schemas.openxmlformats.org/officeDocument/2006/relationships/notesMaster" Target="../notesMasters/notesMaster1.xml"/><Relationship Id="rId5" Type="http://schemas.openxmlformats.org/officeDocument/2006/relationships/hyperlink" Target="https://citeseerx.ist.psu.edu/document?repid=rep1&amp;type=pdf&amp;doi=a6913a4e7c6c59a421feda190264a127348be92e" TargetMode="External"/><Relationship Id="rId4" Type="http://schemas.openxmlformats.org/officeDocument/2006/relationships/hyperlink" Target="https://doi.org/10.1177/1609406920918810"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R="457200" algn="l"/>
            <a:r>
              <a:rPr lang="en-GB" dirty="0"/>
              <a:t>Figure 1. Data Visualisation Background. 2020 (1)</a:t>
            </a:r>
          </a:p>
          <a:p>
            <a:pPr marR="457200" algn="l"/>
            <a:endParaRPr lang="en-GB" b="0" i="0" dirty="0">
              <a:solidFill>
                <a:srgbClr val="000000"/>
              </a:solidFill>
              <a:effectLst/>
              <a:latin typeface="Calibri" panose="020F0502020204030204" pitchFamily="34" charset="0"/>
            </a:endParaRPr>
          </a:p>
          <a:p>
            <a:pPr marR="457200" algn="l"/>
            <a:endParaRPr lang="en-GB" b="0" i="0" dirty="0">
              <a:solidFill>
                <a:srgbClr val="000000"/>
              </a:solidFill>
              <a:effectLst/>
              <a:latin typeface="Calibri" panose="020F0502020204030204" pitchFamily="34" charset="0"/>
            </a:endParaRP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a:t>
            </a:fld>
            <a:endParaRPr lang="en-GB"/>
          </a:p>
        </p:txBody>
      </p:sp>
    </p:spTree>
    <p:extLst>
      <p:ext uri="{BB962C8B-B14F-4D97-AF65-F5344CB8AC3E}">
        <p14:creationId xmlns:p14="http://schemas.microsoft.com/office/powerpoint/2010/main" val="38799680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project will investigate a Data Visualisation (DV) solution for a client who conducts inventory inspections.  The client uses Capcon, a software package which outputs data in a Portable Document Format (PDF).  Interpretation challenges emerge when the client conveys the data to their customers.  It is proposed that integrating visualisations will</a:t>
            </a:r>
            <a:r>
              <a:rPr lang="en-GB" sz="1800" b="1" kern="100" dirty="0">
                <a:effectLst/>
                <a:latin typeface="Calibri" panose="020F0502020204030204" pitchFamily="34" charset="0"/>
                <a:ea typeface="Calibri" panose="020F0502020204030204" pitchFamily="34" charset="0"/>
                <a:cs typeface="Arial" panose="020B0604020202020204" pitchFamily="34" charset="0"/>
              </a:rPr>
              <a:t> </a:t>
            </a:r>
            <a:r>
              <a:rPr lang="en-GB" sz="1800" b="0" kern="100" dirty="0">
                <a:effectLst/>
                <a:latin typeface="Calibri" panose="020F0502020204030204" pitchFamily="34" charset="0"/>
                <a:ea typeface="Calibri" panose="020F0502020204030204" pitchFamily="34" charset="0"/>
                <a:cs typeface="Arial" panose="020B0604020202020204" pitchFamily="34" charset="0"/>
              </a:rPr>
              <a:t>enhance comprehension and support informed decisions.  Capcon restricts usage to a single user and device, limiting accessibility for the client's coworker in a different location.  Mitigating this obstacle should enhance the clients’ workflow significantly.</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To support the investigation, research will be performed regarding the history and utilities of data visualisations, the cognition infrastructure supporting humans perceiving visualisations, the interpretation of inventory data, and concerning factors in data safeguarding.</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Calibri" panose="020F0502020204030204" pitchFamily="34" charset="0"/>
                <a:ea typeface="Calibri" panose="020F0502020204030204" pitchFamily="34" charset="0"/>
                <a:cs typeface="Arial" panose="020B0604020202020204" pitchFamily="34" charset="0"/>
              </a:rPr>
              <a:t>Figure 2. Clement S. Existing PDF. 2023.</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a:t>
            </a:fld>
            <a:endParaRPr lang="en-GB"/>
          </a:p>
        </p:txBody>
      </p:sp>
    </p:spTree>
    <p:extLst>
      <p:ext uri="{BB962C8B-B14F-4D97-AF65-F5344CB8AC3E}">
        <p14:creationId xmlns:p14="http://schemas.microsoft.com/office/powerpoint/2010/main" val="1836614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Origins</a:t>
            </a:r>
            <a:br>
              <a:rPr lang="en-GB" dirty="0">
                <a:effectLst/>
              </a:rPr>
            </a:br>
            <a:r>
              <a:rPr lang="en-GB" sz="1800" dirty="0">
                <a:effectLst/>
                <a:latin typeface="Calibri" panose="020F0502020204030204" pitchFamily="34" charset="0"/>
                <a:ea typeface="Calibri" panose="020F0502020204030204" pitchFamily="34" charset="0"/>
                <a:cs typeface="Arial" panose="020B0604020202020204" pitchFamily="34" charset="0"/>
              </a:rPr>
              <a:t>It is estimated that humans have been visualising data from the late 10th or early 11th century, with an example by Cicero </a:t>
            </a:r>
            <a:r>
              <a:rPr lang="en-GB" sz="1800" i="1" dirty="0">
                <a:effectLst/>
                <a:latin typeface="Calibri" panose="020F0502020204030204" pitchFamily="34" charset="0"/>
                <a:ea typeface="Calibri" panose="020F0502020204030204" pitchFamily="34" charset="0"/>
                <a:cs typeface="Arial" panose="020B0604020202020204" pitchFamily="34" charset="0"/>
              </a:rPr>
              <a:t>(figure 1.1)</a:t>
            </a:r>
            <a:r>
              <a:rPr lang="en-GB" sz="1800" dirty="0">
                <a:effectLst/>
                <a:latin typeface="Calibri" panose="020F0502020204030204" pitchFamily="34" charset="0"/>
                <a:ea typeface="Calibri" panose="020F0502020204030204" pitchFamily="34" charset="0"/>
                <a:cs typeface="Arial" panose="020B0604020202020204" pitchFamily="34" charset="0"/>
              </a:rPr>
              <a:t> consisting of the daily astronomy and physics being reviewed through time function collections of planetary orbits (1 p.1-3, 2 p.2426, 3 p.1, 4). </a:t>
            </a: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Calibri" panose="020F0502020204030204" pitchFamily="34" charset="0"/>
              <a:buAutoNum type="arabicPeriod"/>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Wood B,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Bolch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Seeing and Understanding Data. Statistics and Probability [Internet]. 1.10.2018 [Accessed on 18.11.2023];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https://digitalcommons.ursinus.edu/triumphs_statistics/2/?utm_source=digitalcommons.ursinus.edu%2Ftriumphs_statistics%2F2&amp;utm_medium=PDF&amp;utm_campaign=PDFCoverPages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7000"/>
              </a:lnSpc>
              <a:spcBef>
                <a:spcPts val="0"/>
              </a:spcBef>
              <a:spcAft>
                <a:spcPts val="0"/>
              </a:spcAft>
              <a:buClr>
                <a:srgbClr val="000000"/>
              </a:buClr>
              <a:buSzTx/>
              <a:buFont typeface="Calibri" panose="020F0502020204030204" pitchFamily="34" charset="0"/>
              <a:buAutoNum type="arabicPeriod"/>
              <a:tabLst/>
              <a:defRPr/>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Friendly M, Valero-Mora P, Ibáñez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Ulargui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The First (Known) Statistical Graph: Michael Florent van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Langren</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the “Secret” of Longitude. The American Statistician [Internet]. 2010 May;64(2):174–84.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https://www.datavis.ca/papers/langren-TAS09154.pdf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Calibri" panose="020F0502020204030204" pitchFamily="34" charset="0"/>
              <a:buAutoNum type="arabicPeriod"/>
            </a:pPr>
            <a:r>
              <a:rPr lang="en-GB" sz="1800" kern="100" dirty="0">
                <a:effectLst/>
                <a:latin typeface="Calibri" panose="020F0502020204030204" pitchFamily="34" charset="0"/>
                <a:ea typeface="Calibri" panose="020F0502020204030204" pitchFamily="34" charset="0"/>
                <a:cs typeface="Arial" panose="020B0604020202020204" pitchFamily="34" charset="0"/>
              </a:rPr>
              <a:t>Spence I. William Playfair and the Psychology of Graphs. JSM: Proceedings of the American Statistical Association. 2006. Available from: </a:t>
            </a:r>
            <a:r>
              <a:rPr lang="en-GB" sz="18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5"/>
              </a:rPr>
              <a:t>https://www.researchgate.net/publication/228091928_William_Playfair_and_the_Psychology_of_Graphs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Calibri" panose="020F0502020204030204" pitchFamily="34" charset="0"/>
              <a:buAutoNum type="arabicPeriod"/>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Callejon M. Masters series: William Playfair, the father of statistical graphics [Internet]. Flourish. 2023 [Accessed on 18.11.2023].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https://flourish.studio/blog/masters-william-playfair-father-of-statistical-graphics/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Figure 3. </a:t>
            </a:r>
            <a:r>
              <a:rPr lang="en-US" sz="1800" dirty="0">
                <a:effectLst/>
                <a:latin typeface="Calibri" panose="020F0502020204030204" pitchFamily="34" charset="0"/>
                <a:ea typeface="Calibri" panose="020F0502020204030204" pitchFamily="34" charset="0"/>
                <a:cs typeface="Arial" panose="020B0604020202020204" pitchFamily="34" charset="0"/>
              </a:rPr>
              <a:t>Time-series graph from the 10th or possibly 11th century (2)</a:t>
            </a:r>
          </a:p>
          <a:p>
            <a:pPr>
              <a:lnSpc>
                <a:spcPct val="107000"/>
              </a:lnSpc>
              <a:spcBef>
                <a:spcPts val="200"/>
              </a:spcBef>
            </a:pPr>
            <a:r>
              <a:rPr lang="en-US" sz="1800" dirty="0">
                <a:effectLst/>
                <a:latin typeface="Calibri" panose="020F0502020204030204" pitchFamily="34" charset="0"/>
                <a:ea typeface="Calibri" panose="020F0502020204030204" pitchFamily="34" charset="0"/>
                <a:cs typeface="Arial" panose="020B0604020202020204" pitchFamily="34" charset="0"/>
              </a:rPr>
              <a:t>Figure 4. Playfair Bar Graph (2) </a:t>
            </a: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Figures</a:t>
            </a:r>
          </a:p>
          <a:p>
            <a:pPr marL="342900" indent="-342900">
              <a:lnSpc>
                <a:spcPct val="107000"/>
              </a:lnSpc>
              <a:spcAft>
                <a:spcPts val="800"/>
              </a:spcAft>
              <a:buFont typeface="+mj-lt"/>
              <a:buAutoNum type="arabicPeriod" startAt="2"/>
            </a:pPr>
            <a:r>
              <a:rPr lang="en-GB" sz="1800" dirty="0">
                <a:solidFill>
                  <a:srgbClr val="000000"/>
                </a:solidFill>
                <a:effectLst/>
                <a:latin typeface="Calibri" panose="020F0502020204030204" pitchFamily="34" charset="0"/>
                <a:ea typeface="Calibri" panose="020F0502020204030204" pitchFamily="34" charset="0"/>
              </a:rPr>
              <a:t>Wood B, </a:t>
            </a:r>
            <a:r>
              <a:rPr lang="en-GB" sz="1800" dirty="0" err="1">
                <a:solidFill>
                  <a:srgbClr val="000000"/>
                </a:solidFill>
                <a:effectLst/>
                <a:latin typeface="Calibri" panose="020F0502020204030204" pitchFamily="34" charset="0"/>
                <a:ea typeface="Calibri" panose="020F0502020204030204" pitchFamily="34" charset="0"/>
              </a:rPr>
              <a:t>Bolch</a:t>
            </a:r>
            <a:r>
              <a:rPr lang="en-GB" sz="1800" dirty="0">
                <a:solidFill>
                  <a:srgbClr val="000000"/>
                </a:solidFill>
                <a:effectLst/>
                <a:latin typeface="Calibri" panose="020F0502020204030204" pitchFamily="34" charset="0"/>
                <a:ea typeface="Calibri" panose="020F0502020204030204" pitchFamily="34" charset="0"/>
              </a:rPr>
              <a:t> C. Seeing and Understanding Data. Statistics and Probability [Internet]. 1.10.2018 [Accessed on 18.11.2023]; Available from: </a:t>
            </a:r>
            <a:r>
              <a:rPr lang="en-GB" sz="1800" u="sng"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https://digitalcommons.ursinus.edu/triumphs_statistics/2/?utm_source=digitalcommons.ursinus.edu%2Ftriumphs_statistics%2F2&amp;utm_medium=PDF&amp;utm_campaign=PDFCoverPages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7</a:t>
            </a:fld>
            <a:endParaRPr lang="en-GB"/>
          </a:p>
        </p:txBody>
      </p:sp>
    </p:spTree>
    <p:extLst>
      <p:ext uri="{BB962C8B-B14F-4D97-AF65-F5344CB8AC3E}">
        <p14:creationId xmlns:p14="http://schemas.microsoft.com/office/powerpoint/2010/main" val="26616102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dirty="0">
                <a:solidFill>
                  <a:srgbClr val="2F5496"/>
                </a:solidFill>
                <a:effectLst/>
                <a:latin typeface="Calibri" panose="020F0502020204030204" pitchFamily="34" charset="0"/>
                <a:ea typeface="Calibri" panose="020F0502020204030204" pitchFamily="34" charset="0"/>
                <a:cs typeface="Arial" panose="020B0604020202020204" pitchFamily="34" charset="0"/>
              </a:rPr>
              <a:t>Techniques</a:t>
            </a:r>
            <a:endParaRPr lang="en-GB" dirty="0"/>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Bar charts compare data categories, pie charts differentiate size proportions, and line graphs detect trends (5, 6).  These techniques facilitate in conveying information across domains like inventory management, customer interactions, and competitor analysis. </a:t>
            </a: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5"/>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Srivastava D. An Introduction to Data Visualization Tools and Techniques in Various Domains. International Journal of Computer Trends and Technology [Internet]. 2023 Apr 30;71(4).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https://ijcttjournal.org/2023/Volume-71%20Issue-4/IJCTT-V71I4P116.pdf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5"/>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7Siirtola H. The Cost of Pie Charts [Internet]. IEEE Xplore. 2019.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https://ieeexplore.ieee.org/abstract/document/8812005</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Figures</a:t>
            </a:r>
          </a:p>
          <a:p>
            <a:pPr marL="0" indent="0">
              <a:lnSpc>
                <a:spcPct val="107000"/>
              </a:lnSpc>
              <a:spcBef>
                <a:spcPts val="200"/>
              </a:spcBef>
              <a:buFont typeface="+mj-lt"/>
              <a:buNone/>
            </a:pPr>
            <a:r>
              <a:rPr lang="en-GB" sz="1800" dirty="0">
                <a:effectLst/>
                <a:latin typeface="Calibri" panose="020F0502020204030204" pitchFamily="34" charset="0"/>
                <a:ea typeface="Calibri" panose="020F0502020204030204" pitchFamily="34" charset="0"/>
                <a:cs typeface="Arial" panose="020B0604020202020204" pitchFamily="34" charset="0"/>
              </a:rPr>
              <a:t>Figure 5. Clement S. Bar Chart. 2023 (3).</a:t>
            </a:r>
          </a:p>
          <a:p>
            <a:pPr marL="0" marR="457200" lvl="0" indent="0" algn="l" defTabSz="914400" rtl="0" eaLnBrk="1" fontAlgn="auto" latinLnBrk="0" hangingPunct="1">
              <a:lnSpc>
                <a:spcPct val="100000"/>
              </a:lnSpc>
              <a:spcBef>
                <a:spcPts val="0"/>
              </a:spcBef>
              <a:spcAft>
                <a:spcPts val="0"/>
              </a:spcAft>
              <a:buClrTx/>
              <a:buSzTx/>
              <a:buFont typeface="+mj-lt"/>
              <a:buNone/>
              <a:tabLst/>
              <a:defRPr/>
            </a:pPr>
            <a:r>
              <a:rPr lang="en-GB" sz="1800" dirty="0">
                <a:effectLst/>
                <a:latin typeface="Calibri" panose="020F0502020204030204" pitchFamily="34" charset="0"/>
                <a:ea typeface="Calibri" panose="020F0502020204030204" pitchFamily="34" charset="0"/>
                <a:cs typeface="Arial" panose="020B0604020202020204" pitchFamily="34" charset="0"/>
              </a:rPr>
              <a:t>Figure 6. </a:t>
            </a:r>
            <a:r>
              <a:rPr lang="en-GB" sz="2800" b="0" i="0" dirty="0">
                <a:solidFill>
                  <a:srgbClr val="000000"/>
                </a:solidFill>
                <a:effectLst/>
                <a:latin typeface="Calibri" panose="020F0502020204030204" pitchFamily="34" charset="0"/>
                <a:ea typeface="Calibri" panose="020F0502020204030204" pitchFamily="34" charset="0"/>
                <a:cs typeface="Arial" panose="020B0604020202020204" pitchFamily="34" charset="0"/>
              </a:rPr>
              <a:t>Pie Chart. 2023 </a:t>
            </a:r>
            <a:r>
              <a:rPr lang="en-GB" sz="2800" b="0" i="0" dirty="0">
                <a:solidFill>
                  <a:srgbClr val="000000"/>
                </a:solidFill>
                <a:effectLst/>
                <a:latin typeface="Calibri" panose="020F0502020204030204" pitchFamily="34" charset="0"/>
              </a:rPr>
              <a:t>(4).</a:t>
            </a:r>
          </a:p>
          <a:p>
            <a:pPr marL="0" marR="457200" indent="0" algn="l">
              <a:buFont typeface="+mj-lt"/>
              <a:buNone/>
            </a:pPr>
            <a:r>
              <a:rPr lang="en-GB" sz="1800" dirty="0">
                <a:effectLst/>
                <a:latin typeface="Calibri" panose="020F0502020204030204" pitchFamily="34" charset="0"/>
                <a:ea typeface="Calibri" panose="020F0502020204030204" pitchFamily="34" charset="0"/>
                <a:cs typeface="Arial" panose="020B0604020202020204" pitchFamily="34" charset="0"/>
              </a:rPr>
              <a:t>Figure 7. Line Graph. 2023 </a:t>
            </a:r>
            <a:r>
              <a:rPr lang="en-GB" sz="2800" b="0" i="0" dirty="0">
                <a:solidFill>
                  <a:srgbClr val="000000"/>
                </a:solidFill>
                <a:effectLst/>
                <a:latin typeface="Calibri" panose="020F0502020204030204" pitchFamily="34" charset="0"/>
              </a:rPr>
              <a:t>(5).</a:t>
            </a:r>
          </a:p>
          <a:p>
            <a:pPr algn="l"/>
            <a:r>
              <a:rPr lang="en-GB" sz="2800" b="0" i="0" dirty="0">
                <a:solidFill>
                  <a:srgbClr val="000000"/>
                </a:solidFill>
                <a:effectLst/>
                <a:latin typeface="Calibri" panose="020F0502020204030204" pitchFamily="34" charset="0"/>
              </a:rPr>
              <a:t>‌</a:t>
            </a:r>
          </a:p>
          <a:p>
            <a:pPr algn="l"/>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8</a:t>
            </a:fld>
            <a:endParaRPr lang="en-GB"/>
          </a:p>
        </p:txBody>
      </p:sp>
    </p:spTree>
    <p:extLst>
      <p:ext uri="{BB962C8B-B14F-4D97-AF65-F5344CB8AC3E}">
        <p14:creationId xmlns:p14="http://schemas.microsoft.com/office/powerpoint/2010/main" val="12459359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solidFill>
                  <a:srgbClr val="2F5496"/>
                </a:solidFill>
                <a:effectLst/>
                <a:latin typeface="Calibri" panose="020F0502020204030204" pitchFamily="34" charset="0"/>
                <a:ea typeface="Calibri" panose="020F0502020204030204" pitchFamily="34" charset="0"/>
                <a:cs typeface="Arial" panose="020B0604020202020204" pitchFamily="34" charset="0"/>
              </a:rPr>
              <a:t>Key Representatives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Hans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Rosling</a:t>
            </a:r>
            <a:r>
              <a:rPr lang="en-GB" sz="1800" kern="100" dirty="0">
                <a:effectLst/>
                <a:latin typeface="Calibri" panose="020F0502020204030204" pitchFamily="34" charset="0"/>
                <a:ea typeface="Calibri" panose="020F0502020204030204" pitchFamily="34" charset="0"/>
                <a:cs typeface="Arial" panose="020B0604020202020204" pitchFamily="34" charset="0"/>
              </a:rPr>
              <a:t> utilised visualisations like charts and mapping techniques (Figure 2.1) to present sophisticated datasets (7).  Using a bubble chart, he effectively decomposed a large volume of statistical data, allowing the audience to comprehend relationships between variables over time.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 collection of miniature data graphics that are affiliated to a data set where the human eye can compare simultaneously, known as ‘small multiples’ (Figure 2.2), a term popularised by Edward Tufte who is a DV expert( 8 p.5).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nSpc>
                <a:spcPct val="107000"/>
              </a:lnSpc>
              <a:spcAft>
                <a:spcPts val="800"/>
              </a:spcAft>
              <a:buFont typeface="+mj-lt"/>
              <a:buAutoNum type="arabicPeriod" startAt="7"/>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Rosling</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The best stats you’ve ever seen. 2006 [Accessed on 25/11/2023].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https://www.ted.com/talks/hans_rosling_the_best_stats_you_ve_ever_seen?autoplay=true&amp;muted=true&amp;language=en</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7"/>
            </a:pPr>
            <a:r>
              <a:rPr lang="en-GB" sz="1800" kern="100" dirty="0">
                <a:effectLst/>
                <a:latin typeface="Calibri" panose="020F0502020204030204" pitchFamily="34" charset="0"/>
                <a:ea typeface="Calibri" panose="020F0502020204030204" pitchFamily="34" charset="0"/>
                <a:cs typeface="Arial" panose="020B0604020202020204" pitchFamily="34" charset="0"/>
              </a:rPr>
              <a:t>Few S. Data Visualization: Past, Present, and Future. 2007. Available from: </a:t>
            </a:r>
            <a:r>
              <a:rPr lang="en-GB" sz="18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4"/>
              </a:rPr>
              <a:t>https://www.perceptualedge.com/articles/Whitepapers/Data_Visualization.pdf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i="0" kern="100" dirty="0">
                <a:effectLst/>
                <a:latin typeface="Calibri" panose="020F0502020204030204" pitchFamily="34" charset="0"/>
                <a:ea typeface="Calibri" panose="020F0502020204030204" pitchFamily="34" charset="0"/>
                <a:cs typeface="Arial" panose="020B0604020202020204" pitchFamily="34" charset="0"/>
              </a:rPr>
              <a:t>Figure 8. </a:t>
            </a:r>
            <a:r>
              <a:rPr lang="en-GB" sz="1800" i="0" dirty="0">
                <a:effectLst/>
                <a:latin typeface="Calibri" panose="020F0502020204030204" pitchFamily="34" charset="0"/>
                <a:ea typeface="Calibri" panose="020F0502020204030204" pitchFamily="34" charset="0"/>
                <a:cs typeface="Arial" panose="020B0604020202020204" pitchFamily="34" charset="0"/>
              </a:rPr>
              <a:t>Hans </a:t>
            </a:r>
            <a:r>
              <a:rPr lang="en-GB" sz="1800" i="0" dirty="0" err="1">
                <a:effectLst/>
                <a:latin typeface="Calibri" panose="020F0502020204030204" pitchFamily="34" charset="0"/>
                <a:ea typeface="Calibri" panose="020F0502020204030204" pitchFamily="34" charset="0"/>
                <a:cs typeface="Arial" panose="020B0604020202020204" pitchFamily="34" charset="0"/>
              </a:rPr>
              <a:t>Rosling</a:t>
            </a:r>
            <a:r>
              <a:rPr lang="en-GB" sz="1800" i="0" dirty="0">
                <a:effectLst/>
                <a:latin typeface="Calibri" panose="020F0502020204030204" pitchFamily="34" charset="0"/>
                <a:ea typeface="Calibri" panose="020F0502020204030204" pitchFamily="34" charset="0"/>
                <a:cs typeface="Arial" panose="020B0604020202020204" pitchFamily="34" charset="0"/>
              </a:rPr>
              <a:t> presents statistics through a bubble chart (8)</a:t>
            </a:r>
          </a:p>
          <a:p>
            <a:pPr marL="0" indent="0">
              <a:lnSpc>
                <a:spcPct val="107000"/>
              </a:lnSpc>
              <a:spcAft>
                <a:spcPts val="800"/>
              </a:spcAft>
              <a:buFont typeface="+mj-lt"/>
              <a:buNone/>
            </a:pPr>
            <a:r>
              <a:rPr lang="en-GB" sz="1800" i="0" dirty="0">
                <a:effectLst/>
                <a:latin typeface="Calibri" panose="020F0502020204030204" pitchFamily="34" charset="0"/>
                <a:ea typeface="Calibri" panose="020F0502020204030204" pitchFamily="34" charset="0"/>
                <a:cs typeface="Arial" panose="020B0604020202020204" pitchFamily="34" charset="0"/>
              </a:rPr>
              <a:t>Figure 9. Small multiple waffle charts (9)</a:t>
            </a:r>
            <a:endParaRPr lang="en-GB" sz="1800" i="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9</a:t>
            </a:fld>
            <a:endParaRPr lang="en-GB"/>
          </a:p>
        </p:txBody>
      </p:sp>
    </p:spTree>
    <p:extLst>
      <p:ext uri="{BB962C8B-B14F-4D97-AF65-F5344CB8AC3E}">
        <p14:creationId xmlns:p14="http://schemas.microsoft.com/office/powerpoint/2010/main" val="3653080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Human-Computer Interaction (HCI)</a:t>
            </a:r>
            <a:br>
              <a:rPr lang="en-GB" sz="2800" dirty="0">
                <a:effectLst/>
              </a:rPr>
            </a:br>
            <a:r>
              <a:rPr lang="en-GB" sz="1800" b="0" dirty="0">
                <a:effectLst/>
                <a:latin typeface="Calibri" panose="020F0502020204030204" pitchFamily="34" charset="0"/>
                <a:ea typeface="Calibri" panose="020F0502020204030204" pitchFamily="34" charset="0"/>
                <a:cs typeface="Arial" panose="020B0604020202020204" pitchFamily="34" charset="0"/>
              </a:rPr>
              <a:t>HCI first existed in the computer science field that involves the study of the interaction between humans and computers.  </a:t>
            </a:r>
          </a:p>
          <a:p>
            <a:pPr>
              <a:lnSpc>
                <a:spcPct val="107000"/>
              </a:lnSpc>
              <a:spcBef>
                <a:spcPts val="200"/>
              </a:spcBef>
            </a:pPr>
            <a:r>
              <a:rPr lang="en-GB" sz="1800" b="0" dirty="0">
                <a:effectLst/>
                <a:latin typeface="Calibri" panose="020F0502020204030204" pitchFamily="34" charset="0"/>
                <a:ea typeface="Calibri" panose="020F0502020204030204" pitchFamily="34" charset="0"/>
                <a:cs typeface="Arial" panose="020B0604020202020204" pitchFamily="34" charset="0"/>
              </a:rPr>
              <a:t>Dix (9 p.3) asserts that HCI dates to the 1950s regarding a study by (</a:t>
            </a:r>
            <a:r>
              <a:rPr lang="en-GB" sz="1800" b="0" dirty="0" err="1">
                <a:effectLst/>
                <a:latin typeface="Calibri" panose="020F0502020204030204" pitchFamily="34" charset="0"/>
                <a:ea typeface="Calibri" panose="020F0502020204030204" pitchFamily="34" charset="0"/>
                <a:cs typeface="Arial" panose="020B0604020202020204" pitchFamily="34" charset="0"/>
              </a:rPr>
              <a:t>Shackel</a:t>
            </a:r>
            <a:r>
              <a:rPr lang="en-GB" sz="1800" b="0" dirty="0">
                <a:effectLst/>
                <a:latin typeface="Calibri" panose="020F0502020204030204" pitchFamily="34" charset="0"/>
                <a:ea typeface="Calibri" panose="020F0502020204030204" pitchFamily="34" charset="0"/>
                <a:cs typeface="Arial" panose="020B0604020202020204" pitchFamily="34" charset="0"/>
              </a:rPr>
              <a:t> et al) on the redesign of an analogue system’s control panel. </a:t>
            </a:r>
          </a:p>
          <a:p>
            <a:pPr>
              <a:lnSpc>
                <a:spcPct val="107000"/>
              </a:lnSpc>
              <a:spcBef>
                <a:spcPts val="200"/>
              </a:spcBef>
            </a:pPr>
            <a:r>
              <a:rPr lang="en-GB" sz="1800" b="0" dirty="0">
                <a:effectLst/>
                <a:latin typeface="Calibri" panose="020F0502020204030204" pitchFamily="34" charset="0"/>
                <a:ea typeface="Calibri" panose="020F0502020204030204" pitchFamily="34" charset="0"/>
                <a:cs typeface="Arial" panose="020B0604020202020204" pitchFamily="34" charset="0"/>
              </a:rPr>
              <a:t>Huang (10 p.1) articulates that a system’s user interface is at the forefront of interaction.  Designers and developers should maintain HCI principles that make computers usable to the user so that goals can be completed.</a:t>
            </a:r>
            <a:endParaRPr lang="en-GB" sz="1800" b="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9"/>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Dix A. Human–computer interaction, foundations and new paradigms. Journal of Visual Languages &amp; Computing. 2017 Oct;42: </a:t>
            </a:r>
            <a:r>
              <a:rPr lang="en-GB" sz="1800" u="none" strike="noStrike" kern="100" dirty="0">
                <a:solidFill>
                  <a:srgbClr val="1F1F1F"/>
                </a:solidFill>
                <a:effectLst/>
                <a:latin typeface="Calibri" panose="020F0502020204030204" pitchFamily="34" charset="0"/>
                <a:ea typeface="Calibri" panose="020F0502020204030204" pitchFamily="34" charset="0"/>
                <a:cs typeface="Calibri" panose="020F0502020204030204" pitchFamily="34" charset="0"/>
                <a:hlinkClick r:id="rId3" tooltip="Persistent link using digital object identifier"/>
              </a:rPr>
              <a:t>https://doi.org/10.1016/j.jvlc.2016.04.001</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marR="457200" lvl="0" indent="-342900">
              <a:lnSpc>
                <a:spcPct val="107000"/>
              </a:lnSpc>
              <a:spcAft>
                <a:spcPts val="800"/>
              </a:spcAft>
              <a:buClr>
                <a:srgbClr val="000000"/>
              </a:buClr>
              <a:buFont typeface="+mj-lt"/>
              <a:buAutoNum type="arabicPeriod" startAt="9"/>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Huang K. Challenges in Human-Computer Interaction Design for Mobile Devices. 2009;1.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https://iaeng.org/publication/WCECS2009/WCECS2009_pp236-241.pdf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b="0" i="0" dirty="0"/>
              <a:t>Figure 10. </a:t>
            </a:r>
            <a:r>
              <a:rPr lang="en-GB" sz="1800" b="0" i="0" dirty="0">
                <a:effectLst/>
                <a:latin typeface="Calibri" panose="020F0502020204030204" pitchFamily="34" charset="0"/>
                <a:ea typeface="Calibri" panose="020F0502020204030204" pitchFamily="34" charset="0"/>
                <a:cs typeface="Arial" panose="020B0604020202020204" pitchFamily="34" charset="0"/>
              </a:rPr>
              <a:t>Holistic representation of HCI domains. 2022 (10)</a:t>
            </a:r>
            <a:endParaRPr lang="en-GB" b="0" i="0" dirty="0"/>
          </a:p>
        </p:txBody>
      </p:sp>
      <p:sp>
        <p:nvSpPr>
          <p:cNvPr id="4" name="Slide Number Placeholder 3"/>
          <p:cNvSpPr>
            <a:spLocks noGrp="1"/>
          </p:cNvSpPr>
          <p:nvPr>
            <p:ph type="sldNum" sz="quarter" idx="5"/>
          </p:nvPr>
        </p:nvSpPr>
        <p:spPr/>
        <p:txBody>
          <a:bodyPr/>
          <a:lstStyle/>
          <a:p>
            <a:fld id="{FCF9E1E5-DADD-461F-8F2C-E448334FB86C}" type="slidenum">
              <a:rPr lang="en-GB" smtClean="0"/>
              <a:t>10</a:t>
            </a:fld>
            <a:endParaRPr lang="en-GB"/>
          </a:p>
        </p:txBody>
      </p:sp>
    </p:spTree>
    <p:extLst>
      <p:ext uri="{BB962C8B-B14F-4D97-AF65-F5344CB8AC3E}">
        <p14:creationId xmlns:p14="http://schemas.microsoft.com/office/powerpoint/2010/main" val="40520052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Gestalt Psychology  </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Co-founded by Koffka and Kohler, Gestalt psychology delves into the sensations and perceptions of humans (11).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It suggests that the human brain initially divides elements into parts to create a perception of the world as a complete and meaningful experience.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brain naturally organises information to form relevant and segregated wholes (12 p.139).  For instance, objects viewed from a distance may be perceived differently up close, leading to the formation of shapes.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Cassiopeia constellation (Figure 3.2) in Gestalt represents a 'W' or 'M' shape in the sky, created by five stars perceived as closely intact, despite their actual immeasurable distance from each other (12).</a:t>
            </a:r>
          </a:p>
          <a:p>
            <a:pPr marL="0" marR="0" lvl="0" indent="0" algn="l" defTabSz="914400" rtl="0" eaLnBrk="1" fontAlgn="auto" latinLnBrk="0" hangingPunct="1">
              <a:lnSpc>
                <a:spcPct val="107000"/>
              </a:lnSpc>
              <a:spcBef>
                <a:spcPts val="0"/>
              </a:spcBef>
              <a:spcAft>
                <a:spcPts val="800"/>
              </a:spcAft>
              <a:buClrTx/>
              <a:buSzTx/>
              <a:buFontTx/>
              <a:buNone/>
              <a:tabLst/>
              <a:defRPr/>
            </a:pPr>
            <a:br>
              <a:rPr lang="en-GB" sz="1800" kern="100" dirty="0">
                <a:effectLst/>
                <a:latin typeface="Calibri" panose="020F0502020204030204" pitchFamily="34" charset="0"/>
                <a:ea typeface="Calibri" panose="020F0502020204030204" pitchFamily="34" charset="0"/>
                <a:cs typeface="Arial" panose="020B0604020202020204" pitchFamily="34" charset="0"/>
              </a:rPr>
            </a:br>
            <a:r>
              <a:rPr lang="en-GB" sz="1800" kern="100" dirty="0">
                <a:effectLst/>
                <a:latin typeface="Calibri" panose="020F0502020204030204" pitchFamily="34" charset="0"/>
                <a:ea typeface="Calibri" panose="020F0502020204030204" pitchFamily="34" charset="0"/>
                <a:cs typeface="Arial" panose="020B0604020202020204" pitchFamily="34" charset="0"/>
              </a:rPr>
              <a:t>The </a:t>
            </a:r>
            <a:r>
              <a:rPr lang="en-GB" sz="1800" kern="100" dirty="0" err="1">
                <a:effectLst/>
                <a:latin typeface="Calibri" panose="020F0502020204030204" pitchFamily="34" charset="0"/>
                <a:ea typeface="Calibri" panose="020F0502020204030204" pitchFamily="34" charset="0"/>
                <a:cs typeface="Arial" panose="020B0604020202020204" pitchFamily="34" charset="0"/>
              </a:rPr>
              <a:t>Kanizsa</a:t>
            </a:r>
            <a:r>
              <a:rPr lang="en-GB" sz="1800" kern="100" dirty="0">
                <a:effectLst/>
                <a:latin typeface="Calibri" panose="020F0502020204030204" pitchFamily="34" charset="0"/>
                <a:ea typeface="Calibri" panose="020F0502020204030204" pitchFamily="34" charset="0"/>
                <a:cs typeface="Arial" panose="020B0604020202020204" pitchFamily="34" charset="0"/>
              </a:rPr>
              <a:t> triangle (Figure 3.3) formulates an illusory contour where a series of visual stimuli and segmented lines are implied to perceive a connection.  </a:t>
            </a: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 triangular shape can be visualised, but the cognition system creates imaginary lines that connect two parallel and aligned edges (13 p.423-424).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marR="457200" lvl="0" indent="-342900">
              <a:lnSpc>
                <a:spcPct val="107000"/>
              </a:lnSpc>
              <a:buClr>
                <a:srgbClr val="000000"/>
              </a:buClr>
              <a:buFont typeface="+mj-lt"/>
              <a:buAutoNum type="arabicPeriod" startAt="11"/>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Paul Main. Gestalt Psychology [Internet]. 2023 [Accessed on 24/11/2023].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https://www.structural-learning.com/post/gestalt-psychology</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11"/>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Wolfgang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Köhler</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Gestalt psychology: an introduction to new concepts in modern psychology. New York: Liveright; 1992.</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11"/>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Lehar S. Directional Harmonic Theory: A Computational Gestalt Model to Account for Illusory Contour and Vertex Formation. Perception. 2003 Apr;32(4). </a:t>
            </a:r>
            <a:r>
              <a:rPr lang="en-GB" sz="1800" kern="100" dirty="0">
                <a:effectLst/>
                <a:latin typeface="Calibri" panose="020F0502020204030204" pitchFamily="34" charset="0"/>
                <a:ea typeface="Calibri" panose="020F0502020204030204" pitchFamily="34" charset="0"/>
                <a:cs typeface="Arial" panose="020B0604020202020204" pitchFamily="34" charset="0"/>
              </a:rPr>
              <a:t>DOI:10.1068/p5011</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Figure 11. </a:t>
            </a:r>
            <a:r>
              <a:rPr lang="en-GB" sz="1800" kern="0" dirty="0">
                <a:solidFill>
                  <a:srgbClr val="000000"/>
                </a:solidFill>
                <a:effectLst/>
                <a:latin typeface="Calibri" panose="020F0502020204030204" pitchFamily="34" charset="0"/>
                <a:ea typeface="Times New Roman" panose="02020603050405020304" pitchFamily="18" charset="0"/>
              </a:rPr>
              <a:t>Cassiopeia Constellation. 2023 (11)</a:t>
            </a:r>
          </a:p>
          <a:p>
            <a:pPr marL="0" indent="0">
              <a:lnSpc>
                <a:spcPct val="107000"/>
              </a:lnSpc>
              <a:spcAft>
                <a:spcPts val="800"/>
              </a:spcAft>
              <a:buFont typeface="+mj-lt"/>
              <a:buNone/>
            </a:pPr>
            <a:r>
              <a:rPr lang="en-GB" sz="1800" kern="0" dirty="0">
                <a:solidFill>
                  <a:srgbClr val="000000"/>
                </a:solidFill>
                <a:effectLst/>
                <a:latin typeface="Calibri" panose="020F0502020204030204" pitchFamily="34" charset="0"/>
                <a:ea typeface="Times New Roman" panose="02020603050405020304" pitchFamily="18" charset="0"/>
              </a:rPr>
              <a:t>Figure 12. </a:t>
            </a:r>
            <a:r>
              <a:rPr lang="en-GB" sz="1800" kern="0" dirty="0" err="1">
                <a:solidFill>
                  <a:srgbClr val="000000"/>
                </a:solidFill>
                <a:effectLst/>
                <a:latin typeface="Calibri" panose="020F0502020204030204" pitchFamily="34" charset="0"/>
                <a:ea typeface="Times New Roman" panose="02020603050405020304" pitchFamily="18" charset="0"/>
              </a:rPr>
              <a:t>Kanizsa</a:t>
            </a:r>
            <a:r>
              <a:rPr lang="en-GB" sz="1800" kern="0" dirty="0">
                <a:solidFill>
                  <a:srgbClr val="000000"/>
                </a:solidFill>
                <a:effectLst/>
                <a:latin typeface="Calibri" panose="020F0502020204030204" pitchFamily="34" charset="0"/>
                <a:ea typeface="Times New Roman" panose="02020603050405020304" pitchFamily="18" charset="0"/>
              </a:rPr>
              <a:t> Triangle. 2022 (12)</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11</a:t>
            </a:fld>
            <a:endParaRPr lang="en-GB"/>
          </a:p>
        </p:txBody>
      </p:sp>
    </p:spTree>
    <p:extLst>
      <p:ext uri="{BB962C8B-B14F-4D97-AF65-F5344CB8AC3E}">
        <p14:creationId xmlns:p14="http://schemas.microsoft.com/office/powerpoint/2010/main" val="1932798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Inventory Management Systems (IMS)</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Businesses leverage IMSs to centralise inventory monitoring, enabling stakeholders to forecast informed decisions.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IMS objectives include enhancing overall costs by observing stock levels, ordering and shortages, minimising inventory expenditures, and facilitating cost-effective operations.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IMS reduce human errors by eliminating manual processes (14 p.13, 15 p.567).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pPr>
              <a:lnSpc>
                <a:spcPct val="107000"/>
              </a:lnSpc>
              <a:spcAft>
                <a:spcPts val="800"/>
              </a:spcAft>
            </a:pPr>
            <a:r>
              <a:rPr lang="en-GB" sz="1800" b="1" kern="100" dirty="0">
                <a:solidFill>
                  <a:srgbClr val="2F5496"/>
                </a:solidFill>
                <a:effectLst/>
                <a:latin typeface="Calibri" panose="020F0502020204030204" pitchFamily="34" charset="0"/>
                <a:ea typeface="Calibri" panose="020F0502020204030204" pitchFamily="34" charset="0"/>
                <a:cs typeface="Arial" panose="020B0604020202020204" pitchFamily="34" charset="0"/>
              </a:rPr>
              <a:t>Cynefin Framework</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This systematic framework (Figure 4.1) comprises five contexts that leaders must navigate: </a:t>
            </a:r>
            <a:r>
              <a:rPr lang="en-GB" sz="1800" i="1" kern="100" dirty="0">
                <a:effectLst/>
                <a:latin typeface="Calibri" panose="020F0502020204030204" pitchFamily="34" charset="0"/>
                <a:ea typeface="Calibri" panose="020F0502020204030204" pitchFamily="34" charset="0"/>
                <a:cs typeface="Arial" panose="020B0604020202020204" pitchFamily="34" charset="0"/>
              </a:rPr>
              <a:t>complex</a:t>
            </a:r>
            <a:r>
              <a:rPr lang="en-GB" sz="1800" kern="100" dirty="0">
                <a:effectLst/>
                <a:latin typeface="Calibri" panose="020F0502020204030204" pitchFamily="34" charset="0"/>
                <a:ea typeface="Calibri" panose="020F0502020204030204" pitchFamily="34" charset="0"/>
                <a:cs typeface="Arial" panose="020B0604020202020204" pitchFamily="34" charset="0"/>
              </a:rPr>
              <a:t>, </a:t>
            </a:r>
            <a:r>
              <a:rPr lang="en-GB" sz="1800" i="1" kern="100" dirty="0">
                <a:effectLst/>
                <a:latin typeface="Calibri" panose="020F0502020204030204" pitchFamily="34" charset="0"/>
                <a:ea typeface="Calibri" panose="020F0502020204030204" pitchFamily="34" charset="0"/>
                <a:cs typeface="Arial" panose="020B0604020202020204" pitchFamily="34" charset="0"/>
              </a:rPr>
              <a:t>complicated</a:t>
            </a:r>
            <a:r>
              <a:rPr lang="en-GB" sz="1800" kern="100" dirty="0">
                <a:effectLst/>
                <a:latin typeface="Calibri" panose="020F0502020204030204" pitchFamily="34" charset="0"/>
                <a:ea typeface="Calibri" panose="020F0502020204030204" pitchFamily="34" charset="0"/>
                <a:cs typeface="Arial" panose="020B0604020202020204" pitchFamily="34" charset="0"/>
              </a:rPr>
              <a:t>, </a:t>
            </a:r>
            <a:r>
              <a:rPr lang="en-GB" sz="1800" i="1" kern="100" dirty="0">
                <a:effectLst/>
                <a:latin typeface="Calibri" panose="020F0502020204030204" pitchFamily="34" charset="0"/>
                <a:ea typeface="Calibri" panose="020F0502020204030204" pitchFamily="34" charset="0"/>
                <a:cs typeface="Arial" panose="020B0604020202020204" pitchFamily="34" charset="0"/>
              </a:rPr>
              <a:t>chaotic</a:t>
            </a:r>
            <a:r>
              <a:rPr lang="en-GB" sz="1800" kern="100" dirty="0">
                <a:effectLst/>
                <a:latin typeface="Calibri" panose="020F0502020204030204" pitchFamily="34" charset="0"/>
                <a:ea typeface="Calibri" panose="020F0502020204030204" pitchFamily="34" charset="0"/>
                <a:cs typeface="Arial" panose="020B0604020202020204" pitchFamily="34" charset="0"/>
              </a:rPr>
              <a:t>, and </a:t>
            </a:r>
            <a:r>
              <a:rPr lang="en-GB" sz="1800" i="1" kern="100" dirty="0">
                <a:effectLst/>
                <a:latin typeface="Calibri" panose="020F0502020204030204" pitchFamily="34" charset="0"/>
                <a:ea typeface="Calibri" panose="020F0502020204030204" pitchFamily="34" charset="0"/>
                <a:cs typeface="Arial" panose="020B0604020202020204" pitchFamily="34" charset="0"/>
              </a:rPr>
              <a:t>simple</a:t>
            </a:r>
            <a:r>
              <a:rPr lang="en-GB" sz="1800" kern="100" dirty="0">
                <a:effectLst/>
                <a:latin typeface="Calibri" panose="020F0502020204030204" pitchFamily="34" charset="0"/>
                <a:ea typeface="Calibri" panose="020F0502020204030204" pitchFamily="34" charset="0"/>
                <a:cs typeface="Arial" panose="020B0604020202020204" pitchFamily="34" charset="0"/>
              </a:rPr>
              <a:t>.  In cases where the primary context is unclear, disorder is applied (16).  Moore (17 p.130) articulates that unclarities arise when acknowledging the cause and effect of strategic decisions, and adopting the Cynefin framework helps address these business complexities. </a:t>
            </a:r>
          </a:p>
          <a:p>
            <a:endParaRPr lang="en-GB" dirty="0"/>
          </a:p>
          <a:p>
            <a:pPr marL="228600" indent="-228600">
              <a:buFont typeface="+mj-lt"/>
              <a:buAutoNum type="arabicPeriod" startAt="14"/>
            </a:pPr>
            <a:endParaRPr lang="en-GB" dirty="0"/>
          </a:p>
          <a:p>
            <a:pPr marL="342900" lvl="0" indent="-342900">
              <a:lnSpc>
                <a:spcPct val="107000"/>
              </a:lnSpc>
              <a:buClr>
                <a:srgbClr val="000000"/>
              </a:buClr>
              <a:buFont typeface="+mj-lt"/>
              <a:buAutoNum type="arabicPeriod" startAt="14"/>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Chin C,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Ramiah</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 Razali NF. Inventory Management Systems (IMS). Journal of Applied Tech ology and Innovation. 2023;7(3).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https://www.researchgate.net/publication/372653862_Inventory_Management_Systems_IMS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14"/>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Atieh</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AM,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Kaylani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 Al-</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abdallat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Y,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Qaderi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 Ghoul L,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Jaradat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L, et al. Performance improvement of inventory management system processes by an automated warehouse management system. Procedia CIRP. 2016;41(1).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https://www.sciencedirect.com/science/article/pii/S2212827115012019</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indent="-342900">
              <a:lnSpc>
                <a:spcPct val="107000"/>
              </a:lnSpc>
              <a:spcAft>
                <a:spcPts val="800"/>
              </a:spcAft>
              <a:buFont typeface="+mj-lt"/>
              <a:buAutoNum type="arabicPeriod" startAt="14"/>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Snowden D, Boone M. A Leader’s Framework for Decision Making. Harvard Business Review. 2007 [Accessed on 2/12/2023].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https://hbr.org/2007/11/a-leaders-framework-for-decision-making</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marR="0" lvl="0" indent="-342900" algn="l" defTabSz="914400" rtl="0" eaLnBrk="1" fontAlgn="auto" latinLnBrk="0" hangingPunct="1">
              <a:lnSpc>
                <a:spcPct val="100000"/>
              </a:lnSpc>
              <a:spcBef>
                <a:spcPts val="0"/>
              </a:spcBef>
              <a:spcAft>
                <a:spcPts val="0"/>
              </a:spcAft>
              <a:buClrTx/>
              <a:buSzTx/>
              <a:buFont typeface="+mj-lt"/>
              <a:buAutoNum type="arabicPeriod" startAt="14"/>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Moore J. Data Visualization in Support of Executive Decision Making. Interdisciplinary Journal of Information, Knowledge, and Management. 2017;12.</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13. The Cynefin Framework.</a:t>
            </a:r>
            <a:r>
              <a:rPr lang="en-GB" sz="1800" kern="0" dirty="0">
                <a:solidFill>
                  <a:srgbClr val="000000"/>
                </a:solidFill>
                <a:effectLst/>
                <a:latin typeface="Calibri" panose="020F0502020204030204" pitchFamily="34" charset="0"/>
                <a:ea typeface="Times New Roman" panose="02020603050405020304" pitchFamily="18" charset="0"/>
              </a:rPr>
              <a:t> 2007 (13)</a:t>
            </a:r>
          </a:p>
          <a:p>
            <a:r>
              <a:rPr lang="en-GB" sz="1800" kern="0" dirty="0">
                <a:solidFill>
                  <a:srgbClr val="000000"/>
                </a:solidFill>
                <a:effectLst/>
                <a:latin typeface="Calibri" panose="020F0502020204030204" pitchFamily="34" charset="0"/>
              </a:rPr>
              <a:t>Figure 13. The Cynefin Framework. 2022 (13)</a:t>
            </a: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12</a:t>
            </a:fld>
            <a:endParaRPr lang="en-GB"/>
          </a:p>
        </p:txBody>
      </p:sp>
    </p:spTree>
    <p:extLst>
      <p:ext uri="{BB962C8B-B14F-4D97-AF65-F5344CB8AC3E}">
        <p14:creationId xmlns:p14="http://schemas.microsoft.com/office/powerpoint/2010/main" val="221111244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Access Control Policies </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Safeguarding data and resources from unauthorised disclosure and improper modifications, while ensuring availability to legitimate users is a crucial requirement for any inventory management system.  Enforcing protection involves controlling every system’s access to allow only authorised users (18 p.137, 19). </a:t>
            </a:r>
          </a:p>
          <a:p>
            <a:endParaRPr lang="en-GB" dirty="0"/>
          </a:p>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GDPR</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General Data Protection Regulation was enforced in 2018 which represents a shift in data protection laws that enforces more responsibilities on organisations.  An article postulates that (20 p.1292-1294) these guidelines must be adhered to when processing information, if not, organisations may be susceptible to pay fines up to 20 million euros or 4% of their revenue.</a:t>
            </a:r>
          </a:p>
          <a:p>
            <a:endParaRPr lang="en-GB" dirty="0"/>
          </a:p>
          <a:p>
            <a:endParaRPr lang="en-GB" dirty="0"/>
          </a:p>
          <a:p>
            <a:pPr marL="342900" lvl="0" indent="-342900">
              <a:lnSpc>
                <a:spcPct val="107000"/>
              </a:lnSpc>
              <a:buClr>
                <a:srgbClr val="000000"/>
              </a:buClr>
              <a:buFont typeface="+mj-lt"/>
              <a:buAutoNum type="arabicPeriod" startAt="18"/>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Samarati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Capitani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de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Vimercati</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Access Control: Policies, Models, and Mechanisms. Foundations of Security Analysis and Design. International School on Foundations of Security, Analysis and Design. 2001.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https://link.springer.com/content/pdf/10.1007/3-540-45608-2_3.pdf</a:t>
            </a:r>
            <a:endPar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endParaRPr>
          </a:p>
          <a:p>
            <a:pPr marL="342900" marR="0" lvl="0" indent="-34290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Dr.</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Ingle DR. Literature Review of Data Security Measures and Access Control Mechanisms of Information Security. 2022.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https://www.researchgate.net/publication/362541370_Literature_Review_of_Data_Security_Measures_and_Access_Control_Mechanisms_of_Information_Security_Head_of_Department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18"/>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Labadie C,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Legner</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C. Understanding Data Protection Regulations from a Data Management Perspective: A Capability-Based Approach to EU-GDPR. 2019.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https://serval.unil.ch/resource/serval:BIB_65AAB323C49C.P001/REF.pdf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14. GDPR Logo. 2</a:t>
            </a:r>
            <a:r>
              <a:rPr lang="en-GB" b="0" i="0" dirty="0">
                <a:solidFill>
                  <a:srgbClr val="000000"/>
                </a:solidFill>
                <a:effectLst/>
                <a:latin typeface="Calibri" panose="020F0502020204030204" pitchFamily="34" charset="0"/>
              </a:rPr>
              <a:t>018 (14)</a:t>
            </a: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13</a:t>
            </a:fld>
            <a:endParaRPr lang="en-GB"/>
          </a:p>
        </p:txBody>
      </p:sp>
    </p:spTree>
    <p:extLst>
      <p:ext uri="{BB962C8B-B14F-4D97-AF65-F5344CB8AC3E}">
        <p14:creationId xmlns:p14="http://schemas.microsoft.com/office/powerpoint/2010/main" val="18186853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kern="100" dirty="0">
                <a:solidFill>
                  <a:srgbClr val="2F5496"/>
                </a:solidFill>
                <a:effectLst/>
                <a:latin typeface="Calibri" panose="020F0502020204030204" pitchFamily="34" charset="0"/>
                <a:ea typeface="Calibri" panose="020F0502020204030204" pitchFamily="34" charset="0"/>
                <a:cs typeface="Arial" panose="020B0604020202020204" pitchFamily="34" charset="0"/>
              </a:rPr>
              <a:t>Platforms and Tools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PowerBI transforms complex, structured data from sources like </a:t>
            </a:r>
            <a:r>
              <a:rPr lang="en-GB" sz="1800" dirty="0">
                <a:effectLst/>
                <a:latin typeface="Calibri" panose="020F0502020204030204" pitchFamily="34" charset="0"/>
                <a:ea typeface="Calibri" panose="020F0502020204030204" pitchFamily="34" charset="0"/>
                <a:cs typeface="Arial" panose="020B0604020202020204" pitchFamily="34" charset="0"/>
              </a:rPr>
              <a:t>databases, spreadsheets and JSON files </a:t>
            </a:r>
            <a:r>
              <a:rPr lang="en-GB" sz="1800" kern="100" dirty="0">
                <a:effectLst/>
                <a:latin typeface="Calibri" panose="020F0502020204030204" pitchFamily="34" charset="0"/>
                <a:ea typeface="Calibri" panose="020F0502020204030204" pitchFamily="34" charset="0"/>
                <a:cs typeface="Arial" panose="020B0604020202020204" pitchFamily="34" charset="0"/>
              </a:rPr>
              <a:t>into user-friendly reports and dashboards. </a:t>
            </a:r>
            <a:r>
              <a:rPr lang="en-GB" sz="1800" dirty="0">
                <a:effectLst/>
                <a:latin typeface="Calibri" panose="020F0502020204030204" pitchFamily="34" charset="0"/>
                <a:ea typeface="Calibri" panose="020F0502020204030204" pitchFamily="34" charset="0"/>
                <a:cs typeface="Arial" panose="020B0604020202020204" pitchFamily="34" charset="0"/>
              </a:rPr>
              <a:t>Users can select visualisations and apply filtration methods to transparently represent the data, although operating PowerBI to its full potential requires a certain skill level (35). </a:t>
            </a:r>
          </a:p>
          <a:p>
            <a:pPr>
              <a:lnSpc>
                <a:spcPct val="107000"/>
              </a:lnSpc>
              <a:spcAft>
                <a:spcPts val="800"/>
              </a:spcAft>
            </a:pPr>
            <a:br>
              <a:rPr lang="en-GB" sz="1800" kern="100" dirty="0">
                <a:effectLst/>
                <a:latin typeface="Calibri" panose="020F0502020204030204" pitchFamily="34" charset="0"/>
                <a:ea typeface="Calibri" panose="020F0502020204030204" pitchFamily="34" charset="0"/>
                <a:cs typeface="Arial" panose="020B0604020202020204" pitchFamily="34" charset="0"/>
              </a:rPr>
            </a:br>
            <a:r>
              <a:rPr lang="en-GB" sz="1800" kern="100" dirty="0">
                <a:effectLst/>
                <a:latin typeface="Calibri" panose="020F0502020204030204" pitchFamily="34" charset="0"/>
                <a:ea typeface="Calibri" panose="020F0502020204030204" pitchFamily="34" charset="0"/>
                <a:cs typeface="Arial" panose="020B0604020202020204" pitchFamily="34" charset="0"/>
              </a:rPr>
              <a:t>Tableau provides development and user-service environments.  It is extensively utilised in the field of data analytics and provides many capabilities, such as infographics, geographic mapping, data cleansing, and data plotting (Figure 2.4) (36 p.318).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Calibri" panose="020F0502020204030204" pitchFamily="34" charset="0"/>
                <a:ea typeface="Calibri" panose="020F0502020204030204" pitchFamily="34" charset="0"/>
                <a:cs typeface="Arial" panose="020B0604020202020204" pitchFamily="34" charset="0"/>
              </a:rPr>
              <a:t>Alternatively, businesses can develop bespoke DV applications that are customised for their specific processes.  This approach provides streamlined methods that are tailored to a given dataset.  Data security is magnified with bespoke as it is not shared with the vendor, unlike an off-the-shelf system (37).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21"/>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Kosara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R, Mackinlay J. Storytelling: The Next Step for Visualization. 2013 May;46(5):44–50. DOI: </a:t>
            </a:r>
            <a:r>
              <a:rPr lang="en-GB" sz="18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10.1109/MC.2013.36</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Raszler A. How Power BI can be Built to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Analyze</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Player and Team Statistics in the NBA. Theses/Capstones/Creative Projects [Internet]. 2020 May 1 [cited 2023 Nov 25];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https://digitalcommons.unomaha.edu/university_honors_program/98/?utm_source=digitalcommons.unomaha.edu%2Funiversity_honors_program%2F98&amp;utm_medium=PDF&amp;utm_campaign=PDFCoverPages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21"/>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Batt S,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Grealis</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T, Harmon O,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Tomolonis</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 Learning Tableau: A data visualization tool. The Journal of Economic Education. 2020 Aug 20;5. </a:t>
            </a:r>
            <a:r>
              <a:rPr lang="en-GB" sz="1800" kern="100" dirty="0">
                <a:effectLst/>
                <a:latin typeface="Calibri" panose="020F0502020204030204" pitchFamily="34" charset="0"/>
                <a:ea typeface="Calibri" panose="020F0502020204030204" pitchFamily="34" charset="0"/>
                <a:cs typeface="Calibri" panose="020F0502020204030204" pitchFamily="34" charset="0"/>
              </a:rPr>
              <a:t>DOI: 10.1080/00220485.2020.1804503</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21"/>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Halwai S. Comparison Bespoke Software And Off-The-Shelf Software | [Internet]. Sigma Data Systems. 2021 [Accessed on 25/11/2023].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https://www.sigmadatasys.com/how-bespoke-software-is-nothing-like-off-the-shelf-software/</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endParaRPr lang="en-GB" sz="18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r>
              <a:rPr lang="en-GB" dirty="0"/>
              <a:t>Figure 15. Power BI Dashboard. </a:t>
            </a:r>
            <a:r>
              <a:rPr lang="en-GB" sz="1800" dirty="0">
                <a:effectLst/>
                <a:latin typeface="Calibri" panose="020F0502020204030204" pitchFamily="34" charset="0"/>
                <a:ea typeface="Calibri" panose="020F0502020204030204" pitchFamily="34" charset="0"/>
                <a:cs typeface="Arial" panose="020B0604020202020204" pitchFamily="34" charset="0"/>
              </a:rPr>
              <a:t>2023 (15) </a:t>
            </a:r>
          </a:p>
          <a:p>
            <a:pPr>
              <a:lnSpc>
                <a:spcPct val="107000"/>
              </a:lnSpc>
              <a:spcBef>
                <a:spcPts val="200"/>
              </a:spcBef>
            </a:pPr>
            <a:r>
              <a:rPr lang="en-GB" sz="1800" dirty="0">
                <a:effectLst/>
                <a:latin typeface="Calibri" panose="020F0502020204030204" pitchFamily="34" charset="0"/>
                <a:ea typeface="Calibri" panose="020F0502020204030204" pitchFamily="34" charset="0"/>
                <a:cs typeface="Arial" panose="020B0604020202020204" pitchFamily="34" charset="0"/>
              </a:rPr>
              <a:t>Figure 16. Tableau. 2021 (16)</a:t>
            </a: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14</a:t>
            </a:fld>
            <a:endParaRPr lang="en-GB"/>
          </a:p>
        </p:txBody>
      </p:sp>
    </p:spTree>
    <p:extLst>
      <p:ext uri="{BB962C8B-B14F-4D97-AF65-F5344CB8AC3E}">
        <p14:creationId xmlns:p14="http://schemas.microsoft.com/office/powerpoint/2010/main" val="38351542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Application Type</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 desktop application is ideal for the client's needs as it requires only offline access for loading data files.  Desktop apps offer improved performance and speed by avoiding network interruptions.  Security is enhanced through local data storage without an internet connection.  Given the nature of depicting data, developing a mobile application would be impractical and challenging for users to perceive smaller-scale visualisations (38).</a:t>
            </a:r>
          </a:p>
          <a:p>
            <a:endParaRPr lang="en-GB" dirty="0"/>
          </a:p>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Development Techniques </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 WinForms.NET is selected for development, providing pre-built templates for seamless integration.  C# incorporates libraries like LiveCharts and iTextSharp for file conversion, enhancing the user experience (39).  WinForms.NET, recognised for its user-friendly GUI capabilities, features an editor window for drag-and-drop GUI components and a main window for code development (40 p.11).  Visual Studio IDE, chosen for its amalgamation with C#, offers essential features like debugging, testing, IntelliSense, and syntax highlighting (41 p.144-162, 42).</a:t>
            </a:r>
          </a:p>
          <a:p>
            <a:endParaRPr lang="en-GB" dirty="0"/>
          </a:p>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Visualisations </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The researcher received an exemplified spreadsheet from the client, consisting of field names like products, stock, sales, and profits.  Key fields to analyse include ‘Variance (£)’, ‘Total Gross Sales (£)’ and ‘General Profit (%)’.  Bar charts will compare sales (£) across periods, line graphs to detect trends over time, and pie charts will project percentage data proportions (43, 44).</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24"/>
            </a:pPr>
            <a:r>
              <a:rPr lang="en-GB" sz="1800" kern="100" dirty="0">
                <a:effectLst/>
                <a:latin typeface="Calibri" panose="020F0502020204030204" pitchFamily="34" charset="0"/>
                <a:ea typeface="Calibri" panose="020F0502020204030204" pitchFamily="34" charset="0"/>
                <a:cs typeface="Arial" panose="020B0604020202020204" pitchFamily="34" charset="0"/>
              </a:rPr>
              <a:t>Patel S. Exploring Desktop Application Development: Benefits, Types, and Process. 2023 [Accessed on 9/12/2023]. Available from: </a:t>
            </a:r>
            <a:r>
              <a:rPr lang="en-GB" sz="18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https://www.cmarix.com/blog/desktop-application-development/#:~:text=There%20are%20numerous%20benefits%20to,network%20latency%20or%20bandwidth%20issues</a:t>
            </a:r>
            <a:r>
              <a:rPr lang="en-GB" sz="1800" kern="100" dirty="0">
                <a:effectLst/>
                <a:latin typeface="Calibri" panose="020F0502020204030204" pitchFamily="34" charset="0"/>
                <a:ea typeface="Calibri" panose="020F0502020204030204" pitchFamily="34" charset="0"/>
                <a:cs typeface="Arial" panose="020B0604020202020204" pitchFamily="34" charset="0"/>
              </a:rPr>
              <a:t>.</a:t>
            </a:r>
          </a:p>
          <a:p>
            <a:pPr marL="342900" lvl="0" indent="-342900">
              <a:lnSpc>
                <a:spcPct val="107000"/>
              </a:lnSpc>
              <a:buClr>
                <a:srgbClr val="000000"/>
              </a:buClr>
              <a:buFont typeface="+mj-lt"/>
              <a:buAutoNum type="arabicPeriod" startAt="24"/>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Jamil IA, Abedin MI, Sarker DK, Islam J. Vibration Data Acquisition and Visualization System using MEMS Accelerometer.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International Conference on Electrical Engineering and Information &amp; Communication Technology</a:t>
            </a:r>
            <a:r>
              <a:rPr lang="en-GB" sz="1800" kern="0" dirty="0">
                <a:effectLst/>
                <a:latin typeface="Calibri" panose="020F0502020204030204" pitchFamily="34" charset="0"/>
                <a:ea typeface="Times New Roman" panose="02020603050405020304" pitchFamily="18" charset="0"/>
                <a:cs typeface="Calibri" panose="020F0502020204030204" pitchFamily="34" charset="0"/>
              </a:rPr>
              <a:t>. 2014. DOI: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10.1109/ICEEICT.2014.6919090</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24"/>
            </a:pPr>
            <a:r>
              <a:rPr lang="en-GB" sz="1800" kern="0" dirty="0">
                <a:effectLst/>
                <a:latin typeface="Calibri" panose="020F0502020204030204" pitchFamily="34" charset="0"/>
                <a:ea typeface="Times New Roman" panose="02020603050405020304" pitchFamily="18" charset="0"/>
                <a:cs typeface="Calibri" panose="020F0502020204030204" pitchFamily="34" charset="0"/>
              </a:rPr>
              <a:t>Almeida F. Visual C#.NET: Console Applications and Windows Forms. ISSUU Publishing; 2018.</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24"/>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Price MJ. C# 10 and .NET 6 - Modern Cross-Platform Development - Sixth Edition Build Apps, Websites, and Services with ASP. NET Core 6,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Blazor</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and EF Core 6 Using Visual Studio 2022 and Visual Studio Code. Birmingham: </a:t>
            </a:r>
            <a:r>
              <a:rPr lang="en-GB" sz="18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Packt</a:t>
            </a: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Publishing, Limited; 2021.</a:t>
            </a:r>
          </a:p>
          <a:p>
            <a:pPr marL="342900" marR="0" lvl="0" indent="-342900" algn="l" defTabSz="914400" rtl="0" eaLnBrk="1" fontAlgn="auto" latinLnBrk="0" hangingPunct="1">
              <a:lnSpc>
                <a:spcPct val="107000"/>
              </a:lnSpc>
              <a:spcBef>
                <a:spcPts val="0"/>
              </a:spcBef>
              <a:spcAft>
                <a:spcPts val="800"/>
              </a:spcAft>
              <a:buClr>
                <a:srgbClr val="000000"/>
              </a:buClr>
              <a:buSzTx/>
              <a:buFont typeface="+mj-lt"/>
              <a:buAutoNum type="arabicPeriod" startAt="24"/>
              <a:tabLst/>
              <a:defRPr/>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Tan J, Chen Y, Jiao S. Visual Studio Code in Introductory Computer Science Course: An Experience Report. 2023 Mar 10. DOI: 10.48550/arXiv.2303.10174</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24"/>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Srivastava D. An Introduction to Data Visualization Tools and Techniques in Various Domains. International Journal of Computer Trends and Technology [Internet]. 2023 Apr 30;71(4).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https://ijcttjournal.org/2023/Volume-71%20Issue-4/IJCTT-V71I4P116.pdf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24"/>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Siirtola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The Cost of Pie Charts [Internet]. IEEE Xplore. 2019.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https://ieeexplore.ieee.org/abstract/document/8812005</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Figure 17. Development Image. (23)</a:t>
            </a:r>
            <a:r>
              <a:rPr lang="en-GB" sz="2800" b="0" i="0" dirty="0">
                <a:solidFill>
                  <a:srgbClr val="000000"/>
                </a:solidFill>
                <a:effectLst/>
                <a:latin typeface="Calibri" panose="020F0502020204030204" pitchFamily="34" charset="0"/>
              </a:rPr>
              <a:t>‌</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15</a:t>
            </a:fld>
            <a:endParaRPr lang="en-GB"/>
          </a:p>
        </p:txBody>
      </p:sp>
    </p:spTree>
    <p:extLst>
      <p:ext uri="{BB962C8B-B14F-4D97-AF65-F5344CB8AC3E}">
        <p14:creationId xmlns:p14="http://schemas.microsoft.com/office/powerpoint/2010/main" val="6325201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Conclusion</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Data visualisations are an integral tool to aid with decision-making procedures.  Although they have existed from as early as between the 10</a:t>
            </a:r>
            <a:r>
              <a:rPr lang="en-GB" sz="1800" kern="100" baseline="30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11th centuries, DVs have been popularised within business reporting since the 1960s.  It is necessary to not only understand the benefits they obtain from harnessing business processes but also to grasp the inner workings of how humans perceive visual designs.  HCI and Gestalt psychology are cornerstones within visualisations as they help to postulate the process of human cognition through the interpretation phases.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It is possible to conclude that amalgamate visualisations with inventory management systems allows data to be rendered into a meaningful context.  This can identify future processes that may have not been detected.  Safeguarding initiatives are essential to mitigate data privacy concerns such as access control policies and abiding by regulations like GDPR.  Understanding and following the existing research will assist the investigation in accomplishing the intended solution.</a:t>
            </a:r>
          </a:p>
          <a:p>
            <a:pPr>
              <a:lnSpc>
                <a:spcPct val="107000"/>
              </a:lnSpc>
              <a:spcAft>
                <a:spcPts val="800"/>
              </a:spcAft>
            </a:pPr>
            <a:endPar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Mention the research methodologies will assist the investigation achieving the desired result.</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18.  Cultural Practice Image.</a:t>
            </a:r>
            <a:r>
              <a:rPr lang="en-GB" b="0" i="0" dirty="0">
                <a:solidFill>
                  <a:srgbClr val="000000"/>
                </a:solidFill>
                <a:effectLst/>
                <a:latin typeface="Calibri" panose="020F0502020204030204" pitchFamily="34" charset="0"/>
              </a:rPr>
              <a:t> 2024 </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16</a:t>
            </a:fld>
            <a:endParaRPr lang="en-GB"/>
          </a:p>
        </p:txBody>
      </p:sp>
    </p:spTree>
    <p:extLst>
      <p:ext uri="{BB962C8B-B14F-4D97-AF65-F5344CB8AC3E}">
        <p14:creationId xmlns:p14="http://schemas.microsoft.com/office/powerpoint/2010/main" val="462241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Philosophy</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Phenomenology, a qualitative research method that quantifies the research of human opinion, will be the philosophical approach (21 p.38).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research will capture stakeholders’ experiences whilst eradicating any external biases.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Phenomenology allows the researcher to develop calculated observations from stakeholder feedback to determine the degree to which the proposed solution is effective (22).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Phenomenology should assist in uncovering stakeholders’ requirements and motivations to develop an intuitive application.</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pPr marL="342900" lvl="0" indent="-342900">
              <a:lnSpc>
                <a:spcPct val="107000"/>
              </a:lnSpc>
              <a:buClr>
                <a:srgbClr val="000000"/>
              </a:buClr>
              <a:buFont typeface="+mj-lt"/>
              <a:buAutoNum type="arabicPeriod" startAt="31"/>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Mwadulo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MW,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Odoyo</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CO. Phenomenology Approach Applicability in Information Systems and Technology Field. Computer Science and Information Technology. 2020;8(2).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https://www.researchgate.net/publication/341828080_Phenomenology_Approach_Applicability_in_Information_Systems_and_Technology_Field</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31"/>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Smith, D W. Phenomenology, The Stanford </a:t>
            </a: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Encyclopedia</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of Philosophy (Summer 2018 Edition). 2013 [Accessed on 22.09.2023].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https://plato.stanford.edu/archives/sum2018/entries/phenomenology/</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19. </a:t>
            </a:r>
            <a:r>
              <a:rPr lang="en-GB" b="0" i="0" dirty="0">
                <a:solidFill>
                  <a:srgbClr val="000000"/>
                </a:solidFill>
                <a:effectLst/>
                <a:latin typeface="Calibri" panose="020F0502020204030204" pitchFamily="34" charset="0"/>
              </a:rPr>
              <a:t>Phenomenological Psychology (19)</a:t>
            </a: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17</a:t>
            </a:fld>
            <a:endParaRPr lang="en-GB"/>
          </a:p>
        </p:txBody>
      </p:sp>
    </p:spTree>
    <p:extLst>
      <p:ext uri="{BB962C8B-B14F-4D97-AF65-F5344CB8AC3E}">
        <p14:creationId xmlns:p14="http://schemas.microsoft.com/office/powerpoint/2010/main" val="405283032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Approach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An inductive approach facilitates the invention of theories and observations from research and stakeholder feedback.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These initiatives are developed through observing and calculating an individual experiencing a specific event (23 p.172).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Fostering a qualitative research method, this project will benefit from an inductive approach when collecting stakeholder feedback and experiences (24).</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pPr marL="342900" lvl="0" indent="-342900">
              <a:lnSpc>
                <a:spcPct val="107000"/>
              </a:lnSpc>
              <a:buClr>
                <a:srgbClr val="000000"/>
              </a:buClr>
              <a:buFont typeface="+mj-lt"/>
              <a:buAutoNum type="arabicPeriod" startAt="33"/>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Malhotra G. Strategies in Research. International Journal Of Advance Research And Development. 2017;2(5).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https://www.ijarnd.com/manuscripts/v2i5/V2I5-1220.pdf</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33"/>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Creswell. JW. Research Design. Qualitative, Quantitative and Mixed Methods Approaches. 3</a:t>
            </a:r>
            <a:r>
              <a:rPr lang="en-GB" sz="1800" kern="100" baseline="30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rd</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ed. Sage Publications. 2009.</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20. </a:t>
            </a:r>
            <a:r>
              <a:rPr lang="en-GB" b="0" i="0" dirty="0">
                <a:solidFill>
                  <a:srgbClr val="000000"/>
                </a:solidFill>
                <a:effectLst/>
                <a:latin typeface="Calibri" panose="020F0502020204030204" pitchFamily="34" charset="0"/>
              </a:rPr>
              <a:t>Inductive Approach. 2021 (20)</a:t>
            </a: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18</a:t>
            </a:fld>
            <a:endParaRPr lang="en-GB"/>
          </a:p>
        </p:txBody>
      </p:sp>
    </p:spTree>
    <p:extLst>
      <p:ext uri="{BB962C8B-B14F-4D97-AF65-F5344CB8AC3E}">
        <p14:creationId xmlns:p14="http://schemas.microsoft.com/office/powerpoint/2010/main" val="31917434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Strategy</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Action Research, chosen for this investigation, involves conducting research as a live process to adapt to continuously changing data.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This strategy systematically gathers stakeholder experiences, allowing for learning and reflection.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The researcher and practitioner act as a single entity, facilitating improvements and knowledge attainment from stakeholders' experiences (25 p.684).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Action research encompasses problem realisation, solution development and implementation, and evaluation and reflection processes, benefitting the investigation’s progress (26 p.38).</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pPr marL="342900" lvl="0" indent="-342900">
              <a:lnSpc>
                <a:spcPct val="107000"/>
              </a:lnSpc>
              <a:buClr>
                <a:srgbClr val="000000"/>
              </a:buClr>
              <a:buFont typeface="+mj-lt"/>
              <a:buAutoNum type="arabicPeriod" startAt="35"/>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Romeo G. Computers and the primary curriculum: an action research case study. IFIP World Conference on Computers in Education. Springer eBooks. 1995.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https://link.springer.com/chapter/10.1007/978-0-387-34844-5_64</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35"/>
            </a:pPr>
            <a:r>
              <a:rPr lang="en-GB" sz="18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Kotsias</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Ahmad A, Scheepers R. Adopting and Integrating Cyber-Threat Intelligence in a Commercial Organisation. European Journal of Information Systems [Internet]. 2022 Jul 11;1–17.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https://www.tandfonline.com/doi/full/10.1080/0960085X.2022.2088414</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21. </a:t>
            </a:r>
            <a:r>
              <a:rPr lang="en-GB" b="0" i="0" dirty="0">
                <a:solidFill>
                  <a:srgbClr val="000000"/>
                </a:solidFill>
                <a:effectLst/>
                <a:latin typeface="Calibri" panose="020F0502020204030204" pitchFamily="34" charset="0"/>
              </a:rPr>
              <a:t>Action Research Methods. 2014 (21)</a:t>
            </a:r>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19</a:t>
            </a:fld>
            <a:endParaRPr lang="en-GB"/>
          </a:p>
        </p:txBody>
      </p:sp>
    </p:spTree>
    <p:extLst>
      <p:ext uri="{BB962C8B-B14F-4D97-AF65-F5344CB8AC3E}">
        <p14:creationId xmlns:p14="http://schemas.microsoft.com/office/powerpoint/2010/main" val="261202052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Choices</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mono-method process has been selected to gather qualitative primary data as the researcher is solely conducting interviews with the client.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Benefits will occur from this decision through the stakeholders openly conveying their perspectives and experiences of the phenomenon.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From this, the researcher will thoroughly understand the strengths and weaknesses, such as flaws in the data visualisation designs (27).</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pPr marL="342900" indent="-342900">
              <a:buFont typeface="+mj-lt"/>
              <a:buAutoNum type="arabicPeriod" startAt="37"/>
            </a:pPr>
            <a:r>
              <a:rPr lang="en-GB" sz="1800" dirty="0" err="1">
                <a:solidFill>
                  <a:srgbClr val="000000"/>
                </a:solidFill>
                <a:effectLst/>
                <a:latin typeface="Calibri" panose="020F0502020204030204" pitchFamily="34" charset="0"/>
                <a:ea typeface="Calibri" panose="020F0502020204030204" pitchFamily="34" charset="0"/>
              </a:rPr>
              <a:t>Nyanchoka</a:t>
            </a:r>
            <a:r>
              <a:rPr lang="en-GB" sz="1800" dirty="0">
                <a:solidFill>
                  <a:srgbClr val="000000"/>
                </a:solidFill>
                <a:effectLst/>
                <a:latin typeface="Calibri" panose="020F0502020204030204" pitchFamily="34" charset="0"/>
                <a:ea typeface="Calibri" panose="020F0502020204030204" pitchFamily="34" charset="0"/>
              </a:rPr>
              <a:t> L, Tudur-Smith C, </a:t>
            </a:r>
            <a:r>
              <a:rPr lang="en-GB" sz="1800" dirty="0" err="1">
                <a:solidFill>
                  <a:srgbClr val="000000"/>
                </a:solidFill>
                <a:effectLst/>
                <a:latin typeface="Calibri" panose="020F0502020204030204" pitchFamily="34" charset="0"/>
                <a:ea typeface="Calibri" panose="020F0502020204030204" pitchFamily="34" charset="0"/>
              </a:rPr>
              <a:t>Porcher</a:t>
            </a:r>
            <a:r>
              <a:rPr lang="en-GB" sz="1800" dirty="0">
                <a:solidFill>
                  <a:srgbClr val="000000"/>
                </a:solidFill>
                <a:effectLst/>
                <a:latin typeface="Calibri" panose="020F0502020204030204" pitchFamily="34" charset="0"/>
                <a:ea typeface="Calibri" panose="020F0502020204030204" pitchFamily="34" charset="0"/>
              </a:rPr>
              <a:t> R, </a:t>
            </a:r>
            <a:r>
              <a:rPr lang="en-GB" sz="1800" dirty="0" err="1">
                <a:solidFill>
                  <a:srgbClr val="000000"/>
                </a:solidFill>
                <a:effectLst/>
                <a:latin typeface="Calibri" panose="020F0502020204030204" pitchFamily="34" charset="0"/>
                <a:ea typeface="Calibri" panose="020F0502020204030204" pitchFamily="34" charset="0"/>
              </a:rPr>
              <a:t>Hren</a:t>
            </a:r>
            <a:r>
              <a:rPr lang="en-GB" sz="1800" dirty="0">
                <a:solidFill>
                  <a:srgbClr val="000000"/>
                </a:solidFill>
                <a:effectLst/>
                <a:latin typeface="Calibri" panose="020F0502020204030204" pitchFamily="34" charset="0"/>
                <a:ea typeface="Calibri" panose="020F0502020204030204" pitchFamily="34" charset="0"/>
              </a:rPr>
              <a:t> D. Key stakeholders’ perspectives and experiences with defining, identifying and displaying gaps in health research: a qualitative study protocol. BMJ Open. 2019 Aug;9(8). </a:t>
            </a:r>
            <a:r>
              <a:rPr lang="en-GB" sz="1800" dirty="0">
                <a:solidFill>
                  <a:srgbClr val="212121"/>
                </a:solidFill>
                <a:effectLst/>
                <a:latin typeface="Calibri" panose="020F0502020204030204" pitchFamily="34" charset="0"/>
                <a:ea typeface="Yu Mincho" panose="02020400000000000000" pitchFamily="18" charset="-128"/>
              </a:rPr>
              <a:t>DOI: </a:t>
            </a:r>
            <a:r>
              <a:rPr lang="en-GB" sz="1800" u="sng" dirty="0">
                <a:solidFill>
                  <a:srgbClr val="376FAA"/>
                </a:solidFill>
                <a:effectLst/>
                <a:latin typeface="Calibri" panose="020F0502020204030204" pitchFamily="34" charset="0"/>
                <a:ea typeface="Yu Mincho" panose="02020400000000000000" pitchFamily="18" charset="-128"/>
                <a:cs typeface="Calibri" panose="020F0502020204030204" pitchFamily="34" charset="0"/>
                <a:hlinkClick r:id="rId3"/>
              </a:rPr>
              <a:t>10.1136/bmjopen-2018-027926</a:t>
            </a:r>
            <a:endParaRPr lang="en-GB" dirty="0"/>
          </a:p>
          <a:p>
            <a:endParaRPr lang="en-GB" dirty="0"/>
          </a:p>
          <a:p>
            <a:r>
              <a:rPr lang="en-GB" dirty="0"/>
              <a:t>Figure 22. Qualitative Research.</a:t>
            </a:r>
            <a:r>
              <a:rPr lang="en-GB" b="0" i="0" dirty="0">
                <a:solidFill>
                  <a:srgbClr val="000000"/>
                </a:solidFill>
                <a:effectLst/>
                <a:latin typeface="Calibri" panose="020F0502020204030204" pitchFamily="34" charset="0"/>
              </a:rPr>
              <a:t> 2021 (22)</a:t>
            </a: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20</a:t>
            </a:fld>
            <a:endParaRPr lang="en-GB"/>
          </a:p>
        </p:txBody>
      </p:sp>
    </p:spTree>
    <p:extLst>
      <p:ext uri="{BB962C8B-B14F-4D97-AF65-F5344CB8AC3E}">
        <p14:creationId xmlns:p14="http://schemas.microsoft.com/office/powerpoint/2010/main" val="74697864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Time Horizon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 cross-sectional research design, chosen for its analysis of the population at a specific time, allows for the gathering and evaluation of both primary and secondary research.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This mechanism facilitates observations and permits the selection of a sample population based on specific criteria, proposing solutions to their current problem (28, 29).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Cross-sectional should be advantageous as it grants the stakeholders’ experiences to be evaluated at the project’s conclusion.</a:t>
            </a:r>
          </a:p>
          <a:p>
            <a:endParaRPr lang="en-GB" dirty="0"/>
          </a:p>
          <a:p>
            <a:endParaRPr lang="en-GB" dirty="0"/>
          </a:p>
          <a:p>
            <a:pPr marL="342900" lvl="0" indent="-342900">
              <a:lnSpc>
                <a:spcPct val="107000"/>
              </a:lnSpc>
              <a:buClr>
                <a:srgbClr val="000000"/>
              </a:buClr>
              <a:buFont typeface="+mj-lt"/>
              <a:buAutoNum type="arabicPeriod" startAt="38"/>
            </a:pPr>
            <a:r>
              <a:rPr lang="en-GB" sz="1800" kern="100" dirty="0">
                <a:effectLst/>
                <a:latin typeface="Calibri" panose="020F0502020204030204" pitchFamily="34" charset="0"/>
                <a:ea typeface="Calibri" panose="020F0502020204030204" pitchFamily="34" charset="0"/>
                <a:cs typeface="Calibri" panose="020F0502020204030204" pitchFamily="34" charset="0"/>
              </a:rPr>
              <a:t>Setia MS. Methodology Series Module 3: Cross-sectional Studies. Indian Journal of Dermatology [Internet]. 2016;61(3):261–4.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https://www.ncbi.nlm.nih.gov/pmc/articles/PMC4885177/</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38"/>
            </a:pPr>
            <a:r>
              <a:rPr lang="en-GB" sz="1800" kern="100" dirty="0">
                <a:effectLst/>
                <a:latin typeface="Calibri" panose="020F0502020204030204" pitchFamily="34" charset="0"/>
                <a:ea typeface="Calibri" panose="020F0502020204030204" pitchFamily="34" charset="0"/>
                <a:cs typeface="Calibri" panose="020F0502020204030204" pitchFamily="34" charset="0"/>
              </a:rPr>
              <a:t>Mukherjee D, Roy S. Cross-sectional study. Elsevier eBooks. 2023 Jan 1;237–41. DOI: </a:t>
            </a:r>
            <a:r>
              <a:rPr lang="en-GB" sz="1800" u="none" strike="noStrike"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tooltip="Persistent link using digital object identifier"/>
              </a:rPr>
              <a:t>https://doi.org/10.1016/B978-0-323-88423-5.00101-1</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a:p>
            <a:endParaRPr lang="en-GB" dirty="0"/>
          </a:p>
          <a:p>
            <a:r>
              <a:rPr lang="en-GB" dirty="0"/>
              <a:t>Figure 23. Cross-sectional Study. </a:t>
            </a:r>
            <a:r>
              <a:rPr lang="en-GB" b="0" i="0" dirty="0">
                <a:solidFill>
                  <a:srgbClr val="000000"/>
                </a:solidFill>
                <a:effectLst/>
                <a:latin typeface="Calibri" panose="020F0502020204030204" pitchFamily="34" charset="0"/>
              </a:rPr>
              <a:t>2023</a:t>
            </a:r>
          </a:p>
          <a:p>
            <a:pPr algn="l"/>
            <a:r>
              <a:rPr lang="en-GB" b="0" i="0" dirty="0">
                <a:solidFill>
                  <a:srgbClr val="000000"/>
                </a:solidFill>
                <a:effectLst/>
                <a:latin typeface="Calibri" panose="020F0502020204030204" pitchFamily="34" charset="0"/>
              </a:rPr>
              <a:t>‌</a:t>
            </a: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21</a:t>
            </a:fld>
            <a:endParaRPr lang="en-GB"/>
          </a:p>
        </p:txBody>
      </p:sp>
    </p:spTree>
    <p:extLst>
      <p:ext uri="{BB962C8B-B14F-4D97-AF65-F5344CB8AC3E}">
        <p14:creationId xmlns:p14="http://schemas.microsoft.com/office/powerpoint/2010/main" val="214535399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Techniques and Procedures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Client interviews will use a semi-structured framework with open-ended questions to gather feedback (30).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This approach allows diverse perspectives for recognising and addressing application requirements and concerns.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Engagement with stakeholders' clients may be necessary for solution appropriateness, using Microsoft Forms for cost-effective and rapid questionnaire distribution (31).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Coding and data analysis will enhance data quality, summarising responses into themes (32 p.259).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A hybrid qualitative approach, combining pre-identified and emergent themes, will be employed (33).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Arial" panose="020B0604020202020204" pitchFamily="34" charset="0"/>
              </a:rPr>
              <a:t>Self-directed questions will guide data utilisation and address research objectives.</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pPr>
            <a:r>
              <a:rPr lang="en-GB" sz="1800" b="1" kern="100" dirty="0">
                <a:solidFill>
                  <a:srgbClr val="2F5496"/>
                </a:solidFill>
                <a:effectLst/>
                <a:latin typeface="Calibri Light" panose="020F0302020204030204" pitchFamily="34" charset="0"/>
                <a:ea typeface="Yu Gothic Light" panose="020B0300000000000000" pitchFamily="34" charset="-128"/>
                <a:cs typeface="Times New Roman" panose="02020603050405020304" pitchFamily="18" charset="0"/>
              </a:rPr>
              <a:t>Ethics and Legal</a:t>
            </a:r>
            <a:endParaRPr lang="en-GB" sz="1800" b="1" kern="100" dirty="0">
              <a:solidFill>
                <a:srgbClr val="1F3763"/>
              </a:solidFill>
              <a:effectLst/>
              <a:latin typeface="Calibri Light" panose="020F0302020204030204" pitchFamily="34" charset="0"/>
              <a:ea typeface="Yu Gothic Light" panose="020B0300000000000000" pitchFamily="34" charset="-128"/>
              <a:cs typeface="Times New Roman" panose="02020603050405020304" pitchFamily="18"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Ethical considerations are integral to harnessing valid and accurate data, certifying the research's integrity.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As the project involves managing clients' data, qualitative research will incorporate data-safeguarding initiatives, with the researcher being accountable for adherence (34 p. 320-323).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Avoiding plagiarism is vital for maintaining research integrity and avoiding copyright issues.  </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A Vancouver referencing style will be consistently applied during secondary research in the study.</a:t>
            </a:r>
          </a:p>
          <a:p>
            <a:pPr>
              <a:lnSpc>
                <a:spcPct val="107000"/>
              </a:lnSpc>
              <a:spcAft>
                <a:spcPts val="800"/>
              </a:spcAft>
            </a:pPr>
            <a:endPar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Clr>
                <a:srgbClr val="000000"/>
              </a:buClr>
              <a:buFont typeface="+mj-lt"/>
              <a:buAutoNum type="arabicPeriod" startAt="40"/>
            </a:pPr>
            <a:r>
              <a:rPr lang="en-GB" sz="1800" kern="100" dirty="0">
                <a:effectLst/>
                <a:latin typeface="Calibri" panose="020F0502020204030204" pitchFamily="34" charset="0"/>
                <a:ea typeface="Calibri" panose="020F0502020204030204" pitchFamily="34" charset="0"/>
                <a:cs typeface="Calibri" panose="020F0502020204030204" pitchFamily="34" charset="0"/>
              </a:rPr>
              <a:t>Jamshed S. Qualitative research method-interviewing and observation. Journal of Basic and Clinical Pharmacy [Internet]. 2014;5(4):87–8. Available from: https://www.ncbi.nlm.nih.gov/pmc/articles/PMC4194943/</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40"/>
            </a:pPr>
            <a:r>
              <a:rPr lang="en-GB" sz="1800" kern="100" dirty="0" err="1">
                <a:effectLst/>
                <a:latin typeface="Calibri" panose="020F0502020204030204" pitchFamily="34" charset="0"/>
                <a:ea typeface="Calibri" panose="020F0502020204030204" pitchFamily="34" charset="0"/>
                <a:cs typeface="Calibri" panose="020F0502020204030204" pitchFamily="34" charset="0"/>
              </a:rPr>
              <a:t>Mcleod</a:t>
            </a:r>
            <a:r>
              <a:rPr lang="en-GB" sz="1800" kern="100" dirty="0">
                <a:effectLst/>
                <a:latin typeface="Calibri" panose="020F0502020204030204" pitchFamily="34" charset="0"/>
                <a:ea typeface="Calibri" panose="020F0502020204030204" pitchFamily="34" charset="0"/>
                <a:cs typeface="Calibri" panose="020F0502020204030204" pitchFamily="34" charset="0"/>
              </a:rPr>
              <a:t> S. Questionnaire: Definition, examples, design and types [Internet]. Simply Psychology. 2023 [Accessed on 24/11/2023]. Available from: </a:t>
            </a:r>
            <a:r>
              <a:rPr lang="en-GB" sz="18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3"/>
              </a:rPr>
              <a:t>https://www.simplypsychology.org/questionnaires.html</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40"/>
            </a:pPr>
            <a:r>
              <a:rPr lang="en-GB" sz="1800" kern="1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Skjott</a:t>
            </a:r>
            <a:r>
              <a:rPr lang="en-GB" sz="180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1800" kern="1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Linneberg</a:t>
            </a:r>
            <a:r>
              <a:rPr lang="en-GB" sz="180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 </a:t>
            </a:r>
            <a:r>
              <a:rPr lang="en-GB" sz="1800" kern="1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Korsgaard</a:t>
            </a:r>
            <a:r>
              <a:rPr lang="en-GB" sz="180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 Coding qualitative data: a synthesis guiding the novice. Qualitative Research Journal. 2019;19(3). </a:t>
            </a:r>
            <a:r>
              <a:rPr lang="en-GB" sz="1800" kern="100" dirty="0">
                <a:effectLst/>
                <a:latin typeface="Calibri" panose="020F0502020204030204" pitchFamily="34" charset="0"/>
                <a:ea typeface="Calibri" panose="020F0502020204030204" pitchFamily="34" charset="0"/>
                <a:cs typeface="Calibri" panose="020F0502020204030204" pitchFamily="34" charset="0"/>
              </a:rPr>
              <a:t>DOI 10.1108/QRJ-12-2018-0012</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Clr>
                <a:srgbClr val="000000"/>
              </a:buClr>
              <a:buFont typeface="+mj-lt"/>
              <a:buAutoNum type="arabicPeriod" startAt="40"/>
            </a:pPr>
            <a:r>
              <a:rPr lang="en-GB" sz="180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‌Xu W, Zammit K. Applying Thematic Analysis to Education: A Hybrid Approach to Interpreting Data in Practitioner Research. International Journal of Qualitative Methods. 2020;19. DOI: </a:t>
            </a:r>
            <a:r>
              <a:rPr lang="en-GB" sz="1800" u="sng" kern="100" dirty="0">
                <a:solidFill>
                  <a:srgbClr val="006ACC"/>
                </a:solidFill>
                <a:effectLst/>
                <a:latin typeface="Calibri" panose="020F0502020204030204" pitchFamily="34" charset="0"/>
                <a:ea typeface="Calibri" panose="020F0502020204030204" pitchFamily="34" charset="0"/>
                <a:cs typeface="Calibri" panose="020F0502020204030204" pitchFamily="34" charset="0"/>
                <a:hlinkClick r:id="rId4"/>
              </a:rPr>
              <a:t>doi.org/10.1177/1609406920918810</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Clr>
                <a:srgbClr val="000000"/>
              </a:buClr>
              <a:buFont typeface="+mj-lt"/>
              <a:buAutoNum type="arabicPeriod" startAt="40"/>
            </a:pPr>
            <a:r>
              <a:rPr lang="en-GB" sz="18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Finlay L. ‘Rigour’, ‘Ethical Integrity’ or ‘Artistry’? Reflexively Reviewing Criteria for Evaluating Qualitative Research. British Journal of Occupational Therapy; 2006. Available from: </a:t>
            </a:r>
            <a:r>
              <a:rPr lang="en-GB" sz="18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5"/>
              </a:rPr>
              <a:t>https://citeseerx.ist.psu.edu/document?repid=rep1&amp;type=pdf&amp;doi=a6913a4e7c6c59a421feda190264a127348be92e</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endPar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Figure 24. Thematic Analysis. 2022 (24)</a:t>
            </a:r>
          </a:p>
          <a:p>
            <a:pPr>
              <a:lnSpc>
                <a:spcPct val="107000"/>
              </a:lnSpc>
              <a:spcAft>
                <a:spcPts val="800"/>
              </a:spcAft>
            </a:pP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Figure 25. Avoiding Plagiarism. 2023 (25)</a:t>
            </a:r>
          </a:p>
          <a:p>
            <a:pPr algn="l"/>
            <a:r>
              <a:rPr lang="en-GB" sz="4000" b="0" i="0" dirty="0">
                <a:solidFill>
                  <a:srgbClr val="000000"/>
                </a:solidFill>
                <a:effectLst/>
                <a:latin typeface="Calibri" panose="020F0502020204030204" pitchFamily="34" charset="0"/>
              </a:rPr>
              <a:t>‌</a:t>
            </a:r>
          </a:p>
          <a:p>
            <a:pPr algn="l"/>
            <a:endParaRPr lang="en-GB" sz="2800" b="0" i="0" dirty="0">
              <a:solidFill>
                <a:srgbClr val="000000"/>
              </a:solidFill>
              <a:effectLst/>
              <a:latin typeface="Calibri" panose="020F0502020204030204" pitchFamily="34" charset="0"/>
            </a:endParaRPr>
          </a:p>
          <a:p>
            <a:pPr>
              <a:lnSpc>
                <a:spcPct val="107000"/>
              </a:lnSpc>
              <a:spcAft>
                <a:spcPts val="800"/>
              </a:spcAft>
            </a:pPr>
            <a:endPar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22</a:t>
            </a:fld>
            <a:endParaRPr lang="en-GB"/>
          </a:p>
        </p:txBody>
      </p:sp>
    </p:spTree>
    <p:extLst>
      <p:ext uri="{BB962C8B-B14F-4D97-AF65-F5344CB8AC3E}">
        <p14:creationId xmlns:p14="http://schemas.microsoft.com/office/powerpoint/2010/main" val="421298251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23</a:t>
            </a:fld>
            <a:endParaRPr lang="en-GB"/>
          </a:p>
        </p:txBody>
      </p:sp>
    </p:spTree>
    <p:extLst>
      <p:ext uri="{BB962C8B-B14F-4D97-AF65-F5344CB8AC3E}">
        <p14:creationId xmlns:p14="http://schemas.microsoft.com/office/powerpoint/2010/main" val="229953040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F9E1E5-DADD-461F-8F2C-E448334FB86C}" type="slidenum">
              <a:rPr lang="en-GB" smtClean="0"/>
              <a:t>28</a:t>
            </a:fld>
            <a:endParaRPr lang="en-GB"/>
          </a:p>
        </p:txBody>
      </p:sp>
    </p:spTree>
    <p:extLst>
      <p:ext uri="{BB962C8B-B14F-4D97-AF65-F5344CB8AC3E}">
        <p14:creationId xmlns:p14="http://schemas.microsoft.com/office/powerpoint/2010/main" val="23234987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9FAEB6-B303-A416-EED9-2F094EBEEB2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47ACB13-0BDF-64F2-8251-0293DFF583B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D885760-1D2E-8BCD-E27A-22AC33EB9820}"/>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a:extLst>
              <a:ext uri="{FF2B5EF4-FFF2-40B4-BE49-F238E27FC236}">
                <a16:creationId xmlns:a16="http://schemas.microsoft.com/office/drawing/2014/main" id="{9B1F1CDF-4DFC-F3DE-4E86-D385A329CD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B0BC82-9D53-A50B-E601-D4AA1AC14583}"/>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425592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75D8AF-8410-F624-8349-F99EE21BA66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E18F90-1800-6698-0843-F1F20460635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C116D71-87E0-66A7-8AA5-47EB2AB3A5A9}"/>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a:extLst>
              <a:ext uri="{FF2B5EF4-FFF2-40B4-BE49-F238E27FC236}">
                <a16:creationId xmlns:a16="http://schemas.microsoft.com/office/drawing/2014/main" id="{C99A6E6F-84E6-E0EE-38E5-E60CF0C066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237363A-48F6-5B7D-FA76-B845BF5148FB}"/>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875140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12DD9-E252-341D-C630-78ACEA27665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E24CF1-3194-4BAE-769C-9FA9BD0DD8E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65D496-3B00-E311-E1B9-74BB99FE53AE}"/>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a:extLst>
              <a:ext uri="{FF2B5EF4-FFF2-40B4-BE49-F238E27FC236}">
                <a16:creationId xmlns:a16="http://schemas.microsoft.com/office/drawing/2014/main" id="{150C1D96-E226-1014-E3A6-F15C554EDEE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B25192-7F57-9C52-A192-7946E0C95A39}"/>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5866260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0AF074-D6C2-34FE-A3F1-1C8A098248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63ABF71-ADB9-CD9D-909F-AB8A3F55040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E7339AE-448D-1957-6796-9B453EC361C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F050255-6E37-796F-9525-FB9D41BD2A89}"/>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a:extLst>
              <a:ext uri="{FF2B5EF4-FFF2-40B4-BE49-F238E27FC236}">
                <a16:creationId xmlns:a16="http://schemas.microsoft.com/office/drawing/2014/main" id="{500750ED-41CE-C766-2A49-F690727968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9CBA37-FE1B-4B9C-2405-2C51087A1D8F}"/>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5800251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3EA99-D43F-660F-1C99-538C50FF0EBA}"/>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312E6E-3F8B-7390-1524-646FDBD8D1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E123DAF-A241-6177-5A51-25891E8D0ED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E26F488-90B7-216F-389A-8E8BC5C8A6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2E04E98-F820-A22D-D3E2-404D88F517D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1F16AD-CB9F-B61E-112E-EF7054D76B2A}"/>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a:extLst>
              <a:ext uri="{FF2B5EF4-FFF2-40B4-BE49-F238E27FC236}">
                <a16:creationId xmlns:a16="http://schemas.microsoft.com/office/drawing/2014/main" id="{017ECC5B-EDCB-20B5-73AC-A4A5BD1306B1}"/>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4BCB8D6-56CF-C17E-7300-A876C1AA262D}"/>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997342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789A40-0A1B-E68A-722B-600862063A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85AA827-60F1-FC63-60C4-9A17C7F42A92}"/>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a:extLst>
              <a:ext uri="{FF2B5EF4-FFF2-40B4-BE49-F238E27FC236}">
                <a16:creationId xmlns:a16="http://schemas.microsoft.com/office/drawing/2014/main" id="{2CB08030-0BAB-0229-2D3E-1F83DFCEFE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5CDEC82-2226-7057-0639-1623BEEF1264}"/>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128833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D1B2D47-C078-2EA1-1E90-B86E455484DB}"/>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a:extLst>
              <a:ext uri="{FF2B5EF4-FFF2-40B4-BE49-F238E27FC236}">
                <a16:creationId xmlns:a16="http://schemas.microsoft.com/office/drawing/2014/main" id="{1CB0582B-DF6F-DA1C-EEC0-B4311C0DB05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CEA16D0-3115-93FB-9800-43CC71D98DC4}"/>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4947326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D37A39-B327-5FC8-C301-350512EBD36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B34D724-001F-F6AA-4FB0-AC63A0CF735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40C08DC2-9B26-5882-4161-39A3D7B5D2A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6A6A5F2-CA1C-B018-2B75-0670A15A45EC}"/>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a:extLst>
              <a:ext uri="{FF2B5EF4-FFF2-40B4-BE49-F238E27FC236}">
                <a16:creationId xmlns:a16="http://schemas.microsoft.com/office/drawing/2014/main" id="{37503363-672E-0AD6-10DC-336AB39D24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2BABD2-8644-A668-B711-3125B21DD8A1}"/>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1246645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A6CDE-7CB2-98B7-0E89-0764240942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FBDA2AD-D45A-5C14-4B8A-8CA04B1689A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6C0ED39-0EF2-FEDF-888F-E69C844FFB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96B04C-146C-3481-36A3-1D154BF07940}"/>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a:extLst>
              <a:ext uri="{FF2B5EF4-FFF2-40B4-BE49-F238E27FC236}">
                <a16:creationId xmlns:a16="http://schemas.microsoft.com/office/drawing/2014/main" id="{74F93CA8-331E-8B73-D5D7-02181FF2A2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EBEE0B-7988-B076-9AC4-79C9CDD59A91}"/>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5462376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FBAF1-0B59-495B-202C-B166CFA26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AF93700-A36E-A87A-9B00-C697017FB10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5DFFE4E-8388-7967-7EA3-7BFB3AC8758C}"/>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a:extLst>
              <a:ext uri="{FF2B5EF4-FFF2-40B4-BE49-F238E27FC236}">
                <a16:creationId xmlns:a16="http://schemas.microsoft.com/office/drawing/2014/main" id="{8EE13C92-916F-47E0-D0C3-FCCC672CE8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133014-2E0A-4B77-543D-D94ADDE4B606}"/>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309846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690A76E-5FD3-498F-F6DF-7D47623E449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7E0F-FF65-F7B9-3E69-97E8A8A1B0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4867DD-2895-F416-7E64-BE3F79C51574}"/>
              </a:ext>
            </a:extLst>
          </p:cNvPr>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a:extLst>
              <a:ext uri="{FF2B5EF4-FFF2-40B4-BE49-F238E27FC236}">
                <a16:creationId xmlns:a16="http://schemas.microsoft.com/office/drawing/2014/main" id="{F2436D5A-E30C-79B9-3B22-F307EBFA04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3877657-F7A4-5733-B7C2-1F4AE86A52F8}"/>
              </a:ext>
            </a:extLst>
          </p:cNvPr>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158410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25518958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05155837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4270454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80145244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9263449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9932293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34664688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15492650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1828109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25080877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9103712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89249634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1541762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357028426"/>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62863830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9361082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4932494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14859089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723957902"/>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11122019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224767742"/>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116724149"/>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2127958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38862575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26133542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301726904"/>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775153833"/>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274023454"/>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952097182"/>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42680749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490482515"/>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17858954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73286360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44938570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478914189"/>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374835420"/>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33702789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438759958"/>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Tree>
    <p:extLst>
      <p:ext uri="{BB962C8B-B14F-4D97-AF65-F5344CB8AC3E}">
        <p14:creationId xmlns:p14="http://schemas.microsoft.com/office/powerpoint/2010/main" val="26803741"/>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642072510"/>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028118833"/>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94409086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34536611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140501812"/>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781441332"/>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7920211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957955938"/>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023150264"/>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421997322"/>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46416733"/>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947648102"/>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398875391"/>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86247858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1042012042"/>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609921085"/>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3932932084"/>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025860753"/>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723146070"/>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2826440427"/>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010993E-5E4C-4D87-8D59-4B0F197E275D}" type="datetimeFigureOut">
              <a:rPr lang="en-GB" smtClean="0"/>
              <a:t>25/01/2024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010267448"/>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2010993E-5E4C-4D87-8D59-4B0F197E275D}" type="datetimeFigureOut">
              <a:rPr lang="en-GB" smtClean="0"/>
              <a:t>25/01/2024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467253473"/>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010993E-5E4C-4D87-8D59-4B0F197E275D}" type="datetimeFigureOut">
              <a:rPr lang="en-GB" smtClean="0"/>
              <a:t>25/01/2024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555622577"/>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1775471068"/>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010993E-5E4C-4D87-8D59-4B0F197E275D}" type="datetimeFigureOut">
              <a:rPr lang="en-GB" smtClean="0"/>
              <a:t>25/01/2024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3545540534"/>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FC9FA49-2129-4EEB-AC1B-89E1DAB96C83}" type="slidenum">
              <a:rPr lang="en-GB" smtClean="0"/>
              <a:t>‹#›</a:t>
            </a:fld>
            <a:endParaRPr lang="en-GB"/>
          </a:p>
        </p:txBody>
      </p:sp>
    </p:spTree>
    <p:extLst>
      <p:ext uri="{BB962C8B-B14F-4D97-AF65-F5344CB8AC3E}">
        <p14:creationId xmlns:p14="http://schemas.microsoft.com/office/powerpoint/2010/main" val="64447888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4119470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F7B8348-AD4F-27FB-64D2-44981F7B8C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FDFE01D-2ECA-580B-4CBC-08A21DD3BA8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EFD3656-E8A3-3DB9-BECB-C7CFADC8CF5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010993E-5E4C-4D87-8D59-4B0F197E275D}" type="datetimeFigureOut">
              <a:rPr lang="en-GB" smtClean="0"/>
              <a:t>25/01/2024</a:t>
            </a:fld>
            <a:endParaRPr lang="en-GB"/>
          </a:p>
        </p:txBody>
      </p:sp>
      <p:sp>
        <p:nvSpPr>
          <p:cNvPr id="5" name="Footer Placeholder 4">
            <a:extLst>
              <a:ext uri="{FF2B5EF4-FFF2-40B4-BE49-F238E27FC236}">
                <a16:creationId xmlns:a16="http://schemas.microsoft.com/office/drawing/2014/main" id="{AF515977-E045-8690-82F6-F6D55AA2F58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BC429A6-F21B-4E5B-2577-F8F69306517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FC9FA49-2129-4EEB-AC1B-89E1DAB96C83}" type="slidenum">
              <a:rPr lang="en-GB" smtClean="0"/>
              <a:t>‹#›</a:t>
            </a:fld>
            <a:endParaRPr lang="en-GB"/>
          </a:p>
        </p:txBody>
      </p:sp>
    </p:spTree>
    <p:extLst>
      <p:ext uri="{BB962C8B-B14F-4D97-AF65-F5344CB8AC3E}">
        <p14:creationId xmlns:p14="http://schemas.microsoft.com/office/powerpoint/2010/main" val="2694514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23824332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49724154"/>
      </p:ext>
    </p:extLst>
  </p:cSld>
  <p:clrMap bg1="lt1" tx1="dk1" bg2="lt2" tx2="dk2" accent1="accent1" accent2="accent2" accent3="accent3" accent4="accent4" accent5="accent5" accent6="accent6" hlink="hlink" folHlink="folHlink"/>
  <p:sldLayoutIdLst>
    <p:sldLayoutId id="2147483775" r:id="rId1"/>
    <p:sldLayoutId id="2147483776"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82758091"/>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147660803"/>
      </p:ext>
    </p:extLst>
  </p:cSld>
  <p:clrMap bg1="lt1" tx1="dk1" bg2="lt2" tx2="dk2" accent1="accent1" accent2="accent2" accent3="accent3" accent4="accent4" accent5="accent5" accent6="accent6" hlink="hlink" folHlink="folHlink"/>
  <p:sldLayoutIdLst>
    <p:sldLayoutId id="2147483847" r:id="rId1"/>
    <p:sldLayoutId id="2147483848" r:id="rId2"/>
    <p:sldLayoutId id="2147483849" r:id="rId3"/>
    <p:sldLayoutId id="2147483850" r:id="rId4"/>
    <p:sldLayoutId id="2147483851" r:id="rId5"/>
    <p:sldLayoutId id="2147483852" r:id="rId6"/>
    <p:sldLayoutId id="2147483853" r:id="rId7"/>
    <p:sldLayoutId id="2147483854" r:id="rId8"/>
    <p:sldLayoutId id="2147483855" r:id="rId9"/>
    <p:sldLayoutId id="2147483856" r:id="rId10"/>
    <p:sldLayoutId id="214748385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732334157"/>
      </p:ext>
    </p:extLst>
  </p:cSld>
  <p:clrMap bg1="lt1" tx1="dk1" bg2="lt2" tx2="dk2" accent1="accent1" accent2="accent2" accent3="accent3" accent4="accent4" accent5="accent5" accent6="accent6" hlink="hlink" folHlink="folHlink"/>
  <p:sldLayoutIdLst>
    <p:sldLayoutId id="2147483859" r:id="rId1"/>
    <p:sldLayoutId id="2147483860" r:id="rId2"/>
    <p:sldLayoutId id="2147483861" r:id="rId3"/>
    <p:sldLayoutId id="2147483862" r:id="rId4"/>
    <p:sldLayoutId id="2147483863" r:id="rId5"/>
    <p:sldLayoutId id="2147483864" r:id="rId6"/>
    <p:sldLayoutId id="2147483865" r:id="rId7"/>
    <p:sldLayoutId id="2147483866" r:id="rId8"/>
    <p:sldLayoutId id="2147483867" r:id="rId9"/>
    <p:sldLayoutId id="2147483868" r:id="rId10"/>
    <p:sldLayoutId id="214748386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2010993E-5E4C-4D87-8D59-4B0F197E275D}" type="datetimeFigureOut">
              <a:rPr lang="en-GB" smtClean="0"/>
              <a:t>25/01/2024</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FFC9FA49-2129-4EEB-AC1B-89E1DAB96C8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54081657"/>
      </p:ext>
    </p:extLst>
  </p:cSld>
  <p:clrMap bg1="lt1" tx1="dk1" bg2="lt2" tx2="dk2" accent1="accent1" accent2="accent2" accent3="accent3" accent4="accent4" accent5="accent5" accent6="accent6" hlink="hlink" folHlink="folHlink"/>
  <p:sldLayoutIdLst>
    <p:sldLayoutId id="2147483871" r:id="rId1"/>
    <p:sldLayoutId id="2147483872" r:id="rId2"/>
    <p:sldLayoutId id="2147483873" r:id="rId3"/>
    <p:sldLayoutId id="2147483874" r:id="rId4"/>
    <p:sldLayoutId id="2147483875" r:id="rId5"/>
    <p:sldLayoutId id="2147483876" r:id="rId6"/>
    <p:sldLayoutId id="2147483877" r:id="rId7"/>
    <p:sldLayoutId id="2147483878" r:id="rId8"/>
    <p:sldLayoutId id="2147483879" r:id="rId9"/>
    <p:sldLayoutId id="2147483880" r:id="rId10"/>
    <p:sldLayoutId id="2147483881"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2.emf"/><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5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68.xml"/><Relationship Id="rId5" Type="http://schemas.openxmlformats.org/officeDocument/2006/relationships/image" Target="../media/image6.emf"/><Relationship Id="rId4" Type="http://schemas.openxmlformats.org/officeDocument/2006/relationships/image" Target="../media/image5.png"/></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68.xml"/><Relationship Id="rId5" Type="http://schemas.openxmlformats.org/officeDocument/2006/relationships/image" Target="../media/image9.png"/><Relationship Id="rId4" Type="http://schemas.openxmlformats.org/officeDocument/2006/relationships/image" Target="../media/image8.png"/></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68.xml"/><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6.xml"/><Relationship Id="rId1" Type="http://schemas.openxmlformats.org/officeDocument/2006/relationships/slideLayout" Target="../slideLayouts/slideLayout68.xml"/></Relationships>
</file>

<file path=ppt/slides/_rels/slide1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68.xml"/><Relationship Id="rId4" Type="http://schemas.openxmlformats.org/officeDocument/2006/relationships/image" Target="../media/image14.png"/></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68.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9.xml"/><Relationship Id="rId1" Type="http://schemas.openxmlformats.org/officeDocument/2006/relationships/slideLayout" Target="../slideLayouts/slideLayout68.xml"/></Relationships>
</file>

<file path=ppt/slides/_rels/slide14.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4.xml"/><Relationship Id="rId4" Type="http://schemas.openxmlformats.org/officeDocument/2006/relationships/image" Target="../media/image18.png"/></Relationships>
</file>

<file path=ppt/slides/_rels/slide15.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1.xml"/><Relationship Id="rId1" Type="http://schemas.openxmlformats.org/officeDocument/2006/relationships/slideLayout" Target="../slideLayouts/slideLayout24.xml"/></Relationships>
</file>

<file path=ppt/slides/_rels/slide16.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2.xml"/><Relationship Id="rId1" Type="http://schemas.openxmlformats.org/officeDocument/2006/relationships/slideLayout" Target="../slideLayouts/slideLayout35.xml"/></Relationships>
</file>

<file path=ppt/slides/_rels/slide17.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3.xml"/><Relationship Id="rId1" Type="http://schemas.openxmlformats.org/officeDocument/2006/relationships/slideLayout" Target="../slideLayouts/slideLayout46.xml"/></Relationships>
</file>

<file path=ppt/slides/_rels/slide1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15.xml"/><Relationship Id="rId1" Type="http://schemas.openxmlformats.org/officeDocument/2006/relationships/slideLayout" Target="../slideLayouts/slideLayout46.xml"/></Relationships>
</file>

<file path=ppt/slides/_rels/slide2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46.xml"/></Relationships>
</file>

<file path=ppt/slides/_rels/slide2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7.xml"/><Relationship Id="rId1" Type="http://schemas.openxmlformats.org/officeDocument/2006/relationships/slideLayout" Target="../slideLayouts/slideLayout46.xml"/></Relationships>
</file>

<file path=ppt/slides/_rels/slide2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8.xml"/><Relationship Id="rId1" Type="http://schemas.openxmlformats.org/officeDocument/2006/relationships/slideLayout" Target="../slideLayouts/slideLayout46.xml"/><Relationship Id="rId4" Type="http://schemas.openxmlformats.org/officeDocument/2006/relationships/image" Target="../media/image27.png"/></Relationships>
</file>

<file path=ppt/slides/_rels/slide2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6" Type="http://schemas.openxmlformats.org/officeDocument/2006/relationships/image" Target="../media/image33.png"/><Relationship Id="rId5" Type="http://schemas.openxmlformats.org/officeDocument/2006/relationships/image" Target="../media/image32.svg"/><Relationship Id="rId4" Type="http://schemas.openxmlformats.org/officeDocument/2006/relationships/image" Target="../media/image31.png"/></Relationships>
</file>

<file path=ppt/slides/_rels/slide27.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6.png"/></Relationships>
</file>

<file path=ppt/slides/_rels/slide29.xml.rels><?xml version="1.0" encoding="UTF-8" standalone="yes"?>
<Relationships xmlns="http://schemas.openxmlformats.org/package/2006/relationships"><Relationship Id="rId8" Type="http://schemas.openxmlformats.org/officeDocument/2006/relationships/hyperlink" Target="https://www.ted.com/talks/hans_rosling_the_best_stats_you_ve_ever_seen?autoplay=true&amp;muted=true&amp;language=en" TargetMode="External"/><Relationship Id="rId13" Type="http://schemas.openxmlformats.org/officeDocument/2006/relationships/hyperlink" Target="https://www.researchgate.net/publication/372653862_Inventory_Management_Systems_IMS" TargetMode="External"/><Relationship Id="rId3" Type="http://schemas.openxmlformats.org/officeDocument/2006/relationships/hyperlink" Target="https://www.researchgate.net/publication/228091928_William_Playfair_and_the_Psychology_of_Graphs" TargetMode="External"/><Relationship Id="rId7" Type="http://schemas.openxmlformats.org/officeDocument/2006/relationships/hyperlink" Target="https://ieeexplore.ieee.org/abstract/document/8812005" TargetMode="External"/><Relationship Id="rId12" Type="http://schemas.openxmlformats.org/officeDocument/2006/relationships/hyperlink" Target="https://www.structural-learning.com/post/gestalt-psychology" TargetMode="External"/><Relationship Id="rId2" Type="http://schemas.openxmlformats.org/officeDocument/2006/relationships/hyperlink" Target="https://digitalcommons.ursinus.edu/triumphs_statistics/2/?utm_source=digitalcommons.ursinus.edu%2Ftriumphs_statistics%2F2&amp;utm_medium=PDF&amp;utm_campaign=PDFCoverPages" TargetMode="External"/><Relationship Id="rId1" Type="http://schemas.openxmlformats.org/officeDocument/2006/relationships/slideLayout" Target="../slideLayouts/slideLayout2.xml"/><Relationship Id="rId6" Type="http://schemas.openxmlformats.org/officeDocument/2006/relationships/hyperlink" Target="https://ijcttjournal.org/2023/Volume-71%20Issue-4/IJCTT-V71I4P116.pdf" TargetMode="External"/><Relationship Id="rId11" Type="http://schemas.openxmlformats.org/officeDocument/2006/relationships/hyperlink" Target="https://iaeng.org/publication/WCECS2009/WCECS2009_pp236-241.pdf" TargetMode="External"/><Relationship Id="rId5" Type="http://schemas.openxmlformats.org/officeDocument/2006/relationships/hyperlink" Target="https://flourish.studio/blog/masters-william-playfair-father-of-statistical-graphics/" TargetMode="External"/><Relationship Id="rId15" Type="http://schemas.openxmlformats.org/officeDocument/2006/relationships/hyperlink" Target="https://hbr.org/2007/11/a-leaders-framework-for-decision-making" TargetMode="External"/><Relationship Id="rId10" Type="http://schemas.openxmlformats.org/officeDocument/2006/relationships/hyperlink" Target="https://doi.org/10.1016/j.jvlc.2016.04.001" TargetMode="External"/><Relationship Id="rId4" Type="http://schemas.openxmlformats.org/officeDocument/2006/relationships/hyperlink" Target="https://www.datavis.ca/papers/langren-TAS09154.pdf" TargetMode="External"/><Relationship Id="rId9" Type="http://schemas.openxmlformats.org/officeDocument/2006/relationships/hyperlink" Target="https://www.perceptualedge.com/articles/Whitepapers/Data_Visualization.pdf" TargetMode="External"/><Relationship Id="rId14" Type="http://schemas.openxmlformats.org/officeDocument/2006/relationships/hyperlink" Target="https://www.sciencedirect.com/science/article/pii/S2212827115012019" TargetMode="External"/></Relationships>
</file>

<file path=ppt/slides/_rels/slide30.xml.rels><?xml version="1.0" encoding="UTF-8" standalone="yes"?>
<Relationships xmlns="http://schemas.openxmlformats.org/package/2006/relationships"><Relationship Id="rId8" Type="http://schemas.openxmlformats.org/officeDocument/2006/relationships/hyperlink" Target="https://www.cmarix.com/blog/desktop-application-development/#:~:text=There%20are%20numerous%20benefits%20to,network%20latency%20or%20bandwidth%20issues" TargetMode="External"/><Relationship Id="rId13" Type="http://schemas.openxmlformats.org/officeDocument/2006/relationships/hyperlink" Target="https://www.researchgate.net/publication/341828080_Phenomenology_Approach_Applicability_in_Information_Systems_and_Technology_Field" TargetMode="External"/><Relationship Id="rId18" Type="http://schemas.openxmlformats.org/officeDocument/2006/relationships/hyperlink" Target="https://doi.org/10.1136%2Fbmjopen-2018-027926" TargetMode="External"/><Relationship Id="rId3" Type="http://schemas.openxmlformats.org/officeDocument/2006/relationships/hyperlink" Target="https://www.researchgate.net/publication/362541370_Literature_Review_of_Data_Security_Measures_and_Access_Control_Mechanisms_of_Information_Security_Head_of_Department" TargetMode="External"/><Relationship Id="rId21" Type="http://schemas.openxmlformats.org/officeDocument/2006/relationships/hyperlink" Target="https://www.ncbi.nlm.nih.gov/pmc/articles/PMC4194943/" TargetMode="External"/><Relationship Id="rId7" Type="http://schemas.openxmlformats.org/officeDocument/2006/relationships/hyperlink" Target="https://www.sigmadatasys.com/how-bespoke-software-is-nothing-like-off-the-shelf-software/" TargetMode="External"/><Relationship Id="rId12" Type="http://schemas.openxmlformats.org/officeDocument/2006/relationships/hyperlink" Target="https://ieeexplore.ieee.org/abstract/document/8812005" TargetMode="External"/><Relationship Id="rId17" Type="http://schemas.openxmlformats.org/officeDocument/2006/relationships/hyperlink" Target="https://www.tandfonline.com/doi/full/10.1080/0960085X.2022.2088414" TargetMode="External"/><Relationship Id="rId2" Type="http://schemas.openxmlformats.org/officeDocument/2006/relationships/hyperlink" Target="https://link.springer.com/content/pdf/10.1007/3-540-45608-2_3.pdf" TargetMode="External"/><Relationship Id="rId16" Type="http://schemas.openxmlformats.org/officeDocument/2006/relationships/hyperlink" Target="https://link.springer.com/chapter/10.1007/978-0-387-34844-5_64" TargetMode="External"/><Relationship Id="rId20" Type="http://schemas.openxmlformats.org/officeDocument/2006/relationships/hyperlink" Target="https://doi.org/10.1016/B978-0-323-88423-5.00101-1" TargetMode="External"/><Relationship Id="rId1" Type="http://schemas.openxmlformats.org/officeDocument/2006/relationships/slideLayout" Target="../slideLayouts/slideLayout2.xml"/><Relationship Id="rId6" Type="http://schemas.openxmlformats.org/officeDocument/2006/relationships/hyperlink" Target="https://digitalcommons.unomaha.edu/university_honors_program/98/?utm_source=digitalcommons.unomaha.edu%2Funiversity_honors_program%2F98&amp;utm_medium=PDF&amp;utm_campaign=PDFCoverPages" TargetMode="External"/><Relationship Id="rId11" Type="http://schemas.openxmlformats.org/officeDocument/2006/relationships/hyperlink" Target="https://ijcttjournal.org/2023/Volume-71%20Issue-4/IJCTT-V71I4P116.pdf" TargetMode="External"/><Relationship Id="rId24" Type="http://schemas.openxmlformats.org/officeDocument/2006/relationships/hyperlink" Target="https://citeseerx.ist.psu.edu/document?repid=rep1&amp;type=pdf&amp;doi=a6913a4e7c6c59a421feda190264a127348be92e" TargetMode="External"/><Relationship Id="rId5" Type="http://schemas.openxmlformats.org/officeDocument/2006/relationships/hyperlink" Target="https://doi.org/10.1109/MC.2013.36" TargetMode="External"/><Relationship Id="rId15" Type="http://schemas.openxmlformats.org/officeDocument/2006/relationships/hyperlink" Target="https://www.ijarnd.com/manuscripts/v2i5/V2I5-1220.pdf" TargetMode="External"/><Relationship Id="rId23" Type="http://schemas.openxmlformats.org/officeDocument/2006/relationships/hyperlink" Target="https://doi.org/10.1177/1609406920918810" TargetMode="External"/><Relationship Id="rId10" Type="http://schemas.openxmlformats.org/officeDocument/2006/relationships/hyperlink" Target="https://doi.org/10.1109/ICEEICT.2014.6919090" TargetMode="External"/><Relationship Id="rId19" Type="http://schemas.openxmlformats.org/officeDocument/2006/relationships/hyperlink" Target="https://www.ncbi.nlm.nih.gov/pmc/articles/PMC4885177/" TargetMode="External"/><Relationship Id="rId4" Type="http://schemas.openxmlformats.org/officeDocument/2006/relationships/hyperlink" Target="https://serval.unil.ch/resource/serval:BIB_65AAB323C49C.P001/REF.pdf" TargetMode="External"/><Relationship Id="rId9" Type="http://schemas.openxmlformats.org/officeDocument/2006/relationships/hyperlink" Target="https://ieeexplore.ieee.org/xpl/conhome/6902667/proceeding" TargetMode="External"/><Relationship Id="rId14" Type="http://schemas.openxmlformats.org/officeDocument/2006/relationships/hyperlink" Target="https://plato.stanford.edu/archives/sum2018/entries/phenomenology/" TargetMode="External"/><Relationship Id="rId22" Type="http://schemas.openxmlformats.org/officeDocument/2006/relationships/hyperlink" Target="https://www.simplypsychology.org/questionnaires.html"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linkedin.com/pulse/design-methodologies-human-computer-interaction-suresh" TargetMode="External"/><Relationship Id="rId13" Type="http://schemas.openxmlformats.org/officeDocument/2006/relationships/hyperlink" Target="https://stuffbyyuki.com/tableau-dashboard-superstore/" TargetMode="External"/><Relationship Id="rId18" Type="http://schemas.openxmlformats.org/officeDocument/2006/relationships/hyperlink" Target="https://ifmrlead.org/can-qualitative-research-be-rigorous-part-1-what-is-qualitative-research/" TargetMode="External"/><Relationship Id="rId3" Type="http://schemas.openxmlformats.org/officeDocument/2006/relationships/hyperlink" Target="https://digitalcommons.ursinus.edu/triumphs_statistics/2/?utm_source=digitalcommons.ursinus.edu%2Ftriumphs_statistics%2F2&amp;utm_medium=PDF&amp;utm_campaign=PDFCoverPages" TargetMode="External"/><Relationship Id="rId7" Type="http://schemas.openxmlformats.org/officeDocument/2006/relationships/hyperlink" Target="https://www.alanapirrone.com.au/blog/tag/small+multiple" TargetMode="External"/><Relationship Id="rId12" Type="http://schemas.openxmlformats.org/officeDocument/2006/relationships/hyperlink" Target="https://learn.microsoft.com/en-us/power-bi/create-reports/service-dashboards" TargetMode="External"/><Relationship Id="rId17" Type="http://schemas.openxmlformats.org/officeDocument/2006/relationships/hyperlink" Target="https://techknowtools.com/2014/02/16/action-research-methods/" TargetMode="External"/><Relationship Id="rId2" Type="http://schemas.openxmlformats.org/officeDocument/2006/relationships/hyperlink" Target="https://www.insightoutdata.com/are-you-using-these-top-data-visualization-techniques" TargetMode="External"/><Relationship Id="rId16" Type="http://schemas.openxmlformats.org/officeDocument/2006/relationships/hyperlink" Target="https://research-methodology.net/research-methodology/research-approach/inductive-approach-2/" TargetMode="External"/><Relationship Id="rId20" Type="http://schemas.openxmlformats.org/officeDocument/2006/relationships/hyperlink" Target="https://www.nngroup.com/articles/thematic-analysis/" TargetMode="External"/><Relationship Id="rId1" Type="http://schemas.openxmlformats.org/officeDocument/2006/relationships/slideLayout" Target="../slideLayouts/slideLayout2.xml"/><Relationship Id="rId6" Type="http://schemas.openxmlformats.org/officeDocument/2006/relationships/hyperlink" Target="https://www.ted.com/playlists/474/the_best_hans_rosling_talks_yo" TargetMode="External"/><Relationship Id="rId11" Type="http://schemas.openxmlformats.org/officeDocument/2006/relationships/hyperlink" Target="https://www.theparliamentmagazine.eu/news/article/eu-gdpr-comes-into-force" TargetMode="External"/><Relationship Id="rId5" Type="http://schemas.openxmlformats.org/officeDocument/2006/relationships/hyperlink" Target="https://www.jaspersoft.com/articles/what-is-a-pie-chart" TargetMode="External"/><Relationship Id="rId15" Type="http://schemas.openxmlformats.org/officeDocument/2006/relationships/hyperlink" Target="https://iep.utm.edu/phen-psy/" TargetMode="External"/><Relationship Id="rId10" Type="http://schemas.openxmlformats.org/officeDocument/2006/relationships/hyperlink" Target="https://www.linkedin.com/pulse/oh-sht-weve-been-hacked-case-study-using-cynefin-framework-hornor/" TargetMode="External"/><Relationship Id="rId19" Type="http://schemas.openxmlformats.org/officeDocument/2006/relationships/hyperlink" Target="https://helpfulprofessor.com/cross-sectional-study-advantages-and-disadvantages/" TargetMode="External"/><Relationship Id="rId4" Type="http://schemas.openxmlformats.org/officeDocument/2006/relationships/hyperlink" Target="https://www.geeksforgeeks.org/line-graph/" TargetMode="External"/><Relationship Id="rId9" Type="http://schemas.openxmlformats.org/officeDocument/2006/relationships/hyperlink" Target="https://theplanets.org/constellations/cassiopeia-constellation/" TargetMode="External"/><Relationship Id="rId14" Type="http://schemas.openxmlformats.org/officeDocument/2006/relationships/hyperlink" Target="https://innovationskulturnavigator.ch/en/3-stage-proc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98000"/>
          </a:schemeClr>
        </a:solidFill>
        <a:effectLst/>
      </p:bgPr>
    </p:bg>
    <p:spTree>
      <p:nvGrpSpPr>
        <p:cNvPr id="1" name=""/>
        <p:cNvGrpSpPr/>
        <p:nvPr/>
      </p:nvGrpSpPr>
      <p:grpSpPr>
        <a:xfrm>
          <a:off x="0" y="0"/>
          <a:ext cx="0" cy="0"/>
          <a:chOff x="0" y="0"/>
          <a:chExt cx="0" cy="0"/>
        </a:xfrm>
      </p:grpSpPr>
      <p:pic>
        <p:nvPicPr>
          <p:cNvPr id="1030" name="Picture 6" descr="Are You Using These Top Data Visualization Techniques? | InsightOut  Enterprise Data Analytics">
            <a:extLst>
              <a:ext uri="{FF2B5EF4-FFF2-40B4-BE49-F238E27FC236}">
                <a16:creationId xmlns:a16="http://schemas.microsoft.com/office/drawing/2014/main" id="{A78BC9F5-9BEA-80EF-FBE1-4B412DD5ED15}"/>
              </a:ext>
            </a:extLst>
          </p:cNvPr>
          <p:cNvPicPr>
            <a:picLocks noChangeAspect="1" noChangeArrowheads="1"/>
          </p:cNvPicPr>
          <p:nvPr/>
        </p:nvPicPr>
        <p:blipFill>
          <a:blip r:embed="rId3">
            <a:alphaModFix/>
            <a:extLst>
              <a:ext uri="{BEBA8EAE-BF5A-486C-A8C5-ECC9F3942E4B}">
                <a14:imgProps xmlns:a14="http://schemas.microsoft.com/office/drawing/2010/main">
                  <a14:imgLayer r:embed="rId4">
                    <a14:imgEffect>
                      <a14:sharpenSoften amount="-50000"/>
                    </a14:imgEffect>
                    <a14:imgEffect>
                      <a14:colorTemperature colorTemp="11500"/>
                    </a14:imgEffect>
                    <a14:imgEffect>
                      <a14:saturation sat="27000"/>
                    </a14:imgEffect>
                  </a14:imgLayer>
                </a14:imgProps>
              </a:ext>
              <a:ext uri="{28A0092B-C50C-407E-A947-70E740481C1C}">
                <a14:useLocalDpi xmlns:a14="http://schemas.microsoft.com/office/drawing/2010/main" val="0"/>
              </a:ext>
            </a:extLst>
          </a:blip>
          <a:srcRect/>
          <a:stretch>
            <a:fillRect/>
          </a:stretch>
        </p:blipFill>
        <p:spPr bwMode="auto">
          <a:xfrm>
            <a:off x="-251827" y="0"/>
            <a:ext cx="12516099" cy="6858000"/>
          </a:xfrm>
          <a:prstGeom prst="rect">
            <a:avLst/>
          </a:prstGeom>
          <a:noFill/>
          <a:effectLst>
            <a:reflection stA="45000" endPos="0" dist="50800" dir="5400000" sy="-100000" algn="bl" rotWithShape="0"/>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EF14441-28B3-E17A-4AAA-93D753881C1B}"/>
              </a:ext>
            </a:extLst>
          </p:cNvPr>
          <p:cNvSpPr>
            <a:spLocks noGrp="1"/>
          </p:cNvSpPr>
          <p:nvPr>
            <p:ph type="ctrTitle"/>
          </p:nvPr>
        </p:nvSpPr>
        <p:spPr>
          <a:xfrm>
            <a:off x="1524000" y="482717"/>
            <a:ext cx="9144000" cy="1309669"/>
          </a:xfrm>
        </p:spPr>
        <p:txBody>
          <a:bodyPr>
            <a:noAutofit/>
          </a:bodyPr>
          <a:lstStyle/>
          <a:p>
            <a:r>
              <a:rPr lang="en-GB" sz="3600" b="1" dirty="0">
                <a:solidFill>
                  <a:schemeClr val="bg1"/>
                </a:solidFill>
                <a:latin typeface="Franklin Gothic Medium (Headings)"/>
              </a:rPr>
              <a:t>Rendering industry data comprehensible by utilising visualisations, an investigation.</a:t>
            </a:r>
          </a:p>
        </p:txBody>
      </p:sp>
      <p:sp>
        <p:nvSpPr>
          <p:cNvPr id="3" name="Subtitle 2">
            <a:extLst>
              <a:ext uri="{FF2B5EF4-FFF2-40B4-BE49-F238E27FC236}">
                <a16:creationId xmlns:a16="http://schemas.microsoft.com/office/drawing/2014/main" id="{C12B864F-BC9B-DB48-438B-1C8682F53F2A}"/>
              </a:ext>
            </a:extLst>
          </p:cNvPr>
          <p:cNvSpPr>
            <a:spLocks noGrp="1"/>
          </p:cNvSpPr>
          <p:nvPr>
            <p:ph type="subTitle" idx="1"/>
          </p:nvPr>
        </p:nvSpPr>
        <p:spPr>
          <a:xfrm>
            <a:off x="1524000" y="2118115"/>
            <a:ext cx="9144000" cy="2385233"/>
          </a:xfrm>
        </p:spPr>
        <p:txBody>
          <a:bodyPr>
            <a:normAutofit/>
          </a:bodyPr>
          <a:lstStyle/>
          <a:p>
            <a:r>
              <a:rPr lang="en-GB" b="1" dirty="0">
                <a:solidFill>
                  <a:schemeClr val="bg1"/>
                </a:solidFill>
                <a:latin typeface="Franklin Gothic Medium (Headings)"/>
              </a:rPr>
              <a:t>by</a:t>
            </a:r>
          </a:p>
          <a:p>
            <a:r>
              <a:rPr lang="en-GB" dirty="0">
                <a:solidFill>
                  <a:schemeClr val="bg1"/>
                </a:solidFill>
                <a:latin typeface="Franklin Gothic Medium (Headings)"/>
              </a:rPr>
              <a:t>Shane Clement</a:t>
            </a:r>
          </a:p>
          <a:p>
            <a:r>
              <a:rPr lang="en-GB" b="1" dirty="0">
                <a:solidFill>
                  <a:schemeClr val="bg1"/>
                </a:solidFill>
                <a:latin typeface="Franklin Gothic Medium (Headings)"/>
              </a:rPr>
              <a:t>Supervisor: </a:t>
            </a:r>
            <a:r>
              <a:rPr lang="en-GB" dirty="0">
                <a:solidFill>
                  <a:schemeClr val="bg1"/>
                </a:solidFill>
                <a:latin typeface="Franklin Gothic Medium (Headings)"/>
              </a:rPr>
              <a:t>Jeanette Adams</a:t>
            </a:r>
          </a:p>
          <a:p>
            <a:r>
              <a:rPr lang="en-GB" b="1" dirty="0">
                <a:solidFill>
                  <a:schemeClr val="bg1"/>
                </a:solidFill>
                <a:latin typeface="Franklin Gothic Medium (Headings)"/>
              </a:rPr>
              <a:t>Second Marker: </a:t>
            </a:r>
            <a:r>
              <a:rPr lang="en-GB" dirty="0">
                <a:solidFill>
                  <a:schemeClr val="bg1"/>
                </a:solidFill>
                <a:latin typeface="Franklin Gothic Medium (Headings)"/>
              </a:rPr>
              <a:t>Andrew Green</a:t>
            </a:r>
          </a:p>
          <a:p>
            <a:r>
              <a:rPr lang="en-GB" b="1" dirty="0">
                <a:solidFill>
                  <a:schemeClr val="bg1"/>
                </a:solidFill>
                <a:latin typeface="Franklin Gothic Medium (Headings)"/>
              </a:rPr>
              <a:t>June 2024</a:t>
            </a:r>
          </a:p>
        </p:txBody>
      </p:sp>
      <p:pic>
        <p:nvPicPr>
          <p:cNvPr id="5" name="Picture 4">
            <a:extLst>
              <a:ext uri="{FF2B5EF4-FFF2-40B4-BE49-F238E27FC236}">
                <a16:creationId xmlns:a16="http://schemas.microsoft.com/office/drawing/2014/main" id="{7E2453BE-5C44-B5E4-A3C8-4189EFE08F54}"/>
              </a:ext>
            </a:extLst>
          </p:cNvPr>
          <p:cNvPicPr>
            <a:picLocks noChangeAspect="1"/>
          </p:cNvPicPr>
          <p:nvPr/>
        </p:nvPicPr>
        <p:blipFill>
          <a:blip r:embed="rId5">
            <a:extLst>
              <a:ext uri="{28A0092B-C50C-407E-A947-70E740481C1C}">
                <a14:useLocalDpi xmlns:a14="http://schemas.microsoft.com/office/drawing/2010/main" val="0"/>
              </a:ext>
            </a:extLst>
          </a:blip>
          <a:srcRect/>
          <a:stretch>
            <a:fillRect/>
          </a:stretch>
        </p:blipFill>
        <p:spPr bwMode="auto">
          <a:xfrm>
            <a:off x="4048381" y="4592978"/>
            <a:ext cx="4095238" cy="1424076"/>
          </a:xfrm>
          <a:prstGeom prst="rect">
            <a:avLst/>
          </a:prstGeom>
          <a:noFill/>
          <a:ln>
            <a:noFill/>
          </a:ln>
        </p:spPr>
      </p:pic>
      <p:sp>
        <p:nvSpPr>
          <p:cNvPr id="6" name="TextBox 5">
            <a:extLst>
              <a:ext uri="{FF2B5EF4-FFF2-40B4-BE49-F238E27FC236}">
                <a16:creationId xmlns:a16="http://schemas.microsoft.com/office/drawing/2014/main" id="{2BEAC088-585F-21A1-F6FA-901EFED93C06}"/>
              </a:ext>
            </a:extLst>
          </p:cNvPr>
          <p:cNvSpPr txBox="1"/>
          <p:nvPr/>
        </p:nvSpPr>
        <p:spPr>
          <a:xfrm>
            <a:off x="11623900" y="6329877"/>
            <a:ext cx="438791" cy="230832"/>
          </a:xfrm>
          <a:prstGeom prst="rect">
            <a:avLst/>
          </a:prstGeom>
          <a:noFill/>
        </p:spPr>
        <p:txBody>
          <a:bodyPr wrap="square" rtlCol="0">
            <a:spAutoFit/>
          </a:bodyPr>
          <a:lstStyle/>
          <a:p>
            <a:r>
              <a:rPr lang="en-GB" sz="900" dirty="0">
                <a:solidFill>
                  <a:schemeClr val="bg1"/>
                </a:solidFill>
                <a:latin typeface="Calibri" panose="020F0502020204030204" pitchFamily="34" charset="0"/>
                <a:ea typeface="Calibri" panose="020F0502020204030204" pitchFamily="34" charset="0"/>
                <a:cs typeface="Calibri" panose="020F0502020204030204" pitchFamily="34" charset="0"/>
              </a:rPr>
              <a:t>Fig. 1</a:t>
            </a:r>
          </a:p>
        </p:txBody>
      </p:sp>
    </p:spTree>
    <p:extLst>
      <p:ext uri="{BB962C8B-B14F-4D97-AF65-F5344CB8AC3E}">
        <p14:creationId xmlns:p14="http://schemas.microsoft.com/office/powerpoint/2010/main" val="42393833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93557-E8AE-E011-4696-0CFF2C924C87}"/>
              </a:ext>
            </a:extLst>
          </p:cNvPr>
          <p:cNvSpPr>
            <a:spLocks noGrp="1"/>
          </p:cNvSpPr>
          <p:nvPr>
            <p:ph type="title"/>
          </p:nvPr>
        </p:nvSpPr>
        <p:spPr>
          <a:xfrm>
            <a:off x="605287" y="408257"/>
            <a:ext cx="4588042" cy="1325563"/>
          </a:xfrm>
        </p:spPr>
        <p:txBody>
          <a:bodyPr/>
          <a:lstStyle/>
          <a:p>
            <a:r>
              <a:rPr lang="en-GB" b="1" dirty="0">
                <a:latin typeface="Franklin Gothic Medium (Headings)"/>
              </a:rPr>
              <a:t>Problem Statement</a:t>
            </a:r>
          </a:p>
        </p:txBody>
      </p:sp>
      <p:sp>
        <p:nvSpPr>
          <p:cNvPr id="3" name="Content Placeholder 2">
            <a:extLst>
              <a:ext uri="{FF2B5EF4-FFF2-40B4-BE49-F238E27FC236}">
                <a16:creationId xmlns:a16="http://schemas.microsoft.com/office/drawing/2014/main" id="{E0A1C9C8-2B25-222E-DF58-D1F472D26112}"/>
              </a:ext>
            </a:extLst>
          </p:cNvPr>
          <p:cNvSpPr>
            <a:spLocks noGrp="1"/>
          </p:cNvSpPr>
          <p:nvPr>
            <p:ph idx="1"/>
          </p:nvPr>
        </p:nvSpPr>
        <p:spPr>
          <a:xfrm>
            <a:off x="838200" y="1825625"/>
            <a:ext cx="4152900" cy="4351338"/>
          </a:xfrm>
        </p:spPr>
        <p:txBody>
          <a:bodyPr>
            <a:normAutofit fontScale="92500" lnSpcReduction="10000"/>
          </a:bodyPr>
          <a:lstStyle/>
          <a:p>
            <a:endParaRPr lang="en-GB" sz="2400" dirty="0"/>
          </a:p>
          <a:p>
            <a:endParaRPr lang="en-GB" sz="2400" dirty="0"/>
          </a:p>
          <a:p>
            <a:r>
              <a:rPr lang="en-GB" sz="2400" dirty="0">
                <a:latin typeface="Franklin Gothic Book (Body)"/>
              </a:rPr>
              <a:t>Interpretation challenges whilst conveying data</a:t>
            </a:r>
          </a:p>
          <a:p>
            <a:endParaRPr lang="en-GB" sz="2400" dirty="0">
              <a:latin typeface="Franklin Gothic Book (Body)"/>
            </a:endParaRPr>
          </a:p>
          <a:p>
            <a:r>
              <a:rPr lang="en-GB" sz="2400" dirty="0">
                <a:latin typeface="Franklin Gothic Book (Body)"/>
              </a:rPr>
              <a:t>Data Visualisation solution for inventory management</a:t>
            </a:r>
          </a:p>
          <a:p>
            <a:endParaRPr lang="en-GB" sz="2400" dirty="0">
              <a:latin typeface="Franklin Gothic Book (Body)"/>
            </a:endParaRPr>
          </a:p>
          <a:p>
            <a:r>
              <a:rPr lang="en-GB" sz="2400" dirty="0">
                <a:latin typeface="Franklin Gothic Book (Body)"/>
              </a:rPr>
              <a:t>Existing software restricts users </a:t>
            </a:r>
          </a:p>
          <a:p>
            <a:pPr lvl="1"/>
            <a:endParaRPr lang="en-GB" dirty="0"/>
          </a:p>
          <a:p>
            <a:pPr lvl="1"/>
            <a:endParaRPr lang="en-GB" dirty="0"/>
          </a:p>
        </p:txBody>
      </p:sp>
      <p:pic>
        <p:nvPicPr>
          <p:cNvPr id="5" name="Picture 4">
            <a:extLst>
              <a:ext uri="{FF2B5EF4-FFF2-40B4-BE49-F238E27FC236}">
                <a16:creationId xmlns:a16="http://schemas.microsoft.com/office/drawing/2014/main" id="{AE1CF452-298B-9F9A-0B1E-88FB4E7C6E95}"/>
              </a:ext>
            </a:extLst>
          </p:cNvPr>
          <p:cNvPicPr>
            <a:picLocks noChangeAspect="1"/>
          </p:cNvPicPr>
          <p:nvPr/>
        </p:nvPicPr>
        <p:blipFill>
          <a:blip r:embed="rId3"/>
          <a:stretch>
            <a:fillRect/>
          </a:stretch>
        </p:blipFill>
        <p:spPr>
          <a:xfrm>
            <a:off x="5092700" y="2162164"/>
            <a:ext cx="6664735" cy="3678259"/>
          </a:xfrm>
          <a:prstGeom prst="rect">
            <a:avLst/>
          </a:prstGeom>
        </p:spPr>
      </p:pic>
      <p:sp>
        <p:nvSpPr>
          <p:cNvPr id="4" name="TextBox 3">
            <a:extLst>
              <a:ext uri="{FF2B5EF4-FFF2-40B4-BE49-F238E27FC236}">
                <a16:creationId xmlns:a16="http://schemas.microsoft.com/office/drawing/2014/main" id="{8A540077-BB64-F193-1F20-80A0AD46F939}"/>
              </a:ext>
            </a:extLst>
          </p:cNvPr>
          <p:cNvSpPr txBox="1"/>
          <p:nvPr/>
        </p:nvSpPr>
        <p:spPr>
          <a:xfrm>
            <a:off x="11318644" y="5840423"/>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a:t>
            </a:r>
          </a:p>
        </p:txBody>
      </p:sp>
    </p:spTree>
    <p:extLst>
      <p:ext uri="{BB962C8B-B14F-4D97-AF65-F5344CB8AC3E}">
        <p14:creationId xmlns:p14="http://schemas.microsoft.com/office/powerpoint/2010/main" val="1833253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A0D49-AC6B-FDC9-4537-325DBDF4E061}"/>
              </a:ext>
            </a:extLst>
          </p:cNvPr>
          <p:cNvSpPr>
            <a:spLocks noGrp="1"/>
          </p:cNvSpPr>
          <p:nvPr>
            <p:ph type="title"/>
          </p:nvPr>
        </p:nvSpPr>
        <p:spPr/>
        <p:txBody>
          <a:bodyPr/>
          <a:lstStyle/>
          <a:p>
            <a:r>
              <a:rPr lang="en-GB" b="1" dirty="0"/>
              <a:t>Project Aims &amp; Objectives</a:t>
            </a:r>
          </a:p>
        </p:txBody>
      </p:sp>
      <p:sp>
        <p:nvSpPr>
          <p:cNvPr id="3" name="Content Placeholder 2">
            <a:extLst>
              <a:ext uri="{FF2B5EF4-FFF2-40B4-BE49-F238E27FC236}">
                <a16:creationId xmlns:a16="http://schemas.microsoft.com/office/drawing/2014/main" id="{F4DAC8E1-6E7B-7003-66B2-9AA294AE0F7A}"/>
              </a:ext>
            </a:extLst>
          </p:cNvPr>
          <p:cNvSpPr>
            <a:spLocks noGrp="1"/>
          </p:cNvSpPr>
          <p:nvPr>
            <p:ph idx="1"/>
          </p:nvPr>
        </p:nvSpPr>
        <p:spPr>
          <a:xfrm>
            <a:off x="917278" y="2171869"/>
            <a:ext cx="8752934" cy="3678303"/>
          </a:xfrm>
        </p:spPr>
        <p:txBody>
          <a:bodyPr/>
          <a:lstStyle/>
          <a:p>
            <a:pPr marL="0" indent="0">
              <a:buNone/>
            </a:pPr>
            <a:r>
              <a:rPr lang="en-GB" sz="2400" b="1" dirty="0"/>
              <a:t>Aim</a:t>
            </a:r>
            <a:endParaRPr lang="en-GB" b="1" dirty="0"/>
          </a:p>
          <a:p>
            <a:pPr marL="0" indent="0">
              <a:buNone/>
            </a:pPr>
            <a:r>
              <a:rPr lang="en-GB" dirty="0"/>
              <a:t>Evaluate the effectiveness of the client adopting visualisations to forecast inventory data to facilitate decision-making.</a:t>
            </a:r>
          </a:p>
          <a:p>
            <a:pPr marL="0" indent="0">
              <a:buNone/>
            </a:pPr>
            <a:endParaRPr lang="en-GB" dirty="0"/>
          </a:p>
          <a:p>
            <a:pPr marL="0" indent="0">
              <a:buNone/>
            </a:pPr>
            <a:r>
              <a:rPr lang="en-GB" sz="2400" b="1" dirty="0"/>
              <a:t>Objectives</a:t>
            </a:r>
            <a:endParaRPr lang="en-GB" b="1" dirty="0"/>
          </a:p>
          <a:p>
            <a:pPr marL="514350" indent="-514350">
              <a:buFont typeface="+mj-lt"/>
              <a:buAutoNum type="arabicPeriod"/>
            </a:pPr>
            <a:r>
              <a:rPr lang="en-GB" dirty="0"/>
              <a:t>Gather system requirements. </a:t>
            </a:r>
          </a:p>
          <a:p>
            <a:pPr marL="514350" indent="-514350">
              <a:buFont typeface="+mj-lt"/>
              <a:buAutoNum type="arabicPeriod"/>
            </a:pPr>
            <a:r>
              <a:rPr lang="en-GB" dirty="0"/>
              <a:t>Design and develop the application.</a:t>
            </a:r>
          </a:p>
          <a:p>
            <a:pPr marL="514350" indent="-514350">
              <a:buFont typeface="+mj-lt"/>
              <a:buAutoNum type="arabicPeriod"/>
            </a:pPr>
            <a:r>
              <a:rPr lang="en-GB" dirty="0"/>
              <a:t>Reflect upon the effectiveness of the development model.</a:t>
            </a:r>
          </a:p>
        </p:txBody>
      </p:sp>
    </p:spTree>
    <p:extLst>
      <p:ext uri="{BB962C8B-B14F-4D97-AF65-F5344CB8AC3E}">
        <p14:creationId xmlns:p14="http://schemas.microsoft.com/office/powerpoint/2010/main" val="13268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8207D-DE34-2611-6EE1-C8A4C710CDFB}"/>
              </a:ext>
            </a:extLst>
          </p:cNvPr>
          <p:cNvSpPr>
            <a:spLocks noGrp="1"/>
          </p:cNvSpPr>
          <p:nvPr>
            <p:ph type="title"/>
          </p:nvPr>
        </p:nvSpPr>
        <p:spPr/>
        <p:txBody>
          <a:bodyPr/>
          <a:lstStyle/>
          <a:p>
            <a:r>
              <a:rPr lang="en-GB" b="1" dirty="0"/>
              <a:t>Project Aims &amp; Objectives</a:t>
            </a:r>
          </a:p>
        </p:txBody>
      </p:sp>
      <p:sp>
        <p:nvSpPr>
          <p:cNvPr id="3" name="Content Placeholder 2">
            <a:extLst>
              <a:ext uri="{FF2B5EF4-FFF2-40B4-BE49-F238E27FC236}">
                <a16:creationId xmlns:a16="http://schemas.microsoft.com/office/drawing/2014/main" id="{D88C1DEF-E917-E165-A5C1-78DA412C09BD}"/>
              </a:ext>
            </a:extLst>
          </p:cNvPr>
          <p:cNvSpPr>
            <a:spLocks noGrp="1"/>
          </p:cNvSpPr>
          <p:nvPr>
            <p:ph idx="1"/>
          </p:nvPr>
        </p:nvSpPr>
        <p:spPr/>
        <p:txBody>
          <a:bodyPr>
            <a:normAutofit/>
          </a:bodyPr>
          <a:lstStyle/>
          <a:p>
            <a:pPr marL="0" indent="0">
              <a:buNone/>
            </a:pPr>
            <a:r>
              <a:rPr lang="en-GB" sz="2400" dirty="0"/>
              <a:t>Objective 1 – Gather System Requirements.</a:t>
            </a:r>
          </a:p>
          <a:p>
            <a:pPr marL="457200" lvl="1" indent="0" algn="just">
              <a:lnSpc>
                <a:spcPct val="107000"/>
              </a:lnSpc>
              <a:buNone/>
            </a:pPr>
            <a:endParaRPr lang="en-GB" sz="1800" kern="100" dirty="0">
              <a:solidFill>
                <a:srgbClr val="000000"/>
              </a:solidFill>
              <a:effectLst/>
              <a:latin typeface="Calibri" panose="020F0502020204030204" pitchFamily="34" charset="0"/>
              <a:ea typeface="Yu Mincho" panose="02020400000000000000" pitchFamily="18" charset="-128"/>
              <a:cs typeface="Times New Roman" panose="02020603050405020304" pitchFamily="18" charset="0"/>
            </a:endParaRPr>
          </a:p>
          <a:p>
            <a:pPr algn="just">
              <a:lnSpc>
                <a:spcPct val="107000"/>
              </a:lnSpc>
            </a:pPr>
            <a:r>
              <a:rPr lang="en-GB" sz="2000" kern="100" dirty="0">
                <a:solidFill>
                  <a:srgbClr val="000000"/>
                </a:solidFill>
                <a:effectLst/>
                <a:latin typeface="Franklin Gothic Book (Body)"/>
                <a:ea typeface="Yu Mincho" panose="02020400000000000000" pitchFamily="18" charset="-128"/>
                <a:cs typeface="Times New Roman" panose="02020603050405020304" pitchFamily="18" charset="0"/>
              </a:rPr>
              <a:t>Meet with the client to discuss the solution to a given problem.</a:t>
            </a:r>
            <a:endParaRPr lang="en-GB" sz="2000" kern="100" dirty="0">
              <a:effectLst/>
              <a:latin typeface="Franklin Gothic Book (Body)"/>
              <a:ea typeface="Calibri" panose="020F0502020204030204" pitchFamily="34" charset="0"/>
              <a:cs typeface="Times New Roman" panose="02020603050405020304" pitchFamily="18" charset="0"/>
            </a:endParaRPr>
          </a:p>
          <a:p>
            <a:pPr algn="just">
              <a:lnSpc>
                <a:spcPct val="107000"/>
              </a:lnSpc>
            </a:pPr>
            <a:r>
              <a:rPr lang="en-GB" sz="2000" kern="100" dirty="0">
                <a:solidFill>
                  <a:srgbClr val="000000"/>
                </a:solidFill>
                <a:effectLst/>
                <a:latin typeface="Franklin Gothic Book (Body)"/>
                <a:ea typeface="Yu Mincho" panose="02020400000000000000" pitchFamily="18" charset="-128"/>
                <a:cs typeface="Times New Roman" panose="02020603050405020304" pitchFamily="18" charset="0"/>
              </a:rPr>
              <a:t>Discover what data visualisations represent holistically.</a:t>
            </a:r>
            <a:endParaRPr lang="en-GB" sz="2000" kern="100" dirty="0">
              <a:effectLst/>
              <a:latin typeface="Franklin Gothic Book (Body)"/>
              <a:ea typeface="Calibri" panose="020F0502020204030204" pitchFamily="34" charset="0"/>
              <a:cs typeface="Times New Roman" panose="02020603050405020304" pitchFamily="18" charset="0"/>
            </a:endParaRPr>
          </a:p>
          <a:p>
            <a:pPr algn="just">
              <a:lnSpc>
                <a:spcPct val="107000"/>
              </a:lnSpc>
            </a:pPr>
            <a:r>
              <a:rPr lang="en-GB" sz="2000" kern="100" dirty="0">
                <a:solidFill>
                  <a:srgbClr val="000000"/>
                </a:solidFill>
                <a:effectLst/>
                <a:latin typeface="Franklin Gothic Book (Body)"/>
                <a:ea typeface="Yu Mincho" panose="02020400000000000000" pitchFamily="18" charset="-128"/>
                <a:cs typeface="Times New Roman" panose="02020603050405020304" pitchFamily="18" charset="0"/>
              </a:rPr>
              <a:t>Explore the factors of how visuals are perceived through human cognition. </a:t>
            </a:r>
            <a:endParaRPr lang="en-GB" sz="2000" kern="100" dirty="0">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000" kern="100" dirty="0">
                <a:solidFill>
                  <a:srgbClr val="000000"/>
                </a:solidFill>
                <a:effectLst/>
                <a:latin typeface="Franklin Gothic Book (Body)"/>
                <a:ea typeface="Yu Mincho" panose="02020400000000000000" pitchFamily="18" charset="-128"/>
                <a:cs typeface="Times New Roman" panose="02020603050405020304" pitchFamily="18" charset="0"/>
              </a:rPr>
              <a:t>Research the importance of transforming inventory stock data into a meaningful context for business processes.</a:t>
            </a:r>
            <a:endParaRPr lang="en-GB" sz="2000" kern="100" dirty="0">
              <a:effectLst/>
              <a:latin typeface="Franklin Gothic Book (Body)"/>
              <a:ea typeface="Calibri" panose="020F0502020204030204" pitchFamily="34" charset="0"/>
              <a:cs typeface="Times New Roman" panose="02020603050405020304" pitchFamily="18" charset="0"/>
            </a:endParaRPr>
          </a:p>
          <a:p>
            <a:pPr algn="just">
              <a:lnSpc>
                <a:spcPct val="107000"/>
              </a:lnSpc>
              <a:spcAft>
                <a:spcPts val="800"/>
              </a:spcAft>
            </a:pPr>
            <a:r>
              <a:rPr lang="en-GB" sz="2000" kern="100" dirty="0">
                <a:solidFill>
                  <a:srgbClr val="000000"/>
                </a:solidFill>
                <a:effectLst/>
                <a:latin typeface="Franklin Gothic Book (Body)"/>
                <a:ea typeface="Yu Mincho" panose="02020400000000000000" pitchFamily="18" charset="-128"/>
                <a:cs typeface="Times New Roman" panose="02020603050405020304" pitchFamily="18" charset="0"/>
              </a:rPr>
              <a:t>Investigate the significance of mitigating security initiatives for safeguarding data privacy.</a:t>
            </a:r>
            <a:endParaRPr lang="en-GB" sz="2000" kern="100" dirty="0">
              <a:effectLst/>
              <a:latin typeface="Franklin Gothic Book (Body)"/>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2290457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229DF-D639-F5F9-55EE-B43FF0F61AF9}"/>
              </a:ext>
            </a:extLst>
          </p:cNvPr>
          <p:cNvSpPr>
            <a:spLocks noGrp="1"/>
          </p:cNvSpPr>
          <p:nvPr>
            <p:ph type="title"/>
          </p:nvPr>
        </p:nvSpPr>
        <p:spPr/>
        <p:txBody>
          <a:bodyPr/>
          <a:lstStyle/>
          <a:p>
            <a:r>
              <a:rPr lang="en-GB" b="1" dirty="0"/>
              <a:t>Project Aims &amp; Objectives</a:t>
            </a:r>
          </a:p>
        </p:txBody>
      </p:sp>
      <p:sp>
        <p:nvSpPr>
          <p:cNvPr id="3" name="Content Placeholder 2">
            <a:extLst>
              <a:ext uri="{FF2B5EF4-FFF2-40B4-BE49-F238E27FC236}">
                <a16:creationId xmlns:a16="http://schemas.microsoft.com/office/drawing/2014/main" id="{7505946D-0BF1-D548-DEB2-E283340AA5D5}"/>
              </a:ext>
            </a:extLst>
          </p:cNvPr>
          <p:cNvSpPr>
            <a:spLocks noGrp="1"/>
          </p:cNvSpPr>
          <p:nvPr>
            <p:ph idx="1"/>
          </p:nvPr>
        </p:nvSpPr>
        <p:spPr/>
        <p:txBody>
          <a:bodyPr>
            <a:normAutofit fontScale="92500" lnSpcReduction="20000"/>
          </a:bodyPr>
          <a:lstStyle/>
          <a:p>
            <a:pPr marL="0" indent="0">
              <a:buNone/>
            </a:pPr>
            <a:r>
              <a:rPr lang="en-GB" sz="2600" dirty="0"/>
              <a:t>Objective 2 – Design and Develop the Application.</a:t>
            </a:r>
          </a:p>
          <a:p>
            <a:pPr marL="0" indent="0">
              <a:buNone/>
            </a:pPr>
            <a:endParaRPr lang="en-GB" dirty="0"/>
          </a:p>
          <a:p>
            <a:pPr>
              <a:lnSpc>
                <a:spcPct val="107000"/>
              </a:lnSpc>
            </a:pPr>
            <a:r>
              <a:rPr lang="en-GB" sz="2200" kern="100" dirty="0">
                <a:effectLst/>
                <a:latin typeface="Franklin Gothic Book (Body)"/>
                <a:ea typeface="Yu Mincho" panose="02020400000000000000" pitchFamily="18" charset="-128"/>
                <a:cs typeface="Times New Roman" panose="02020603050405020304" pitchFamily="18" charset="0"/>
              </a:rPr>
              <a:t>Investigating Capcon software output.</a:t>
            </a:r>
            <a:endParaRPr lang="en-GB" sz="2200" kern="100" dirty="0">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effectLst/>
                <a:latin typeface="Franklin Gothic Book (Body)"/>
                <a:ea typeface="Yu Mincho" panose="02020400000000000000" pitchFamily="18" charset="-128"/>
                <a:cs typeface="Times New Roman" panose="02020603050405020304" pitchFamily="18" charset="0"/>
              </a:rPr>
              <a:t>Design interface through mock-up drafts.</a:t>
            </a:r>
            <a:endParaRPr lang="en-GB" sz="2200" kern="100" dirty="0">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effectLst/>
                <a:latin typeface="Franklin Gothic Book (Body)"/>
                <a:ea typeface="Yu Mincho" panose="02020400000000000000" pitchFamily="18" charset="-128"/>
                <a:cs typeface="Times New Roman" panose="02020603050405020304" pitchFamily="18" charset="0"/>
              </a:rPr>
              <a:t>Formulise prototypes of code.</a:t>
            </a:r>
            <a:endParaRPr lang="en-GB" sz="2200" kern="100" dirty="0">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effectLst/>
                <a:latin typeface="Franklin Gothic Book (Body)"/>
                <a:ea typeface="Yu Mincho" panose="02020400000000000000" pitchFamily="18" charset="-128"/>
                <a:cs typeface="Times New Roman" panose="02020603050405020304" pitchFamily="18" charset="0"/>
              </a:rPr>
              <a:t>Develop the application through Visual Studio IDE in C# Windows Forms (.NET Framework)</a:t>
            </a:r>
            <a:endParaRPr lang="en-GB" sz="2200" kern="100" dirty="0">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effectLst/>
                <a:latin typeface="Franklin Gothic Book (Body)"/>
                <a:ea typeface="Yu Mincho" panose="02020400000000000000" pitchFamily="18" charset="-128"/>
                <a:cs typeface="Times New Roman" panose="02020603050405020304" pitchFamily="18" charset="0"/>
              </a:rPr>
              <a:t>Integrate iTextSharp for PDF extraction and manipulation.</a:t>
            </a:r>
            <a:endParaRPr lang="en-GB" sz="2200" kern="100" dirty="0">
              <a:effectLst/>
              <a:latin typeface="Franklin Gothic Book (Body)"/>
              <a:ea typeface="Calibri" panose="020F0502020204030204" pitchFamily="34" charset="0"/>
              <a:cs typeface="Times New Roman" panose="02020603050405020304" pitchFamily="18" charset="0"/>
            </a:endParaRPr>
          </a:p>
          <a:p>
            <a:pPr>
              <a:lnSpc>
                <a:spcPct val="107000"/>
              </a:lnSpc>
            </a:pPr>
            <a:r>
              <a:rPr lang="en-GB" sz="2200" kern="100" dirty="0">
                <a:effectLst/>
                <a:latin typeface="Franklin Gothic Book (Body)"/>
                <a:ea typeface="Yu Mincho" panose="02020400000000000000" pitchFamily="18" charset="-128"/>
                <a:cs typeface="Times New Roman" panose="02020603050405020304" pitchFamily="18" charset="0"/>
              </a:rPr>
              <a:t>Adopt testing procedures for bug or error detection – with revisions.</a:t>
            </a:r>
            <a:endParaRPr lang="en-GB" sz="2200" kern="100" dirty="0">
              <a:effectLst/>
              <a:latin typeface="Franklin Gothic Book (Body)"/>
              <a:ea typeface="Calibri" panose="020F0502020204030204" pitchFamily="34" charset="0"/>
              <a:cs typeface="Times New Roman" panose="02020603050405020304" pitchFamily="18" charset="0"/>
            </a:endParaRPr>
          </a:p>
          <a:p>
            <a:pPr>
              <a:lnSpc>
                <a:spcPct val="107000"/>
              </a:lnSpc>
              <a:spcAft>
                <a:spcPts val="800"/>
              </a:spcAft>
            </a:pPr>
            <a:r>
              <a:rPr lang="en-GB" sz="2200" kern="100" dirty="0">
                <a:effectLst/>
                <a:latin typeface="Franklin Gothic Book (Body)"/>
                <a:ea typeface="Yu Mincho" panose="02020400000000000000" pitchFamily="18" charset="-128"/>
                <a:cs typeface="Times New Roman" panose="02020603050405020304" pitchFamily="18" charset="0"/>
              </a:rPr>
              <a:t>User acceptance testing.</a:t>
            </a:r>
            <a:endParaRPr lang="en-GB" sz="2200" kern="100" dirty="0">
              <a:effectLst/>
              <a:latin typeface="Franklin Gothic Book (Body)"/>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389743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09886D-5FBF-4855-254D-6273A2BC865C}"/>
              </a:ext>
            </a:extLst>
          </p:cNvPr>
          <p:cNvSpPr>
            <a:spLocks noGrp="1"/>
          </p:cNvSpPr>
          <p:nvPr>
            <p:ph type="title"/>
          </p:nvPr>
        </p:nvSpPr>
        <p:spPr/>
        <p:txBody>
          <a:bodyPr/>
          <a:lstStyle/>
          <a:p>
            <a:r>
              <a:rPr lang="en-GB" b="1" dirty="0"/>
              <a:t>Project Aims &amp; Objectives</a:t>
            </a:r>
          </a:p>
        </p:txBody>
      </p:sp>
      <p:sp>
        <p:nvSpPr>
          <p:cNvPr id="3" name="Content Placeholder 2">
            <a:extLst>
              <a:ext uri="{FF2B5EF4-FFF2-40B4-BE49-F238E27FC236}">
                <a16:creationId xmlns:a16="http://schemas.microsoft.com/office/drawing/2014/main" id="{2DC93A61-9730-5303-5443-E0D9C5660C3B}"/>
              </a:ext>
            </a:extLst>
          </p:cNvPr>
          <p:cNvSpPr>
            <a:spLocks noGrp="1"/>
          </p:cNvSpPr>
          <p:nvPr>
            <p:ph idx="1"/>
          </p:nvPr>
        </p:nvSpPr>
        <p:spPr>
          <a:xfrm>
            <a:off x="838200" y="1825625"/>
            <a:ext cx="7830787" cy="4351338"/>
          </a:xfrm>
        </p:spPr>
        <p:txBody>
          <a:bodyPr/>
          <a:lstStyle/>
          <a:p>
            <a:pPr marL="0" indent="0">
              <a:buNone/>
            </a:pPr>
            <a:r>
              <a:rPr lang="en-GB" sz="2400" dirty="0">
                <a:latin typeface="Franklin Gothic Book (Body)"/>
              </a:rPr>
              <a:t>Objective 3 - </a:t>
            </a:r>
            <a:r>
              <a:rPr lang="en-GB" sz="2400" kern="100" dirty="0">
                <a:effectLst/>
                <a:latin typeface="Franklin Gothic Book (Body)"/>
                <a:ea typeface="Yu Mincho" panose="02020400000000000000" pitchFamily="18" charset="-128"/>
                <a:cs typeface="Arial" panose="020B0604020202020204" pitchFamily="34" charset="0"/>
              </a:rPr>
              <a:t>Reflect upon the effectiveness of the development model.</a:t>
            </a:r>
          </a:p>
          <a:p>
            <a:pPr marL="0" indent="0">
              <a:buNone/>
            </a:pPr>
            <a:endParaRPr lang="en-GB" kern="100" dirty="0">
              <a:effectLst/>
              <a:latin typeface="Calibri" panose="020F0502020204030204" pitchFamily="34" charset="0"/>
              <a:ea typeface="Yu Mincho" panose="02020400000000000000" pitchFamily="18" charset="-128"/>
              <a:cs typeface="Arial" panose="020B0604020202020204" pitchFamily="34" charset="0"/>
            </a:endParaRPr>
          </a:p>
          <a:p>
            <a:r>
              <a:rPr lang="en-GB" sz="2000" kern="100" dirty="0">
                <a:latin typeface="Franklin Gothic Book (Body)"/>
                <a:ea typeface="Yu Mincho" panose="02020400000000000000" pitchFamily="18" charset="-128"/>
                <a:cs typeface="Arial" panose="020B0604020202020204" pitchFamily="34" charset="0"/>
              </a:rPr>
              <a:t>Achieving the solution.</a:t>
            </a:r>
          </a:p>
          <a:p>
            <a:endParaRPr lang="en-GB" sz="2000" kern="100" dirty="0">
              <a:effectLst/>
              <a:latin typeface="Franklin Gothic Book (Body)"/>
              <a:ea typeface="Yu Mincho" panose="02020400000000000000" pitchFamily="18" charset="-128"/>
              <a:cs typeface="Arial" panose="020B0604020202020204" pitchFamily="34" charset="0"/>
            </a:endParaRPr>
          </a:p>
          <a:p>
            <a:r>
              <a:rPr lang="en-GB" sz="2000" kern="100" dirty="0">
                <a:effectLst/>
                <a:latin typeface="Franklin Gothic Book (Body)"/>
                <a:ea typeface="Yu Mincho" panose="02020400000000000000" pitchFamily="18" charset="-128"/>
                <a:cs typeface="Arial" panose="020B0604020202020204" pitchFamily="34" charset="0"/>
              </a:rPr>
              <a:t>Future </a:t>
            </a:r>
            <a:r>
              <a:rPr lang="en-GB" sz="2000" kern="100" dirty="0">
                <a:latin typeface="Franklin Gothic Book (Body)"/>
                <a:ea typeface="Yu Mincho" panose="02020400000000000000" pitchFamily="18" charset="-128"/>
                <a:cs typeface="Arial" panose="020B0604020202020204" pitchFamily="34" charset="0"/>
              </a:rPr>
              <a:t>a</a:t>
            </a:r>
            <a:r>
              <a:rPr lang="en-GB" sz="2000" kern="100" dirty="0">
                <a:effectLst/>
                <a:latin typeface="Franklin Gothic Book (Body)"/>
                <a:ea typeface="Yu Mincho" panose="02020400000000000000" pitchFamily="18" charset="-128"/>
                <a:cs typeface="Arial" panose="020B0604020202020204" pitchFamily="34" charset="0"/>
              </a:rPr>
              <a:t>pplication </a:t>
            </a:r>
            <a:r>
              <a:rPr lang="en-GB" sz="2000" kern="100" dirty="0">
                <a:latin typeface="Franklin Gothic Book (Body)"/>
                <a:ea typeface="Yu Mincho" panose="02020400000000000000" pitchFamily="18" charset="-128"/>
                <a:cs typeface="Arial" panose="020B0604020202020204" pitchFamily="34" charset="0"/>
              </a:rPr>
              <a:t>i</a:t>
            </a:r>
            <a:r>
              <a:rPr lang="en-GB" sz="2000" kern="100" dirty="0">
                <a:effectLst/>
                <a:latin typeface="Franklin Gothic Book (Body)"/>
                <a:ea typeface="Yu Mincho" panose="02020400000000000000" pitchFamily="18" charset="-128"/>
                <a:cs typeface="Arial" panose="020B0604020202020204" pitchFamily="34" charset="0"/>
              </a:rPr>
              <a:t>mprovements.</a:t>
            </a:r>
          </a:p>
          <a:p>
            <a:endParaRPr lang="en-GB" sz="2000" kern="100" dirty="0">
              <a:effectLst/>
              <a:latin typeface="Franklin Gothic Book (Body)"/>
              <a:ea typeface="Yu Mincho" panose="02020400000000000000" pitchFamily="18" charset="-128"/>
              <a:cs typeface="Arial" panose="020B0604020202020204" pitchFamily="34" charset="0"/>
            </a:endParaRPr>
          </a:p>
          <a:p>
            <a:r>
              <a:rPr lang="en-GB" sz="2000" kern="100" dirty="0">
                <a:effectLst/>
                <a:latin typeface="Franklin Gothic Book (Body)"/>
                <a:ea typeface="Yu Mincho" panose="02020400000000000000" pitchFamily="18" charset="-128"/>
                <a:cs typeface="Arial" panose="020B0604020202020204" pitchFamily="34" charset="0"/>
              </a:rPr>
              <a:t>Alternative </a:t>
            </a:r>
            <a:r>
              <a:rPr lang="en-GB" sz="2000" kern="100" dirty="0">
                <a:latin typeface="Franklin Gothic Book (Body)"/>
                <a:ea typeface="Yu Mincho" panose="02020400000000000000" pitchFamily="18" charset="-128"/>
                <a:cs typeface="Arial" panose="020B0604020202020204" pitchFamily="34" charset="0"/>
              </a:rPr>
              <a:t>a</a:t>
            </a:r>
            <a:r>
              <a:rPr lang="en-GB" sz="2000" kern="100" dirty="0">
                <a:effectLst/>
                <a:latin typeface="Franklin Gothic Book (Body)"/>
                <a:ea typeface="Yu Mincho" panose="02020400000000000000" pitchFamily="18" charset="-128"/>
                <a:cs typeface="Arial" panose="020B0604020202020204" pitchFamily="34" charset="0"/>
              </a:rPr>
              <a:t>pproaches.</a:t>
            </a:r>
            <a:endParaRPr lang="en-GB" sz="2000" kern="100" dirty="0">
              <a:effectLst/>
              <a:latin typeface="Franklin Gothic Book (Body)"/>
              <a:ea typeface="Calibri" panose="020F050202020403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5982887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E609E-2143-FA8F-BEA8-32F7A73FF845}"/>
              </a:ext>
            </a:extLst>
          </p:cNvPr>
          <p:cNvSpPr>
            <a:spLocks noGrp="1"/>
          </p:cNvSpPr>
          <p:nvPr>
            <p:ph type="title"/>
          </p:nvPr>
        </p:nvSpPr>
        <p:spPr>
          <a:xfrm>
            <a:off x="650406" y="365125"/>
            <a:ext cx="5257800" cy="1325563"/>
          </a:xfrm>
        </p:spPr>
        <p:txBody>
          <a:bodyPr>
            <a:normAutofit/>
          </a:bodyPr>
          <a:lstStyle/>
          <a:p>
            <a:r>
              <a:rPr lang="en-GB" b="1" dirty="0">
                <a:latin typeface="Franklin Gothic Medium (Headings)"/>
              </a:rPr>
              <a:t>Origins</a:t>
            </a:r>
            <a:endParaRPr lang="en-GB" sz="3600" b="1" dirty="0">
              <a:latin typeface="Franklin Gothic Medium (Headings)"/>
            </a:endParaRP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838200" y="1825625"/>
            <a:ext cx="4636168" cy="4351338"/>
          </a:xfrm>
        </p:spPr>
        <p:txBody>
          <a:bodyPr>
            <a:normAutofit/>
          </a:bodyPr>
          <a:lstStyle/>
          <a:p>
            <a:r>
              <a:rPr lang="en-GB" sz="2400" dirty="0">
                <a:latin typeface="Franklin Gothic Book (Body)"/>
              </a:rPr>
              <a:t>Cicero 10</a:t>
            </a:r>
            <a:r>
              <a:rPr lang="en-GB" sz="2400" baseline="30000" dirty="0">
                <a:latin typeface="Franklin Gothic Book (Body)"/>
              </a:rPr>
              <a:t>th</a:t>
            </a:r>
            <a:r>
              <a:rPr lang="en-GB" sz="2400" dirty="0">
                <a:latin typeface="Franklin Gothic Book (Body)"/>
              </a:rPr>
              <a:t> – 11</a:t>
            </a:r>
            <a:r>
              <a:rPr lang="en-GB" sz="2400" baseline="30000" dirty="0">
                <a:latin typeface="Franklin Gothic Book (Body)"/>
              </a:rPr>
              <a:t>th</a:t>
            </a:r>
            <a:r>
              <a:rPr lang="en-GB" sz="2400" dirty="0">
                <a:latin typeface="Franklin Gothic Book (Body)"/>
              </a:rPr>
              <a:t> century of daily astronomy and physics [1]</a:t>
            </a:r>
          </a:p>
          <a:p>
            <a:endParaRPr lang="en-GB" sz="2400" dirty="0">
              <a:latin typeface="Franklin Gothic Book (Body)"/>
            </a:endParaRPr>
          </a:p>
          <a:p>
            <a:r>
              <a:rPr lang="en-GB" sz="2400" dirty="0">
                <a:latin typeface="Franklin Gothic Book (Body)"/>
              </a:rPr>
              <a:t>Michael Florent van </a:t>
            </a:r>
            <a:r>
              <a:rPr lang="en-GB" sz="2400" dirty="0" err="1">
                <a:latin typeface="Franklin Gothic Book (Body)"/>
              </a:rPr>
              <a:t>Langren</a:t>
            </a:r>
            <a:r>
              <a:rPr lang="en-GB" sz="2400" dirty="0">
                <a:latin typeface="Franklin Gothic Book (Body)"/>
              </a:rPr>
              <a:t> in 1644 of statistical data [2]</a:t>
            </a:r>
          </a:p>
          <a:p>
            <a:endParaRPr lang="en-GB" sz="2400" dirty="0">
              <a:latin typeface="Franklin Gothic Book (Body)"/>
            </a:endParaRPr>
          </a:p>
          <a:p>
            <a:r>
              <a:rPr lang="en-GB" sz="2400" dirty="0">
                <a:latin typeface="Franklin Gothic Book (Body)"/>
              </a:rPr>
              <a:t>William Playfair popularised common visualisations in the present climate [3, 4]</a:t>
            </a:r>
          </a:p>
        </p:txBody>
      </p:sp>
      <p:grpSp>
        <p:nvGrpSpPr>
          <p:cNvPr id="8" name="Group 7">
            <a:extLst>
              <a:ext uri="{FF2B5EF4-FFF2-40B4-BE49-F238E27FC236}">
                <a16:creationId xmlns:a16="http://schemas.microsoft.com/office/drawing/2014/main" id="{0183790D-C2E5-82ED-5219-D076AB3CF7B1}"/>
              </a:ext>
            </a:extLst>
          </p:cNvPr>
          <p:cNvGrpSpPr/>
          <p:nvPr/>
        </p:nvGrpSpPr>
        <p:grpSpPr>
          <a:xfrm>
            <a:off x="5908206" y="1825625"/>
            <a:ext cx="6154485" cy="4873584"/>
            <a:chOff x="5908206" y="1825625"/>
            <a:chExt cx="6154485" cy="4873584"/>
          </a:xfrm>
        </p:grpSpPr>
        <p:pic>
          <p:nvPicPr>
            <p:cNvPr id="4" name="Picture 3" descr="A graph with lines drawn on it&#10;&#10;Description automatically generated">
              <a:extLst>
                <a:ext uri="{FF2B5EF4-FFF2-40B4-BE49-F238E27FC236}">
                  <a16:creationId xmlns:a16="http://schemas.microsoft.com/office/drawing/2014/main" id="{2F1B2B9D-936B-8B41-9424-55F196A45239}"/>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908206" y="1825625"/>
              <a:ext cx="6038967" cy="3487469"/>
            </a:xfrm>
            <a:prstGeom prst="rect">
              <a:avLst/>
            </a:prstGeom>
          </p:spPr>
        </p:pic>
        <p:pic>
          <p:nvPicPr>
            <p:cNvPr id="5" name="Picture 4" descr="A close-up of a graph&#10;&#10;Description automatically generated">
              <a:extLst>
                <a:ext uri="{FF2B5EF4-FFF2-40B4-BE49-F238E27FC236}">
                  <a16:creationId xmlns:a16="http://schemas.microsoft.com/office/drawing/2014/main" id="{F674BD84-346C-A247-D0CC-6F4167C0482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96000" y="5448031"/>
              <a:ext cx="5201813" cy="1251178"/>
            </a:xfrm>
            <a:prstGeom prst="rect">
              <a:avLst/>
            </a:prstGeom>
          </p:spPr>
        </p:pic>
        <p:sp>
          <p:nvSpPr>
            <p:cNvPr id="7" name="TextBox 6">
              <a:extLst>
                <a:ext uri="{FF2B5EF4-FFF2-40B4-BE49-F238E27FC236}">
                  <a16:creationId xmlns:a16="http://schemas.microsoft.com/office/drawing/2014/main" id="{DFC98BDF-947E-F56F-D1BB-2D6B9E71706D}"/>
                </a:ext>
              </a:extLst>
            </p:cNvPr>
            <p:cNvSpPr txBox="1"/>
            <p:nvPr/>
          </p:nvSpPr>
          <p:spPr>
            <a:xfrm>
              <a:off x="11623900"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3</a:t>
              </a:r>
            </a:p>
          </p:txBody>
        </p:sp>
      </p:grpSp>
      <p:grpSp>
        <p:nvGrpSpPr>
          <p:cNvPr id="10" name="Group 9">
            <a:extLst>
              <a:ext uri="{FF2B5EF4-FFF2-40B4-BE49-F238E27FC236}">
                <a16:creationId xmlns:a16="http://schemas.microsoft.com/office/drawing/2014/main" id="{C0AE9137-DF71-E0B2-EEAC-A8D874A53F32}"/>
              </a:ext>
            </a:extLst>
          </p:cNvPr>
          <p:cNvGrpSpPr/>
          <p:nvPr/>
        </p:nvGrpSpPr>
        <p:grpSpPr>
          <a:xfrm>
            <a:off x="5605675" y="1917700"/>
            <a:ext cx="6457016" cy="4781509"/>
            <a:chOff x="5605675" y="2088116"/>
            <a:chExt cx="6457016" cy="4543304"/>
          </a:xfrm>
        </p:grpSpPr>
        <p:pic>
          <p:nvPicPr>
            <p:cNvPr id="6" name="Picture 5">
              <a:extLst>
                <a:ext uri="{FF2B5EF4-FFF2-40B4-BE49-F238E27FC236}">
                  <a16:creationId xmlns:a16="http://schemas.microsoft.com/office/drawing/2014/main" id="{DD5B93F5-0C82-4A0D-5E60-70BE66EBCE69}"/>
                </a:ext>
              </a:extLst>
            </p:cNvPr>
            <p:cNvPicPr>
              <a:picLocks noChangeAspect="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5605675" y="2088116"/>
              <a:ext cx="6018225" cy="4543304"/>
            </a:xfrm>
            <a:prstGeom prst="rect">
              <a:avLst/>
            </a:prstGeom>
            <a:noFill/>
            <a:ln>
              <a:noFill/>
            </a:ln>
          </p:spPr>
        </p:pic>
        <p:sp>
          <p:nvSpPr>
            <p:cNvPr id="9" name="TextBox 8">
              <a:extLst>
                <a:ext uri="{FF2B5EF4-FFF2-40B4-BE49-F238E27FC236}">
                  <a16:creationId xmlns:a16="http://schemas.microsoft.com/office/drawing/2014/main" id="{0CA389AB-5E67-6D6E-1141-3DA3E12A22DD}"/>
                </a:ext>
              </a:extLst>
            </p:cNvPr>
            <p:cNvSpPr txBox="1"/>
            <p:nvPr/>
          </p:nvSpPr>
          <p:spPr>
            <a:xfrm>
              <a:off x="11623900"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4</a:t>
              </a:r>
            </a:p>
          </p:txBody>
        </p:sp>
      </p:grpSp>
    </p:spTree>
    <p:extLst>
      <p:ext uri="{BB962C8B-B14F-4D97-AF65-F5344CB8AC3E}">
        <p14:creationId xmlns:p14="http://schemas.microsoft.com/office/powerpoint/2010/main" val="3685215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fade">
                                      <p:cBhvr>
                                        <p:cTn id="7" dur="500"/>
                                        <p:tgtEl>
                                          <p:spTgt spid="10"/>
                                        </p:tgtEl>
                                      </p:cBhvr>
                                    </p:animEffect>
                                  </p:childTnLst>
                                </p:cTn>
                              </p:par>
                              <p:par>
                                <p:cTn id="8" presetID="10" presetClass="exit" presetSubtype="0" fill="hold" nodeType="withEffect">
                                  <p:stCondLst>
                                    <p:cond delay="0"/>
                                  </p:stCondLst>
                                  <p:childTnLst>
                                    <p:animEffect transition="out" filter="fade">
                                      <p:cBhvr>
                                        <p:cTn id="9" dur="500"/>
                                        <p:tgtEl>
                                          <p:spTgt spid="8"/>
                                        </p:tgtEl>
                                      </p:cBhvr>
                                    </p:animEffect>
                                    <p:set>
                                      <p:cBhvr>
                                        <p:cTn id="10" dur="1" fill="hold">
                                          <p:stCondLst>
                                            <p:cond delay="499"/>
                                          </p:stCondLst>
                                        </p:cTn>
                                        <p:tgtEl>
                                          <p:spTgt spid="8"/>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23A96B57-5D46-EFEC-56EB-D603F6248BDA}"/>
              </a:ext>
            </a:extLst>
          </p:cNvPr>
          <p:cNvSpPr>
            <a:spLocks noGrp="1"/>
          </p:cNvSpPr>
          <p:nvPr>
            <p:ph type="title"/>
          </p:nvPr>
        </p:nvSpPr>
        <p:spPr>
          <a:xfrm>
            <a:off x="588034" y="382378"/>
            <a:ext cx="4054434" cy="1325563"/>
          </a:xfrm>
        </p:spPr>
        <p:txBody>
          <a:bodyPr>
            <a:normAutofit/>
          </a:bodyPr>
          <a:lstStyle/>
          <a:p>
            <a:r>
              <a:rPr lang="en-GB" b="1" dirty="0">
                <a:latin typeface="Franklin Gothic Medium (Headings)"/>
              </a:rPr>
              <a:t>Visual Techniques</a:t>
            </a: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588034" y="1862436"/>
            <a:ext cx="4054434" cy="4351338"/>
          </a:xfrm>
        </p:spPr>
        <p:txBody>
          <a:bodyPr>
            <a:normAutofit fontScale="92500" lnSpcReduction="10000"/>
          </a:bodyPr>
          <a:lstStyle/>
          <a:p>
            <a:pPr marL="0" indent="0">
              <a:buNone/>
            </a:pPr>
            <a:endParaRPr lang="en-GB" dirty="0"/>
          </a:p>
          <a:p>
            <a:pPr lvl="1"/>
            <a:r>
              <a:rPr lang="en-GB" sz="2600" dirty="0">
                <a:latin typeface="Franklin Gothic Book (Body)"/>
              </a:rPr>
              <a:t>Various visual representations</a:t>
            </a:r>
          </a:p>
          <a:p>
            <a:pPr lvl="2"/>
            <a:r>
              <a:rPr lang="en-GB" sz="2200" dirty="0">
                <a:latin typeface="Franklin Gothic Book (Body)"/>
              </a:rPr>
              <a:t>Bar, Pie and Line [5, 6]</a:t>
            </a:r>
          </a:p>
          <a:p>
            <a:pPr lvl="1"/>
            <a:endParaRPr lang="en-GB" sz="3000" dirty="0">
              <a:latin typeface="Franklin Gothic Book (Body)"/>
            </a:endParaRPr>
          </a:p>
          <a:p>
            <a:pPr lvl="1"/>
            <a:r>
              <a:rPr lang="en-GB" sz="2600" dirty="0">
                <a:latin typeface="Franklin Gothic Book (Body)"/>
              </a:rPr>
              <a:t>Facilitate data comprehension</a:t>
            </a:r>
          </a:p>
          <a:p>
            <a:pPr lvl="2"/>
            <a:r>
              <a:rPr lang="en-GB" sz="2200" dirty="0">
                <a:latin typeface="Franklin Gothic Book (Body)"/>
              </a:rPr>
              <a:t>Inventory Management</a:t>
            </a:r>
          </a:p>
          <a:p>
            <a:pPr lvl="2"/>
            <a:r>
              <a:rPr lang="en-GB" sz="2200" dirty="0">
                <a:latin typeface="Franklin Gothic Book (Body)"/>
              </a:rPr>
              <a:t>Customer Interaction</a:t>
            </a:r>
          </a:p>
          <a:p>
            <a:pPr lvl="2"/>
            <a:r>
              <a:rPr lang="en-GB" sz="2200" dirty="0">
                <a:latin typeface="Franklin Gothic Book (Body)"/>
              </a:rPr>
              <a:t>Competitor Analysis [5, 6]</a:t>
            </a:r>
          </a:p>
        </p:txBody>
      </p:sp>
      <p:pic>
        <p:nvPicPr>
          <p:cNvPr id="6" name="Picture 5">
            <a:extLst>
              <a:ext uri="{FF2B5EF4-FFF2-40B4-BE49-F238E27FC236}">
                <a16:creationId xmlns:a16="http://schemas.microsoft.com/office/drawing/2014/main" id="{F5F5ED1C-AEC0-CC51-17C2-CD645DAF36EF}"/>
              </a:ext>
            </a:extLst>
          </p:cNvPr>
          <p:cNvPicPr>
            <a:picLocks noChangeAspect="1"/>
          </p:cNvPicPr>
          <p:nvPr/>
        </p:nvPicPr>
        <p:blipFill>
          <a:blip r:embed="rId3"/>
          <a:stretch>
            <a:fillRect/>
          </a:stretch>
        </p:blipFill>
        <p:spPr>
          <a:xfrm>
            <a:off x="4349962" y="3698065"/>
            <a:ext cx="3008720" cy="2978632"/>
          </a:xfrm>
          <a:prstGeom prst="rect">
            <a:avLst/>
          </a:prstGeom>
        </p:spPr>
      </p:pic>
      <p:pic>
        <p:nvPicPr>
          <p:cNvPr id="10" name="Picture 9">
            <a:extLst>
              <a:ext uri="{FF2B5EF4-FFF2-40B4-BE49-F238E27FC236}">
                <a16:creationId xmlns:a16="http://schemas.microsoft.com/office/drawing/2014/main" id="{A55DB45B-1DDD-3364-8519-F2C41848EF6A}"/>
              </a:ext>
            </a:extLst>
          </p:cNvPr>
          <p:cNvPicPr>
            <a:picLocks noChangeAspect="1"/>
          </p:cNvPicPr>
          <p:nvPr/>
        </p:nvPicPr>
        <p:blipFill>
          <a:blip r:embed="rId4"/>
          <a:stretch>
            <a:fillRect/>
          </a:stretch>
        </p:blipFill>
        <p:spPr>
          <a:xfrm>
            <a:off x="7358682" y="3746661"/>
            <a:ext cx="4471358" cy="2930036"/>
          </a:xfrm>
          <a:prstGeom prst="rect">
            <a:avLst/>
          </a:prstGeom>
        </p:spPr>
      </p:pic>
      <p:pic>
        <p:nvPicPr>
          <p:cNvPr id="12" name="Picture 11">
            <a:extLst>
              <a:ext uri="{FF2B5EF4-FFF2-40B4-BE49-F238E27FC236}">
                <a16:creationId xmlns:a16="http://schemas.microsoft.com/office/drawing/2014/main" id="{BEF2A352-DC2F-7E36-D535-D7F6D0295E7A}"/>
              </a:ext>
            </a:extLst>
          </p:cNvPr>
          <p:cNvPicPr>
            <a:picLocks noChangeAspect="1"/>
          </p:cNvPicPr>
          <p:nvPr/>
        </p:nvPicPr>
        <p:blipFill>
          <a:blip r:embed="rId5"/>
          <a:stretch>
            <a:fillRect/>
          </a:stretch>
        </p:blipFill>
        <p:spPr>
          <a:xfrm>
            <a:off x="6703252" y="613534"/>
            <a:ext cx="5045497" cy="2930036"/>
          </a:xfrm>
          <a:prstGeom prst="rect">
            <a:avLst/>
          </a:prstGeom>
        </p:spPr>
      </p:pic>
      <p:sp>
        <p:nvSpPr>
          <p:cNvPr id="2" name="TextBox 1">
            <a:extLst>
              <a:ext uri="{FF2B5EF4-FFF2-40B4-BE49-F238E27FC236}">
                <a16:creationId xmlns:a16="http://schemas.microsoft.com/office/drawing/2014/main" id="{A3D4350C-EC02-8E1F-AAFF-6F8B644D12A5}"/>
              </a:ext>
            </a:extLst>
          </p:cNvPr>
          <p:cNvSpPr txBox="1"/>
          <p:nvPr/>
        </p:nvSpPr>
        <p:spPr>
          <a:xfrm>
            <a:off x="11634291" y="3111339"/>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5</a:t>
            </a:r>
          </a:p>
        </p:txBody>
      </p:sp>
      <p:sp>
        <p:nvSpPr>
          <p:cNvPr id="4" name="TextBox 3">
            <a:extLst>
              <a:ext uri="{FF2B5EF4-FFF2-40B4-BE49-F238E27FC236}">
                <a16:creationId xmlns:a16="http://schemas.microsoft.com/office/drawing/2014/main" id="{C33E0B97-CB1D-C4D4-D1EC-6DCBB96DC7FC}"/>
              </a:ext>
            </a:extLst>
          </p:cNvPr>
          <p:cNvSpPr txBox="1"/>
          <p:nvPr/>
        </p:nvSpPr>
        <p:spPr>
          <a:xfrm>
            <a:off x="6665752"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6</a:t>
            </a:r>
          </a:p>
        </p:txBody>
      </p:sp>
      <p:sp>
        <p:nvSpPr>
          <p:cNvPr id="5" name="TextBox 4">
            <a:extLst>
              <a:ext uri="{FF2B5EF4-FFF2-40B4-BE49-F238E27FC236}">
                <a16:creationId xmlns:a16="http://schemas.microsoft.com/office/drawing/2014/main" id="{0A5B9EDE-D7AB-4921-3965-E4E260BE7B76}"/>
              </a:ext>
            </a:extLst>
          </p:cNvPr>
          <p:cNvSpPr txBox="1"/>
          <p:nvPr/>
        </p:nvSpPr>
        <p:spPr>
          <a:xfrm>
            <a:off x="11623900"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7</a:t>
            </a:r>
          </a:p>
        </p:txBody>
      </p:sp>
    </p:spTree>
    <p:extLst>
      <p:ext uri="{BB962C8B-B14F-4D97-AF65-F5344CB8AC3E}">
        <p14:creationId xmlns:p14="http://schemas.microsoft.com/office/powerpoint/2010/main" val="13294134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15759818-E7F6-DD44-EBBB-B5FCC7FF0C78}"/>
              </a:ext>
            </a:extLst>
          </p:cNvPr>
          <p:cNvSpPr>
            <a:spLocks noGrp="1"/>
          </p:cNvSpPr>
          <p:nvPr>
            <p:ph type="title"/>
          </p:nvPr>
        </p:nvSpPr>
        <p:spPr>
          <a:xfrm>
            <a:off x="605287" y="339246"/>
            <a:ext cx="5257800" cy="1325563"/>
          </a:xfrm>
        </p:spPr>
        <p:txBody>
          <a:bodyPr>
            <a:normAutofit/>
          </a:bodyPr>
          <a:lstStyle/>
          <a:p>
            <a:r>
              <a:rPr lang="en-GB" b="1" dirty="0">
                <a:latin typeface="Franklin Gothic Medium (Headings)"/>
              </a:rPr>
              <a:t>Key Representatives</a:t>
            </a: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838200" y="1825625"/>
            <a:ext cx="4636168" cy="4351338"/>
          </a:xfrm>
        </p:spPr>
        <p:txBody>
          <a:bodyPr>
            <a:normAutofit/>
          </a:bodyPr>
          <a:lstStyle/>
          <a:p>
            <a:r>
              <a:rPr lang="en-GB" sz="2400" dirty="0">
                <a:latin typeface="Franklin Gothic Book (Body)"/>
              </a:rPr>
              <a:t>Hans </a:t>
            </a:r>
            <a:r>
              <a:rPr lang="en-GB" sz="2400" dirty="0" err="1">
                <a:latin typeface="Franklin Gothic Book (Body)"/>
              </a:rPr>
              <a:t>Rosling</a:t>
            </a:r>
            <a:endParaRPr lang="en-GB" sz="2400" dirty="0">
              <a:latin typeface="Franklin Gothic Book (Body)"/>
            </a:endParaRPr>
          </a:p>
          <a:p>
            <a:pPr lvl="2"/>
            <a:r>
              <a:rPr lang="en-GB" sz="2000" dirty="0">
                <a:latin typeface="Franklin Gothic Book (Body)"/>
              </a:rPr>
              <a:t>Ted Talk using a bubble charts</a:t>
            </a:r>
          </a:p>
          <a:p>
            <a:pPr lvl="2"/>
            <a:r>
              <a:rPr lang="en-GB" sz="2000" dirty="0">
                <a:latin typeface="Franklin Gothic Book (Body)"/>
              </a:rPr>
              <a:t>Relationships between variables over time [7]</a:t>
            </a:r>
          </a:p>
          <a:p>
            <a:pPr lvl="1"/>
            <a:endParaRPr lang="en-GB" sz="2000" dirty="0">
              <a:latin typeface="Franklin Gothic Book (Body)"/>
            </a:endParaRPr>
          </a:p>
          <a:p>
            <a:r>
              <a:rPr lang="en-GB" sz="2400" dirty="0">
                <a:latin typeface="Franklin Gothic Book (Body)"/>
              </a:rPr>
              <a:t>Edward Tufte</a:t>
            </a:r>
          </a:p>
          <a:p>
            <a:pPr lvl="2"/>
            <a:r>
              <a:rPr lang="en-GB" sz="2000" dirty="0">
                <a:latin typeface="Franklin Gothic Book (Body)"/>
              </a:rPr>
              <a:t>Data visualisation expert </a:t>
            </a:r>
          </a:p>
          <a:p>
            <a:pPr lvl="2"/>
            <a:r>
              <a:rPr lang="en-GB" sz="2000" dirty="0">
                <a:latin typeface="Franklin Gothic Book (Body)"/>
              </a:rPr>
              <a:t>Popularised small multiples [8]</a:t>
            </a:r>
          </a:p>
          <a:p>
            <a:pPr lvl="2"/>
            <a:endParaRPr lang="en-GB" dirty="0">
              <a:latin typeface="Franklin Gothic Book (Body)"/>
            </a:endParaRPr>
          </a:p>
        </p:txBody>
      </p:sp>
      <p:pic>
        <p:nvPicPr>
          <p:cNvPr id="4" name="Picture 3" descr="The best Hans Rosling talks you've ever seen | TED Talks">
            <a:extLst>
              <a:ext uri="{FF2B5EF4-FFF2-40B4-BE49-F238E27FC236}">
                <a16:creationId xmlns:a16="http://schemas.microsoft.com/office/drawing/2014/main" id="{F0CF30B0-FA1D-6FF4-E708-44DED1E53CD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86971" y="605060"/>
            <a:ext cx="3830129" cy="3233094"/>
          </a:xfrm>
          <a:prstGeom prst="rect">
            <a:avLst/>
          </a:prstGeom>
          <a:noFill/>
          <a:ln>
            <a:noFill/>
          </a:ln>
        </p:spPr>
      </p:pic>
      <p:pic>
        <p:nvPicPr>
          <p:cNvPr id="5" name="Picture 4" descr="A screenshot of a graph&#10;&#10;Description automatically generated">
            <a:extLst>
              <a:ext uri="{FF2B5EF4-FFF2-40B4-BE49-F238E27FC236}">
                <a16:creationId xmlns:a16="http://schemas.microsoft.com/office/drawing/2014/main" id="{AED4C80F-7301-FC3C-8E58-6B42DA0B27C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213632" y="3998970"/>
            <a:ext cx="6580008" cy="2784163"/>
          </a:xfrm>
          <a:prstGeom prst="rect">
            <a:avLst/>
          </a:prstGeom>
        </p:spPr>
      </p:pic>
      <p:sp>
        <p:nvSpPr>
          <p:cNvPr id="2" name="TextBox 1">
            <a:extLst>
              <a:ext uri="{FF2B5EF4-FFF2-40B4-BE49-F238E27FC236}">
                <a16:creationId xmlns:a16="http://schemas.microsoft.com/office/drawing/2014/main" id="{D57F0E3E-F6AC-C2EA-9C02-A684E5D71720}"/>
              </a:ext>
            </a:extLst>
          </p:cNvPr>
          <p:cNvSpPr txBox="1"/>
          <p:nvPr/>
        </p:nvSpPr>
        <p:spPr>
          <a:xfrm>
            <a:off x="10317100" y="3607322"/>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8</a:t>
            </a:r>
          </a:p>
        </p:txBody>
      </p:sp>
      <p:sp>
        <p:nvSpPr>
          <p:cNvPr id="6" name="TextBox 5">
            <a:extLst>
              <a:ext uri="{FF2B5EF4-FFF2-40B4-BE49-F238E27FC236}">
                <a16:creationId xmlns:a16="http://schemas.microsoft.com/office/drawing/2014/main" id="{A054AB3B-F38B-4C7D-07E2-23322C3FA90D}"/>
              </a:ext>
            </a:extLst>
          </p:cNvPr>
          <p:cNvSpPr txBox="1"/>
          <p:nvPr/>
        </p:nvSpPr>
        <p:spPr>
          <a:xfrm>
            <a:off x="11623900" y="6329877"/>
            <a:ext cx="438791"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9</a:t>
            </a:r>
          </a:p>
        </p:txBody>
      </p:sp>
    </p:spTree>
    <p:extLst>
      <p:ext uri="{BB962C8B-B14F-4D97-AF65-F5344CB8AC3E}">
        <p14:creationId xmlns:p14="http://schemas.microsoft.com/office/powerpoint/2010/main" val="4480302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3248-6168-14CC-1407-80D9A9162DCB}"/>
              </a:ext>
            </a:extLst>
          </p:cNvPr>
          <p:cNvSpPr>
            <a:spLocks noGrp="1"/>
          </p:cNvSpPr>
          <p:nvPr>
            <p:ph type="title"/>
          </p:nvPr>
        </p:nvSpPr>
        <p:spPr>
          <a:xfrm>
            <a:off x="605286" y="252981"/>
            <a:ext cx="5394188" cy="1460500"/>
          </a:xfrm>
        </p:spPr>
        <p:txBody>
          <a:bodyPr>
            <a:normAutofit/>
          </a:bodyPr>
          <a:lstStyle/>
          <a:p>
            <a:r>
              <a:rPr lang="en-GB" b="1" dirty="0">
                <a:latin typeface="Franklin Gothic Medium (Headings)"/>
              </a:rPr>
              <a:t>Human Computer Interaction</a:t>
            </a:r>
          </a:p>
        </p:txBody>
      </p:sp>
      <p:sp>
        <p:nvSpPr>
          <p:cNvPr id="3" name="Content Placeholder 2">
            <a:extLst>
              <a:ext uri="{FF2B5EF4-FFF2-40B4-BE49-F238E27FC236}">
                <a16:creationId xmlns:a16="http://schemas.microsoft.com/office/drawing/2014/main" id="{BE44D4E2-2DFA-CBD3-E294-E7B7462576FB}"/>
              </a:ext>
            </a:extLst>
          </p:cNvPr>
          <p:cNvSpPr>
            <a:spLocks noGrp="1"/>
          </p:cNvSpPr>
          <p:nvPr>
            <p:ph idx="1"/>
          </p:nvPr>
        </p:nvSpPr>
        <p:spPr>
          <a:xfrm>
            <a:off x="838200" y="1825625"/>
            <a:ext cx="5257800" cy="4351338"/>
          </a:xfrm>
        </p:spPr>
        <p:txBody>
          <a:bodyPr>
            <a:normAutofit/>
          </a:bodyPr>
          <a:lstStyle/>
          <a:p>
            <a:pPr lvl="1"/>
            <a:endParaRPr lang="en-GB" dirty="0">
              <a:latin typeface="Franklin Gothic Book (Body)"/>
            </a:endParaRPr>
          </a:p>
          <a:p>
            <a:pPr lvl="1"/>
            <a:r>
              <a:rPr lang="en-GB" sz="2400" dirty="0">
                <a:latin typeface="Franklin Gothic Book (Body)"/>
              </a:rPr>
              <a:t>Interactions of humans and computers [9]</a:t>
            </a:r>
          </a:p>
          <a:p>
            <a:pPr lvl="1"/>
            <a:endParaRPr lang="en-GB" sz="2400" dirty="0">
              <a:latin typeface="Franklin Gothic Book (Body)"/>
            </a:endParaRPr>
          </a:p>
          <a:p>
            <a:pPr lvl="1"/>
            <a:r>
              <a:rPr lang="en-GB" sz="2400" dirty="0">
                <a:latin typeface="Franklin Gothic Book (Body)"/>
              </a:rPr>
              <a:t>Study by </a:t>
            </a:r>
            <a:r>
              <a:rPr lang="en-GB" sz="2400" dirty="0" err="1">
                <a:latin typeface="Franklin Gothic Book (Body)"/>
              </a:rPr>
              <a:t>Shackel</a:t>
            </a:r>
            <a:r>
              <a:rPr lang="en-GB" sz="2400" dirty="0">
                <a:latin typeface="Franklin Gothic Book (Body)"/>
              </a:rPr>
              <a:t> in the 1950s [9]</a:t>
            </a:r>
          </a:p>
          <a:p>
            <a:pPr lvl="1"/>
            <a:endParaRPr lang="en-GB" sz="2400" dirty="0">
              <a:latin typeface="Franklin Gothic Book (Body)"/>
            </a:endParaRPr>
          </a:p>
          <a:p>
            <a:pPr lvl="1"/>
            <a:r>
              <a:rPr lang="en-GB" sz="2400" dirty="0">
                <a:latin typeface="Franklin Gothic Book (Body)"/>
              </a:rPr>
              <a:t>User interface is the forefront of interaction [10]</a:t>
            </a:r>
          </a:p>
        </p:txBody>
      </p:sp>
      <p:pic>
        <p:nvPicPr>
          <p:cNvPr id="4" name="Picture 3" descr="A diagram of different colored circles&#10;&#10;Description automatically generated">
            <a:extLst>
              <a:ext uri="{FF2B5EF4-FFF2-40B4-BE49-F238E27FC236}">
                <a16:creationId xmlns:a16="http://schemas.microsoft.com/office/drawing/2014/main" id="{6E417700-1196-99DA-57B4-B4955185360D}"/>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7207173" y="2182483"/>
            <a:ext cx="3885750" cy="3885750"/>
          </a:xfrm>
          <a:prstGeom prst="rect">
            <a:avLst/>
          </a:prstGeom>
          <a:noFill/>
          <a:ln>
            <a:noFill/>
          </a:ln>
        </p:spPr>
      </p:pic>
      <p:sp>
        <p:nvSpPr>
          <p:cNvPr id="5" name="TextBox 4">
            <a:extLst>
              <a:ext uri="{FF2B5EF4-FFF2-40B4-BE49-F238E27FC236}">
                <a16:creationId xmlns:a16="http://schemas.microsoft.com/office/drawing/2014/main" id="{A1A09E97-6CEE-7690-5F7B-B0E34F0E7DDB}"/>
              </a:ext>
            </a:extLst>
          </p:cNvPr>
          <p:cNvSpPr txBox="1"/>
          <p:nvPr/>
        </p:nvSpPr>
        <p:spPr>
          <a:xfrm>
            <a:off x="10123713" y="5837401"/>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10</a:t>
            </a:r>
          </a:p>
        </p:txBody>
      </p:sp>
    </p:spTree>
    <p:extLst>
      <p:ext uri="{BB962C8B-B14F-4D97-AF65-F5344CB8AC3E}">
        <p14:creationId xmlns:p14="http://schemas.microsoft.com/office/powerpoint/2010/main" val="1182449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1A3248-6168-14CC-1407-80D9A9162DCB}"/>
              </a:ext>
            </a:extLst>
          </p:cNvPr>
          <p:cNvSpPr>
            <a:spLocks noGrp="1"/>
          </p:cNvSpPr>
          <p:nvPr>
            <p:ph type="title"/>
          </p:nvPr>
        </p:nvSpPr>
        <p:spPr>
          <a:xfrm>
            <a:off x="559593" y="372237"/>
            <a:ext cx="5257800" cy="1325563"/>
          </a:xfrm>
        </p:spPr>
        <p:txBody>
          <a:bodyPr>
            <a:normAutofit/>
          </a:bodyPr>
          <a:lstStyle/>
          <a:p>
            <a:r>
              <a:rPr lang="en-GB" b="1" dirty="0">
                <a:latin typeface="Franklin Gothic Medium (Headings)"/>
              </a:rPr>
              <a:t>Gestalt Psychology</a:t>
            </a:r>
          </a:p>
        </p:txBody>
      </p:sp>
      <p:sp>
        <p:nvSpPr>
          <p:cNvPr id="3" name="Content Placeholder 2">
            <a:extLst>
              <a:ext uri="{FF2B5EF4-FFF2-40B4-BE49-F238E27FC236}">
                <a16:creationId xmlns:a16="http://schemas.microsoft.com/office/drawing/2014/main" id="{BE44D4E2-2DFA-CBD3-E294-E7B7462576FB}"/>
              </a:ext>
            </a:extLst>
          </p:cNvPr>
          <p:cNvSpPr>
            <a:spLocks noGrp="1"/>
          </p:cNvSpPr>
          <p:nvPr>
            <p:ph idx="1"/>
          </p:nvPr>
        </p:nvSpPr>
        <p:spPr>
          <a:xfrm>
            <a:off x="559593" y="1868785"/>
            <a:ext cx="5257800" cy="4351338"/>
          </a:xfrm>
        </p:spPr>
        <p:txBody>
          <a:bodyPr>
            <a:normAutofit fontScale="92500"/>
          </a:bodyPr>
          <a:lstStyle/>
          <a:p>
            <a:pPr lvl="1"/>
            <a:endParaRPr lang="en-GB" dirty="0">
              <a:latin typeface="Franklin Gothic Book (Body)"/>
            </a:endParaRPr>
          </a:p>
          <a:p>
            <a:pPr lvl="1"/>
            <a:r>
              <a:rPr lang="en-GB" sz="2400" dirty="0">
                <a:latin typeface="Franklin Gothic Book (Body)"/>
              </a:rPr>
              <a:t>Sensations and perceptions of humans [11]</a:t>
            </a:r>
          </a:p>
          <a:p>
            <a:pPr lvl="1"/>
            <a:endParaRPr lang="en-GB" sz="2400" dirty="0">
              <a:latin typeface="Franklin Gothic Book (Body)"/>
            </a:endParaRPr>
          </a:p>
          <a:p>
            <a:pPr lvl="1"/>
            <a:r>
              <a:rPr lang="en-GB" sz="2400" dirty="0">
                <a:latin typeface="Franklin Gothic Book (Body)"/>
              </a:rPr>
              <a:t>Brain organises information forming relevant and segregated wholes [12]</a:t>
            </a:r>
          </a:p>
          <a:p>
            <a:pPr lvl="1"/>
            <a:endParaRPr lang="en-GB" sz="2400" dirty="0">
              <a:latin typeface="Franklin Gothic Book (Body)"/>
            </a:endParaRPr>
          </a:p>
          <a:p>
            <a:pPr lvl="1"/>
            <a:r>
              <a:rPr lang="en-GB" sz="2400" dirty="0">
                <a:latin typeface="Franklin Gothic Book (Body)"/>
              </a:rPr>
              <a:t>Cassiopeia Constellation [12]</a:t>
            </a:r>
          </a:p>
          <a:p>
            <a:pPr lvl="1"/>
            <a:endParaRPr lang="en-GB" sz="2400" dirty="0">
              <a:latin typeface="Franklin Gothic Book (Body)"/>
            </a:endParaRPr>
          </a:p>
          <a:p>
            <a:pPr lvl="1"/>
            <a:r>
              <a:rPr lang="en-GB" sz="2400" dirty="0">
                <a:latin typeface="Franklin Gothic Book (Body)"/>
              </a:rPr>
              <a:t>The </a:t>
            </a:r>
            <a:r>
              <a:rPr lang="en-GB" sz="2400" dirty="0" err="1">
                <a:latin typeface="Franklin Gothic Book (Body)"/>
              </a:rPr>
              <a:t>Kanizsa</a:t>
            </a:r>
            <a:r>
              <a:rPr lang="en-GB" sz="2400" dirty="0">
                <a:latin typeface="Franklin Gothic Book (Body)"/>
              </a:rPr>
              <a:t> Triangle [13]</a:t>
            </a:r>
          </a:p>
        </p:txBody>
      </p:sp>
      <p:pic>
        <p:nvPicPr>
          <p:cNvPr id="4" name="Picture 3" descr="Cassiopeia Constellation - Features And Facts - The Planets">
            <a:extLst>
              <a:ext uri="{FF2B5EF4-FFF2-40B4-BE49-F238E27FC236}">
                <a16:creationId xmlns:a16="http://schemas.microsoft.com/office/drawing/2014/main" id="{3A271B4D-F19C-B906-D6C7-337800415EB0}"/>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538785" y="637877"/>
            <a:ext cx="4002685" cy="2857364"/>
          </a:xfrm>
          <a:prstGeom prst="rect">
            <a:avLst/>
          </a:prstGeom>
          <a:noFill/>
          <a:ln>
            <a:noFill/>
          </a:ln>
        </p:spPr>
      </p:pic>
      <p:pic>
        <p:nvPicPr>
          <p:cNvPr id="5" name="Picture 4" descr="The Kanizsa triangle is an example for modal completion. Illusory contours forming a triangle in the absence of corresponding luminance contrast changes. The interior of the triangle generally appears brighter than the ground, even though it is not  ">
            <a:extLst>
              <a:ext uri="{FF2B5EF4-FFF2-40B4-BE49-F238E27FC236}">
                <a16:creationId xmlns:a16="http://schemas.microsoft.com/office/drawing/2014/main" id="{48DC622A-A590-AF92-221C-6EDE36F1F5FD}"/>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074966" y="3657600"/>
            <a:ext cx="3813672" cy="2988450"/>
          </a:xfrm>
          <a:prstGeom prst="rect">
            <a:avLst/>
          </a:prstGeom>
          <a:noFill/>
          <a:ln>
            <a:noFill/>
          </a:ln>
        </p:spPr>
      </p:pic>
      <p:sp>
        <p:nvSpPr>
          <p:cNvPr id="6" name="TextBox 5">
            <a:extLst>
              <a:ext uri="{FF2B5EF4-FFF2-40B4-BE49-F238E27FC236}">
                <a16:creationId xmlns:a16="http://schemas.microsoft.com/office/drawing/2014/main" id="{E52E357C-6A44-B3AB-AC57-3532AC4511CD}"/>
              </a:ext>
            </a:extLst>
          </p:cNvPr>
          <p:cNvSpPr txBox="1"/>
          <p:nvPr/>
        </p:nvSpPr>
        <p:spPr>
          <a:xfrm>
            <a:off x="9651273" y="3230173"/>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11</a:t>
            </a:r>
          </a:p>
        </p:txBody>
      </p:sp>
      <p:sp>
        <p:nvSpPr>
          <p:cNvPr id="7" name="TextBox 6">
            <a:extLst>
              <a:ext uri="{FF2B5EF4-FFF2-40B4-BE49-F238E27FC236}">
                <a16:creationId xmlns:a16="http://schemas.microsoft.com/office/drawing/2014/main" id="{B42D41C5-9A0F-BD02-60FA-2F1E2F35CDF8}"/>
              </a:ext>
            </a:extLst>
          </p:cNvPr>
          <p:cNvSpPr txBox="1"/>
          <p:nvPr/>
        </p:nvSpPr>
        <p:spPr>
          <a:xfrm>
            <a:off x="11396738" y="6415218"/>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12</a:t>
            </a:r>
          </a:p>
        </p:txBody>
      </p:sp>
    </p:spTree>
    <p:extLst>
      <p:ext uri="{BB962C8B-B14F-4D97-AF65-F5344CB8AC3E}">
        <p14:creationId xmlns:p14="http://schemas.microsoft.com/office/powerpoint/2010/main" val="1411338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90531A3-BEAA-AD44-2AE8-B30E451A23A4}"/>
              </a:ext>
            </a:extLst>
          </p:cNvPr>
          <p:cNvPicPr>
            <a:picLocks noChangeAspect="1"/>
          </p:cNvPicPr>
          <p:nvPr/>
        </p:nvPicPr>
        <p:blipFill>
          <a:blip r:embed="rId3"/>
          <a:stretch>
            <a:fillRect/>
          </a:stretch>
        </p:blipFill>
        <p:spPr>
          <a:xfrm>
            <a:off x="5046481" y="1945219"/>
            <a:ext cx="6667843" cy="4480284"/>
          </a:xfrm>
          <a:prstGeom prst="rect">
            <a:avLst/>
          </a:prstGeom>
        </p:spPr>
      </p:pic>
      <p:sp>
        <p:nvSpPr>
          <p:cNvPr id="2" name="Title 1">
            <a:extLst>
              <a:ext uri="{FF2B5EF4-FFF2-40B4-BE49-F238E27FC236}">
                <a16:creationId xmlns:a16="http://schemas.microsoft.com/office/drawing/2014/main" id="{7F669EA2-C7E8-ADD2-43BC-E1A5F9B29B23}"/>
              </a:ext>
            </a:extLst>
          </p:cNvPr>
          <p:cNvSpPr>
            <a:spLocks noGrp="1"/>
          </p:cNvSpPr>
          <p:nvPr>
            <p:ph type="title"/>
          </p:nvPr>
        </p:nvSpPr>
        <p:spPr/>
        <p:txBody>
          <a:bodyPr>
            <a:normAutofit/>
          </a:bodyPr>
          <a:lstStyle/>
          <a:p>
            <a:r>
              <a:rPr lang="en-GB" b="1" dirty="0">
                <a:latin typeface="Franklin Gothic Medium (Headings)"/>
              </a:rPr>
              <a:t>Interpreting Inventory Data</a:t>
            </a:r>
          </a:p>
        </p:txBody>
      </p:sp>
      <p:sp>
        <p:nvSpPr>
          <p:cNvPr id="3" name="Content Placeholder 2">
            <a:extLst>
              <a:ext uri="{FF2B5EF4-FFF2-40B4-BE49-F238E27FC236}">
                <a16:creationId xmlns:a16="http://schemas.microsoft.com/office/drawing/2014/main" id="{5CD151F5-2ED6-E6A3-3219-32845E2493A9}"/>
              </a:ext>
            </a:extLst>
          </p:cNvPr>
          <p:cNvSpPr>
            <a:spLocks noGrp="1"/>
          </p:cNvSpPr>
          <p:nvPr>
            <p:ph idx="1"/>
          </p:nvPr>
        </p:nvSpPr>
        <p:spPr>
          <a:xfrm>
            <a:off x="800100" y="2009692"/>
            <a:ext cx="4389436" cy="4351338"/>
          </a:xfrm>
        </p:spPr>
        <p:txBody>
          <a:bodyPr/>
          <a:lstStyle/>
          <a:p>
            <a:r>
              <a:rPr lang="en-GB" sz="2400" dirty="0">
                <a:latin typeface="Franklin Gothic Book (Body)"/>
              </a:rPr>
              <a:t>IMS</a:t>
            </a:r>
          </a:p>
          <a:p>
            <a:pPr lvl="1"/>
            <a:r>
              <a:rPr lang="en-GB" sz="2000" dirty="0">
                <a:latin typeface="Franklin Gothic Book (Body)"/>
              </a:rPr>
              <a:t>Centralised inventory monitoring</a:t>
            </a:r>
          </a:p>
          <a:p>
            <a:pPr lvl="1"/>
            <a:r>
              <a:rPr lang="en-GB" sz="2000" dirty="0">
                <a:latin typeface="Franklin Gothic Book (Body)"/>
              </a:rPr>
              <a:t>Formulise BI decisions</a:t>
            </a:r>
          </a:p>
          <a:p>
            <a:pPr lvl="1"/>
            <a:r>
              <a:rPr lang="en-GB" sz="2000" dirty="0">
                <a:latin typeface="Franklin Gothic Book (Body)"/>
              </a:rPr>
              <a:t>Eliminate manual errors</a:t>
            </a:r>
          </a:p>
          <a:p>
            <a:pPr lvl="1"/>
            <a:r>
              <a:rPr lang="en-GB" sz="2000" dirty="0">
                <a:latin typeface="Franklin Gothic Book (Body)"/>
              </a:rPr>
              <a:t>Challenges through web-based systems [14, 15]</a:t>
            </a:r>
          </a:p>
          <a:p>
            <a:pPr marL="0" indent="0">
              <a:buNone/>
            </a:pPr>
            <a:endParaRPr lang="en-GB" dirty="0">
              <a:latin typeface="Franklin Gothic Book (Body)"/>
            </a:endParaRPr>
          </a:p>
          <a:p>
            <a:r>
              <a:rPr lang="en-GB" sz="2400" dirty="0">
                <a:latin typeface="Franklin Gothic Book (Body)"/>
              </a:rPr>
              <a:t>Cynefin Framework</a:t>
            </a:r>
          </a:p>
          <a:p>
            <a:pPr lvl="1"/>
            <a:r>
              <a:rPr lang="en-GB" sz="2000" dirty="0">
                <a:latin typeface="Franklin Gothic Book (Body)"/>
              </a:rPr>
              <a:t>Solve complex problems [16, 17]</a:t>
            </a:r>
          </a:p>
          <a:p>
            <a:pPr lvl="1"/>
            <a:r>
              <a:rPr lang="en-GB" sz="2000" dirty="0">
                <a:latin typeface="Franklin Gothic Book (Body)"/>
              </a:rPr>
              <a:t>Complicated to Obvious</a:t>
            </a:r>
          </a:p>
        </p:txBody>
      </p:sp>
      <p:sp>
        <p:nvSpPr>
          <p:cNvPr id="5" name="TextBox 4">
            <a:extLst>
              <a:ext uri="{FF2B5EF4-FFF2-40B4-BE49-F238E27FC236}">
                <a16:creationId xmlns:a16="http://schemas.microsoft.com/office/drawing/2014/main" id="{7DF4385B-A69D-0B70-EAFA-8569DA11881D}"/>
              </a:ext>
            </a:extLst>
          </p:cNvPr>
          <p:cNvSpPr txBox="1"/>
          <p:nvPr/>
        </p:nvSpPr>
        <p:spPr>
          <a:xfrm>
            <a:off x="8944017" y="6061547"/>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13</a:t>
            </a:r>
          </a:p>
        </p:txBody>
      </p:sp>
    </p:spTree>
    <p:extLst>
      <p:ext uri="{BB962C8B-B14F-4D97-AF65-F5344CB8AC3E}">
        <p14:creationId xmlns:p14="http://schemas.microsoft.com/office/powerpoint/2010/main" val="36708540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150748-B88A-46ED-1B92-026053AB1F09}"/>
              </a:ext>
            </a:extLst>
          </p:cNvPr>
          <p:cNvSpPr>
            <a:spLocks noGrp="1"/>
          </p:cNvSpPr>
          <p:nvPr>
            <p:ph type="title"/>
          </p:nvPr>
        </p:nvSpPr>
        <p:spPr/>
        <p:txBody>
          <a:bodyPr>
            <a:normAutofit/>
          </a:bodyPr>
          <a:lstStyle/>
          <a:p>
            <a:r>
              <a:rPr lang="en-GB" b="1" dirty="0">
                <a:latin typeface="Franklin Gothic Medium (Headings)"/>
              </a:rPr>
              <a:t>Safeguarding Data Privacy </a:t>
            </a:r>
          </a:p>
        </p:txBody>
      </p:sp>
      <p:sp>
        <p:nvSpPr>
          <p:cNvPr id="3" name="Content Placeholder 2">
            <a:extLst>
              <a:ext uri="{FF2B5EF4-FFF2-40B4-BE49-F238E27FC236}">
                <a16:creationId xmlns:a16="http://schemas.microsoft.com/office/drawing/2014/main" id="{4CDABB33-DAB0-8755-43EB-6EE140F66C31}"/>
              </a:ext>
            </a:extLst>
          </p:cNvPr>
          <p:cNvSpPr>
            <a:spLocks noGrp="1"/>
          </p:cNvSpPr>
          <p:nvPr>
            <p:ph idx="1"/>
          </p:nvPr>
        </p:nvSpPr>
        <p:spPr>
          <a:xfrm>
            <a:off x="838200" y="1825625"/>
            <a:ext cx="5257800" cy="4351338"/>
          </a:xfrm>
        </p:spPr>
        <p:txBody>
          <a:bodyPr/>
          <a:lstStyle/>
          <a:p>
            <a:pPr marL="0" indent="0">
              <a:buNone/>
            </a:pPr>
            <a:r>
              <a:rPr lang="en-GB" sz="2400" dirty="0">
                <a:latin typeface="Franklin Gothic Book (Body)"/>
              </a:rPr>
              <a:t>Access Control Policies</a:t>
            </a:r>
          </a:p>
          <a:p>
            <a:pPr lvl="1"/>
            <a:r>
              <a:rPr lang="en-GB" sz="2000" dirty="0">
                <a:latin typeface="Franklin Gothic Book (Body)"/>
              </a:rPr>
              <a:t>Unauthorised disclosure and improper modifications</a:t>
            </a:r>
          </a:p>
          <a:p>
            <a:pPr lvl="1"/>
            <a:r>
              <a:rPr lang="en-GB" sz="2000" dirty="0">
                <a:latin typeface="Franklin Gothic Book (Body)"/>
              </a:rPr>
              <a:t>Ensure availability to legitimate users [18, 19]</a:t>
            </a:r>
          </a:p>
          <a:p>
            <a:endParaRPr lang="en-GB" dirty="0">
              <a:latin typeface="Franklin Gothic Book (Body)"/>
            </a:endParaRPr>
          </a:p>
          <a:p>
            <a:pPr marL="0" indent="0">
              <a:buNone/>
            </a:pPr>
            <a:r>
              <a:rPr lang="en-GB" sz="2400" dirty="0">
                <a:latin typeface="Franklin Gothic Book (Body)"/>
              </a:rPr>
              <a:t>GDPR</a:t>
            </a:r>
            <a:endParaRPr lang="en-GB" dirty="0">
              <a:latin typeface="Franklin Gothic Book (Body)"/>
            </a:endParaRPr>
          </a:p>
          <a:p>
            <a:pPr lvl="1"/>
            <a:r>
              <a:rPr lang="en-GB" sz="2000" dirty="0">
                <a:latin typeface="Franklin Gothic Book (Body)"/>
              </a:rPr>
              <a:t>More responsibilities </a:t>
            </a:r>
          </a:p>
          <a:p>
            <a:pPr lvl="1"/>
            <a:r>
              <a:rPr lang="en-GB" sz="2000" dirty="0">
                <a:latin typeface="Franklin Gothic Book (Body)"/>
              </a:rPr>
              <a:t>Fines if not adhered to correctly [20]</a:t>
            </a:r>
          </a:p>
        </p:txBody>
      </p:sp>
      <p:pic>
        <p:nvPicPr>
          <p:cNvPr id="2052" name="Picture 4" descr="EU GDPR comes into force">
            <a:extLst>
              <a:ext uri="{FF2B5EF4-FFF2-40B4-BE49-F238E27FC236}">
                <a16:creationId xmlns:a16="http://schemas.microsoft.com/office/drawing/2014/main" id="{6A2F77D5-DF92-46AF-9EA0-615DBC4DEE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9978" y="2377715"/>
            <a:ext cx="5412788" cy="306080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C5CB6A53-6487-5C5E-EC22-CA0166EC0623}"/>
              </a:ext>
            </a:extLst>
          </p:cNvPr>
          <p:cNvSpPr txBox="1"/>
          <p:nvPr/>
        </p:nvSpPr>
        <p:spPr>
          <a:xfrm>
            <a:off x="10861900" y="5475502"/>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14</a:t>
            </a:r>
          </a:p>
        </p:txBody>
      </p:sp>
    </p:spTree>
    <p:extLst>
      <p:ext uri="{BB962C8B-B14F-4D97-AF65-F5344CB8AC3E}">
        <p14:creationId xmlns:p14="http://schemas.microsoft.com/office/powerpoint/2010/main" val="258784151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27E83DCE-339C-1DF5-9C51-19FC433C858F}"/>
              </a:ext>
            </a:extLst>
          </p:cNvPr>
          <p:cNvPicPr>
            <a:picLocks noChangeAspect="1"/>
          </p:cNvPicPr>
          <p:nvPr/>
        </p:nvPicPr>
        <p:blipFill>
          <a:blip r:embed="rId3"/>
          <a:stretch>
            <a:fillRect/>
          </a:stretch>
        </p:blipFill>
        <p:spPr>
          <a:xfrm>
            <a:off x="6096000" y="2609264"/>
            <a:ext cx="5098656" cy="3415884"/>
          </a:xfrm>
          <a:prstGeom prst="rect">
            <a:avLst/>
          </a:prstGeom>
        </p:spPr>
      </p:pic>
      <p:sp>
        <p:nvSpPr>
          <p:cNvPr id="2" name="Title 1">
            <a:extLst>
              <a:ext uri="{FF2B5EF4-FFF2-40B4-BE49-F238E27FC236}">
                <a16:creationId xmlns:a16="http://schemas.microsoft.com/office/drawing/2014/main" id="{BADE609E-2143-FA8F-BEA8-32F7A73FF845}"/>
              </a:ext>
            </a:extLst>
          </p:cNvPr>
          <p:cNvSpPr>
            <a:spLocks noGrp="1"/>
          </p:cNvSpPr>
          <p:nvPr>
            <p:ph type="title"/>
          </p:nvPr>
        </p:nvSpPr>
        <p:spPr>
          <a:xfrm>
            <a:off x="838200" y="365125"/>
            <a:ext cx="5040086" cy="1325563"/>
          </a:xfrm>
        </p:spPr>
        <p:txBody>
          <a:bodyPr/>
          <a:lstStyle/>
          <a:p>
            <a:r>
              <a:rPr lang="en-GB" b="1" dirty="0">
                <a:latin typeface="Franklin Gothic Medium (Headings)"/>
              </a:rPr>
              <a:t>Available Applications</a:t>
            </a:r>
          </a:p>
        </p:txBody>
      </p:sp>
      <p:sp>
        <p:nvSpPr>
          <p:cNvPr id="3" name="Content Placeholder 2">
            <a:extLst>
              <a:ext uri="{FF2B5EF4-FFF2-40B4-BE49-F238E27FC236}">
                <a16:creationId xmlns:a16="http://schemas.microsoft.com/office/drawing/2014/main" id="{5F21F303-3B12-E4AE-8952-DE7F124360DF}"/>
              </a:ext>
            </a:extLst>
          </p:cNvPr>
          <p:cNvSpPr>
            <a:spLocks noGrp="1"/>
          </p:cNvSpPr>
          <p:nvPr>
            <p:ph idx="1"/>
          </p:nvPr>
        </p:nvSpPr>
        <p:spPr>
          <a:xfrm>
            <a:off x="838200" y="2141537"/>
            <a:ext cx="4636168" cy="4351338"/>
          </a:xfrm>
        </p:spPr>
        <p:txBody>
          <a:bodyPr>
            <a:normAutofit/>
          </a:bodyPr>
          <a:lstStyle/>
          <a:p>
            <a:pPr marL="0" indent="0">
              <a:buNone/>
            </a:pPr>
            <a:r>
              <a:rPr lang="en-GB" sz="2400" b="1" dirty="0">
                <a:latin typeface="Franklin Gothic Book (Body)"/>
              </a:rPr>
              <a:t>Existing Platforms and Tools</a:t>
            </a:r>
          </a:p>
          <a:p>
            <a:pPr lvl="1"/>
            <a:endParaRPr lang="en-GB" dirty="0">
              <a:latin typeface="Franklin Gothic Book (Body)"/>
            </a:endParaRPr>
          </a:p>
          <a:p>
            <a:pPr lvl="1"/>
            <a:r>
              <a:rPr lang="en-GB" sz="2000" dirty="0">
                <a:latin typeface="Franklin Gothic Book (Body)"/>
              </a:rPr>
              <a:t>Power BI</a:t>
            </a:r>
          </a:p>
          <a:p>
            <a:pPr lvl="2"/>
            <a:r>
              <a:rPr lang="en-GB" sz="1600" dirty="0">
                <a:latin typeface="Franklin Gothic Book (Body)"/>
              </a:rPr>
              <a:t>Transforms complex datasets</a:t>
            </a:r>
          </a:p>
          <a:p>
            <a:pPr lvl="2"/>
            <a:r>
              <a:rPr lang="en-GB" sz="1600" dirty="0">
                <a:latin typeface="Franklin Gothic Book (Body)"/>
              </a:rPr>
              <a:t>Apply filtration methods</a:t>
            </a:r>
          </a:p>
          <a:p>
            <a:pPr lvl="2"/>
            <a:r>
              <a:rPr lang="en-GB" sz="1600" dirty="0">
                <a:latin typeface="Franklin Gothic Book (Body)"/>
              </a:rPr>
              <a:t>Technical skill must be attained [35]</a:t>
            </a:r>
          </a:p>
          <a:p>
            <a:pPr lvl="1"/>
            <a:endParaRPr lang="en-GB" dirty="0">
              <a:latin typeface="Franklin Gothic Book (Body)"/>
            </a:endParaRPr>
          </a:p>
          <a:p>
            <a:pPr lvl="1"/>
            <a:r>
              <a:rPr lang="en-GB" sz="2000" dirty="0">
                <a:latin typeface="Franklin Gothic Book (Body)"/>
              </a:rPr>
              <a:t>Tableau</a:t>
            </a:r>
          </a:p>
          <a:p>
            <a:pPr lvl="2"/>
            <a:r>
              <a:rPr lang="en-GB" sz="1600" dirty="0">
                <a:latin typeface="Franklin Gothic Book (Body)"/>
              </a:rPr>
              <a:t>Popular through data analytics</a:t>
            </a:r>
          </a:p>
          <a:p>
            <a:pPr lvl="2"/>
            <a:r>
              <a:rPr lang="en-GB" sz="1600" dirty="0">
                <a:latin typeface="Franklin Gothic Book (Body)"/>
              </a:rPr>
              <a:t>Infographics, geographic mapping, data plotting and cleansing [36]</a:t>
            </a:r>
          </a:p>
          <a:p>
            <a:pPr lvl="1"/>
            <a:endParaRPr lang="en-GB" dirty="0">
              <a:latin typeface="Franklin Gothic Book (Body)"/>
            </a:endParaRPr>
          </a:p>
        </p:txBody>
      </p:sp>
      <p:pic>
        <p:nvPicPr>
          <p:cNvPr id="11" name="Picture 10">
            <a:extLst>
              <a:ext uri="{FF2B5EF4-FFF2-40B4-BE49-F238E27FC236}">
                <a16:creationId xmlns:a16="http://schemas.microsoft.com/office/drawing/2014/main" id="{CA5942F1-A85D-0F4F-A8E3-77CAB756708E}"/>
              </a:ext>
            </a:extLst>
          </p:cNvPr>
          <p:cNvPicPr>
            <a:picLocks noChangeAspect="1"/>
          </p:cNvPicPr>
          <p:nvPr/>
        </p:nvPicPr>
        <p:blipFill>
          <a:blip r:embed="rId4"/>
          <a:stretch>
            <a:fillRect/>
          </a:stretch>
        </p:blipFill>
        <p:spPr>
          <a:xfrm>
            <a:off x="6086475" y="2609264"/>
            <a:ext cx="5098656" cy="3415884"/>
          </a:xfrm>
          <a:prstGeom prst="rect">
            <a:avLst/>
          </a:prstGeom>
        </p:spPr>
      </p:pic>
      <p:sp>
        <p:nvSpPr>
          <p:cNvPr id="4" name="TextBox 3">
            <a:extLst>
              <a:ext uri="{FF2B5EF4-FFF2-40B4-BE49-F238E27FC236}">
                <a16:creationId xmlns:a16="http://schemas.microsoft.com/office/drawing/2014/main" id="{C3C52236-87C0-2C3A-AAE2-0E47C42F38CD}"/>
              </a:ext>
            </a:extLst>
          </p:cNvPr>
          <p:cNvSpPr txBox="1"/>
          <p:nvPr/>
        </p:nvSpPr>
        <p:spPr>
          <a:xfrm>
            <a:off x="11204181" y="5794316"/>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15</a:t>
            </a:r>
          </a:p>
        </p:txBody>
      </p:sp>
      <p:sp>
        <p:nvSpPr>
          <p:cNvPr id="5" name="TextBox 4">
            <a:extLst>
              <a:ext uri="{FF2B5EF4-FFF2-40B4-BE49-F238E27FC236}">
                <a16:creationId xmlns:a16="http://schemas.microsoft.com/office/drawing/2014/main" id="{9B56EBF0-19C4-3CE2-9A03-96E3F65916A3}"/>
              </a:ext>
            </a:extLst>
          </p:cNvPr>
          <p:cNvSpPr txBox="1"/>
          <p:nvPr/>
        </p:nvSpPr>
        <p:spPr>
          <a:xfrm>
            <a:off x="11194656" y="5794316"/>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16</a:t>
            </a:r>
          </a:p>
        </p:txBody>
      </p:sp>
    </p:spTree>
    <p:extLst>
      <p:ext uri="{BB962C8B-B14F-4D97-AF65-F5344CB8AC3E}">
        <p14:creationId xmlns:p14="http://schemas.microsoft.com/office/powerpoint/2010/main" val="7225017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xit" presetSubtype="21" fill="hold" nodeType="clickEffect">
                                  <p:stCondLst>
                                    <p:cond delay="0"/>
                                  </p:stCondLst>
                                  <p:childTnLst>
                                    <p:animEffect transition="out" filter="barn(inVertical)">
                                      <p:cBhvr>
                                        <p:cTn id="6" dur="500"/>
                                        <p:tgtEl>
                                          <p:spTgt spid="9"/>
                                        </p:tgtEl>
                                      </p:cBhvr>
                                    </p:animEffect>
                                    <p:set>
                                      <p:cBhvr>
                                        <p:cTn id="7" dur="1" fill="hold">
                                          <p:stCondLst>
                                            <p:cond delay="499"/>
                                          </p:stCondLst>
                                        </p:cTn>
                                        <p:tgtEl>
                                          <p:spTgt spid="9"/>
                                        </p:tgtEl>
                                        <p:attrNameLst>
                                          <p:attrName>style.visibility</p:attrName>
                                        </p:attrNameLst>
                                      </p:cBhvr>
                                      <p:to>
                                        <p:strVal val="hidden"/>
                                      </p:to>
                                    </p:set>
                                  </p:childTnLst>
                                </p:cTn>
                              </p:par>
                              <p:par>
                                <p:cTn id="8" presetID="16" presetClass="exit" presetSubtype="21" fill="hold" grpId="0" nodeType="withEffect">
                                  <p:stCondLst>
                                    <p:cond delay="0"/>
                                  </p:stCondLst>
                                  <p:childTnLst>
                                    <p:animEffect transition="out" filter="barn(inVertical)">
                                      <p:cBhvr>
                                        <p:cTn id="9" dur="500"/>
                                        <p:tgtEl>
                                          <p:spTgt spid="4"/>
                                        </p:tgtEl>
                                      </p:cBhvr>
                                    </p:animEffect>
                                    <p:set>
                                      <p:cBhvr>
                                        <p:cTn id="10" dur="1" fill="hold">
                                          <p:stCondLst>
                                            <p:cond delay="499"/>
                                          </p:stCondLst>
                                        </p:cTn>
                                        <p:tgtEl>
                                          <p:spTgt spid="4"/>
                                        </p:tgtEl>
                                        <p:attrNameLst>
                                          <p:attrName>style.visibility</p:attrName>
                                        </p:attrNameLst>
                                      </p:cBhvr>
                                      <p:to>
                                        <p:strVal val="hidden"/>
                                      </p:to>
                                    </p:set>
                                  </p:childTnLst>
                                </p:cTn>
                              </p:par>
                              <p:par>
                                <p:cTn id="11" presetID="10" presetClass="entr" presetSubtype="0" fill="hold" grpId="0" nodeType="with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par>
                                <p:cTn id="14" presetID="10" presetClass="entr" presetSubtype="0" fill="hold" nodeType="withEffect">
                                  <p:stCondLst>
                                    <p:cond delay="0"/>
                                  </p:stCondLst>
                                  <p:childTnLst>
                                    <p:set>
                                      <p:cBhvr>
                                        <p:cTn id="15" dur="1" fill="hold">
                                          <p:stCondLst>
                                            <p:cond delay="0"/>
                                          </p:stCondLst>
                                        </p:cTn>
                                        <p:tgtEl>
                                          <p:spTgt spid="11"/>
                                        </p:tgtEl>
                                        <p:attrNameLst>
                                          <p:attrName>style.visibility</p:attrName>
                                        </p:attrNameLst>
                                      </p:cBhvr>
                                      <p:to>
                                        <p:strVal val="visible"/>
                                      </p:to>
                                    </p:set>
                                    <p:animEffect transition="in" filter="fade">
                                      <p:cBhvr>
                                        <p:cTn id="16"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C6FC1E1-46CC-64C1-2696-BA833A3BF79A}"/>
              </a:ext>
            </a:extLst>
          </p:cNvPr>
          <p:cNvPicPr>
            <a:picLocks noChangeAspect="1"/>
          </p:cNvPicPr>
          <p:nvPr/>
        </p:nvPicPr>
        <p:blipFill>
          <a:blip r:embed="rId3"/>
          <a:stretch>
            <a:fillRect/>
          </a:stretch>
        </p:blipFill>
        <p:spPr>
          <a:xfrm>
            <a:off x="6880371" y="2061713"/>
            <a:ext cx="4268799" cy="4431162"/>
          </a:xfrm>
          <a:prstGeom prst="rect">
            <a:avLst/>
          </a:prstGeom>
        </p:spPr>
      </p:pic>
      <p:sp>
        <p:nvSpPr>
          <p:cNvPr id="2" name="Title 1">
            <a:extLst>
              <a:ext uri="{FF2B5EF4-FFF2-40B4-BE49-F238E27FC236}">
                <a16:creationId xmlns:a16="http://schemas.microsoft.com/office/drawing/2014/main" id="{51E52BD9-335B-92A5-BE12-7C712DB40710}"/>
              </a:ext>
            </a:extLst>
          </p:cNvPr>
          <p:cNvSpPr>
            <a:spLocks noGrp="1"/>
          </p:cNvSpPr>
          <p:nvPr>
            <p:ph type="title"/>
          </p:nvPr>
        </p:nvSpPr>
        <p:spPr>
          <a:xfrm>
            <a:off x="838200" y="681037"/>
            <a:ext cx="11029616" cy="1013800"/>
          </a:xfrm>
        </p:spPr>
        <p:txBody>
          <a:bodyPr/>
          <a:lstStyle/>
          <a:p>
            <a:r>
              <a:rPr lang="en-GB" b="1" dirty="0">
                <a:latin typeface="Franklin Gothic Medium (Headings)"/>
              </a:rPr>
              <a:t>Development Approaches</a:t>
            </a:r>
          </a:p>
        </p:txBody>
      </p:sp>
      <p:sp>
        <p:nvSpPr>
          <p:cNvPr id="3" name="Content Placeholder 2">
            <a:extLst>
              <a:ext uri="{FF2B5EF4-FFF2-40B4-BE49-F238E27FC236}">
                <a16:creationId xmlns:a16="http://schemas.microsoft.com/office/drawing/2014/main" id="{997D019C-A873-7510-BC45-A54B9B9AD050}"/>
              </a:ext>
            </a:extLst>
          </p:cNvPr>
          <p:cNvSpPr>
            <a:spLocks noGrp="1"/>
          </p:cNvSpPr>
          <p:nvPr>
            <p:ph idx="1"/>
          </p:nvPr>
        </p:nvSpPr>
        <p:spPr>
          <a:xfrm>
            <a:off x="838200" y="2061713"/>
            <a:ext cx="5257800" cy="4115250"/>
          </a:xfrm>
        </p:spPr>
        <p:txBody>
          <a:bodyPr>
            <a:normAutofit lnSpcReduction="10000"/>
          </a:bodyPr>
          <a:lstStyle/>
          <a:p>
            <a:pPr marL="0" indent="0">
              <a:buNone/>
            </a:pPr>
            <a:r>
              <a:rPr lang="en-GB" sz="2400" b="1" dirty="0">
                <a:latin typeface="Franklin Gothic Book (Body)"/>
              </a:rPr>
              <a:t>Justification</a:t>
            </a:r>
          </a:p>
          <a:p>
            <a:pPr marL="0" indent="0">
              <a:buNone/>
            </a:pPr>
            <a:endParaRPr lang="en-GB" dirty="0">
              <a:latin typeface="Franklin Gothic Book (Body)"/>
            </a:endParaRPr>
          </a:p>
          <a:p>
            <a:r>
              <a:rPr lang="en-GB" sz="2000" dirty="0">
                <a:latin typeface="Franklin Gothic Book (Body)"/>
              </a:rPr>
              <a:t>Application type [38]</a:t>
            </a:r>
          </a:p>
          <a:p>
            <a:r>
              <a:rPr lang="en-GB" sz="2000" dirty="0">
                <a:latin typeface="Franklin Gothic Book (Body)"/>
              </a:rPr>
              <a:t>Programming language </a:t>
            </a:r>
          </a:p>
          <a:p>
            <a:r>
              <a:rPr lang="en-GB" sz="2000" dirty="0">
                <a:latin typeface="Franklin Gothic Book (Body)"/>
              </a:rPr>
              <a:t>Windows Forms App | IDE [39, 40, 41]</a:t>
            </a:r>
          </a:p>
          <a:p>
            <a:r>
              <a:rPr lang="en-GB" sz="2000" dirty="0">
                <a:latin typeface="Franklin Gothic Book (Body)"/>
              </a:rPr>
              <a:t>PDF library – iTextSharp</a:t>
            </a:r>
          </a:p>
          <a:p>
            <a:r>
              <a:rPr lang="en-GB" sz="2000" dirty="0">
                <a:latin typeface="Franklin Gothic Book (Body)"/>
              </a:rPr>
              <a:t>Charting library – Live Charts, </a:t>
            </a:r>
            <a:r>
              <a:rPr lang="en-GB" sz="2000" dirty="0" err="1">
                <a:latin typeface="Franklin Gothic Book (Body)"/>
              </a:rPr>
              <a:t>Nevron</a:t>
            </a:r>
            <a:r>
              <a:rPr lang="en-GB" sz="2000" dirty="0">
                <a:latin typeface="Franklin Gothic Book (Body)"/>
              </a:rPr>
              <a:t> Charts </a:t>
            </a:r>
          </a:p>
          <a:p>
            <a:r>
              <a:rPr lang="en-GB" sz="2000" dirty="0">
                <a:latin typeface="Franklin Gothic Book (Body)"/>
              </a:rPr>
              <a:t>Visualisations</a:t>
            </a:r>
          </a:p>
          <a:p>
            <a:pPr lvl="1"/>
            <a:r>
              <a:rPr lang="en-GB" sz="1800" dirty="0">
                <a:latin typeface="Franklin Gothic Book (Body)"/>
              </a:rPr>
              <a:t>Bar, pie, waffle, line [43, 44]</a:t>
            </a:r>
          </a:p>
        </p:txBody>
      </p:sp>
      <p:sp>
        <p:nvSpPr>
          <p:cNvPr id="8" name="TextBox 7">
            <a:extLst>
              <a:ext uri="{FF2B5EF4-FFF2-40B4-BE49-F238E27FC236}">
                <a16:creationId xmlns:a16="http://schemas.microsoft.com/office/drawing/2014/main" id="{605FB518-1A38-FE1B-9F88-B99E93CEDD93}"/>
              </a:ext>
            </a:extLst>
          </p:cNvPr>
          <p:cNvSpPr txBox="1"/>
          <p:nvPr/>
        </p:nvSpPr>
        <p:spPr>
          <a:xfrm>
            <a:off x="10800145" y="5866027"/>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17</a:t>
            </a:r>
          </a:p>
        </p:txBody>
      </p:sp>
    </p:spTree>
    <p:extLst>
      <p:ext uri="{BB962C8B-B14F-4D97-AF65-F5344CB8AC3E}">
        <p14:creationId xmlns:p14="http://schemas.microsoft.com/office/powerpoint/2010/main" val="23153079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2">
            <a:extLst>
              <a:ext uri="{FF2B5EF4-FFF2-40B4-BE49-F238E27FC236}">
                <a16:creationId xmlns:a16="http://schemas.microsoft.com/office/drawing/2014/main" id="{560AA6FD-EB27-2711-ABF0-F0021326846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39356" y="2199736"/>
            <a:ext cx="4814444" cy="4486186"/>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07D630A-8E31-6385-1A2E-0F7A07DDE496}"/>
              </a:ext>
            </a:extLst>
          </p:cNvPr>
          <p:cNvSpPr>
            <a:spLocks noGrp="1"/>
          </p:cNvSpPr>
          <p:nvPr>
            <p:ph type="title"/>
          </p:nvPr>
        </p:nvSpPr>
        <p:spPr>
          <a:xfrm>
            <a:off x="647700" y="370393"/>
            <a:ext cx="5448300" cy="1325563"/>
          </a:xfrm>
        </p:spPr>
        <p:txBody>
          <a:bodyPr/>
          <a:lstStyle/>
          <a:p>
            <a:r>
              <a:rPr lang="en-GB" b="1" dirty="0">
                <a:latin typeface="Franklin Gothic Medium (Headings)"/>
              </a:rPr>
              <a:t>Conclusion</a:t>
            </a:r>
          </a:p>
        </p:txBody>
      </p:sp>
      <p:sp>
        <p:nvSpPr>
          <p:cNvPr id="3" name="Content Placeholder 2">
            <a:extLst>
              <a:ext uri="{FF2B5EF4-FFF2-40B4-BE49-F238E27FC236}">
                <a16:creationId xmlns:a16="http://schemas.microsoft.com/office/drawing/2014/main" id="{18FF696A-EC86-59C0-790D-CEA2777A64D1}"/>
              </a:ext>
            </a:extLst>
          </p:cNvPr>
          <p:cNvSpPr>
            <a:spLocks noGrp="1"/>
          </p:cNvSpPr>
          <p:nvPr>
            <p:ph idx="1"/>
          </p:nvPr>
        </p:nvSpPr>
        <p:spPr>
          <a:xfrm>
            <a:off x="838200" y="2136269"/>
            <a:ext cx="4814444" cy="4351338"/>
          </a:xfrm>
        </p:spPr>
        <p:txBody>
          <a:bodyPr>
            <a:normAutofit lnSpcReduction="10000"/>
          </a:bodyPr>
          <a:lstStyle/>
          <a:p>
            <a:r>
              <a:rPr lang="en-GB" sz="2000" dirty="0">
                <a:latin typeface="Franklin Gothic Book (Body)"/>
              </a:rPr>
              <a:t>Visuals assist in decision-making</a:t>
            </a:r>
          </a:p>
          <a:p>
            <a:endParaRPr lang="en-GB" sz="2000" dirty="0">
              <a:latin typeface="Franklin Gothic Book (Body)"/>
            </a:endParaRPr>
          </a:p>
          <a:p>
            <a:r>
              <a:rPr lang="en-GB" sz="2000" dirty="0">
                <a:latin typeface="Franklin Gothic Book (Body)"/>
              </a:rPr>
              <a:t>Integral to understand human perception</a:t>
            </a:r>
          </a:p>
          <a:p>
            <a:endParaRPr lang="en-GB" sz="2000" dirty="0">
              <a:latin typeface="Franklin Gothic Book (Body)"/>
            </a:endParaRPr>
          </a:p>
          <a:p>
            <a:r>
              <a:rPr lang="en-GB" sz="2000" dirty="0">
                <a:latin typeface="Franklin Gothic Book (Body)"/>
              </a:rPr>
              <a:t>Beneficial to amalgamate visualisations with data </a:t>
            </a:r>
          </a:p>
          <a:p>
            <a:endParaRPr lang="en-GB" sz="2000" dirty="0">
              <a:latin typeface="Franklin Gothic Book (Body)"/>
            </a:endParaRPr>
          </a:p>
          <a:p>
            <a:r>
              <a:rPr lang="en-GB" sz="2000" dirty="0">
                <a:latin typeface="Franklin Gothic Book (Body)"/>
              </a:rPr>
              <a:t>Implementing access control polices</a:t>
            </a:r>
          </a:p>
          <a:p>
            <a:endParaRPr lang="en-GB" sz="2000" dirty="0">
              <a:latin typeface="Franklin Gothic Book (Body)"/>
            </a:endParaRPr>
          </a:p>
          <a:p>
            <a:r>
              <a:rPr lang="en-GB" sz="2000" dirty="0">
                <a:latin typeface="Franklin Gothic Book (Body)"/>
              </a:rPr>
              <a:t>Abiding to regulations (GDPR)</a:t>
            </a:r>
          </a:p>
        </p:txBody>
      </p:sp>
      <p:sp>
        <p:nvSpPr>
          <p:cNvPr id="4" name="TextBox 3">
            <a:extLst>
              <a:ext uri="{FF2B5EF4-FFF2-40B4-BE49-F238E27FC236}">
                <a16:creationId xmlns:a16="http://schemas.microsoft.com/office/drawing/2014/main" id="{8F8D8443-EC49-BF25-8420-5E048754D094}"/>
              </a:ext>
            </a:extLst>
          </p:cNvPr>
          <p:cNvSpPr txBox="1"/>
          <p:nvPr/>
        </p:nvSpPr>
        <p:spPr>
          <a:xfrm>
            <a:off x="10800145" y="5866027"/>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18</a:t>
            </a:r>
          </a:p>
        </p:txBody>
      </p:sp>
    </p:spTree>
    <p:extLst>
      <p:ext uri="{BB962C8B-B14F-4D97-AF65-F5344CB8AC3E}">
        <p14:creationId xmlns:p14="http://schemas.microsoft.com/office/powerpoint/2010/main" val="370690008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36E4-79BC-F4EA-4AA0-CD6300371468}"/>
              </a:ext>
            </a:extLst>
          </p:cNvPr>
          <p:cNvSpPr>
            <a:spLocks noGrp="1"/>
          </p:cNvSpPr>
          <p:nvPr>
            <p:ph type="title"/>
          </p:nvPr>
        </p:nvSpPr>
        <p:spPr>
          <a:xfrm>
            <a:off x="613913" y="391005"/>
            <a:ext cx="6322621" cy="1325563"/>
          </a:xfrm>
        </p:spPr>
        <p:txBody>
          <a:bodyPr/>
          <a:lstStyle/>
          <a:p>
            <a:r>
              <a:rPr lang="en-GB" b="1" dirty="0">
                <a:latin typeface="Franklin Gothic Medium (Headings)"/>
              </a:rPr>
              <a:t>Research Methodologies</a:t>
            </a:r>
          </a:p>
        </p:txBody>
      </p:sp>
      <p:sp>
        <p:nvSpPr>
          <p:cNvPr id="3" name="Content Placeholder 2">
            <a:extLst>
              <a:ext uri="{FF2B5EF4-FFF2-40B4-BE49-F238E27FC236}">
                <a16:creationId xmlns:a16="http://schemas.microsoft.com/office/drawing/2014/main" id="{B0633AAD-4E49-D734-45C6-EA602F067602}"/>
              </a:ext>
            </a:extLst>
          </p:cNvPr>
          <p:cNvSpPr>
            <a:spLocks noGrp="1"/>
          </p:cNvSpPr>
          <p:nvPr>
            <p:ph idx="1"/>
          </p:nvPr>
        </p:nvSpPr>
        <p:spPr>
          <a:xfrm>
            <a:off x="978568" y="2232840"/>
            <a:ext cx="5117432" cy="4486275"/>
          </a:xfrm>
        </p:spPr>
        <p:txBody>
          <a:bodyPr>
            <a:normAutofit/>
          </a:bodyPr>
          <a:lstStyle/>
          <a:p>
            <a:pPr marL="0" indent="0">
              <a:buNone/>
            </a:pPr>
            <a:r>
              <a:rPr lang="en-GB" sz="2400" b="1" dirty="0">
                <a:latin typeface="Franklin Gothic Book (Body)"/>
              </a:rPr>
              <a:t>Phenomenology</a:t>
            </a:r>
          </a:p>
          <a:p>
            <a:pPr marL="0" indent="0">
              <a:buNone/>
            </a:pPr>
            <a:endParaRPr lang="en-GB" sz="2400" dirty="0">
              <a:latin typeface="Franklin Gothic Book (Body)"/>
            </a:endParaRPr>
          </a:p>
          <a:p>
            <a:r>
              <a:rPr lang="en-GB" sz="2000" dirty="0">
                <a:latin typeface="Franklin Gothic Book (Body)"/>
              </a:rPr>
              <a:t>Human opinion</a:t>
            </a:r>
          </a:p>
          <a:p>
            <a:r>
              <a:rPr lang="en-GB" sz="2000" dirty="0">
                <a:latin typeface="Franklin Gothic Book (Body)"/>
              </a:rPr>
              <a:t>Stakeholder’s experiences</a:t>
            </a:r>
          </a:p>
          <a:p>
            <a:r>
              <a:rPr lang="en-GB" sz="2000" dirty="0">
                <a:latin typeface="Franklin Gothic Book (Body)"/>
              </a:rPr>
              <a:t>Eradicate biases [21]</a:t>
            </a:r>
          </a:p>
          <a:p>
            <a:r>
              <a:rPr lang="en-GB" sz="2000" dirty="0">
                <a:latin typeface="Franklin Gothic Book (Body)"/>
              </a:rPr>
              <a:t>Researcher determines the effectiveness of solution</a:t>
            </a:r>
          </a:p>
          <a:p>
            <a:r>
              <a:rPr lang="en-GB" sz="2000" dirty="0">
                <a:latin typeface="Franklin Gothic Book (Body)"/>
              </a:rPr>
              <a:t>Requirements and motivations emergence [22]</a:t>
            </a:r>
          </a:p>
          <a:p>
            <a:pPr lvl="1"/>
            <a:endParaRPr lang="en-GB" dirty="0">
              <a:latin typeface="Franklin Gothic Book (Body)"/>
            </a:endParaRPr>
          </a:p>
          <a:p>
            <a:pPr lvl="1"/>
            <a:endParaRPr lang="en-GB" dirty="0">
              <a:latin typeface="Franklin Gothic Book (Body)"/>
            </a:endParaRPr>
          </a:p>
          <a:p>
            <a:pPr marL="0" indent="0">
              <a:buNone/>
            </a:pPr>
            <a:endParaRPr lang="en-GB" dirty="0">
              <a:latin typeface="Franklin Gothic Book (Body)"/>
            </a:endParaRPr>
          </a:p>
        </p:txBody>
      </p:sp>
      <p:pic>
        <p:nvPicPr>
          <p:cNvPr id="3096" name="Picture 24">
            <a:extLst>
              <a:ext uri="{FF2B5EF4-FFF2-40B4-BE49-F238E27FC236}">
                <a16:creationId xmlns:a16="http://schemas.microsoft.com/office/drawing/2014/main" id="{CB111C88-3A1C-66B6-F1BB-167830829B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417795" y="1850232"/>
            <a:ext cx="2914567" cy="486888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83BE606-B46F-8462-D77F-C049CE097AD0}"/>
              </a:ext>
            </a:extLst>
          </p:cNvPr>
          <p:cNvSpPr txBox="1"/>
          <p:nvPr/>
        </p:nvSpPr>
        <p:spPr>
          <a:xfrm>
            <a:off x="10800145" y="5866027"/>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19</a:t>
            </a:r>
          </a:p>
        </p:txBody>
      </p:sp>
    </p:spTree>
    <p:extLst>
      <p:ext uri="{BB962C8B-B14F-4D97-AF65-F5344CB8AC3E}">
        <p14:creationId xmlns:p14="http://schemas.microsoft.com/office/powerpoint/2010/main" val="23615860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36E4-79BC-F4EA-4AA0-CD6300371468}"/>
              </a:ext>
            </a:extLst>
          </p:cNvPr>
          <p:cNvSpPr>
            <a:spLocks noGrp="1"/>
          </p:cNvSpPr>
          <p:nvPr>
            <p:ph type="title"/>
          </p:nvPr>
        </p:nvSpPr>
        <p:spPr/>
        <p:txBody>
          <a:bodyPr/>
          <a:lstStyle/>
          <a:p>
            <a:r>
              <a:rPr lang="en-GB" b="1" dirty="0">
                <a:latin typeface="Franklin Gothic Medium (Headings)"/>
              </a:rPr>
              <a:t>Research Methodologies</a:t>
            </a:r>
          </a:p>
        </p:txBody>
      </p:sp>
      <p:sp>
        <p:nvSpPr>
          <p:cNvPr id="3" name="Content Placeholder 2">
            <a:extLst>
              <a:ext uri="{FF2B5EF4-FFF2-40B4-BE49-F238E27FC236}">
                <a16:creationId xmlns:a16="http://schemas.microsoft.com/office/drawing/2014/main" id="{B0633AAD-4E49-D734-45C6-EA602F067602}"/>
              </a:ext>
            </a:extLst>
          </p:cNvPr>
          <p:cNvSpPr>
            <a:spLocks noGrp="1"/>
          </p:cNvSpPr>
          <p:nvPr>
            <p:ph idx="1"/>
          </p:nvPr>
        </p:nvSpPr>
        <p:spPr>
          <a:xfrm>
            <a:off x="838200" y="1690688"/>
            <a:ext cx="4066309" cy="4486275"/>
          </a:xfrm>
        </p:spPr>
        <p:txBody>
          <a:bodyPr>
            <a:normAutofit/>
          </a:bodyPr>
          <a:lstStyle/>
          <a:p>
            <a:pPr marL="0" indent="0">
              <a:buNone/>
            </a:pPr>
            <a:r>
              <a:rPr lang="en-GB" sz="2400" b="1" dirty="0">
                <a:latin typeface="Franklin Gothic Book (Body)"/>
              </a:rPr>
              <a:t>Inductive Approach</a:t>
            </a:r>
          </a:p>
          <a:p>
            <a:endParaRPr lang="en-GB" dirty="0">
              <a:latin typeface="Franklin Gothic Book (Body)"/>
            </a:endParaRPr>
          </a:p>
          <a:p>
            <a:r>
              <a:rPr lang="en-GB" sz="2000" dirty="0">
                <a:latin typeface="Franklin Gothic Book (Body)"/>
              </a:rPr>
              <a:t>Facilitates to form theories and observations</a:t>
            </a:r>
          </a:p>
          <a:p>
            <a:endParaRPr lang="en-GB" sz="2000" dirty="0">
              <a:latin typeface="Franklin Gothic Book (Body)"/>
            </a:endParaRPr>
          </a:p>
          <a:p>
            <a:r>
              <a:rPr lang="en-GB" sz="2000" dirty="0">
                <a:latin typeface="Franklin Gothic Book (Body)"/>
              </a:rPr>
              <a:t>Observing and calculating experiences [23, 24]</a:t>
            </a:r>
          </a:p>
          <a:p>
            <a:endParaRPr lang="en-GB" dirty="0">
              <a:latin typeface="Franklin Gothic Book (Body)"/>
            </a:endParaRPr>
          </a:p>
        </p:txBody>
      </p:sp>
      <p:pic>
        <p:nvPicPr>
          <p:cNvPr id="4098" name="Picture 2" descr="Inductive Approach (Inductive Reasoning) - Research-Methodology">
            <a:extLst>
              <a:ext uri="{FF2B5EF4-FFF2-40B4-BE49-F238E27FC236}">
                <a16:creationId xmlns:a16="http://schemas.microsoft.com/office/drawing/2014/main" id="{9C20DA45-92AB-3004-5C27-F59A2A8556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585813" y="2546546"/>
            <a:ext cx="7536299" cy="277455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EE20D451-068B-7A73-2B34-286A3DB58D96}"/>
              </a:ext>
            </a:extLst>
          </p:cNvPr>
          <p:cNvSpPr txBox="1"/>
          <p:nvPr/>
        </p:nvSpPr>
        <p:spPr>
          <a:xfrm>
            <a:off x="11107850" y="4739592"/>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20</a:t>
            </a:r>
          </a:p>
        </p:txBody>
      </p:sp>
    </p:spTree>
    <p:extLst>
      <p:ext uri="{BB962C8B-B14F-4D97-AF65-F5344CB8AC3E}">
        <p14:creationId xmlns:p14="http://schemas.microsoft.com/office/powerpoint/2010/main" val="263463982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36E4-79BC-F4EA-4AA0-CD6300371468}"/>
              </a:ext>
            </a:extLst>
          </p:cNvPr>
          <p:cNvSpPr>
            <a:spLocks noGrp="1"/>
          </p:cNvSpPr>
          <p:nvPr>
            <p:ph type="title"/>
          </p:nvPr>
        </p:nvSpPr>
        <p:spPr/>
        <p:txBody>
          <a:bodyPr/>
          <a:lstStyle/>
          <a:p>
            <a:r>
              <a:rPr lang="en-GB" b="1" dirty="0">
                <a:latin typeface="Franklin Gothic Medium (Headings)"/>
              </a:rPr>
              <a:t>Research Methodologies</a:t>
            </a:r>
          </a:p>
        </p:txBody>
      </p:sp>
      <p:sp>
        <p:nvSpPr>
          <p:cNvPr id="3" name="Content Placeholder 2">
            <a:extLst>
              <a:ext uri="{FF2B5EF4-FFF2-40B4-BE49-F238E27FC236}">
                <a16:creationId xmlns:a16="http://schemas.microsoft.com/office/drawing/2014/main" id="{B0633AAD-4E49-D734-45C6-EA602F067602}"/>
              </a:ext>
            </a:extLst>
          </p:cNvPr>
          <p:cNvSpPr>
            <a:spLocks noGrp="1"/>
          </p:cNvSpPr>
          <p:nvPr>
            <p:ph idx="1"/>
          </p:nvPr>
        </p:nvSpPr>
        <p:spPr>
          <a:xfrm>
            <a:off x="825500" y="1836287"/>
            <a:ext cx="4066309" cy="4486275"/>
          </a:xfrm>
        </p:spPr>
        <p:txBody>
          <a:bodyPr>
            <a:normAutofit/>
          </a:bodyPr>
          <a:lstStyle/>
          <a:p>
            <a:pPr marL="0" indent="0">
              <a:buNone/>
            </a:pPr>
            <a:r>
              <a:rPr lang="en-GB" sz="2400" b="1" dirty="0">
                <a:latin typeface="Franklin Gothic Book (Body)"/>
              </a:rPr>
              <a:t>Action Research Strategy</a:t>
            </a:r>
          </a:p>
          <a:p>
            <a:endParaRPr lang="en-GB" dirty="0">
              <a:latin typeface="Franklin Gothic Book (Body)"/>
            </a:endParaRPr>
          </a:p>
          <a:p>
            <a:r>
              <a:rPr lang="en-GB" sz="2000" dirty="0">
                <a:latin typeface="Franklin Gothic Book (Body)"/>
              </a:rPr>
              <a:t>Conducting research as a live process [25]</a:t>
            </a:r>
          </a:p>
          <a:p>
            <a:endParaRPr lang="en-GB" sz="2000" dirty="0">
              <a:latin typeface="Franklin Gothic Book (Body)"/>
            </a:endParaRPr>
          </a:p>
          <a:p>
            <a:r>
              <a:rPr lang="en-GB" sz="2000" dirty="0">
                <a:latin typeface="Franklin Gothic Book (Body)"/>
              </a:rPr>
              <a:t>Researcher and practitioner as a single entity</a:t>
            </a:r>
          </a:p>
          <a:p>
            <a:endParaRPr lang="en-GB" sz="2000" dirty="0">
              <a:latin typeface="Franklin Gothic Book (Body)"/>
            </a:endParaRPr>
          </a:p>
          <a:p>
            <a:r>
              <a:rPr lang="en-GB" sz="2000" dirty="0">
                <a:latin typeface="Franklin Gothic Book (Body)"/>
              </a:rPr>
              <a:t>Learning and reflection [26]</a:t>
            </a:r>
          </a:p>
          <a:p>
            <a:endParaRPr lang="en-GB" sz="2000" dirty="0">
              <a:latin typeface="Franklin Gothic Book (Body)"/>
            </a:endParaRPr>
          </a:p>
        </p:txBody>
      </p:sp>
      <p:pic>
        <p:nvPicPr>
          <p:cNvPr id="5122" name="Picture 2" descr="Action Research Methods | Action research, Research in education, Research  methods">
            <a:extLst>
              <a:ext uri="{FF2B5EF4-FFF2-40B4-BE49-F238E27FC236}">
                <a16:creationId xmlns:a16="http://schemas.microsoft.com/office/drawing/2014/main" id="{E206B2B7-E9E7-BBBD-1E08-93EEFE14673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76109" y="2196551"/>
            <a:ext cx="4789997" cy="376574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CE55E7-9C99-58FA-384B-1637F93857BB}"/>
              </a:ext>
            </a:extLst>
          </p:cNvPr>
          <p:cNvSpPr txBox="1"/>
          <p:nvPr/>
        </p:nvSpPr>
        <p:spPr>
          <a:xfrm>
            <a:off x="9806232" y="5600984"/>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21</a:t>
            </a:r>
          </a:p>
        </p:txBody>
      </p:sp>
    </p:spTree>
    <p:extLst>
      <p:ext uri="{BB962C8B-B14F-4D97-AF65-F5344CB8AC3E}">
        <p14:creationId xmlns:p14="http://schemas.microsoft.com/office/powerpoint/2010/main" val="57316483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36E4-79BC-F4EA-4AA0-CD6300371468}"/>
              </a:ext>
            </a:extLst>
          </p:cNvPr>
          <p:cNvSpPr>
            <a:spLocks noGrp="1"/>
          </p:cNvSpPr>
          <p:nvPr>
            <p:ph type="title"/>
          </p:nvPr>
        </p:nvSpPr>
        <p:spPr/>
        <p:txBody>
          <a:bodyPr/>
          <a:lstStyle/>
          <a:p>
            <a:r>
              <a:rPr lang="en-GB" b="1" dirty="0">
                <a:latin typeface="Franklin Gothic Medium (Headings)"/>
              </a:rPr>
              <a:t>Research Methodologies</a:t>
            </a:r>
          </a:p>
        </p:txBody>
      </p:sp>
      <p:sp>
        <p:nvSpPr>
          <p:cNvPr id="3" name="Content Placeholder 2">
            <a:extLst>
              <a:ext uri="{FF2B5EF4-FFF2-40B4-BE49-F238E27FC236}">
                <a16:creationId xmlns:a16="http://schemas.microsoft.com/office/drawing/2014/main" id="{B0633AAD-4E49-D734-45C6-EA602F067602}"/>
              </a:ext>
            </a:extLst>
          </p:cNvPr>
          <p:cNvSpPr>
            <a:spLocks noGrp="1"/>
          </p:cNvSpPr>
          <p:nvPr>
            <p:ph idx="1"/>
          </p:nvPr>
        </p:nvSpPr>
        <p:spPr>
          <a:xfrm>
            <a:off x="838200" y="1690688"/>
            <a:ext cx="4066309" cy="4486275"/>
          </a:xfrm>
        </p:spPr>
        <p:txBody>
          <a:bodyPr>
            <a:normAutofit/>
          </a:bodyPr>
          <a:lstStyle/>
          <a:p>
            <a:pPr marL="0" indent="0">
              <a:buNone/>
            </a:pPr>
            <a:r>
              <a:rPr lang="en-GB" sz="2400" b="1" dirty="0">
                <a:latin typeface="Franklin Gothic Book (Body)"/>
              </a:rPr>
              <a:t>Mono-Method Choice</a:t>
            </a:r>
          </a:p>
          <a:p>
            <a:pPr marL="0" indent="0">
              <a:buNone/>
            </a:pPr>
            <a:endParaRPr lang="en-GB" dirty="0">
              <a:latin typeface="Franklin Gothic Book (Body)"/>
            </a:endParaRPr>
          </a:p>
          <a:p>
            <a:r>
              <a:rPr lang="en-GB" sz="2000" dirty="0">
                <a:latin typeface="Franklin Gothic Book (Body)"/>
              </a:rPr>
              <a:t>Qualitative primary data</a:t>
            </a:r>
          </a:p>
          <a:p>
            <a:endParaRPr lang="en-GB" sz="2000" dirty="0">
              <a:latin typeface="Franklin Gothic Book (Body)"/>
            </a:endParaRPr>
          </a:p>
          <a:p>
            <a:r>
              <a:rPr lang="en-GB" sz="2000" dirty="0">
                <a:latin typeface="Franklin Gothic Book (Body)"/>
              </a:rPr>
              <a:t>Stakeholders conveying their perspectives and experiences</a:t>
            </a:r>
          </a:p>
          <a:p>
            <a:endParaRPr lang="en-GB" sz="2000" dirty="0">
              <a:latin typeface="Franklin Gothic Book (Body)"/>
            </a:endParaRPr>
          </a:p>
          <a:p>
            <a:r>
              <a:rPr lang="en-GB" sz="2000" dirty="0">
                <a:latin typeface="Franklin Gothic Book (Body)"/>
              </a:rPr>
              <a:t>Understanding the application’s strengths and weaknesses [27]</a:t>
            </a:r>
          </a:p>
        </p:txBody>
      </p:sp>
      <p:pic>
        <p:nvPicPr>
          <p:cNvPr id="6148" name="Picture 4">
            <a:extLst>
              <a:ext uri="{FF2B5EF4-FFF2-40B4-BE49-F238E27FC236}">
                <a16:creationId xmlns:a16="http://schemas.microsoft.com/office/drawing/2014/main" id="{5DC4EF95-1CE3-5965-DD24-CBED9E712A8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90086" y="2179493"/>
            <a:ext cx="6386357" cy="309315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3EADFCE-F1C0-9F8D-BB57-3114BA376A4F}"/>
              </a:ext>
            </a:extLst>
          </p:cNvPr>
          <p:cNvSpPr txBox="1"/>
          <p:nvPr/>
        </p:nvSpPr>
        <p:spPr>
          <a:xfrm>
            <a:off x="10164041" y="5157228"/>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22</a:t>
            </a:r>
          </a:p>
        </p:txBody>
      </p:sp>
    </p:spTree>
    <p:extLst>
      <p:ext uri="{BB962C8B-B14F-4D97-AF65-F5344CB8AC3E}">
        <p14:creationId xmlns:p14="http://schemas.microsoft.com/office/powerpoint/2010/main" val="288577123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F36E4-79BC-F4EA-4AA0-CD6300371468}"/>
              </a:ext>
            </a:extLst>
          </p:cNvPr>
          <p:cNvSpPr>
            <a:spLocks noGrp="1"/>
          </p:cNvSpPr>
          <p:nvPr>
            <p:ph type="title"/>
          </p:nvPr>
        </p:nvSpPr>
        <p:spPr>
          <a:xfrm>
            <a:off x="581192" y="681037"/>
            <a:ext cx="11029616" cy="1013800"/>
          </a:xfrm>
        </p:spPr>
        <p:txBody>
          <a:bodyPr/>
          <a:lstStyle/>
          <a:p>
            <a:r>
              <a:rPr lang="en-GB" b="1" dirty="0">
                <a:latin typeface="Franklin Gothic Medium (Headings)"/>
              </a:rPr>
              <a:t>Research Methodologies</a:t>
            </a:r>
          </a:p>
        </p:txBody>
      </p:sp>
      <p:sp>
        <p:nvSpPr>
          <p:cNvPr id="3" name="Content Placeholder 2">
            <a:extLst>
              <a:ext uri="{FF2B5EF4-FFF2-40B4-BE49-F238E27FC236}">
                <a16:creationId xmlns:a16="http://schemas.microsoft.com/office/drawing/2014/main" id="{B0633AAD-4E49-D734-45C6-EA602F067602}"/>
              </a:ext>
            </a:extLst>
          </p:cNvPr>
          <p:cNvSpPr>
            <a:spLocks noGrp="1"/>
          </p:cNvSpPr>
          <p:nvPr>
            <p:ph idx="1"/>
          </p:nvPr>
        </p:nvSpPr>
        <p:spPr>
          <a:xfrm>
            <a:off x="838200" y="1690688"/>
            <a:ext cx="4066309" cy="4486275"/>
          </a:xfrm>
        </p:spPr>
        <p:txBody>
          <a:bodyPr>
            <a:normAutofit fontScale="77500" lnSpcReduction="20000"/>
          </a:bodyPr>
          <a:lstStyle/>
          <a:p>
            <a:pPr marL="0" indent="0">
              <a:buNone/>
            </a:pPr>
            <a:endParaRPr lang="en-GB" dirty="0">
              <a:latin typeface="Franklin Gothic Book (Body)"/>
            </a:endParaRPr>
          </a:p>
          <a:p>
            <a:pPr marL="0" indent="0">
              <a:buNone/>
            </a:pPr>
            <a:r>
              <a:rPr lang="en-GB" sz="2800" b="1" dirty="0">
                <a:latin typeface="Franklin Gothic Book (Body)"/>
              </a:rPr>
              <a:t>Cross-sectional</a:t>
            </a:r>
          </a:p>
          <a:p>
            <a:endParaRPr lang="en-GB" sz="2400" dirty="0">
              <a:latin typeface="Franklin Gothic Book (Body)"/>
            </a:endParaRPr>
          </a:p>
          <a:p>
            <a:r>
              <a:rPr lang="en-GB" sz="2400" dirty="0">
                <a:latin typeface="Franklin Gothic Book (Body)"/>
              </a:rPr>
              <a:t>Population analysis at a specific time for gathering primary/secondary data </a:t>
            </a:r>
          </a:p>
          <a:p>
            <a:endParaRPr lang="en-GB" sz="2400" dirty="0">
              <a:latin typeface="Franklin Gothic Book (Body)"/>
            </a:endParaRPr>
          </a:p>
          <a:p>
            <a:r>
              <a:rPr lang="en-GB" sz="2400" dirty="0">
                <a:latin typeface="Franklin Gothic Book (Body)"/>
              </a:rPr>
              <a:t>Helps observations and selects a sample population for specific criteria </a:t>
            </a:r>
          </a:p>
          <a:p>
            <a:endParaRPr lang="en-GB" sz="2400" dirty="0">
              <a:latin typeface="Franklin Gothic Book (Body)"/>
            </a:endParaRPr>
          </a:p>
          <a:p>
            <a:r>
              <a:rPr lang="en-GB" sz="2400" dirty="0">
                <a:latin typeface="Franklin Gothic Book (Body)"/>
              </a:rPr>
              <a:t>Evaluate stakeholders’ experience at project’s conclusion [28, 29]</a:t>
            </a:r>
          </a:p>
          <a:p>
            <a:pPr marL="0" indent="0">
              <a:buNone/>
            </a:pPr>
            <a:endParaRPr lang="en-GB" dirty="0">
              <a:latin typeface="Franklin Gothic Book (Body)"/>
            </a:endParaRPr>
          </a:p>
        </p:txBody>
      </p:sp>
      <p:pic>
        <p:nvPicPr>
          <p:cNvPr id="5" name="Picture 4">
            <a:extLst>
              <a:ext uri="{FF2B5EF4-FFF2-40B4-BE49-F238E27FC236}">
                <a16:creationId xmlns:a16="http://schemas.microsoft.com/office/drawing/2014/main" id="{94901928-7DA3-E0CA-C0B7-679DFA88C675}"/>
              </a:ext>
            </a:extLst>
          </p:cNvPr>
          <p:cNvPicPr>
            <a:picLocks noChangeAspect="1"/>
          </p:cNvPicPr>
          <p:nvPr/>
        </p:nvPicPr>
        <p:blipFill>
          <a:blip r:embed="rId3"/>
          <a:stretch>
            <a:fillRect/>
          </a:stretch>
        </p:blipFill>
        <p:spPr>
          <a:xfrm>
            <a:off x="4895518" y="1952306"/>
            <a:ext cx="6458282" cy="4330923"/>
          </a:xfrm>
          <a:prstGeom prst="rect">
            <a:avLst/>
          </a:prstGeom>
        </p:spPr>
      </p:pic>
      <p:sp>
        <p:nvSpPr>
          <p:cNvPr id="4" name="TextBox 3">
            <a:extLst>
              <a:ext uri="{FF2B5EF4-FFF2-40B4-BE49-F238E27FC236}">
                <a16:creationId xmlns:a16="http://schemas.microsoft.com/office/drawing/2014/main" id="{22F950BD-8CA2-DC6B-EAB1-4D63AD572A7B}"/>
              </a:ext>
            </a:extLst>
          </p:cNvPr>
          <p:cNvSpPr txBox="1"/>
          <p:nvPr/>
        </p:nvSpPr>
        <p:spPr>
          <a:xfrm>
            <a:off x="10800145" y="5866027"/>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23</a:t>
            </a:r>
          </a:p>
        </p:txBody>
      </p:sp>
    </p:spTree>
    <p:extLst>
      <p:ext uri="{BB962C8B-B14F-4D97-AF65-F5344CB8AC3E}">
        <p14:creationId xmlns:p14="http://schemas.microsoft.com/office/powerpoint/2010/main" val="70610828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9CF4619-BB27-9A83-FAEF-55C4E6958701}"/>
              </a:ext>
            </a:extLst>
          </p:cNvPr>
          <p:cNvPicPr>
            <a:picLocks noChangeAspect="1"/>
          </p:cNvPicPr>
          <p:nvPr/>
        </p:nvPicPr>
        <p:blipFill>
          <a:blip r:embed="rId3"/>
          <a:stretch>
            <a:fillRect/>
          </a:stretch>
        </p:blipFill>
        <p:spPr>
          <a:xfrm>
            <a:off x="6570170" y="2098618"/>
            <a:ext cx="4458613" cy="2041106"/>
          </a:xfrm>
          <a:prstGeom prst="rect">
            <a:avLst/>
          </a:prstGeom>
        </p:spPr>
      </p:pic>
      <p:sp>
        <p:nvSpPr>
          <p:cNvPr id="2" name="Title 1">
            <a:extLst>
              <a:ext uri="{FF2B5EF4-FFF2-40B4-BE49-F238E27FC236}">
                <a16:creationId xmlns:a16="http://schemas.microsoft.com/office/drawing/2014/main" id="{753F36E4-79BC-F4EA-4AA0-CD6300371468}"/>
              </a:ext>
            </a:extLst>
          </p:cNvPr>
          <p:cNvSpPr>
            <a:spLocks noGrp="1"/>
          </p:cNvSpPr>
          <p:nvPr>
            <p:ph type="title"/>
          </p:nvPr>
        </p:nvSpPr>
        <p:spPr>
          <a:xfrm>
            <a:off x="613913" y="365125"/>
            <a:ext cx="5883234" cy="1325563"/>
          </a:xfrm>
        </p:spPr>
        <p:txBody>
          <a:bodyPr/>
          <a:lstStyle/>
          <a:p>
            <a:r>
              <a:rPr lang="en-GB" b="1" dirty="0">
                <a:latin typeface="Franklin Gothic Medium (Headings)"/>
              </a:rPr>
              <a:t>Research Methodologies</a:t>
            </a:r>
          </a:p>
        </p:txBody>
      </p:sp>
      <p:sp>
        <p:nvSpPr>
          <p:cNvPr id="3" name="Content Placeholder 2">
            <a:extLst>
              <a:ext uri="{FF2B5EF4-FFF2-40B4-BE49-F238E27FC236}">
                <a16:creationId xmlns:a16="http://schemas.microsoft.com/office/drawing/2014/main" id="{B0633AAD-4E49-D734-45C6-EA602F067602}"/>
              </a:ext>
            </a:extLst>
          </p:cNvPr>
          <p:cNvSpPr>
            <a:spLocks noGrp="1"/>
          </p:cNvSpPr>
          <p:nvPr>
            <p:ph idx="1"/>
          </p:nvPr>
        </p:nvSpPr>
        <p:spPr>
          <a:xfrm>
            <a:off x="838201" y="1866122"/>
            <a:ext cx="4458613" cy="4872983"/>
          </a:xfrm>
        </p:spPr>
        <p:txBody>
          <a:bodyPr>
            <a:normAutofit fontScale="47500" lnSpcReduction="20000"/>
          </a:bodyPr>
          <a:lstStyle/>
          <a:p>
            <a:pPr marL="0" indent="0">
              <a:buNone/>
            </a:pPr>
            <a:endParaRPr lang="en-GB" sz="2400" dirty="0">
              <a:latin typeface="Franklin Gothic Book (Body)"/>
            </a:endParaRPr>
          </a:p>
          <a:p>
            <a:pPr marL="0" indent="0">
              <a:buNone/>
            </a:pPr>
            <a:r>
              <a:rPr lang="en-GB" sz="5100" b="1" dirty="0">
                <a:latin typeface="Franklin Gothic Book (Body)"/>
              </a:rPr>
              <a:t>Techniques and Procedures</a:t>
            </a:r>
          </a:p>
          <a:p>
            <a:pPr marL="0" indent="0">
              <a:buNone/>
            </a:pPr>
            <a:endParaRPr lang="en-GB" dirty="0">
              <a:latin typeface="Franklin Gothic Book (Body)"/>
            </a:endParaRPr>
          </a:p>
          <a:p>
            <a:pPr lvl="1"/>
            <a:r>
              <a:rPr lang="en-GB" sz="3600" dirty="0">
                <a:latin typeface="Franklin Gothic Book (Body)"/>
              </a:rPr>
              <a:t>Semi-structured framework</a:t>
            </a:r>
          </a:p>
          <a:p>
            <a:pPr lvl="1"/>
            <a:r>
              <a:rPr lang="en-GB" sz="3600" dirty="0">
                <a:latin typeface="Franklin Gothic Book (Body)"/>
              </a:rPr>
              <a:t>Open-ended questions [30]</a:t>
            </a:r>
          </a:p>
          <a:p>
            <a:pPr lvl="1"/>
            <a:r>
              <a:rPr lang="en-GB" sz="3600" dirty="0">
                <a:latin typeface="Franklin Gothic Book (Body)"/>
              </a:rPr>
              <a:t>Engage with stakeholders’ clients [31]</a:t>
            </a:r>
          </a:p>
          <a:p>
            <a:pPr lvl="1"/>
            <a:r>
              <a:rPr lang="en-GB" sz="3600" dirty="0">
                <a:latin typeface="Franklin Gothic Book (Body)"/>
              </a:rPr>
              <a:t>Coding and data analysis for theme summarisation [32, 33]</a:t>
            </a:r>
          </a:p>
          <a:p>
            <a:pPr marL="0" indent="0">
              <a:buNone/>
            </a:pPr>
            <a:endParaRPr lang="en-GB" dirty="0">
              <a:latin typeface="Franklin Gothic Book (Body)"/>
            </a:endParaRPr>
          </a:p>
          <a:p>
            <a:pPr marL="0" indent="0">
              <a:buNone/>
            </a:pPr>
            <a:r>
              <a:rPr lang="en-GB" sz="5100" b="1" dirty="0">
                <a:latin typeface="Franklin Gothic Book (Body)"/>
              </a:rPr>
              <a:t>Ethics and Legal</a:t>
            </a:r>
          </a:p>
          <a:p>
            <a:pPr marL="0" indent="0">
              <a:buNone/>
            </a:pPr>
            <a:endParaRPr lang="en-GB" dirty="0">
              <a:latin typeface="Franklin Gothic Book (Body)"/>
            </a:endParaRPr>
          </a:p>
          <a:p>
            <a:pPr lvl="1"/>
            <a:r>
              <a:rPr lang="en-GB" sz="3600" dirty="0">
                <a:latin typeface="Franklin Gothic Book (Body)"/>
              </a:rPr>
              <a:t>Ensure research integrity</a:t>
            </a:r>
          </a:p>
          <a:p>
            <a:pPr lvl="1"/>
            <a:r>
              <a:rPr lang="en-GB" sz="3600" dirty="0">
                <a:latin typeface="Franklin Gothic Book (Body)"/>
              </a:rPr>
              <a:t>Avoiding plagiarism </a:t>
            </a:r>
          </a:p>
          <a:p>
            <a:pPr lvl="1"/>
            <a:r>
              <a:rPr lang="en-GB" sz="3600" dirty="0">
                <a:latin typeface="Franklin Gothic Book (Body)"/>
              </a:rPr>
              <a:t>Utilising Vancouver referencing style [34]</a:t>
            </a:r>
          </a:p>
          <a:p>
            <a:pPr marL="0" indent="0">
              <a:buNone/>
            </a:pPr>
            <a:endParaRPr lang="en-GB" dirty="0">
              <a:latin typeface="Franklin Gothic Book (Body)"/>
            </a:endParaRPr>
          </a:p>
        </p:txBody>
      </p:sp>
      <p:pic>
        <p:nvPicPr>
          <p:cNvPr id="8194" name="Picture 2" descr="What is Plagiarism? - Avoiding Plagiarism - Definitions - Research Guides  at Savannah State University">
            <a:extLst>
              <a:ext uri="{FF2B5EF4-FFF2-40B4-BE49-F238E27FC236}">
                <a16:creationId xmlns:a16="http://schemas.microsoft.com/office/drawing/2014/main" id="{CA4751B0-A31B-4324-96C5-BB67371CCD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29226" y="4139724"/>
            <a:ext cx="5257800" cy="259938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D3112D48-EF3C-79B3-856A-7275686EDF0D}"/>
              </a:ext>
            </a:extLst>
          </p:cNvPr>
          <p:cNvSpPr txBox="1"/>
          <p:nvPr/>
        </p:nvSpPr>
        <p:spPr>
          <a:xfrm>
            <a:off x="10923777" y="3692671"/>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24</a:t>
            </a:r>
          </a:p>
        </p:txBody>
      </p:sp>
      <p:sp>
        <p:nvSpPr>
          <p:cNvPr id="5" name="TextBox 4">
            <a:extLst>
              <a:ext uri="{FF2B5EF4-FFF2-40B4-BE49-F238E27FC236}">
                <a16:creationId xmlns:a16="http://schemas.microsoft.com/office/drawing/2014/main" id="{E7485500-2370-D6BF-AD2D-115901613B24}"/>
              </a:ext>
            </a:extLst>
          </p:cNvPr>
          <p:cNvSpPr txBox="1"/>
          <p:nvPr/>
        </p:nvSpPr>
        <p:spPr>
          <a:xfrm>
            <a:off x="9991763" y="6508273"/>
            <a:ext cx="491900" cy="230832"/>
          </a:xfrm>
          <a:prstGeom prst="rect">
            <a:avLst/>
          </a:prstGeom>
          <a:noFill/>
        </p:spPr>
        <p:txBody>
          <a:bodyPr wrap="square" rtlCol="0">
            <a:spAutoFit/>
          </a:bodyPr>
          <a:lstStyle/>
          <a:p>
            <a:r>
              <a:rPr lang="en-GB" sz="900" dirty="0">
                <a:latin typeface="Calibri" panose="020F0502020204030204" pitchFamily="34" charset="0"/>
                <a:ea typeface="Calibri" panose="020F0502020204030204" pitchFamily="34" charset="0"/>
                <a:cs typeface="Calibri" panose="020F0502020204030204" pitchFamily="34" charset="0"/>
              </a:rPr>
              <a:t>Fig. 25</a:t>
            </a:r>
          </a:p>
        </p:txBody>
      </p:sp>
    </p:spTree>
    <p:extLst>
      <p:ext uri="{BB962C8B-B14F-4D97-AF65-F5344CB8AC3E}">
        <p14:creationId xmlns:p14="http://schemas.microsoft.com/office/powerpoint/2010/main" val="27855639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106068-526D-3D2E-ED33-AF14BF23417F}"/>
              </a:ext>
            </a:extLst>
          </p:cNvPr>
          <p:cNvSpPr>
            <a:spLocks noGrp="1"/>
          </p:cNvSpPr>
          <p:nvPr>
            <p:ph type="title"/>
          </p:nvPr>
        </p:nvSpPr>
        <p:spPr>
          <a:xfrm>
            <a:off x="838200" y="365125"/>
            <a:ext cx="6356684" cy="489117"/>
          </a:xfrm>
        </p:spPr>
        <p:txBody>
          <a:bodyPr>
            <a:noAutofit/>
          </a:bodyPr>
          <a:lstStyle/>
          <a:p>
            <a:r>
              <a:rPr lang="en-GB" sz="2800" b="1" dirty="0">
                <a:latin typeface="Franklin Gothic Medium (Headings)"/>
              </a:rPr>
              <a:t>Work Breakdown Structure</a:t>
            </a:r>
          </a:p>
        </p:txBody>
      </p:sp>
      <p:pic>
        <p:nvPicPr>
          <p:cNvPr id="7" name="Picture 6" descr="A chart with colorful rectangular boxes&#10;&#10;Description automatically generated with medium confidence">
            <a:extLst>
              <a:ext uri="{FF2B5EF4-FFF2-40B4-BE49-F238E27FC236}">
                <a16:creationId xmlns:a16="http://schemas.microsoft.com/office/drawing/2014/main" id="{FF4F57F6-B1A8-B028-07B3-992567DA5D6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11610" y="854242"/>
            <a:ext cx="8368780" cy="5881656"/>
          </a:xfrm>
          <a:prstGeom prst="rect">
            <a:avLst/>
          </a:prstGeom>
        </p:spPr>
      </p:pic>
    </p:spTree>
    <p:extLst>
      <p:ext uri="{BB962C8B-B14F-4D97-AF65-F5344CB8AC3E}">
        <p14:creationId xmlns:p14="http://schemas.microsoft.com/office/powerpoint/2010/main" val="3242275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BDA08-7348-22E1-623F-3567325DC6F5}"/>
              </a:ext>
            </a:extLst>
          </p:cNvPr>
          <p:cNvSpPr>
            <a:spLocks noGrp="1"/>
          </p:cNvSpPr>
          <p:nvPr>
            <p:ph type="title"/>
          </p:nvPr>
        </p:nvSpPr>
        <p:spPr>
          <a:xfrm>
            <a:off x="807720" y="221099"/>
            <a:ext cx="4912895" cy="520835"/>
          </a:xfrm>
        </p:spPr>
        <p:txBody>
          <a:bodyPr>
            <a:normAutofit/>
          </a:bodyPr>
          <a:lstStyle/>
          <a:p>
            <a:r>
              <a:rPr lang="en-GB" sz="2800" b="1" dirty="0">
                <a:latin typeface="Franklin Gothic Medium (Headings)"/>
              </a:rPr>
              <a:t>Gantt Chart Timeline</a:t>
            </a:r>
          </a:p>
        </p:txBody>
      </p:sp>
      <p:pic>
        <p:nvPicPr>
          <p:cNvPr id="3" name="Picture 2">
            <a:extLst>
              <a:ext uri="{FF2B5EF4-FFF2-40B4-BE49-F238E27FC236}">
                <a16:creationId xmlns:a16="http://schemas.microsoft.com/office/drawing/2014/main" id="{C3A12962-A1D8-DC07-3A0E-73D42DAA091B}"/>
              </a:ext>
            </a:extLst>
          </p:cNvPr>
          <p:cNvPicPr>
            <a:picLocks noChangeAspect="1"/>
          </p:cNvPicPr>
          <p:nvPr/>
        </p:nvPicPr>
        <p:blipFill>
          <a:blip r:embed="rId2"/>
          <a:stretch>
            <a:fillRect/>
          </a:stretch>
        </p:blipFill>
        <p:spPr>
          <a:xfrm>
            <a:off x="1262222" y="741934"/>
            <a:ext cx="9667555" cy="5973826"/>
          </a:xfrm>
          <a:prstGeom prst="rect">
            <a:avLst/>
          </a:prstGeom>
        </p:spPr>
      </p:pic>
    </p:spTree>
    <p:extLst>
      <p:ext uri="{BB962C8B-B14F-4D97-AF65-F5344CB8AC3E}">
        <p14:creationId xmlns:p14="http://schemas.microsoft.com/office/powerpoint/2010/main" val="278095685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04467-C4A3-7146-4641-1054E39F8A41}"/>
              </a:ext>
            </a:extLst>
          </p:cNvPr>
          <p:cNvSpPr>
            <a:spLocks noGrp="1"/>
          </p:cNvSpPr>
          <p:nvPr>
            <p:ph type="title"/>
          </p:nvPr>
        </p:nvSpPr>
        <p:spPr>
          <a:xfrm>
            <a:off x="745696" y="404161"/>
            <a:ext cx="3937140" cy="829934"/>
          </a:xfrm>
        </p:spPr>
        <p:txBody>
          <a:bodyPr>
            <a:normAutofit fontScale="90000"/>
          </a:bodyPr>
          <a:lstStyle/>
          <a:p>
            <a:r>
              <a:rPr lang="en-GB" sz="2800" b="1" dirty="0">
                <a:latin typeface="Franklin Gothic Medium (Headings)"/>
              </a:rPr>
              <a:t>Prototype – Original PDF Document </a:t>
            </a:r>
          </a:p>
        </p:txBody>
      </p:sp>
      <p:pic>
        <p:nvPicPr>
          <p:cNvPr id="10" name="Picture 9">
            <a:extLst>
              <a:ext uri="{FF2B5EF4-FFF2-40B4-BE49-F238E27FC236}">
                <a16:creationId xmlns:a16="http://schemas.microsoft.com/office/drawing/2014/main" id="{EE14368D-4584-F615-0681-A374200D4D34}"/>
              </a:ext>
            </a:extLst>
          </p:cNvPr>
          <p:cNvPicPr>
            <a:picLocks noChangeAspect="1"/>
          </p:cNvPicPr>
          <p:nvPr/>
        </p:nvPicPr>
        <p:blipFill>
          <a:blip r:embed="rId2"/>
          <a:stretch>
            <a:fillRect/>
          </a:stretch>
        </p:blipFill>
        <p:spPr>
          <a:xfrm>
            <a:off x="1972854" y="1560908"/>
            <a:ext cx="8356193" cy="5165646"/>
          </a:xfrm>
          <a:prstGeom prst="rect">
            <a:avLst/>
          </a:prstGeom>
        </p:spPr>
      </p:pic>
    </p:spTree>
    <p:extLst>
      <p:ext uri="{BB962C8B-B14F-4D97-AF65-F5344CB8AC3E}">
        <p14:creationId xmlns:p14="http://schemas.microsoft.com/office/powerpoint/2010/main" val="155212895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56B5E1-86E8-8311-915B-044756A2E393}"/>
              </a:ext>
            </a:extLst>
          </p:cNvPr>
          <p:cNvSpPr>
            <a:spLocks noGrp="1"/>
          </p:cNvSpPr>
          <p:nvPr>
            <p:ph type="title"/>
          </p:nvPr>
        </p:nvSpPr>
        <p:spPr/>
        <p:txBody>
          <a:bodyPr/>
          <a:lstStyle/>
          <a:p>
            <a:endParaRPr lang="en-GB"/>
          </a:p>
        </p:txBody>
      </p:sp>
      <p:pic>
        <p:nvPicPr>
          <p:cNvPr id="4" name="Content Placeholder 3">
            <a:extLst>
              <a:ext uri="{FF2B5EF4-FFF2-40B4-BE49-F238E27FC236}">
                <a16:creationId xmlns:a16="http://schemas.microsoft.com/office/drawing/2014/main" id="{61F6A1B4-5CC9-4A1B-4DD9-747930E7112D}"/>
              </a:ext>
            </a:extLst>
          </p:cNvPr>
          <p:cNvPicPr>
            <a:picLocks noGrp="1" noChangeAspect="1"/>
            <a:extLst>
              <a:ext uri="{51228E76-BA90-4043-B771-695A4F85340A}">
                <alf:liveFeedProps xmlns:alf="http://schemas.microsoft.com/office/drawing/2021/livefeed"/>
              </a:ext>
            </a:extLst>
          </p:cNvPicPr>
          <p:nvPr>
            <p:ph idx="1"/>
          </p:nvPr>
        </p:nvPicPr>
        <p:blipFill>
          <a:blip r:embed="rId4">
            <a:extLst>
              <a:ext uri="{96DAC541-7B7A-43D3-8B79-37D633B846F1}">
                <asvg:svgBlip xmlns:asvg="http://schemas.microsoft.com/office/drawing/2016/SVG/main" r:embed="rId5"/>
              </a:ext>
            </a:extLst>
          </a:blip>
          <a:stretch>
            <a:fillRect/>
          </a:stretch>
        </p:blipFill>
        <p:spPr/>
      </p:pic>
      <p:pic>
        <p:nvPicPr>
          <p:cNvPr id="5" name="2024-01-19 08-32-56">
            <a:hlinkClick r:id="" action="ppaction://media"/>
            <a:extLst>
              <a:ext uri="{FF2B5EF4-FFF2-40B4-BE49-F238E27FC236}">
                <a16:creationId xmlns:a16="http://schemas.microsoft.com/office/drawing/2014/main" id="{656A92C7-9F9B-A7ED-4194-4AA9A2ACB4E0}"/>
              </a:ext>
            </a:extLst>
          </p:cNvPr>
          <p:cNvPicPr>
            <a:picLocks noChangeAspect="1"/>
          </p:cNvPicPr>
          <p:nvPr>
            <a:videoFile r:link="rId2"/>
            <p:extLst>
              <p:ext uri="{DAA4B4D4-6D71-4841-9C94-3DE7FCFB9230}">
                <p14:media xmlns:p14="http://schemas.microsoft.com/office/powerpoint/2010/main" r:embed="rId1"/>
              </p:ext>
            </p:extLst>
          </p:nvPr>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22874019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095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CD4AFB-8521-8543-0737-3625B2B9BA48}"/>
              </a:ext>
            </a:extLst>
          </p:cNvPr>
          <p:cNvSpPr>
            <a:spLocks noGrp="1"/>
          </p:cNvSpPr>
          <p:nvPr>
            <p:ph type="title"/>
          </p:nvPr>
        </p:nvSpPr>
        <p:spPr/>
        <p:txBody>
          <a:bodyPr/>
          <a:lstStyle/>
          <a:p>
            <a:r>
              <a:rPr lang="en-GB" b="1" dirty="0">
                <a:latin typeface="Franklin Gothic Medium (Headings)"/>
              </a:rPr>
              <a:t>Outcome Comparison</a:t>
            </a:r>
          </a:p>
        </p:txBody>
      </p:sp>
      <p:pic>
        <p:nvPicPr>
          <p:cNvPr id="6" name="Picture 5">
            <a:extLst>
              <a:ext uri="{FF2B5EF4-FFF2-40B4-BE49-F238E27FC236}">
                <a16:creationId xmlns:a16="http://schemas.microsoft.com/office/drawing/2014/main" id="{600CF879-3C2D-0F31-C4F2-16F5380D6801}"/>
              </a:ext>
            </a:extLst>
          </p:cNvPr>
          <p:cNvPicPr>
            <a:picLocks noChangeAspect="1"/>
          </p:cNvPicPr>
          <p:nvPr/>
        </p:nvPicPr>
        <p:blipFill>
          <a:blip r:embed="rId2"/>
          <a:stretch>
            <a:fillRect/>
          </a:stretch>
        </p:blipFill>
        <p:spPr>
          <a:xfrm>
            <a:off x="34090" y="1690688"/>
            <a:ext cx="6095999" cy="5167312"/>
          </a:xfrm>
          <a:prstGeom prst="rect">
            <a:avLst/>
          </a:prstGeom>
        </p:spPr>
      </p:pic>
      <p:pic>
        <p:nvPicPr>
          <p:cNvPr id="5" name="Picture 4">
            <a:extLst>
              <a:ext uri="{FF2B5EF4-FFF2-40B4-BE49-F238E27FC236}">
                <a16:creationId xmlns:a16="http://schemas.microsoft.com/office/drawing/2014/main" id="{B3562DA9-B3CF-EC0C-6317-D4788C069368}"/>
              </a:ext>
            </a:extLst>
          </p:cNvPr>
          <p:cNvPicPr>
            <a:picLocks noChangeAspect="1"/>
          </p:cNvPicPr>
          <p:nvPr/>
        </p:nvPicPr>
        <p:blipFill>
          <a:blip r:embed="rId3"/>
          <a:stretch>
            <a:fillRect/>
          </a:stretch>
        </p:blipFill>
        <p:spPr>
          <a:xfrm>
            <a:off x="5502442" y="1690688"/>
            <a:ext cx="6689558" cy="5167312"/>
          </a:xfrm>
          <a:prstGeom prst="rect">
            <a:avLst/>
          </a:prstGeom>
        </p:spPr>
      </p:pic>
    </p:spTree>
    <p:extLst>
      <p:ext uri="{BB962C8B-B14F-4D97-AF65-F5344CB8AC3E}">
        <p14:creationId xmlns:p14="http://schemas.microsoft.com/office/powerpoint/2010/main" val="5154508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574A574A-BC50-4AA4-0A07-9995B51586B7}"/>
              </a:ext>
            </a:extLst>
          </p:cNvPr>
          <p:cNvPicPr>
            <a:picLocks noChangeAspect="1"/>
          </p:cNvPicPr>
          <p:nvPr/>
        </p:nvPicPr>
        <p:blipFill>
          <a:blip r:embed="rId3"/>
          <a:stretch>
            <a:fillRect/>
          </a:stretch>
        </p:blipFill>
        <p:spPr>
          <a:xfrm>
            <a:off x="6096000" y="0"/>
            <a:ext cx="6095998" cy="6858000"/>
          </a:xfrm>
          <a:prstGeom prst="rect">
            <a:avLst/>
          </a:prstGeom>
        </p:spPr>
      </p:pic>
      <p:pic>
        <p:nvPicPr>
          <p:cNvPr id="10" name="Picture 9">
            <a:extLst>
              <a:ext uri="{FF2B5EF4-FFF2-40B4-BE49-F238E27FC236}">
                <a16:creationId xmlns:a16="http://schemas.microsoft.com/office/drawing/2014/main" id="{64910D6E-365D-D28D-6B12-3EAF7853D1FD}"/>
              </a:ext>
            </a:extLst>
          </p:cNvPr>
          <p:cNvPicPr>
            <a:picLocks noChangeAspect="1"/>
          </p:cNvPicPr>
          <p:nvPr/>
        </p:nvPicPr>
        <p:blipFill>
          <a:blip r:embed="rId4"/>
          <a:stretch>
            <a:fillRect/>
          </a:stretch>
        </p:blipFill>
        <p:spPr>
          <a:xfrm>
            <a:off x="0" y="0"/>
            <a:ext cx="6095998" cy="6858000"/>
          </a:xfrm>
          <a:prstGeom prst="rect">
            <a:avLst/>
          </a:prstGeom>
        </p:spPr>
      </p:pic>
    </p:spTree>
    <p:extLst>
      <p:ext uri="{BB962C8B-B14F-4D97-AF65-F5344CB8AC3E}">
        <p14:creationId xmlns:p14="http://schemas.microsoft.com/office/powerpoint/2010/main" val="12746042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B0221-4A5E-FAB4-62C0-6DEC787E4058}"/>
              </a:ext>
            </a:extLst>
          </p:cNvPr>
          <p:cNvSpPr>
            <a:spLocks noGrp="1"/>
          </p:cNvSpPr>
          <p:nvPr>
            <p:ph type="title"/>
          </p:nvPr>
        </p:nvSpPr>
        <p:spPr>
          <a:xfrm>
            <a:off x="838200" y="365125"/>
            <a:ext cx="10515600" cy="1036752"/>
          </a:xfrm>
        </p:spPr>
        <p:txBody>
          <a:bodyPr>
            <a:normAutofit/>
          </a:bodyPr>
          <a:lstStyle/>
          <a:p>
            <a:r>
              <a:rPr lang="en-GB" b="1" dirty="0">
                <a:latin typeface="Franklin Gothic Medium (Headings)"/>
              </a:rPr>
              <a:t>References</a:t>
            </a:r>
          </a:p>
        </p:txBody>
      </p:sp>
      <p:sp>
        <p:nvSpPr>
          <p:cNvPr id="3" name="Content Placeholder 2">
            <a:extLst>
              <a:ext uri="{FF2B5EF4-FFF2-40B4-BE49-F238E27FC236}">
                <a16:creationId xmlns:a16="http://schemas.microsoft.com/office/drawing/2014/main" id="{DE009CA3-D742-47E2-27CA-F07FB0342D39}"/>
              </a:ext>
            </a:extLst>
          </p:cNvPr>
          <p:cNvSpPr>
            <a:spLocks noGrp="1"/>
          </p:cNvSpPr>
          <p:nvPr>
            <p:ph idx="1"/>
          </p:nvPr>
        </p:nvSpPr>
        <p:spPr>
          <a:xfrm>
            <a:off x="838200" y="1401877"/>
            <a:ext cx="10515600" cy="5266551"/>
          </a:xfrm>
        </p:spPr>
        <p:txBody>
          <a:bodyPr>
            <a:normAutofit/>
          </a:bodyPr>
          <a:lstStyle/>
          <a:p>
            <a:pPr marL="514350" lvl="0" indent="-514350">
              <a:lnSpc>
                <a:spcPct val="107000"/>
              </a:lnSpc>
              <a:spcBef>
                <a:spcPts val="0"/>
              </a:spcBef>
              <a:buClr>
                <a:srgbClr val="000000"/>
              </a:buClr>
              <a:buFont typeface="+mj-lt"/>
              <a:buAutoNum type="arabicPeriod"/>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Wood B,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Bolch</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 Seeing and Understanding Data. Statistics and Probability [Internet]. 1.10.2018 [Accessed on 18.11.2023];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
              </a:rPr>
              <a:t>https://digitalcommons.ursinus.edu/triumphs_statistics/2/?utm_source=digitalcommons.ursinus.edu%2Ftriumphs_statistics%2F2&amp;utm_medium=PDF&amp;utm_campaign=PDFCoverPages</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100" dirty="0">
                <a:effectLst/>
                <a:latin typeface="Calibri" panose="020F0502020204030204" pitchFamily="34" charset="0"/>
                <a:ea typeface="Calibri" panose="020F0502020204030204" pitchFamily="34" charset="0"/>
                <a:cs typeface="Arial" panose="020B0604020202020204" pitchFamily="34" charset="0"/>
              </a:rPr>
              <a:t>Spence I. William Playfair and the Psychology of Graphs. JSM: Proceedings of the American Statistical Association. 2006. Available from: </a:t>
            </a:r>
            <a:r>
              <a:rPr lang="en-GB" sz="11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3"/>
              </a:rPr>
              <a:t>https://www.researchgate.net/publication/228091928_William_Playfair_and_the_Psychology_of_Graphs</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Friendly M, Valero-Mora P, Ibáñez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Ulargui</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The First (Known) Statistical Graph: Michael Florent van </a:t>
            </a: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Langren</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and the “Secret” of Longitude. The American Statistician [Internet]. 2010 May;64(2):174–84.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4"/>
              </a:rPr>
              <a:t>https://www.datavis.ca/papers/langren-TAS09154.pdf</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Callejon M. Masters series: William Playfair, the father of statistical graphics [Internet]. Flourish. 2023 [Accessed on 18.11.2023].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5"/>
              </a:rPr>
              <a:t>https://flourish.studio/blog/masters-william-playfair-father-of-statistical-graphics/</a:t>
            </a:r>
            <a:endPar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514350" lvl="0" indent="-514350">
              <a:lnSpc>
                <a:spcPct val="107000"/>
              </a:lnSpc>
              <a:spcBef>
                <a:spcPts val="0"/>
              </a:spcBef>
              <a:buClr>
                <a:srgbClr val="000000"/>
              </a:buClr>
              <a:buFont typeface="+mj-lt"/>
              <a:buAutoNum type="arabicPeriod"/>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Srivastava D. An Introduction to Data Visualization Tools and Techniques in Various Domains. International Journal of Computer Trends and Technology [Internet]. 2023 Apr 30;71(4).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6"/>
              </a:rPr>
              <a:t>https://ijcttjournal.org/2023/Volume-71%20Issue-4/IJCTT-V71I4P116.pdf</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Siirtola</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The Cost of Pie Charts [Internet]. IEEE Xplore. 2019.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7"/>
              </a:rPr>
              <a:t>https://ieeexplore.ieee.org/abstract/document/8812005</a:t>
            </a:r>
            <a:endPar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L="514350" indent="-514350">
              <a:lnSpc>
                <a:spcPct val="107000"/>
              </a:lnSpc>
              <a:spcBef>
                <a:spcPts val="0"/>
              </a:spcBef>
              <a:buFont typeface="+mj-lt"/>
              <a:buAutoNum type="arabicPeriod"/>
            </a:pPr>
            <a:r>
              <a:rPr lang="en-GB" sz="110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Rosling</a:t>
            </a: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H. The best stats you’ve ever seen. 2006 [Accessed on 25/11/2023].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8"/>
              </a:rPr>
              <a:t>https://www.ted.com/talks/hans_rosling_the_best_stats_you_ve_ever_seen?autoplay=true&amp;muted=true&amp;language=en</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100" dirty="0">
                <a:effectLst/>
                <a:latin typeface="Calibri" panose="020F0502020204030204" pitchFamily="34" charset="0"/>
                <a:ea typeface="Calibri" panose="020F0502020204030204" pitchFamily="34" charset="0"/>
                <a:cs typeface="Arial" panose="020B0604020202020204" pitchFamily="34" charset="0"/>
              </a:rPr>
              <a:t>Few S. Data Visualization: Past, Present, and Future. 2007. Available from: </a:t>
            </a:r>
            <a:r>
              <a:rPr lang="en-GB" sz="11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hlinkClick r:id="rId9"/>
              </a:rPr>
              <a:t>https://www.perceptualedge.com/articles/Whitepapers/Data_Visualization.pdf</a:t>
            </a:r>
            <a:endParaRPr lang="en-GB" sz="1100" u="sng" kern="100" dirty="0">
              <a:solidFill>
                <a:srgbClr val="0563C1"/>
              </a:solidFill>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Dix A. Human–computer interaction, foundations and new paradigms. Journal of Visual Languages &amp; Computing. 2017 Oct;42: </a:t>
            </a:r>
            <a:r>
              <a:rPr lang="en-GB" sz="1100" u="none" strike="noStrike" kern="100" dirty="0">
                <a:solidFill>
                  <a:srgbClr val="1F1F1F"/>
                </a:solidFill>
                <a:effectLst/>
                <a:latin typeface="Calibri" panose="020F0502020204030204" pitchFamily="34" charset="0"/>
                <a:ea typeface="Calibri" panose="020F0502020204030204" pitchFamily="34" charset="0"/>
                <a:cs typeface="Calibri" panose="020F0502020204030204" pitchFamily="34" charset="0"/>
                <a:hlinkClick r:id="rId10" tooltip="Persistent link using digital object identifier"/>
              </a:rPr>
              <a:t>https://doi.org/10.1016/j.jvlc.2016.04.001</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marR="457200" lvl="0" indent="-514350">
              <a:lnSpc>
                <a:spcPct val="107000"/>
              </a:lnSpc>
              <a:spcBef>
                <a:spcPts val="0"/>
              </a:spcBef>
              <a:buClr>
                <a:srgbClr val="000000"/>
              </a:buClr>
              <a:buFont typeface="+mj-lt"/>
              <a:buAutoNum type="arabicPeriod"/>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Huang K. Challenges in Human-Computer Interaction Design for Mobile Devices. 2009;1. Available from: </a:t>
            </a:r>
            <a:r>
              <a:rPr lang="en-GB" sz="11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11"/>
              </a:rPr>
              <a:t>https://iaeng.org/publication/WCECS2009/WCECS2009_pp236-241.pdf</a:t>
            </a:r>
            <a:endParaRPr lang="en-GB" sz="11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endParaRPr>
          </a:p>
          <a:p>
            <a:pPr marL="514350" marR="457200" lvl="0" indent="-514350">
              <a:lnSpc>
                <a:spcPct val="107000"/>
              </a:lnSpc>
              <a:spcBef>
                <a:spcPts val="0"/>
              </a:spcBef>
              <a:buClr>
                <a:srgbClr val="000000"/>
              </a:buClr>
              <a:buFont typeface="+mj-lt"/>
              <a:buAutoNum type="arabicPeriod"/>
            </a:pPr>
            <a:r>
              <a:rPr lang="en-GB" sz="1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Paul Main. Gestalt Psychology [Internet]. 2023 [Accessed on 24/11/2023]. Available from: </a:t>
            </a:r>
            <a:r>
              <a:rPr lang="en-GB" sz="110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2"/>
              </a:rPr>
              <a:t>https://www.structural-learning.com/post/gestalt-psychology</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Wolfgang </a:t>
            </a: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Köhler</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Gestalt psychology: an introduction to new concepts in modern psychology. New York: Liveright; 1992.</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Lehar S. Directional Harmonic Theory: A Computational Gestalt Model to Account for Illusory Contour and Vertex Formation. Perception. 2003 Apr;32(4). </a:t>
            </a:r>
            <a:r>
              <a:rPr lang="en-GB" sz="1100" kern="100" dirty="0">
                <a:effectLst/>
                <a:latin typeface="Calibri" panose="020F0502020204030204" pitchFamily="34" charset="0"/>
                <a:ea typeface="Calibri" panose="020F0502020204030204" pitchFamily="34" charset="0"/>
                <a:cs typeface="Arial" panose="020B0604020202020204" pitchFamily="34" charset="0"/>
              </a:rPr>
              <a:t>DOI:10.1068/p5011</a:t>
            </a:r>
          </a:p>
          <a:p>
            <a:pPr marL="514350" lvl="0" indent="-514350">
              <a:lnSpc>
                <a:spcPct val="107000"/>
              </a:lnSpc>
              <a:spcBef>
                <a:spcPts val="0"/>
              </a:spcBef>
              <a:buClr>
                <a:srgbClr val="000000"/>
              </a:buClr>
              <a:buFont typeface="+mj-lt"/>
              <a:buAutoNum type="arabicPeriod"/>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Chin C, </a:t>
            </a: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Ramiah</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 Razali NF. Inventory Management Systems (IMS). Journal of Applied Tech ology and Innovation. 2023;7(3). Available from: </a:t>
            </a:r>
            <a:r>
              <a:rPr lang="en-GB" sz="11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13"/>
              </a:rPr>
              <a:t>https://www.researchgate.net/publication/372653862_Inventory_Management_Systems_IMS</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lvl="0" indent="-514350">
              <a:lnSpc>
                <a:spcPct val="107000"/>
              </a:lnSpc>
              <a:spcBef>
                <a:spcPts val="0"/>
              </a:spcBef>
              <a:buClr>
                <a:srgbClr val="000000"/>
              </a:buClr>
              <a:buFont typeface="+mj-lt"/>
              <a:buAutoNum type="arabicPeriod"/>
            </a:pP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Atieh</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AM, </a:t>
            </a: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Kaylani</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H, Al-</a:t>
            </a: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abdallat</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Y, </a:t>
            </a: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Qaderi</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 Ghoul L, </a:t>
            </a:r>
            <a:r>
              <a:rPr lang="en-GB" sz="110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Jaradat</a:t>
            </a: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L, et al. Performance improvement of inventory management system processes by an automated warehouse management system. Procedia CIRP. 2016;41(1). Available from: </a:t>
            </a:r>
            <a:r>
              <a:rPr lang="en-GB" sz="11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14"/>
              </a:rPr>
              <a:t>https://www.sciencedirect.com/science/article/pii/S2212827115012019</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indent="-514350">
              <a:lnSpc>
                <a:spcPct val="107000"/>
              </a:lnSpc>
              <a:spcBef>
                <a:spcPts val="0"/>
              </a:spcBef>
              <a:buFont typeface="+mj-lt"/>
              <a:buAutoNum type="arabicPeriod"/>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Snowden D, Boone M. A Leader’s Framework for Decision Making. Harvard Business Review. 2007 [Accessed on 2/12/2023]. Available from: </a:t>
            </a:r>
            <a:r>
              <a:rPr lang="en-GB" sz="110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15"/>
              </a:rPr>
              <a:t>https://hbr.org/2007/11/a-leaders-framework-for-decision-making</a:t>
            </a: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514350" marR="0" lvl="0" indent="-514350" algn="l" defTabSz="914400" rtl="0" eaLnBrk="1" fontAlgn="auto" latinLnBrk="0" hangingPunct="1">
              <a:lnSpc>
                <a:spcPct val="100000"/>
              </a:lnSpc>
              <a:spcBef>
                <a:spcPts val="0"/>
              </a:spcBef>
              <a:spcAft>
                <a:spcPts val="0"/>
              </a:spcAft>
              <a:buClrTx/>
              <a:buSzTx/>
              <a:buFont typeface="+mj-lt"/>
              <a:buAutoNum type="arabicPeriod"/>
              <a:tabLst/>
              <a:defRPr/>
            </a:pPr>
            <a:r>
              <a:rPr lang="en-GB" sz="110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Moore J. Data Visualization in Support of Executive Decision Making. Interdisciplinary Journal of Information, Knowledge, and Management. 2017;12.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None/>
            </a:pPr>
            <a:endParaRPr lang="en-GB" sz="1100" kern="1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1100" dirty="0"/>
          </a:p>
        </p:txBody>
      </p:sp>
    </p:spTree>
    <p:extLst>
      <p:ext uri="{BB962C8B-B14F-4D97-AF65-F5344CB8AC3E}">
        <p14:creationId xmlns:p14="http://schemas.microsoft.com/office/powerpoint/2010/main" val="27467020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5B0221-4A5E-FAB4-62C0-6DEC787E4058}"/>
              </a:ext>
            </a:extLst>
          </p:cNvPr>
          <p:cNvSpPr>
            <a:spLocks noGrp="1"/>
          </p:cNvSpPr>
          <p:nvPr>
            <p:ph type="title"/>
          </p:nvPr>
        </p:nvSpPr>
        <p:spPr>
          <a:xfrm>
            <a:off x="838200" y="365125"/>
            <a:ext cx="10515600" cy="764935"/>
          </a:xfrm>
        </p:spPr>
        <p:txBody>
          <a:bodyPr/>
          <a:lstStyle/>
          <a:p>
            <a:r>
              <a:rPr lang="en-GB" b="1" dirty="0">
                <a:latin typeface="Franklin Gothic Medium (Headings)"/>
              </a:rPr>
              <a:t>References</a:t>
            </a:r>
            <a:endParaRPr lang="en-GB" b="1" dirty="0"/>
          </a:p>
        </p:txBody>
      </p:sp>
      <p:sp>
        <p:nvSpPr>
          <p:cNvPr id="3" name="Content Placeholder 2">
            <a:extLst>
              <a:ext uri="{FF2B5EF4-FFF2-40B4-BE49-F238E27FC236}">
                <a16:creationId xmlns:a16="http://schemas.microsoft.com/office/drawing/2014/main" id="{DE009CA3-D742-47E2-27CA-F07FB0342D39}"/>
              </a:ext>
            </a:extLst>
          </p:cNvPr>
          <p:cNvSpPr>
            <a:spLocks noGrp="1"/>
          </p:cNvSpPr>
          <p:nvPr>
            <p:ph idx="1"/>
          </p:nvPr>
        </p:nvSpPr>
        <p:spPr>
          <a:xfrm>
            <a:off x="838200" y="1039568"/>
            <a:ext cx="10515600" cy="5671783"/>
          </a:xfrm>
        </p:spPr>
        <p:txBody>
          <a:bodyPr>
            <a:noAutofit/>
          </a:bodyPr>
          <a:lstStyle/>
          <a:p>
            <a:pPr lvl="0">
              <a:lnSpc>
                <a:spcPct val="107000"/>
              </a:lnSpc>
              <a:buClr>
                <a:srgbClr val="000000"/>
              </a:buClr>
              <a:buFont typeface="+mj-lt"/>
              <a:buAutoNum type="arabicPeriod" startAt="18"/>
            </a:pPr>
            <a:r>
              <a:rPr lang="en-GB" sz="83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Samarati</a:t>
            </a: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P, </a:t>
            </a:r>
            <a:r>
              <a:rPr lang="en-GB" sz="83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Capitani</a:t>
            </a: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de </a:t>
            </a:r>
            <a:r>
              <a:rPr lang="en-GB" sz="83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Vimercati</a:t>
            </a: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Access Control: Policies, Models, and Mechanisms. Foundations of Security Analysis and Design. International School on Foundations of Security, Analysis and Design. 2001. Available from: </a:t>
            </a:r>
            <a:r>
              <a:rPr lang="en-GB" sz="83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
              </a:rPr>
              <a:t>https://link.springer.com/content/pdf/10.1007/3-540-45608-2_3.pdf</a:t>
            </a:r>
            <a:endParaRPr lang="en-GB" sz="830" u="sng" kern="0" dirty="0">
              <a:solidFill>
                <a:srgbClr val="0563C1"/>
              </a:solidFill>
              <a:latin typeface="Calibri" panose="020F0502020204030204" pitchFamily="34" charset="0"/>
              <a:ea typeface="Times New Roman" panose="02020603050405020304" pitchFamily="18" charset="0"/>
              <a:cs typeface="Calibri" panose="020F050202020403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Dr.</a:t>
            </a: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Ingle DR. Literature Review of Data Security Measures and Access Control Mechanisms of Information Security. 2022. Available from: </a:t>
            </a:r>
            <a:r>
              <a:rPr lang="en-GB" sz="83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3"/>
              </a:rPr>
              <a:t>https://www.researchgate.net/publication/362541370_Literature_Review_of_Data_Security_Measures_and_Access_Control_Mechanisms_of_Information_Security_Head_of_Department</a:t>
            </a:r>
            <a:endPar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Labadie C, </a:t>
            </a:r>
            <a:r>
              <a:rPr lang="en-GB" sz="830" kern="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Legner</a:t>
            </a: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C. Understanding Data Protection Regulations from a Data Management Perspective: A Capability-Based Approach to EU-GDPR. 2019. Available from: </a:t>
            </a:r>
            <a:r>
              <a:rPr lang="en-GB" sz="83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4"/>
              </a:rPr>
              <a:t>https://serval.unil.ch/resource/serval:BIB_65AAB323C49C.P001/REF.pdf</a:t>
            </a: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a:t>
            </a:r>
            <a:endPar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err="1">
                <a:solidFill>
                  <a:srgbClr val="000000"/>
                </a:solidFill>
                <a:latin typeface="Calibri" panose="020F0502020204030204" pitchFamily="34" charset="0"/>
                <a:ea typeface="Calibri" panose="020F0502020204030204" pitchFamily="34" charset="0"/>
                <a:cs typeface="Calibri" panose="020F0502020204030204" pitchFamily="34" charset="0"/>
              </a:rPr>
              <a:t>Kosara</a:t>
            </a:r>
            <a:r>
              <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rPr>
              <a:t> R, Mackinlay J. Storytelling: The Next Step for Visualization. 2013 May;46(5):44–50. DOI: </a:t>
            </a:r>
            <a:r>
              <a:rPr lang="en-GB" sz="830" u="sng" kern="100" dirty="0">
                <a:solidFill>
                  <a:srgbClr val="0563C1"/>
                </a:solidFill>
                <a:latin typeface="Calibri" panose="020F0502020204030204" pitchFamily="34" charset="0"/>
                <a:ea typeface="Calibri" panose="020F0502020204030204" pitchFamily="34" charset="0"/>
                <a:cs typeface="Arial" panose="020B0604020202020204" pitchFamily="34" charset="0"/>
                <a:hlinkClick r:id="rId5"/>
              </a:rPr>
              <a:t>10.1109/MC.2013.36</a:t>
            </a:r>
            <a:endParaRPr lang="en-GB" sz="830" u="sng" kern="100" dirty="0">
              <a:solidFill>
                <a:srgbClr val="0563C1"/>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0"/>
              </a:spcBef>
              <a:buClr>
                <a:srgbClr val="000000"/>
              </a:buClr>
              <a:buFont typeface="+mj-lt"/>
              <a:buAutoNum type="arabicPeriod" startAt="18"/>
              <a:defRPr/>
            </a:pPr>
            <a:r>
              <a:rPr lang="en-GB" sz="830" kern="100" dirty="0" err="1">
                <a:solidFill>
                  <a:srgbClr val="000000"/>
                </a:solidFill>
                <a:latin typeface="Calibri" panose="020F0502020204030204" pitchFamily="34" charset="0"/>
                <a:ea typeface="Calibri" panose="020F0502020204030204" pitchFamily="34" charset="0"/>
                <a:cs typeface="Calibri" panose="020F0502020204030204" pitchFamily="34" charset="0"/>
              </a:rPr>
              <a:t>Raszler</a:t>
            </a:r>
            <a:r>
              <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rPr>
              <a:t> A. How Power BI can be Built to </a:t>
            </a:r>
            <a:r>
              <a:rPr lang="en-GB" sz="830" kern="100" dirty="0" err="1">
                <a:solidFill>
                  <a:srgbClr val="000000"/>
                </a:solidFill>
                <a:latin typeface="Calibri" panose="020F0502020204030204" pitchFamily="34" charset="0"/>
                <a:ea typeface="Calibri" panose="020F0502020204030204" pitchFamily="34" charset="0"/>
                <a:cs typeface="Calibri" panose="020F0502020204030204" pitchFamily="34" charset="0"/>
              </a:rPr>
              <a:t>Analyze</a:t>
            </a:r>
            <a:r>
              <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rPr>
              <a:t> Player and Team Statistics in the NBA. Theses/Capstones/Creative Projects [Internet]. 2020 May 1 [cited 2023 Nov 25]; Available from: </a:t>
            </a:r>
            <a:r>
              <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6"/>
              </a:rPr>
              <a:t>https://digitalcommons.unomaha.edu/university_honors_program/98/?utm_source=digitalcommons.unomaha.edu%2Funiversity_honors_program%2F98&amp;utm_medium=PDF&amp;utm_campaign=PDFCoverPages</a:t>
            </a:r>
            <a:endPar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Batt S, </a:t>
            </a:r>
            <a:r>
              <a:rPr lang="en-GB" sz="830" kern="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Grealis</a:t>
            </a: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 T, Harmon O, </a:t>
            </a:r>
            <a:r>
              <a:rPr lang="en-GB" sz="830" kern="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Tomolonis</a:t>
            </a: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 P. Learning Tableau: A data visualization tool. The Journal of Economic Education. 2020 Aug 20;5. </a:t>
            </a:r>
            <a:r>
              <a:rPr lang="en-GB" sz="830" kern="100" dirty="0">
                <a:latin typeface="Calibri" panose="020F0502020204030204" pitchFamily="34" charset="0"/>
                <a:ea typeface="Calibri" panose="020F0502020204030204" pitchFamily="34" charset="0"/>
                <a:cs typeface="Calibri" panose="020F0502020204030204" pitchFamily="34" charset="0"/>
              </a:rPr>
              <a:t>DOI: 10.1080/00220485.2020.1804503</a:t>
            </a:r>
          </a:p>
          <a:p>
            <a:pPr>
              <a:lnSpc>
                <a:spcPct val="107000"/>
              </a:lnSpc>
              <a:spcBef>
                <a:spcPts val="0"/>
              </a:spcBef>
              <a:buClr>
                <a:srgbClr val="000000"/>
              </a:buClr>
              <a:buFont typeface="+mj-lt"/>
              <a:buAutoNum type="arabicPeriod" startAt="18"/>
              <a:defRPr/>
            </a:pPr>
            <a:r>
              <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rPr>
              <a:t>Halwai S. Comparison Bespoke Software And Off-The-Shelf Software | [Internet]. Sigma Data Systems. 2021 [Accessed on 25/11/2023]. Available from: </a:t>
            </a:r>
            <a:r>
              <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7"/>
              </a:rPr>
              <a:t>https://www.sigmadatasys.com/how-bespoke-software-is-nothing-like-off-the-shelf-software/</a:t>
            </a:r>
            <a:endPar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a:latin typeface="Calibri" panose="020F0502020204030204" pitchFamily="34" charset="0"/>
                <a:ea typeface="Calibri" panose="020F0502020204030204" pitchFamily="34" charset="0"/>
                <a:cs typeface="Arial" panose="020B0604020202020204" pitchFamily="34" charset="0"/>
              </a:rPr>
              <a:t>Patel S. Exploring Desktop Application Development: Benefits, Types, and Process. 2023 [Accessed on 9/12/2023]. Available from: </a:t>
            </a:r>
            <a:r>
              <a:rPr lang="en-GB" sz="830" u="sng" kern="100" dirty="0">
                <a:solidFill>
                  <a:srgbClr val="0563C1"/>
                </a:solidFill>
                <a:latin typeface="Calibri" panose="020F0502020204030204" pitchFamily="34" charset="0"/>
                <a:ea typeface="Calibri" panose="020F0502020204030204" pitchFamily="34" charset="0"/>
                <a:cs typeface="Arial" panose="020B0604020202020204" pitchFamily="34" charset="0"/>
                <a:hlinkClick r:id="rId8"/>
              </a:rPr>
              <a:t>https://www.cmarix.com/blog/desktop-application-development/#:~:text=There%20are%20numerous%20benefits%20to,network%20latency%20or%20bandwidth%20issues</a:t>
            </a:r>
            <a:r>
              <a:rPr lang="en-GB" sz="830" kern="100" dirty="0">
                <a:latin typeface="Calibri" panose="020F0502020204030204" pitchFamily="34" charset="0"/>
                <a:ea typeface="Calibri" panose="020F0502020204030204" pitchFamily="34" charset="0"/>
                <a:cs typeface="Arial" panose="020B0604020202020204" pitchFamily="34" charset="0"/>
              </a:rPr>
              <a:t>.</a:t>
            </a:r>
          </a:p>
          <a:p>
            <a:pPr>
              <a:lnSpc>
                <a:spcPct val="107000"/>
              </a:lnSpc>
              <a:spcBef>
                <a:spcPts val="0"/>
              </a:spcBef>
              <a:buClr>
                <a:srgbClr val="000000"/>
              </a:buClr>
              <a:buFont typeface="+mj-lt"/>
              <a:buAutoNum type="arabicPeriod" startAt="18"/>
              <a:defRPr/>
            </a:pPr>
            <a:r>
              <a:rPr lang="en-GB" sz="830" kern="0" dirty="0">
                <a:latin typeface="Calibri" panose="020F0502020204030204" pitchFamily="34" charset="0"/>
                <a:ea typeface="Times New Roman" panose="02020603050405020304" pitchFamily="18" charset="0"/>
                <a:cs typeface="Calibri" panose="020F0502020204030204" pitchFamily="34" charset="0"/>
              </a:rPr>
              <a:t>Jamil IA, Abedin MI, Sarker DK, Islam J. Vibration Data Acquisition and Visualization System using MEMS Accelerometer. </a:t>
            </a:r>
            <a:r>
              <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9"/>
              </a:rPr>
              <a:t>International Conference on Electrical Engineering and Information &amp; Communication Technology</a:t>
            </a:r>
            <a:r>
              <a:rPr lang="en-GB" sz="830" kern="0" dirty="0">
                <a:latin typeface="Calibri" panose="020F0502020204030204" pitchFamily="34" charset="0"/>
                <a:ea typeface="Times New Roman" panose="02020603050405020304" pitchFamily="18" charset="0"/>
                <a:cs typeface="Calibri" panose="020F0502020204030204" pitchFamily="34" charset="0"/>
              </a:rPr>
              <a:t>. 2014. DOI: </a:t>
            </a:r>
            <a:r>
              <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10"/>
              </a:rPr>
              <a:t>10.1109/ICEEICT.2014.6919090</a:t>
            </a:r>
            <a:endPar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0" dirty="0">
                <a:latin typeface="Calibri" panose="020F0502020204030204" pitchFamily="34" charset="0"/>
                <a:ea typeface="Times New Roman" panose="02020603050405020304" pitchFamily="18" charset="0"/>
                <a:cs typeface="Calibri" panose="020F0502020204030204" pitchFamily="34" charset="0"/>
              </a:rPr>
              <a:t>Almeida F. Visual C#.NET: Console Applications and Windows Forms. ISSUU Publishing; 2018.</a:t>
            </a:r>
          </a:p>
          <a:p>
            <a:pPr>
              <a:lnSpc>
                <a:spcPct val="107000"/>
              </a:lnSpc>
              <a:spcBef>
                <a:spcPts val="0"/>
              </a:spcBef>
              <a:buClr>
                <a:srgbClr val="000000"/>
              </a:buClr>
              <a:buFont typeface="+mj-lt"/>
              <a:buAutoNum type="arabicPeriod" startAt="18"/>
              <a:defRPr/>
            </a:pP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Price MJ. C# 10 and .NET 6 - Modern Cross-Platform Development - Sixth Edition Build Apps, Websites, and Services with ASP. NET Core 6, </a:t>
            </a:r>
            <a:r>
              <a:rPr lang="en-GB" sz="830" kern="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Blazor</a:t>
            </a: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 and EF Core 6 Using Visual Studio 2022 and Visual Studio Code. Birmingham: </a:t>
            </a:r>
            <a:r>
              <a:rPr lang="en-GB" sz="830" kern="0" dirty="0" err="1">
                <a:solidFill>
                  <a:srgbClr val="000000"/>
                </a:solidFill>
                <a:latin typeface="Calibri" panose="020F0502020204030204" pitchFamily="34" charset="0"/>
                <a:ea typeface="Times New Roman" panose="02020603050405020304" pitchFamily="18" charset="0"/>
                <a:cs typeface="Calibri" panose="020F0502020204030204" pitchFamily="34" charset="0"/>
              </a:rPr>
              <a:t>Packt</a:t>
            </a: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 Publishing, Limited; 2021.</a:t>
            </a:r>
          </a:p>
          <a:p>
            <a:pPr lvl="0">
              <a:lnSpc>
                <a:spcPct val="107000"/>
              </a:lnSpc>
              <a:spcBef>
                <a:spcPts val="0"/>
              </a:spcBef>
              <a:buClr>
                <a:srgbClr val="000000"/>
              </a:buClr>
              <a:buFont typeface="+mj-lt"/>
              <a:buAutoNum type="arabicPeriod" startAt="18"/>
              <a:defRPr/>
            </a:pPr>
            <a:r>
              <a:rPr lang="en-GB" sz="830" kern="0" dirty="0">
                <a:solidFill>
                  <a:srgbClr val="000000"/>
                </a:solidFill>
                <a:latin typeface="Calibri" panose="020F0502020204030204" pitchFamily="34" charset="0"/>
                <a:ea typeface="Times New Roman" panose="02020603050405020304" pitchFamily="18" charset="0"/>
                <a:cs typeface="Calibri" panose="020F0502020204030204" pitchFamily="34" charset="0"/>
              </a:rPr>
              <a:t>Tan J, Chen Y, Jiao S. Visual Studio Code in Introductory Computer Science Course: An Experience Report. 2023 Mar 10. DOI: 10.48550/arXiv.2303.10174</a:t>
            </a:r>
          </a:p>
          <a:p>
            <a:pPr lvl="0">
              <a:lnSpc>
                <a:spcPct val="107000"/>
              </a:lnSpc>
              <a:spcBef>
                <a:spcPts val="0"/>
              </a:spcBef>
              <a:buClr>
                <a:srgbClr val="000000"/>
              </a:buClr>
              <a:buFont typeface="+mj-lt"/>
              <a:buAutoNum type="arabicPeriod" startAt="18"/>
              <a:defRPr/>
            </a:pPr>
            <a:r>
              <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rPr>
              <a:t>Srivastava D. An Introduction to Data Visualization Tools and Techniques in Various Domains. International Journal of Computer Trends and Technology [Internet]. 2023 Apr 30;71(4). Available from: </a:t>
            </a:r>
            <a:r>
              <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11"/>
              </a:rPr>
              <a:t>https://ijcttjournal.org/2023/Volume-71%20Issue-4/IJCTT-V71I4P116.pdf</a:t>
            </a:r>
            <a:endPar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endParaRPr>
          </a:p>
          <a:p>
            <a:pPr lvl="0">
              <a:lnSpc>
                <a:spcPct val="107000"/>
              </a:lnSpc>
              <a:spcBef>
                <a:spcPts val="0"/>
              </a:spcBef>
              <a:buClr>
                <a:srgbClr val="000000"/>
              </a:buClr>
              <a:buFont typeface="+mj-lt"/>
              <a:buAutoNum type="arabicPeriod" startAt="18"/>
              <a:defRPr/>
            </a:pPr>
            <a:r>
              <a:rPr lang="en-GB" sz="830" kern="100" dirty="0" err="1">
                <a:solidFill>
                  <a:srgbClr val="000000"/>
                </a:solidFill>
                <a:latin typeface="Calibri" panose="020F0502020204030204" pitchFamily="34" charset="0"/>
                <a:ea typeface="Calibri" panose="020F0502020204030204" pitchFamily="34" charset="0"/>
                <a:cs typeface="Calibri" panose="020F0502020204030204" pitchFamily="34" charset="0"/>
              </a:rPr>
              <a:t>Siirtola</a:t>
            </a:r>
            <a:r>
              <a:rPr lang="en-GB" sz="830" kern="100" dirty="0">
                <a:solidFill>
                  <a:srgbClr val="000000"/>
                </a:solidFill>
                <a:latin typeface="Calibri" panose="020F0502020204030204" pitchFamily="34" charset="0"/>
                <a:ea typeface="Calibri" panose="020F0502020204030204" pitchFamily="34" charset="0"/>
                <a:cs typeface="Calibri" panose="020F0502020204030204" pitchFamily="34" charset="0"/>
              </a:rPr>
              <a:t> H. The Cost of Pie Charts [Internet]. IEEE Xplore. 2019. Available from: </a:t>
            </a:r>
            <a:r>
              <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hlinkClick r:id="rId12"/>
              </a:rPr>
              <a:t>https://ieeexplore.ieee.org/abstract/document/8812005</a:t>
            </a:r>
            <a:endParaRPr lang="en-GB" sz="830" kern="100" dirty="0">
              <a:latin typeface="Calibri" panose="020F0502020204030204" pitchFamily="34" charset="0"/>
              <a:ea typeface="Calibri" panose="020F0502020204030204" pitchFamily="34" charset="0"/>
              <a:cs typeface="Arial" panose="020B060402020202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Mwadulo</a:t>
            </a: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MW, </a:t>
            </a:r>
            <a:r>
              <a:rPr lang="en-GB" sz="83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Odoyo</a:t>
            </a: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CO. Phenomenology Approach Applicability in Information Systems and Technology Field. Computer Science and Information Technology. 2020;8(2). Available from: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3"/>
              </a:rPr>
              <a:t>https://www.researchgate.net/publication/341828080_Phenomenology_Approach_Applicability_in_Information_Systems_and_Technology_Field</a:t>
            </a:r>
            <a:endParaRPr lang="en-GB" sz="830" u="sng" kern="100" dirty="0">
              <a:solidFill>
                <a:srgbClr val="0563C1"/>
              </a:solidFill>
              <a:latin typeface="Calibri" panose="020F0502020204030204" pitchFamily="34" charset="0"/>
              <a:ea typeface="Calibri" panose="020F0502020204030204" pitchFamily="34" charset="0"/>
              <a:cs typeface="Calibri" panose="020F050202020403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Smith, D W. Phenomenology, The Stanford </a:t>
            </a:r>
            <a:r>
              <a:rPr lang="en-GB" sz="83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Encyclopedia</a:t>
            </a: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of Philosophy (Summer 2018 Edition). 2013 [Accessed on 22.09.2023]. Available from: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4"/>
              </a:rPr>
              <a:t>https://plato.stanford.edu/archives/sum2018/entries/phenomenology/</a:t>
            </a:r>
            <a:endPar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Malhotra G. Strategies in Research. International Journal Of Advance Research And Development. 2017;2(5).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5"/>
              </a:rPr>
              <a:t>https://www.ijarnd.com/manuscripts/v2i5/V2I5-1220.pdf</a:t>
            </a:r>
            <a:endPar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Creswell. JW. Research Design. Qualitative, Quantitative and Mixed Methods Approaches. 3</a:t>
            </a:r>
            <a:r>
              <a:rPr lang="en-GB" sz="830" kern="100" baseline="300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rd</a:t>
            </a: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ed. Sage Publications. 2009.Romeo G. Computers and the primary curriculum: an action research case study. IFIP World Conference on Computers in Education. Springer eBooks. 1995. Available from: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6"/>
              </a:rPr>
              <a:t>https://link.springer.com/chapter/10.1007/978-0-387-34844-5_64</a:t>
            </a:r>
            <a:endPar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marR="0" lvl="0" algn="l" defTabSz="914400" rtl="0" eaLnBrk="1" fontAlgn="auto" latinLnBrk="0" hangingPunct="1">
              <a:lnSpc>
                <a:spcPct val="107000"/>
              </a:lnSpc>
              <a:spcBef>
                <a:spcPts val="0"/>
              </a:spcBef>
              <a:spcAft>
                <a:spcPts val="0"/>
              </a:spcAft>
              <a:buClr>
                <a:srgbClr val="000000"/>
              </a:buClr>
              <a:buSzTx/>
              <a:buFont typeface="+mj-lt"/>
              <a:buAutoNum type="arabicPeriod" startAt="18"/>
              <a:tabLst/>
              <a:defRPr/>
            </a:pPr>
            <a:r>
              <a:rPr lang="en-GB" sz="830" kern="100" dirty="0" err="1">
                <a:solidFill>
                  <a:srgbClr val="000000"/>
                </a:solidFill>
                <a:effectLst/>
                <a:latin typeface="Calibri" panose="020F0502020204030204" pitchFamily="34" charset="0"/>
                <a:ea typeface="Calibri" panose="020F0502020204030204" pitchFamily="34" charset="0"/>
                <a:cs typeface="Calibri" panose="020F0502020204030204" pitchFamily="34" charset="0"/>
              </a:rPr>
              <a:t>Kotsias</a:t>
            </a:r>
            <a:r>
              <a:rPr lang="en-GB" sz="83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J, Ahmad A, Scheepers R. Adopting and Integrating Cyber-Threat Intelligence in a Commercial Organisation. European Journal of Information Systems [Internet]. 2022 Jul 11;1–17. Available from: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7"/>
              </a:rPr>
              <a:t>https://www.tandfonline.com/doi/full/10.1080/0960085X.2022.2088414</a:t>
            </a:r>
            <a:endPar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dirty="0" err="1">
                <a:solidFill>
                  <a:srgbClr val="000000"/>
                </a:solidFill>
                <a:effectLst/>
                <a:latin typeface="Calibri" panose="020F0502020204030204" pitchFamily="34" charset="0"/>
                <a:ea typeface="Calibri" panose="020F0502020204030204" pitchFamily="34" charset="0"/>
              </a:rPr>
              <a:t>Nyanchoka</a:t>
            </a:r>
            <a:r>
              <a:rPr lang="en-GB" sz="830" dirty="0">
                <a:solidFill>
                  <a:srgbClr val="000000"/>
                </a:solidFill>
                <a:effectLst/>
                <a:latin typeface="Calibri" panose="020F0502020204030204" pitchFamily="34" charset="0"/>
                <a:ea typeface="Calibri" panose="020F0502020204030204" pitchFamily="34" charset="0"/>
              </a:rPr>
              <a:t> L, Tudur-Smith C, </a:t>
            </a:r>
            <a:r>
              <a:rPr lang="en-GB" sz="830" dirty="0" err="1">
                <a:solidFill>
                  <a:srgbClr val="000000"/>
                </a:solidFill>
                <a:effectLst/>
                <a:latin typeface="Calibri" panose="020F0502020204030204" pitchFamily="34" charset="0"/>
                <a:ea typeface="Calibri" panose="020F0502020204030204" pitchFamily="34" charset="0"/>
              </a:rPr>
              <a:t>Porcher</a:t>
            </a:r>
            <a:r>
              <a:rPr lang="en-GB" sz="830" dirty="0">
                <a:solidFill>
                  <a:srgbClr val="000000"/>
                </a:solidFill>
                <a:effectLst/>
                <a:latin typeface="Calibri" panose="020F0502020204030204" pitchFamily="34" charset="0"/>
                <a:ea typeface="Calibri" panose="020F0502020204030204" pitchFamily="34" charset="0"/>
              </a:rPr>
              <a:t> R, </a:t>
            </a:r>
            <a:r>
              <a:rPr lang="en-GB" sz="830" dirty="0" err="1">
                <a:solidFill>
                  <a:srgbClr val="000000"/>
                </a:solidFill>
                <a:effectLst/>
                <a:latin typeface="Calibri" panose="020F0502020204030204" pitchFamily="34" charset="0"/>
                <a:ea typeface="Calibri" panose="020F0502020204030204" pitchFamily="34" charset="0"/>
              </a:rPr>
              <a:t>Hren</a:t>
            </a:r>
            <a:r>
              <a:rPr lang="en-GB" sz="830" dirty="0">
                <a:solidFill>
                  <a:srgbClr val="000000"/>
                </a:solidFill>
                <a:effectLst/>
                <a:latin typeface="Calibri" panose="020F0502020204030204" pitchFamily="34" charset="0"/>
                <a:ea typeface="Calibri" panose="020F0502020204030204" pitchFamily="34" charset="0"/>
              </a:rPr>
              <a:t> D. Key stakeholders’ perspectives and experiences with defining, identifying and displaying gaps in health research: a qualitative study protocol. BMJ Open. 2019 Aug;9(8). </a:t>
            </a:r>
            <a:r>
              <a:rPr lang="en-GB" sz="830" dirty="0">
                <a:solidFill>
                  <a:srgbClr val="212121"/>
                </a:solidFill>
                <a:effectLst/>
                <a:latin typeface="Calibri" panose="020F0502020204030204" pitchFamily="34" charset="0"/>
                <a:ea typeface="Yu Mincho" panose="02020400000000000000" pitchFamily="18" charset="-128"/>
              </a:rPr>
              <a:t>DOI: </a:t>
            </a:r>
            <a:r>
              <a:rPr lang="en-GB" sz="830" u="sng" dirty="0">
                <a:solidFill>
                  <a:srgbClr val="376FAA"/>
                </a:solidFill>
                <a:effectLst/>
                <a:latin typeface="Calibri" panose="020F0502020204030204" pitchFamily="34" charset="0"/>
                <a:ea typeface="Yu Mincho" panose="02020400000000000000" pitchFamily="18" charset="-128"/>
                <a:cs typeface="Calibri" panose="020F0502020204030204" pitchFamily="34" charset="0"/>
                <a:hlinkClick r:id="rId18"/>
              </a:rPr>
              <a:t>10.1136/bmjopen-2018-027926</a:t>
            </a:r>
            <a:endParaRPr lang="en-GB" sz="830" u="sng" dirty="0">
              <a:solidFill>
                <a:srgbClr val="376FAA"/>
              </a:solidFill>
              <a:effectLst/>
              <a:latin typeface="Calibri" panose="020F0502020204030204" pitchFamily="34" charset="0"/>
              <a:ea typeface="Yu Mincho" panose="02020400000000000000" pitchFamily="18" charset="-128"/>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a:effectLst/>
                <a:latin typeface="Calibri" panose="020F0502020204030204" pitchFamily="34" charset="0"/>
                <a:ea typeface="Calibri" panose="020F0502020204030204" pitchFamily="34" charset="0"/>
                <a:cs typeface="Calibri" panose="020F0502020204030204" pitchFamily="34" charset="0"/>
              </a:rPr>
              <a:t>Setia MS. Methodology Series Module 3: Cross-sectional Studies. Indian Journal of Dermatology [Internet]. 2016;61(3):261–4. Available from: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19"/>
              </a:rPr>
              <a:t>https://www.ncbi.nlm.nih.gov/pmc/articles/PMC4885177/</a:t>
            </a:r>
            <a:endPar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a:effectLst/>
                <a:latin typeface="Calibri" panose="020F0502020204030204" pitchFamily="34" charset="0"/>
                <a:ea typeface="Calibri" panose="020F0502020204030204" pitchFamily="34" charset="0"/>
                <a:cs typeface="Calibri" panose="020F0502020204030204" pitchFamily="34" charset="0"/>
              </a:rPr>
              <a:t>Mukherjee D, Roy S. Cross-sectional study. Elsevier eBooks. 2023 Jan 1;237–41. DOI: </a:t>
            </a:r>
            <a:r>
              <a:rPr lang="en-GB" sz="830" u="none" strike="noStrike"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0" tooltip="Persistent link using digital object identifier"/>
              </a:rPr>
              <a:t>https://doi.org/10.1016/B978-0-323-88423-5.00101-1</a:t>
            </a:r>
            <a:endParaRPr lang="en-GB" sz="830" u="none" strike="noStrike"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a:effectLst/>
                <a:latin typeface="Calibri" panose="020F0502020204030204" pitchFamily="34" charset="0"/>
                <a:ea typeface="Calibri" panose="020F0502020204030204" pitchFamily="34" charset="0"/>
                <a:cs typeface="Calibri" panose="020F0502020204030204" pitchFamily="34" charset="0"/>
              </a:rPr>
              <a:t>Jamshed S. Qualitative research method-interviewing and observation. Journal of Basic and Clinical Pharmacy [Internet]. 2014;5(4):87–8. Available from: </a:t>
            </a:r>
            <a:r>
              <a:rPr lang="en-GB" sz="830" kern="100" dirty="0">
                <a:effectLst/>
                <a:latin typeface="Calibri" panose="020F0502020204030204" pitchFamily="34" charset="0"/>
                <a:ea typeface="Calibri" panose="020F0502020204030204" pitchFamily="34" charset="0"/>
                <a:cs typeface="Calibri" panose="020F0502020204030204" pitchFamily="34" charset="0"/>
                <a:hlinkClick r:id="rId21"/>
              </a:rPr>
              <a:t>https://www.ncbi.nlm.nih.gov/pmc/articles/PMC4194943/</a:t>
            </a:r>
            <a:endParaRPr lang="en-GB" sz="83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err="1">
                <a:effectLst/>
                <a:latin typeface="Calibri" panose="020F0502020204030204" pitchFamily="34" charset="0"/>
                <a:ea typeface="Calibri" panose="020F0502020204030204" pitchFamily="34" charset="0"/>
                <a:cs typeface="Calibri" panose="020F0502020204030204" pitchFamily="34" charset="0"/>
              </a:rPr>
              <a:t>Mcleod</a:t>
            </a:r>
            <a:r>
              <a:rPr lang="en-GB" sz="830" kern="100" dirty="0">
                <a:effectLst/>
                <a:latin typeface="Calibri" panose="020F0502020204030204" pitchFamily="34" charset="0"/>
                <a:ea typeface="Calibri" panose="020F0502020204030204" pitchFamily="34" charset="0"/>
                <a:cs typeface="Calibri" panose="020F0502020204030204" pitchFamily="34" charset="0"/>
              </a:rPr>
              <a:t> S. Questionnaire: Definition, examples, design and types [Internet]. Simply Psychology. 2023 [Accessed on 24/11/2023]. Available from: </a:t>
            </a:r>
            <a:r>
              <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hlinkClick r:id="rId22"/>
              </a:rPr>
              <a:t>https://www.simplypsychology.org/questionnaires.html</a:t>
            </a:r>
            <a:endParaRPr lang="en-GB" sz="830" u="sng" kern="100" dirty="0">
              <a:solidFill>
                <a:srgbClr val="0563C1"/>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1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Skjott</a:t>
            </a:r>
            <a:r>
              <a:rPr lang="en-GB" sz="83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a:t>
            </a:r>
            <a:r>
              <a:rPr lang="en-GB" sz="830" kern="1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Linneberg</a:t>
            </a:r>
            <a:r>
              <a:rPr lang="en-GB" sz="83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M, </a:t>
            </a:r>
            <a:r>
              <a:rPr lang="en-GB" sz="830" kern="100" dirty="0" err="1">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Korsgaard</a:t>
            </a:r>
            <a:r>
              <a:rPr lang="en-GB" sz="83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S. Coding qualitative data: a synthesis guiding the novice. Qualitative Research Journal. 2019;19(3). </a:t>
            </a:r>
            <a:r>
              <a:rPr lang="en-GB" sz="830" kern="100" dirty="0">
                <a:effectLst/>
                <a:latin typeface="Calibri" panose="020F0502020204030204" pitchFamily="34" charset="0"/>
                <a:ea typeface="Calibri" panose="020F0502020204030204" pitchFamily="34" charset="0"/>
                <a:cs typeface="Calibri" panose="020F0502020204030204" pitchFamily="34" charset="0"/>
              </a:rPr>
              <a:t>DOI 10.1108/QRJ-12-2018-0012</a:t>
            </a:r>
          </a:p>
          <a:p>
            <a:pPr>
              <a:lnSpc>
                <a:spcPct val="107000"/>
              </a:lnSpc>
              <a:spcBef>
                <a:spcPts val="0"/>
              </a:spcBef>
              <a:buClr>
                <a:srgbClr val="000000"/>
              </a:buClr>
              <a:buFont typeface="+mj-lt"/>
              <a:buAutoNum type="arabicPeriod" startAt="18"/>
              <a:defRPr/>
            </a:pPr>
            <a:r>
              <a:rPr lang="en-GB" sz="830" kern="1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‌Xu W, Zammit K. Applying Thematic Analysis to Education: A Hybrid Approach to Interpreting Data in Practitioner Research. International Journal of Qualitative Methods. 2020;19. DOI: </a:t>
            </a:r>
            <a:r>
              <a:rPr lang="en-GB" sz="830" u="sng" kern="100" dirty="0">
                <a:solidFill>
                  <a:srgbClr val="006ACC"/>
                </a:solidFill>
                <a:effectLst/>
                <a:latin typeface="Calibri" panose="020F0502020204030204" pitchFamily="34" charset="0"/>
                <a:ea typeface="Calibri" panose="020F0502020204030204" pitchFamily="34" charset="0"/>
                <a:cs typeface="Calibri" panose="020F0502020204030204" pitchFamily="34" charset="0"/>
                <a:hlinkClick r:id="rId23"/>
              </a:rPr>
              <a:t>doi.org/10.1177/1609406920918810</a:t>
            </a:r>
            <a:endParaRPr lang="en-GB" sz="830" u="sng" kern="100" dirty="0">
              <a:solidFill>
                <a:srgbClr val="006ACC"/>
              </a:solidFill>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Bef>
                <a:spcPts val="0"/>
              </a:spcBef>
              <a:buClr>
                <a:srgbClr val="000000"/>
              </a:buClr>
              <a:buFont typeface="+mj-lt"/>
              <a:buAutoNum type="arabicPeriod" startAt="18"/>
              <a:defRPr/>
            </a:pPr>
            <a:r>
              <a:rPr lang="en-GB" sz="830" kern="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Finlay L. ‘Rigour’, ‘Ethical Integrity’ or ‘Artistry’? Reflexively Reviewing Criteria for Evaluating Qualitative Research. British Journal of Occupational Therapy; 2006. Available from: </a:t>
            </a:r>
            <a:r>
              <a:rPr lang="en-GB" sz="83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hlinkClick r:id="rId24"/>
              </a:rPr>
              <a:t>https://citeseerx.ist.psu.edu/document?repid=rep1&amp;type=pdf&amp;doi=a6913a4e7c6c59a421feda190264a127348be92e</a:t>
            </a:r>
            <a:endParaRPr lang="en-GB" sz="830" u="sng" kern="0" dirty="0">
              <a:solidFill>
                <a:srgbClr val="0563C1"/>
              </a:solidFill>
              <a:effectLst/>
              <a:latin typeface="Calibri" panose="020F0502020204030204" pitchFamily="34" charset="0"/>
              <a:ea typeface="Times New Roman" panose="02020603050405020304" pitchFamily="18" charset="0"/>
              <a:cs typeface="Calibri" panose="020F0502020204030204" pitchFamily="34" charset="0"/>
            </a:endParaRPr>
          </a:p>
          <a:p>
            <a:pPr marL="0" lvl="0" indent="0">
              <a:lnSpc>
                <a:spcPct val="107000"/>
              </a:lnSpc>
              <a:spcAft>
                <a:spcPts val="800"/>
              </a:spcAft>
              <a:buClr>
                <a:srgbClr val="000000"/>
              </a:buClr>
              <a:buFont typeface="Calibri" panose="020F0502020204030204" pitchFamily="34" charset="0"/>
              <a:buNone/>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Bef>
                <a:spcPts val="0"/>
              </a:spcBef>
              <a:buClr>
                <a:srgbClr val="000000"/>
              </a:buClr>
              <a:buNone/>
              <a:defRPr/>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Bef>
                <a:spcPts val="0"/>
              </a:spcBef>
              <a:buClr>
                <a:srgbClr val="000000"/>
              </a:buClr>
              <a:buNone/>
              <a:defRPr/>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indent="0">
              <a:lnSpc>
                <a:spcPct val="107000"/>
              </a:lnSpc>
              <a:spcBef>
                <a:spcPts val="0"/>
              </a:spcBef>
              <a:buClr>
                <a:srgbClr val="000000"/>
              </a:buClr>
              <a:buNone/>
              <a:defRPr/>
            </a:pPr>
            <a:endParaRPr lang="en-GB" sz="830" dirty="0"/>
          </a:p>
          <a:p>
            <a:pPr marL="0" marR="0" lvl="0" indent="0" algn="l" defTabSz="914400" rtl="0" eaLnBrk="1" fontAlgn="auto" latinLnBrk="0" hangingPunct="1">
              <a:lnSpc>
                <a:spcPct val="107000"/>
              </a:lnSpc>
              <a:spcBef>
                <a:spcPts val="0"/>
              </a:spcBef>
              <a:spcAft>
                <a:spcPts val="0"/>
              </a:spcAft>
              <a:buClr>
                <a:srgbClr val="000000"/>
              </a:buClr>
              <a:buSzTx/>
              <a:buFont typeface="Calibri" panose="020F0502020204030204" pitchFamily="34" charset="0"/>
              <a:buNone/>
              <a:tabLst/>
              <a:defRPr/>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0"/>
              </a:spcAft>
              <a:buClr>
                <a:srgbClr val="000000"/>
              </a:buClr>
              <a:buSzTx/>
              <a:buFont typeface="Calibri" panose="020F0502020204030204" pitchFamily="34" charset="0"/>
              <a:buNone/>
              <a:tabLst/>
              <a:defRPr/>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0"/>
              </a:spcAft>
              <a:buClr>
                <a:srgbClr val="000000"/>
              </a:buClr>
              <a:buSzTx/>
              <a:buFont typeface="Calibri" panose="020F0502020204030204" pitchFamily="34" charset="0"/>
              <a:buNone/>
              <a:tabLst/>
              <a:defRPr/>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marR="0" lvl="0" indent="0" algn="l" defTabSz="914400" rtl="0" eaLnBrk="1" fontAlgn="auto" latinLnBrk="0" hangingPunct="1">
              <a:lnSpc>
                <a:spcPct val="107000"/>
              </a:lnSpc>
              <a:spcBef>
                <a:spcPts val="0"/>
              </a:spcBef>
              <a:spcAft>
                <a:spcPts val="0"/>
              </a:spcAft>
              <a:buClr>
                <a:srgbClr val="000000"/>
              </a:buClr>
              <a:buSzTx/>
              <a:buFont typeface="Calibri" panose="020F0502020204030204" pitchFamily="34" charset="0"/>
              <a:buNone/>
              <a:tabLst/>
              <a:defRPr/>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Font typeface="Calibri" panose="020F0502020204030204" pitchFamily="34" charset="0"/>
              <a:buNone/>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lvl="0" indent="0">
              <a:lnSpc>
                <a:spcPct val="107000"/>
              </a:lnSpc>
              <a:spcAft>
                <a:spcPts val="800"/>
              </a:spcAft>
              <a:buClr>
                <a:srgbClr val="000000"/>
              </a:buClr>
              <a:buNone/>
            </a:pPr>
            <a:endParaRPr lang="en-GB" sz="830" kern="100" dirty="0">
              <a:effectLst/>
              <a:latin typeface="Calibri" panose="020F0502020204030204" pitchFamily="34" charset="0"/>
              <a:ea typeface="Calibri" panose="020F0502020204030204" pitchFamily="34" charset="0"/>
              <a:cs typeface="Arial" panose="020B0604020202020204" pitchFamily="34" charset="0"/>
            </a:endParaRPr>
          </a:p>
          <a:p>
            <a:pPr marL="0" indent="0">
              <a:buNone/>
            </a:pPr>
            <a:endParaRPr lang="en-GB" sz="830" dirty="0"/>
          </a:p>
        </p:txBody>
      </p:sp>
    </p:spTree>
    <p:extLst>
      <p:ext uri="{BB962C8B-B14F-4D97-AF65-F5344CB8AC3E}">
        <p14:creationId xmlns:p14="http://schemas.microsoft.com/office/powerpoint/2010/main" val="38246021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493C9-21EA-E37A-AF75-5A32F72B50DA}"/>
              </a:ext>
            </a:extLst>
          </p:cNvPr>
          <p:cNvSpPr>
            <a:spLocks noGrp="1"/>
          </p:cNvSpPr>
          <p:nvPr>
            <p:ph type="title"/>
          </p:nvPr>
        </p:nvSpPr>
        <p:spPr>
          <a:xfrm>
            <a:off x="1524000" y="606426"/>
            <a:ext cx="10515600" cy="825320"/>
          </a:xfrm>
        </p:spPr>
        <p:txBody>
          <a:bodyPr/>
          <a:lstStyle/>
          <a:p>
            <a:r>
              <a:rPr lang="en-GB" b="1" dirty="0">
                <a:latin typeface="Franklin Gothic Medium (Headings)"/>
              </a:rPr>
              <a:t>Figures</a:t>
            </a:r>
            <a:endParaRPr lang="en-GB" b="1" dirty="0"/>
          </a:p>
        </p:txBody>
      </p:sp>
      <p:sp>
        <p:nvSpPr>
          <p:cNvPr id="3" name="Content Placeholder 2">
            <a:extLst>
              <a:ext uri="{FF2B5EF4-FFF2-40B4-BE49-F238E27FC236}">
                <a16:creationId xmlns:a16="http://schemas.microsoft.com/office/drawing/2014/main" id="{097B5B3F-8013-D7D8-4A5D-7F36B68BDE67}"/>
              </a:ext>
            </a:extLst>
          </p:cNvPr>
          <p:cNvSpPr>
            <a:spLocks noGrp="1"/>
          </p:cNvSpPr>
          <p:nvPr>
            <p:ph idx="1"/>
          </p:nvPr>
        </p:nvSpPr>
        <p:spPr>
          <a:xfrm>
            <a:off x="838200" y="1190445"/>
            <a:ext cx="10515600" cy="5598543"/>
          </a:xfrm>
        </p:spPr>
        <p:txBody>
          <a:bodyPr>
            <a:noAutofit/>
          </a:bodyPr>
          <a:lstStyle/>
          <a:p>
            <a:pPr>
              <a:lnSpc>
                <a:spcPct val="100000"/>
              </a:lnSpc>
              <a:spcBef>
                <a:spcPts val="0"/>
              </a:spcBef>
              <a:buFont typeface="+mj-lt"/>
              <a:buAutoNum type="arabicPeriod"/>
            </a:pPr>
            <a:r>
              <a:rPr lang="en-GB" sz="950" b="0" i="0" dirty="0" err="1">
                <a:solidFill>
                  <a:srgbClr val="000000"/>
                </a:solidFill>
                <a:effectLst/>
              </a:rPr>
              <a:t>InsightOut</a:t>
            </a:r>
            <a:r>
              <a:rPr lang="en-GB" sz="950" b="0" i="0" dirty="0">
                <a:solidFill>
                  <a:srgbClr val="000000"/>
                </a:solidFill>
                <a:effectLst/>
              </a:rPr>
              <a:t>. Are You Using These Top Data Visualization Techniques? </a:t>
            </a:r>
            <a:r>
              <a:rPr lang="en-GB" sz="950" b="0" i="0" dirty="0" err="1">
                <a:solidFill>
                  <a:srgbClr val="000000"/>
                </a:solidFill>
                <a:effectLst/>
              </a:rPr>
              <a:t>InsightOut</a:t>
            </a:r>
            <a:r>
              <a:rPr lang="en-GB" sz="950" b="0" i="0" dirty="0">
                <a:solidFill>
                  <a:srgbClr val="000000"/>
                </a:solidFill>
                <a:effectLst/>
              </a:rPr>
              <a:t> Enterprise Data Analytics. 2020 [Accessed on 3.12.2023]. Available from: </a:t>
            </a:r>
            <a:r>
              <a:rPr lang="en-GB" sz="950" b="0" i="0" dirty="0">
                <a:solidFill>
                  <a:srgbClr val="000000"/>
                </a:solidFill>
                <a:effectLst/>
                <a:hlinkClick r:id="rId2"/>
              </a:rPr>
              <a:t>https://www.insightoutdata.com/are-you-using-these-top-data-visualization-techniques</a:t>
            </a:r>
            <a:endParaRPr lang="en-GB" sz="950" b="0" i="0" dirty="0">
              <a:solidFill>
                <a:srgbClr val="000000"/>
              </a:solidFill>
              <a:effectLst/>
            </a:endParaRPr>
          </a:p>
          <a:p>
            <a:pPr>
              <a:lnSpc>
                <a:spcPct val="100000"/>
              </a:lnSpc>
              <a:spcBef>
                <a:spcPts val="0"/>
              </a:spcBef>
              <a:buFont typeface="+mj-lt"/>
              <a:buAutoNum type="arabicPeriod"/>
            </a:pPr>
            <a:r>
              <a:rPr lang="en-GB" sz="950" dirty="0">
                <a:effectLst/>
                <a:latin typeface="Calibri" panose="020F0502020204030204" pitchFamily="34" charset="0"/>
                <a:ea typeface="Calibri" panose="020F0502020204030204" pitchFamily="34" charset="0"/>
                <a:cs typeface="Arial" panose="020B0604020202020204" pitchFamily="34" charset="0"/>
              </a:rPr>
              <a:t>Clement S. Existing PDF. 2023.</a:t>
            </a:r>
          </a:p>
          <a:p>
            <a:pPr>
              <a:lnSpc>
                <a:spcPct val="100000"/>
              </a:lnSpc>
              <a:spcBef>
                <a:spcPts val="0"/>
              </a:spcBef>
              <a:buFont typeface="+mj-lt"/>
              <a:buAutoNum type="arabicPeriod"/>
            </a:pPr>
            <a:r>
              <a:rPr lang="en-GB" sz="950" dirty="0">
                <a:solidFill>
                  <a:srgbClr val="000000"/>
                </a:solidFill>
                <a:effectLst/>
                <a:ea typeface="Calibri" panose="020F0502020204030204" pitchFamily="34" charset="0"/>
              </a:rPr>
              <a:t>Wood B, </a:t>
            </a:r>
            <a:r>
              <a:rPr lang="en-GB" sz="950" dirty="0" err="1">
                <a:solidFill>
                  <a:srgbClr val="000000"/>
                </a:solidFill>
                <a:effectLst/>
                <a:ea typeface="Calibri" panose="020F0502020204030204" pitchFamily="34" charset="0"/>
              </a:rPr>
              <a:t>Bolch</a:t>
            </a:r>
            <a:r>
              <a:rPr lang="en-GB" sz="950" dirty="0">
                <a:solidFill>
                  <a:srgbClr val="000000"/>
                </a:solidFill>
                <a:effectLst/>
                <a:ea typeface="Calibri" panose="020F0502020204030204" pitchFamily="34" charset="0"/>
              </a:rPr>
              <a:t> C. Seeing and Understanding Data. Statistics and Probability [Internet]. 1.10.2018 [Accessed on 18.11.2023]; Available from: </a:t>
            </a:r>
            <a:r>
              <a:rPr lang="en-GB" sz="950" u="sng" dirty="0">
                <a:solidFill>
                  <a:srgbClr val="0563C1"/>
                </a:solidFill>
                <a:effectLst/>
                <a:ea typeface="Calibri" panose="020F0502020204030204" pitchFamily="34" charset="0"/>
                <a:cs typeface="Calibri" panose="020F0502020204030204" pitchFamily="34" charset="0"/>
                <a:hlinkClick r:id="rId3"/>
              </a:rPr>
              <a:t>https://digitalcommons.ursinus.edu/triumphs_statistics/2/?utm_source=digitalcommons.ursinus.edu%2Ftriumphs_statistics%2F2&amp;utm_medium=PDF&amp;utm_campaign=PDFCoverPages</a:t>
            </a:r>
            <a:endParaRPr lang="en-GB" sz="950" u="sng" dirty="0">
              <a:solidFill>
                <a:srgbClr val="0563C1"/>
              </a:solidFill>
              <a:effectLst/>
              <a:ea typeface="Calibri" panose="020F0502020204030204" pitchFamily="34" charset="0"/>
              <a:cs typeface="Calibri" panose="020F0502020204030204" pitchFamily="34" charset="0"/>
            </a:endParaRPr>
          </a:p>
          <a:p>
            <a:pPr marR="457200">
              <a:lnSpc>
                <a:spcPct val="100000"/>
              </a:lnSpc>
              <a:spcBef>
                <a:spcPts val="0"/>
              </a:spcBef>
              <a:buFont typeface="+mj-lt"/>
              <a:buAutoNum type="arabicPeriod"/>
            </a:pPr>
            <a:r>
              <a:rPr lang="en-GB" sz="950" dirty="0">
                <a:solidFill>
                  <a:srgbClr val="000000"/>
                </a:solidFill>
                <a:effectLst/>
                <a:ea typeface="Calibri" panose="020F0502020204030204" pitchFamily="34" charset="0"/>
              </a:rPr>
              <a:t>Wood B, </a:t>
            </a:r>
            <a:r>
              <a:rPr lang="en-GB" sz="950" dirty="0" err="1">
                <a:solidFill>
                  <a:srgbClr val="000000"/>
                </a:solidFill>
                <a:effectLst/>
                <a:ea typeface="Calibri" panose="020F0502020204030204" pitchFamily="34" charset="0"/>
              </a:rPr>
              <a:t>Bolch</a:t>
            </a:r>
            <a:r>
              <a:rPr lang="en-GB" sz="950" dirty="0">
                <a:solidFill>
                  <a:srgbClr val="000000"/>
                </a:solidFill>
                <a:effectLst/>
                <a:ea typeface="Calibri" panose="020F0502020204030204" pitchFamily="34" charset="0"/>
              </a:rPr>
              <a:t> C. Seeing and Understanding Data. Statistics and Probability [Internet]. 1.10.2018 [Accessed on 18.11.2023]; Available from: </a:t>
            </a:r>
            <a:r>
              <a:rPr lang="en-GB" sz="950" u="sng" dirty="0">
                <a:solidFill>
                  <a:srgbClr val="0563C1"/>
                </a:solidFill>
                <a:effectLst/>
                <a:ea typeface="Calibri" panose="020F0502020204030204" pitchFamily="34" charset="0"/>
                <a:cs typeface="Calibri" panose="020F0502020204030204" pitchFamily="34" charset="0"/>
                <a:hlinkClick r:id="rId3"/>
              </a:rPr>
              <a:t>https://digitalcommons.ursinus.edu/triumphs_statistics/2/?utm_source=digitalcommons.ursinus.edu%2Ftriumphs_statistics%2F2&amp;utm_medium=PDF&amp;utm_campaign=PDFCoverPages</a:t>
            </a:r>
            <a:endParaRPr lang="en-GB" sz="950" u="sng" dirty="0">
              <a:solidFill>
                <a:srgbClr val="0563C1"/>
              </a:solidFill>
              <a:effectLst/>
              <a:ea typeface="Calibri" panose="020F0502020204030204" pitchFamily="34" charset="0"/>
              <a:cs typeface="Calibri" panose="020F0502020204030204" pitchFamily="34" charset="0"/>
            </a:endParaRPr>
          </a:p>
          <a:p>
            <a:pPr marR="457200" algn="l">
              <a:lnSpc>
                <a:spcPct val="100000"/>
              </a:lnSpc>
              <a:spcBef>
                <a:spcPts val="0"/>
              </a:spcBef>
              <a:buFont typeface="+mj-lt"/>
              <a:buAutoNum type="arabicPeriod"/>
            </a:pPr>
            <a:r>
              <a:rPr lang="en-GB" sz="950" dirty="0">
                <a:effectLst/>
                <a:latin typeface="Calibri" panose="020F0502020204030204" pitchFamily="34" charset="0"/>
                <a:ea typeface="Calibri" panose="020F0502020204030204" pitchFamily="34" charset="0"/>
                <a:cs typeface="Arial" panose="020B0604020202020204" pitchFamily="34" charset="0"/>
              </a:rPr>
              <a:t>Clement S. Bar Graph. 2023</a:t>
            </a:r>
            <a:endParaRPr lang="en-GB" sz="950" dirty="0">
              <a:effectLst/>
              <a:ea typeface="Calibri" panose="020F0502020204030204" pitchFamily="34" charset="0"/>
              <a:cs typeface="Arial" panose="020B0604020202020204" pitchFamily="34" charset="0"/>
            </a:endParaRPr>
          </a:p>
          <a:p>
            <a:pPr marR="457200" algn="l">
              <a:lnSpc>
                <a:spcPct val="100000"/>
              </a:lnSpc>
              <a:spcBef>
                <a:spcPts val="0"/>
              </a:spcBef>
              <a:buFont typeface="+mj-lt"/>
              <a:buAutoNum type="arabicPeriod"/>
            </a:pPr>
            <a:r>
              <a:rPr lang="en-GB" sz="950" dirty="0">
                <a:effectLst/>
                <a:ea typeface="Calibri" panose="020F0502020204030204" pitchFamily="34" charset="0"/>
                <a:cs typeface="Arial" panose="020B0604020202020204" pitchFamily="34" charset="0"/>
              </a:rPr>
              <a:t>Pie Chart – </a:t>
            </a:r>
            <a:r>
              <a:rPr lang="en-GB" sz="950" b="0" i="0" dirty="0">
                <a:solidFill>
                  <a:srgbClr val="000000"/>
                </a:solidFill>
                <a:effectLst/>
              </a:rPr>
              <a:t>Line Graph: Definition, Types, Graphs, Uses, and Examples [Internet]. </a:t>
            </a:r>
            <a:r>
              <a:rPr lang="en-GB" sz="950" b="0" i="0" dirty="0" err="1">
                <a:solidFill>
                  <a:srgbClr val="000000"/>
                </a:solidFill>
                <a:effectLst/>
              </a:rPr>
              <a:t>GeeksforGeeks</a:t>
            </a:r>
            <a:r>
              <a:rPr lang="en-GB" sz="950" b="0" i="0" dirty="0">
                <a:solidFill>
                  <a:srgbClr val="000000"/>
                </a:solidFill>
                <a:effectLst/>
              </a:rPr>
              <a:t>. 2023 [Accessed od 4.01.2024]. Available from: </a:t>
            </a:r>
            <a:r>
              <a:rPr lang="en-GB" sz="950" b="0" i="0" dirty="0">
                <a:solidFill>
                  <a:srgbClr val="000000"/>
                </a:solidFill>
                <a:effectLst/>
                <a:hlinkClick r:id="rId4"/>
              </a:rPr>
              <a:t>https://www.geeksforgeeks.org/line-graph/</a:t>
            </a:r>
            <a:endParaRPr lang="en-GB" sz="950" b="0" i="0" dirty="0">
              <a:solidFill>
                <a:srgbClr val="000000"/>
              </a:solidFill>
              <a:effectLst/>
            </a:endParaRPr>
          </a:p>
          <a:p>
            <a:pPr marR="457200" algn="l">
              <a:lnSpc>
                <a:spcPct val="100000"/>
              </a:lnSpc>
              <a:spcBef>
                <a:spcPts val="0"/>
              </a:spcBef>
              <a:buFont typeface="+mj-lt"/>
              <a:buAutoNum type="arabicPeriod"/>
            </a:pPr>
            <a:r>
              <a:rPr lang="en-GB" sz="950" dirty="0">
                <a:effectLst/>
                <a:ea typeface="Calibri" panose="020F0502020204030204" pitchFamily="34" charset="0"/>
                <a:cs typeface="Arial" panose="020B0604020202020204" pitchFamily="34" charset="0"/>
              </a:rPr>
              <a:t>Line Graph - </a:t>
            </a:r>
            <a:r>
              <a:rPr lang="en-GB" sz="950" b="0" i="0" dirty="0">
                <a:solidFill>
                  <a:srgbClr val="000000"/>
                </a:solidFill>
                <a:effectLst/>
              </a:rPr>
              <a:t>What is a Pie Chart? [Internet]. Jaspersoft. 2023 [Accessed on 4.01.2024]. Available from: </a:t>
            </a:r>
            <a:r>
              <a:rPr lang="en-GB" sz="950" b="0" i="0" dirty="0">
                <a:solidFill>
                  <a:srgbClr val="000000"/>
                </a:solidFill>
                <a:effectLst/>
                <a:hlinkClick r:id="rId5"/>
              </a:rPr>
              <a:t>https://www.jaspersoft.com/articles/what-is-a-pie-chart</a:t>
            </a:r>
            <a:endParaRPr lang="en-GB" sz="950" b="0" i="0" dirty="0">
              <a:solidFill>
                <a:srgbClr val="000000"/>
              </a:solidFill>
              <a:effectLst/>
            </a:endParaRPr>
          </a:p>
          <a:p>
            <a:pPr>
              <a:lnSpc>
                <a:spcPct val="100000"/>
              </a:lnSpc>
              <a:spcBef>
                <a:spcPts val="0"/>
              </a:spcBef>
              <a:buFont typeface="+mj-lt"/>
              <a:buAutoNum type="arabicPeriod"/>
            </a:pPr>
            <a:r>
              <a:rPr lang="en-GB" sz="950" kern="0" dirty="0">
                <a:solidFill>
                  <a:srgbClr val="000000"/>
                </a:solidFill>
                <a:effectLst/>
                <a:ea typeface="Times New Roman" panose="02020603050405020304" pitchFamily="18" charset="0"/>
              </a:rPr>
              <a:t>The best Hans </a:t>
            </a:r>
            <a:r>
              <a:rPr lang="en-GB" sz="950" kern="0" dirty="0" err="1">
                <a:solidFill>
                  <a:srgbClr val="000000"/>
                </a:solidFill>
                <a:effectLst/>
                <a:ea typeface="Times New Roman" panose="02020603050405020304" pitchFamily="18" charset="0"/>
              </a:rPr>
              <a:t>Rosling</a:t>
            </a:r>
            <a:r>
              <a:rPr lang="en-GB" sz="950" kern="0" dirty="0">
                <a:solidFill>
                  <a:srgbClr val="000000"/>
                </a:solidFill>
                <a:effectLst/>
                <a:ea typeface="Times New Roman" panose="02020603050405020304" pitchFamily="18" charset="0"/>
              </a:rPr>
              <a:t> talks you’ve ever seen [Internet]. ted.com. [Accessed on 2/12/2023]. Available from: </a:t>
            </a:r>
            <a:r>
              <a:rPr lang="en-GB" sz="950" u="sng" kern="0" dirty="0">
                <a:solidFill>
                  <a:srgbClr val="0563C1"/>
                </a:solidFill>
                <a:effectLst/>
                <a:ea typeface="Times New Roman" panose="02020603050405020304" pitchFamily="18" charset="0"/>
                <a:cs typeface="Calibri" panose="020F0502020204030204" pitchFamily="34" charset="0"/>
                <a:hlinkClick r:id="rId6"/>
              </a:rPr>
              <a:t>https://www.ted.com/playlists/474/the_best_hans_rosling_talks_yo</a:t>
            </a:r>
            <a:endParaRPr lang="en-GB" sz="950" u="sng" kern="0" dirty="0">
              <a:solidFill>
                <a:srgbClr val="0563C1"/>
              </a:solidFill>
              <a:effectLst/>
              <a:ea typeface="Times New Roman" panose="02020603050405020304" pitchFamily="18" charset="0"/>
              <a:cs typeface="Calibri" panose="020F0502020204030204" pitchFamily="34" charset="0"/>
            </a:endParaRPr>
          </a:p>
          <a:p>
            <a:pPr>
              <a:lnSpc>
                <a:spcPct val="100000"/>
              </a:lnSpc>
              <a:spcBef>
                <a:spcPts val="0"/>
              </a:spcBef>
              <a:buFont typeface="+mj-lt"/>
              <a:buAutoNum type="arabicPeriod"/>
            </a:pPr>
            <a:r>
              <a:rPr lang="en-GB" sz="950" dirty="0" err="1">
                <a:effectLst/>
                <a:ea typeface="Calibri" panose="020F0502020204030204" pitchFamily="34" charset="0"/>
                <a:cs typeface="Arial" panose="020B0604020202020204" pitchFamily="34" charset="0"/>
              </a:rPr>
              <a:t>Pirrone</a:t>
            </a:r>
            <a:r>
              <a:rPr lang="en-GB" sz="950" dirty="0">
                <a:effectLst/>
                <a:ea typeface="Calibri" panose="020F0502020204030204" pitchFamily="34" charset="0"/>
                <a:cs typeface="Arial" panose="020B0604020202020204" pitchFamily="34" charset="0"/>
              </a:rPr>
              <a:t> A. Comparing Survey Responses Over Two Time Points. Same Data, Displayed 6 Different Ways. 2021 [Accessed on 9/12/2023]. Available from: </a:t>
            </a:r>
            <a:r>
              <a:rPr lang="en-GB" sz="950" u="sng" dirty="0">
                <a:solidFill>
                  <a:srgbClr val="0563C1"/>
                </a:solidFill>
                <a:effectLst/>
                <a:ea typeface="Calibri" panose="020F0502020204030204" pitchFamily="34" charset="0"/>
                <a:cs typeface="Arial" panose="020B0604020202020204" pitchFamily="34" charset="0"/>
                <a:hlinkClick r:id="rId7"/>
              </a:rPr>
              <a:t>https://www.alanapirrone.com.au/blog/tag/small+multiple</a:t>
            </a:r>
            <a:endParaRPr lang="en-GB" sz="950" kern="100" dirty="0">
              <a:effectLst/>
              <a:ea typeface="Calibri" panose="020F0502020204030204" pitchFamily="34" charset="0"/>
              <a:cs typeface="Arial" panose="020B0604020202020204" pitchFamily="34" charset="0"/>
            </a:endParaRPr>
          </a:p>
          <a:p>
            <a:pPr marR="457200" algn="l">
              <a:lnSpc>
                <a:spcPct val="100000"/>
              </a:lnSpc>
              <a:spcBef>
                <a:spcPts val="0"/>
              </a:spcBef>
              <a:buFont typeface="+mj-lt"/>
              <a:buAutoNum type="arabicPeriod"/>
            </a:pPr>
            <a:r>
              <a:rPr lang="en-GB" sz="950" kern="0" dirty="0">
                <a:solidFill>
                  <a:srgbClr val="000000"/>
                </a:solidFill>
                <a:effectLst/>
                <a:ea typeface="Times New Roman" panose="02020603050405020304" pitchFamily="18" charset="0"/>
              </a:rPr>
              <a:t>Design Methodologies in Human Computer Interaction. 2022 [Accessed on 2.12.2023]. Available from: </a:t>
            </a:r>
            <a:r>
              <a:rPr lang="en-GB" sz="950" u="sng" kern="0" dirty="0">
                <a:solidFill>
                  <a:srgbClr val="0563C1"/>
                </a:solidFill>
                <a:effectLst/>
                <a:ea typeface="Times New Roman" panose="02020603050405020304" pitchFamily="18" charset="0"/>
                <a:cs typeface="Calibri" panose="020F0502020204030204" pitchFamily="34" charset="0"/>
                <a:hlinkClick r:id="rId8"/>
              </a:rPr>
              <a:t>https://www.linkedin.com/pulse/design-methodologies-human-computer-interaction-suresh</a:t>
            </a:r>
            <a:endParaRPr lang="en-GB" sz="950" u="sng" kern="0" dirty="0">
              <a:solidFill>
                <a:srgbClr val="0563C1"/>
              </a:solidFill>
              <a:effectLst/>
              <a:ea typeface="Times New Roman" panose="02020603050405020304" pitchFamily="18" charset="0"/>
              <a:cs typeface="Calibri" panose="020F0502020204030204" pitchFamily="34" charset="0"/>
            </a:endParaRPr>
          </a:p>
          <a:p>
            <a:pPr>
              <a:lnSpc>
                <a:spcPct val="100000"/>
              </a:lnSpc>
              <a:spcBef>
                <a:spcPts val="0"/>
              </a:spcBef>
              <a:buFont typeface="+mj-lt"/>
              <a:buAutoNum type="arabicPeriod"/>
            </a:pPr>
            <a:r>
              <a:rPr lang="en-GB" sz="950" kern="0" dirty="0">
                <a:solidFill>
                  <a:srgbClr val="000000"/>
                </a:solidFill>
                <a:effectLst/>
                <a:ea typeface="Times New Roman" panose="02020603050405020304" pitchFamily="18" charset="0"/>
              </a:rPr>
              <a:t>Cassiopeia Constellation - Features And Facts: The Planets. 2023 [Accessed on 2/12/2023] Available from: </a:t>
            </a:r>
            <a:r>
              <a:rPr lang="en-GB" sz="950" u="sng" kern="0" dirty="0">
                <a:solidFill>
                  <a:srgbClr val="0563C1"/>
                </a:solidFill>
                <a:effectLst/>
                <a:ea typeface="Times New Roman" panose="02020603050405020304" pitchFamily="18" charset="0"/>
                <a:cs typeface="Calibri" panose="020F0502020204030204" pitchFamily="34" charset="0"/>
                <a:hlinkClick r:id="rId9"/>
              </a:rPr>
              <a:t>https://theplanets.org/constellations/cassiopeia-constellation/</a:t>
            </a:r>
            <a:endParaRPr lang="en-GB" sz="950" u="sng" kern="0" dirty="0">
              <a:solidFill>
                <a:srgbClr val="0563C1"/>
              </a:solidFill>
              <a:effectLst/>
              <a:ea typeface="Times New Roman" panose="02020603050405020304" pitchFamily="18" charset="0"/>
              <a:cs typeface="Calibri" panose="020F0502020204030204" pitchFamily="34" charset="0"/>
            </a:endParaRPr>
          </a:p>
          <a:p>
            <a:pPr>
              <a:lnSpc>
                <a:spcPct val="100000"/>
              </a:lnSpc>
              <a:spcBef>
                <a:spcPts val="0"/>
              </a:spcBef>
              <a:buFont typeface="+mj-lt"/>
              <a:buAutoNum type="arabicPeriod"/>
            </a:pPr>
            <a:r>
              <a:rPr lang="en-GB" sz="950" kern="0" dirty="0" err="1">
                <a:solidFill>
                  <a:srgbClr val="000000"/>
                </a:solidFill>
                <a:effectLst/>
                <a:ea typeface="Times New Roman" panose="02020603050405020304" pitchFamily="18" charset="0"/>
              </a:rPr>
              <a:t>Nieder</a:t>
            </a:r>
            <a:r>
              <a:rPr lang="en-GB" sz="950" kern="0" dirty="0">
                <a:solidFill>
                  <a:srgbClr val="000000"/>
                </a:solidFill>
                <a:effectLst/>
                <a:ea typeface="Times New Roman" panose="02020603050405020304" pitchFamily="18" charset="0"/>
              </a:rPr>
              <a:t> A. Seeing more than meets the eye: processing of illusory contours in animals. Journal of Comparative Physiology A. 2002 Apr 9;188(4):249–60.</a:t>
            </a:r>
          </a:p>
          <a:p>
            <a:pPr>
              <a:lnSpc>
                <a:spcPct val="100000"/>
              </a:lnSpc>
              <a:spcBef>
                <a:spcPts val="0"/>
              </a:spcBef>
              <a:buFont typeface="+mj-lt"/>
              <a:buAutoNum type="arabicPeriod"/>
            </a:pPr>
            <a:r>
              <a:rPr lang="en-GB" sz="950" kern="0" dirty="0">
                <a:solidFill>
                  <a:srgbClr val="000000"/>
                </a:solidFill>
                <a:ea typeface="Times New Roman" panose="02020603050405020304" pitchFamily="18" charset="0"/>
              </a:rPr>
              <a:t>Horner J. Oh </a:t>
            </a:r>
            <a:r>
              <a:rPr lang="en-GB" sz="950" kern="0" dirty="0" err="1">
                <a:solidFill>
                  <a:srgbClr val="000000"/>
                </a:solidFill>
                <a:ea typeface="Times New Roman" panose="02020603050405020304" pitchFamily="18" charset="0"/>
              </a:rPr>
              <a:t>sh!t</a:t>
            </a:r>
            <a:r>
              <a:rPr lang="en-GB" sz="950" kern="0" dirty="0">
                <a:solidFill>
                  <a:srgbClr val="000000"/>
                </a:solidFill>
                <a:ea typeface="Times New Roman" panose="02020603050405020304" pitchFamily="18" charset="0"/>
              </a:rPr>
              <a:t>, we’ve been hacked…”: A case Study Using the Cynefin Framework. 2022 [Accessed on 21.01.2024]. Available from: </a:t>
            </a:r>
            <a:r>
              <a:rPr lang="en-GB" sz="950" kern="0" dirty="0">
                <a:solidFill>
                  <a:srgbClr val="000000"/>
                </a:solidFill>
                <a:ea typeface="Times New Roman" panose="02020603050405020304" pitchFamily="18" charset="0"/>
                <a:hlinkClick r:id="rId10"/>
              </a:rPr>
              <a:t>https://www.linkedin.com/pulse/oh-sht-weve-been-hacked-case-study-using-cynefin-framework-hornor/</a:t>
            </a:r>
            <a:endParaRPr lang="en-GB" sz="950" kern="0" dirty="0">
              <a:solidFill>
                <a:srgbClr val="000000"/>
              </a:solidFill>
              <a:ea typeface="Times New Roman" panose="02020603050405020304" pitchFamily="18" charset="0"/>
            </a:endParaRPr>
          </a:p>
          <a:p>
            <a:pPr>
              <a:lnSpc>
                <a:spcPct val="100000"/>
              </a:lnSpc>
              <a:spcBef>
                <a:spcPts val="0"/>
              </a:spcBef>
              <a:buFont typeface="+mj-lt"/>
              <a:buAutoNum type="arabicPeriod"/>
            </a:pPr>
            <a:r>
              <a:rPr lang="en-GB" sz="950" b="0" i="0" dirty="0">
                <a:solidFill>
                  <a:srgbClr val="000000"/>
                </a:solidFill>
                <a:effectLst/>
              </a:rPr>
              <a:t>Banks M, Levy-</a:t>
            </a:r>
            <a:r>
              <a:rPr lang="en-GB" sz="950" b="0" i="0" dirty="0" err="1">
                <a:solidFill>
                  <a:srgbClr val="000000"/>
                </a:solidFill>
                <a:effectLst/>
              </a:rPr>
              <a:t>Abegnoli</a:t>
            </a:r>
            <a:r>
              <a:rPr lang="en-GB" sz="950" b="0" i="0" dirty="0">
                <a:solidFill>
                  <a:srgbClr val="000000"/>
                </a:solidFill>
                <a:effectLst/>
              </a:rPr>
              <a:t> J. EU GDPR comes into force [Internet]. The Parliament Magazine. 2018 [Accessed on 4.01.2024]. Available from: </a:t>
            </a:r>
            <a:r>
              <a:rPr lang="en-GB" sz="950" b="0" i="0" dirty="0">
                <a:solidFill>
                  <a:srgbClr val="000000"/>
                </a:solidFill>
                <a:effectLst/>
                <a:hlinkClick r:id="rId11"/>
              </a:rPr>
              <a:t>https://www.theparliamentmagazine.eu/news/article/eu-gdpr-comes-into-force</a:t>
            </a:r>
            <a:endParaRPr lang="en-GB" sz="950" b="0" i="0" dirty="0">
              <a:solidFill>
                <a:srgbClr val="000000"/>
              </a:solidFill>
              <a:effectLst/>
            </a:endParaRPr>
          </a:p>
          <a:p>
            <a:pPr>
              <a:lnSpc>
                <a:spcPct val="107000"/>
              </a:lnSpc>
              <a:spcBef>
                <a:spcPts val="200"/>
              </a:spcBef>
              <a:buFont typeface="+mj-lt"/>
              <a:buAutoNum type="arabicPeriod"/>
            </a:pPr>
            <a:r>
              <a:rPr lang="en-GB" sz="950" dirty="0">
                <a:latin typeface="Calibri" panose="020F0502020204030204" pitchFamily="34" charset="0"/>
                <a:ea typeface="Calibri" panose="020F0502020204030204" pitchFamily="34" charset="0"/>
                <a:cs typeface="Arial" panose="020B0604020202020204" pitchFamily="34" charset="0"/>
              </a:rPr>
              <a:t>Microsoft. Introduction to dashboards for Power BI Designers. 2023 [Accessed on 9/12/2023]. Available from: </a:t>
            </a:r>
            <a:r>
              <a:rPr lang="en-GB" sz="950" u="sng" dirty="0">
                <a:solidFill>
                  <a:srgbClr val="0563C1"/>
                </a:solidFill>
                <a:latin typeface="Calibri" panose="020F0502020204030204" pitchFamily="34" charset="0"/>
                <a:ea typeface="Calibri" panose="020F0502020204030204" pitchFamily="34" charset="0"/>
                <a:cs typeface="Arial" panose="020B0604020202020204" pitchFamily="34" charset="0"/>
                <a:hlinkClick r:id="rId12"/>
              </a:rPr>
              <a:t>https://learn.microsoft.com/en-us/power-bi/create-reports/service-dashboards</a:t>
            </a:r>
            <a:endParaRPr lang="en-GB" sz="950" u="sng" dirty="0">
              <a:solidFill>
                <a:srgbClr val="0563C1"/>
              </a:solidFill>
              <a:latin typeface="Calibri" panose="020F0502020204030204" pitchFamily="34" charset="0"/>
              <a:ea typeface="Calibri" panose="020F0502020204030204" pitchFamily="34" charset="0"/>
              <a:cs typeface="Arial" panose="020B0604020202020204" pitchFamily="34" charset="0"/>
            </a:endParaRPr>
          </a:p>
          <a:p>
            <a:pPr>
              <a:lnSpc>
                <a:spcPct val="107000"/>
              </a:lnSpc>
              <a:spcBef>
                <a:spcPts val="200"/>
              </a:spcBef>
              <a:buFont typeface="+mj-lt"/>
              <a:buAutoNum type="arabicPeriod"/>
            </a:pPr>
            <a:r>
              <a:rPr lang="en-GB" sz="950" dirty="0">
                <a:latin typeface="Calibri" panose="020F0502020204030204" pitchFamily="34" charset="0"/>
                <a:ea typeface="Calibri" panose="020F0502020204030204" pitchFamily="34" charset="0"/>
                <a:cs typeface="Arial" panose="020B0604020202020204" pitchFamily="34" charset="0"/>
              </a:rPr>
              <a:t>Stuff by Yuki. Tableau Dashboard – Superstore. 2021 [Accessed on 9/12/2023]. Available from: </a:t>
            </a:r>
            <a:r>
              <a:rPr lang="en-GB" sz="950" u="sng" dirty="0">
                <a:solidFill>
                  <a:srgbClr val="0563C1"/>
                </a:solidFill>
                <a:latin typeface="Calibri" panose="020F0502020204030204" pitchFamily="34" charset="0"/>
                <a:ea typeface="Calibri" panose="020F0502020204030204" pitchFamily="34" charset="0"/>
                <a:cs typeface="Arial" panose="020B0604020202020204" pitchFamily="34" charset="0"/>
                <a:hlinkClick r:id="rId13"/>
              </a:rPr>
              <a:t>https://stuffbyyuki.com/tableau-dashboard-superstore/</a:t>
            </a:r>
            <a:endParaRPr lang="en-GB" sz="950" u="sng" dirty="0">
              <a:solidFill>
                <a:srgbClr val="0563C1"/>
              </a:solidFill>
              <a:latin typeface="Calibri" panose="020F0502020204030204" pitchFamily="34" charset="0"/>
              <a:ea typeface="Calibri" panose="020F0502020204030204" pitchFamily="34" charset="0"/>
              <a:cs typeface="Arial" panose="020B0604020202020204" pitchFamily="34" charset="0"/>
            </a:endParaRPr>
          </a:p>
          <a:p>
            <a:pPr>
              <a:lnSpc>
                <a:spcPct val="100000"/>
              </a:lnSpc>
              <a:spcBef>
                <a:spcPts val="0"/>
              </a:spcBef>
              <a:buFont typeface="+mj-lt"/>
              <a:buAutoNum type="arabicPeriod"/>
            </a:pPr>
            <a:r>
              <a:rPr lang="en-GB" sz="950" dirty="0">
                <a:solidFill>
                  <a:srgbClr val="000000"/>
                </a:solidFill>
                <a:latin typeface="Calibri" panose="020F0502020204030204" pitchFamily="34" charset="0"/>
              </a:rPr>
              <a:t>So, what is development? [Internet]. </a:t>
            </a:r>
            <a:r>
              <a:rPr lang="en-GB" sz="950" dirty="0" err="1">
                <a:solidFill>
                  <a:srgbClr val="000000"/>
                </a:solidFill>
                <a:latin typeface="Calibri" panose="020F0502020204030204" pitchFamily="34" charset="0"/>
              </a:rPr>
              <a:t>FutureLearn</a:t>
            </a:r>
            <a:r>
              <a:rPr lang="en-GB" sz="950" dirty="0">
                <a:solidFill>
                  <a:srgbClr val="000000"/>
                </a:solidFill>
                <a:latin typeface="Calibri" panose="020F0502020204030204" pitchFamily="34" charset="0"/>
              </a:rPr>
              <a:t>. [Accessed on 4.01.2024]. Available from: https://www.futurelearn.com/info/courses/gender-and-development/0/steps/33014</a:t>
            </a:r>
            <a:endParaRPr lang="en-GB" sz="950" dirty="0">
              <a:solidFill>
                <a:srgbClr val="000000"/>
              </a:solidFill>
            </a:endParaRPr>
          </a:p>
          <a:p>
            <a:pPr>
              <a:lnSpc>
                <a:spcPct val="100000"/>
              </a:lnSpc>
              <a:spcBef>
                <a:spcPts val="0"/>
              </a:spcBef>
              <a:buFont typeface="+mj-lt"/>
              <a:buAutoNum type="arabicPeriod"/>
            </a:pPr>
            <a:r>
              <a:rPr lang="en-GB" sz="950" dirty="0">
                <a:solidFill>
                  <a:srgbClr val="000000"/>
                </a:solidFill>
                <a:latin typeface="Calibri" panose="020F0502020204030204" pitchFamily="34" charset="0"/>
              </a:rPr>
              <a:t>Gassmann O, Wecht CH, Meister C, Raphael B, 3 stages towards customized cultural practice [Internet]. 2024 [Accessed on 4.01.2024]. Available from: </a:t>
            </a:r>
            <a:r>
              <a:rPr lang="en-GB" sz="950" dirty="0">
                <a:solidFill>
                  <a:srgbClr val="000000"/>
                </a:solidFill>
                <a:latin typeface="Calibri" panose="020F0502020204030204" pitchFamily="34" charset="0"/>
                <a:hlinkClick r:id="rId14"/>
              </a:rPr>
              <a:t>https://innovationskulturnavigator.ch/en/3-stage-process</a:t>
            </a:r>
            <a:endParaRPr lang="en-GB" sz="950" dirty="0">
              <a:solidFill>
                <a:srgbClr val="000000"/>
              </a:solidFill>
              <a:latin typeface="Calibri" panose="020F0502020204030204" pitchFamily="34" charset="0"/>
            </a:endParaRPr>
          </a:p>
          <a:p>
            <a:pPr>
              <a:lnSpc>
                <a:spcPct val="100000"/>
              </a:lnSpc>
              <a:spcBef>
                <a:spcPts val="0"/>
              </a:spcBef>
              <a:buFont typeface="+mj-lt"/>
              <a:buAutoNum type="arabicPeriod"/>
            </a:pPr>
            <a:r>
              <a:rPr lang="en-GB" sz="950" b="0" i="0" dirty="0" err="1">
                <a:solidFill>
                  <a:srgbClr val="000000"/>
                </a:solidFill>
                <a:effectLst/>
              </a:rPr>
              <a:t>Scalambrino</a:t>
            </a:r>
            <a:r>
              <a:rPr lang="en-GB" sz="950" b="0" i="0" dirty="0">
                <a:solidFill>
                  <a:srgbClr val="000000"/>
                </a:solidFill>
                <a:effectLst/>
              </a:rPr>
              <a:t> F. Phenomenological Psychology | Internet </a:t>
            </a:r>
            <a:r>
              <a:rPr lang="en-GB" sz="950" b="0" i="0" dirty="0" err="1">
                <a:solidFill>
                  <a:srgbClr val="000000"/>
                </a:solidFill>
                <a:effectLst/>
              </a:rPr>
              <a:t>Encyclopedia</a:t>
            </a:r>
            <a:r>
              <a:rPr lang="en-GB" sz="950" b="0" i="0" dirty="0">
                <a:solidFill>
                  <a:srgbClr val="000000"/>
                </a:solidFill>
                <a:effectLst/>
              </a:rPr>
              <a:t> of Philosophy [Internet]. [Accessed on 4.01.2024]. Available from: </a:t>
            </a:r>
            <a:r>
              <a:rPr lang="en-GB" sz="950" b="0" i="0" dirty="0">
                <a:solidFill>
                  <a:srgbClr val="000000"/>
                </a:solidFill>
                <a:effectLst/>
                <a:hlinkClick r:id="rId15"/>
              </a:rPr>
              <a:t>https://iep.utm.edu/phen-psy/</a:t>
            </a:r>
            <a:endParaRPr lang="en-GB" sz="950" b="0" i="0" dirty="0">
              <a:solidFill>
                <a:srgbClr val="000000"/>
              </a:solidFill>
              <a:effectLst/>
            </a:endParaRPr>
          </a:p>
          <a:p>
            <a:pPr>
              <a:lnSpc>
                <a:spcPct val="100000"/>
              </a:lnSpc>
              <a:spcBef>
                <a:spcPts val="0"/>
              </a:spcBef>
              <a:buFont typeface="+mj-lt"/>
              <a:buAutoNum type="arabicPeriod"/>
            </a:pPr>
            <a:r>
              <a:rPr lang="en-GB" sz="950" b="0" i="0" dirty="0">
                <a:solidFill>
                  <a:srgbClr val="000000"/>
                </a:solidFill>
                <a:effectLst/>
              </a:rPr>
              <a:t>Dudovskiy J. Inductive Approach (Inductive Reasoning) [Internet]. Business Research Methodology. 2021 [Accessed on 4.01.2024]. Available from: </a:t>
            </a:r>
            <a:r>
              <a:rPr lang="en-GB" sz="950" b="0" i="0" dirty="0">
                <a:solidFill>
                  <a:srgbClr val="000000"/>
                </a:solidFill>
                <a:effectLst/>
                <a:hlinkClick r:id="rId16"/>
              </a:rPr>
              <a:t>https://research-methodology.net/research-methodology/research-approach/inductive-approach-2/</a:t>
            </a:r>
            <a:endParaRPr lang="en-GB" sz="950" b="0" i="0" dirty="0">
              <a:solidFill>
                <a:srgbClr val="000000"/>
              </a:solidFill>
              <a:effectLst/>
            </a:endParaRPr>
          </a:p>
          <a:p>
            <a:pPr>
              <a:lnSpc>
                <a:spcPct val="100000"/>
              </a:lnSpc>
              <a:spcBef>
                <a:spcPts val="0"/>
              </a:spcBef>
              <a:buFont typeface="+mj-lt"/>
              <a:buAutoNum type="arabicPeriod"/>
            </a:pPr>
            <a:r>
              <a:rPr lang="en-GB" sz="950" b="0" i="0" dirty="0" err="1">
                <a:solidFill>
                  <a:srgbClr val="000000"/>
                </a:solidFill>
                <a:effectLst/>
              </a:rPr>
              <a:t>Pasquini</a:t>
            </a:r>
            <a:r>
              <a:rPr lang="en-GB" sz="950" b="0" i="0" dirty="0">
                <a:solidFill>
                  <a:srgbClr val="000000"/>
                </a:solidFill>
                <a:effectLst/>
              </a:rPr>
              <a:t> L. Action Research Methods [Internet]. </a:t>
            </a:r>
            <a:r>
              <a:rPr lang="en-GB" sz="950" b="0" i="0" dirty="0" err="1">
                <a:solidFill>
                  <a:srgbClr val="000000"/>
                </a:solidFill>
                <a:effectLst/>
              </a:rPr>
              <a:t>techKNOWtools</a:t>
            </a:r>
            <a:r>
              <a:rPr lang="en-GB" sz="950" b="0" i="0" dirty="0">
                <a:solidFill>
                  <a:srgbClr val="000000"/>
                </a:solidFill>
                <a:effectLst/>
              </a:rPr>
              <a:t>. 2014 [Accessed on 4.01.2024]. Available from: </a:t>
            </a:r>
            <a:r>
              <a:rPr lang="en-GB" sz="950" b="0" i="0" dirty="0">
                <a:solidFill>
                  <a:srgbClr val="000000"/>
                </a:solidFill>
                <a:effectLst/>
                <a:hlinkClick r:id="rId17"/>
              </a:rPr>
              <a:t>https://techknowtools.com/2014/02/16/action-research-methods/</a:t>
            </a:r>
            <a:endParaRPr lang="en-GB" sz="950" b="0" i="0" dirty="0">
              <a:solidFill>
                <a:srgbClr val="000000"/>
              </a:solidFill>
              <a:effectLst/>
            </a:endParaRPr>
          </a:p>
          <a:p>
            <a:pPr>
              <a:lnSpc>
                <a:spcPct val="100000"/>
              </a:lnSpc>
              <a:spcBef>
                <a:spcPts val="0"/>
              </a:spcBef>
              <a:buFont typeface="+mj-lt"/>
              <a:buAutoNum type="arabicPeriod"/>
            </a:pPr>
            <a:r>
              <a:rPr lang="en-GB" sz="950" b="0" i="0" dirty="0">
                <a:solidFill>
                  <a:srgbClr val="000000"/>
                </a:solidFill>
                <a:effectLst/>
              </a:rPr>
              <a:t>Can Qualitative Research be Rigorous? Part 1: What is Qualitative Research? | LEAD at </a:t>
            </a:r>
            <a:r>
              <a:rPr lang="en-GB" sz="950" b="0" i="0" dirty="0" err="1">
                <a:solidFill>
                  <a:srgbClr val="000000"/>
                </a:solidFill>
                <a:effectLst/>
              </a:rPr>
              <a:t>Krea</a:t>
            </a:r>
            <a:r>
              <a:rPr lang="en-GB" sz="950" b="0" i="0" dirty="0">
                <a:solidFill>
                  <a:srgbClr val="000000"/>
                </a:solidFill>
                <a:effectLst/>
              </a:rPr>
              <a:t> University [Internet]. 2021 [Accessed on 4.01.2024]. Available from: </a:t>
            </a:r>
            <a:r>
              <a:rPr lang="en-GB" sz="950" b="0" i="0" dirty="0">
                <a:solidFill>
                  <a:srgbClr val="000000"/>
                </a:solidFill>
                <a:effectLst/>
                <a:hlinkClick r:id="rId18"/>
              </a:rPr>
              <a:t>https://ifmrlead.org/can-qualitative-research-be-rigorous-part-1-what-is-qualitative-research/</a:t>
            </a:r>
            <a:endParaRPr lang="en-GB" sz="950" b="0" i="0" dirty="0">
              <a:solidFill>
                <a:srgbClr val="000000"/>
              </a:solidFill>
              <a:effectLst/>
            </a:endParaRPr>
          </a:p>
          <a:p>
            <a:pPr>
              <a:lnSpc>
                <a:spcPct val="100000"/>
              </a:lnSpc>
              <a:spcBef>
                <a:spcPts val="0"/>
              </a:spcBef>
              <a:buFont typeface="+mj-lt"/>
              <a:buAutoNum type="arabicPeriod"/>
            </a:pPr>
            <a:r>
              <a:rPr lang="en-GB" sz="950" b="0" i="0" dirty="0">
                <a:solidFill>
                  <a:srgbClr val="000000"/>
                </a:solidFill>
                <a:effectLst/>
              </a:rPr>
              <a:t>Cornell D, Drew C. 10 Cross-Sectional Study Advantages and Disadvantages (2023) [Internet]. helpfulprofessor.com. 2023 [Accessed on 4.01.2024]. Available from: </a:t>
            </a:r>
            <a:r>
              <a:rPr lang="en-GB" sz="950" b="0" i="0" dirty="0">
                <a:solidFill>
                  <a:srgbClr val="000000"/>
                </a:solidFill>
                <a:effectLst/>
                <a:hlinkClick r:id="rId19"/>
              </a:rPr>
              <a:t>https://helpfulprofessor.com/cross-sectional-study-advantages-and-disadvantages/</a:t>
            </a:r>
            <a:endParaRPr lang="en-GB" sz="950" b="0" i="0" dirty="0">
              <a:solidFill>
                <a:srgbClr val="000000"/>
              </a:solidFill>
              <a:effectLst/>
            </a:endParaRPr>
          </a:p>
          <a:p>
            <a:pPr>
              <a:lnSpc>
                <a:spcPct val="100000"/>
              </a:lnSpc>
              <a:spcBef>
                <a:spcPts val="0"/>
              </a:spcBef>
              <a:buFont typeface="+mj-lt"/>
              <a:buAutoNum type="arabicPeriod"/>
            </a:pPr>
            <a:r>
              <a:rPr lang="en-GB" sz="950" dirty="0">
                <a:solidFill>
                  <a:srgbClr val="000000"/>
                </a:solidFill>
              </a:rPr>
              <a:t>‌</a:t>
            </a:r>
            <a:r>
              <a:rPr lang="en-GB" sz="950" dirty="0" err="1">
                <a:solidFill>
                  <a:srgbClr val="000000"/>
                </a:solidFill>
              </a:rPr>
              <a:t>Rosala</a:t>
            </a:r>
            <a:r>
              <a:rPr lang="en-GB" sz="950" dirty="0">
                <a:solidFill>
                  <a:srgbClr val="000000"/>
                </a:solidFill>
              </a:rPr>
              <a:t> M. How to </a:t>
            </a:r>
            <a:r>
              <a:rPr lang="en-GB" sz="950" dirty="0" err="1">
                <a:solidFill>
                  <a:srgbClr val="000000"/>
                </a:solidFill>
              </a:rPr>
              <a:t>Analyze</a:t>
            </a:r>
            <a:r>
              <a:rPr lang="en-GB" sz="950" dirty="0">
                <a:solidFill>
                  <a:srgbClr val="000000"/>
                </a:solidFill>
              </a:rPr>
              <a:t> Qualitative Data from UX Research: Thematic Analysis [Internet]. Nielsen Norman Group. 2022 [Accessed on 4.01.2024]. Available from: </a:t>
            </a:r>
            <a:r>
              <a:rPr lang="en-GB" sz="950" dirty="0">
                <a:solidFill>
                  <a:srgbClr val="000000"/>
                </a:solidFill>
                <a:hlinkClick r:id="rId20"/>
              </a:rPr>
              <a:t>https://www.nngroup.com/articles/thematic-analysis/</a:t>
            </a:r>
            <a:endParaRPr lang="en-GB" sz="950" dirty="0">
              <a:solidFill>
                <a:srgbClr val="000000"/>
              </a:solidFill>
            </a:endParaRPr>
          </a:p>
          <a:p>
            <a:pPr>
              <a:lnSpc>
                <a:spcPct val="100000"/>
              </a:lnSpc>
              <a:spcBef>
                <a:spcPts val="0"/>
              </a:spcBef>
              <a:buFont typeface="+mj-lt"/>
              <a:buAutoNum type="arabicPeriod"/>
            </a:pPr>
            <a:r>
              <a:rPr lang="en-GB" sz="950" b="0" i="0" dirty="0">
                <a:solidFill>
                  <a:srgbClr val="000000"/>
                </a:solidFill>
                <a:effectLst/>
              </a:rPr>
              <a:t>Koopmans H. Research Guides: Avoiding Plagiarism: What is Plagiarism? [Internet]. savannahstate.libguides.com. 2023 [Accessed on 4.01.2024]. Available from: https://savannahstate.libguides.com/plagiarism</a:t>
            </a:r>
          </a:p>
          <a:p>
            <a:pPr marL="342900" indent="-342900">
              <a:lnSpc>
                <a:spcPct val="100000"/>
              </a:lnSpc>
              <a:spcBef>
                <a:spcPts val="600"/>
              </a:spcBef>
              <a:spcAft>
                <a:spcPts val="800"/>
              </a:spcAft>
              <a:buFont typeface="+mj-lt"/>
              <a:buAutoNum type="arabicPeriod" startAt="8"/>
            </a:pPr>
            <a:endParaRPr lang="en-GB" sz="95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5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5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5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50" b="0" i="0" dirty="0">
              <a:solidFill>
                <a:srgbClr val="000000"/>
              </a:solidFill>
              <a:effectLst/>
            </a:endParaRPr>
          </a:p>
          <a:p>
            <a:pPr marL="342900" indent="-342900">
              <a:lnSpc>
                <a:spcPct val="100000"/>
              </a:lnSpc>
              <a:spcBef>
                <a:spcPts val="600"/>
              </a:spcBef>
              <a:spcAft>
                <a:spcPts val="800"/>
              </a:spcAft>
              <a:buFont typeface="+mj-lt"/>
              <a:buAutoNum type="arabicPeriod" startAt="8"/>
            </a:pPr>
            <a:endParaRPr lang="en-GB" sz="950" dirty="0"/>
          </a:p>
          <a:p>
            <a:pPr marL="342900" indent="-342900">
              <a:lnSpc>
                <a:spcPct val="100000"/>
              </a:lnSpc>
              <a:spcBef>
                <a:spcPts val="600"/>
              </a:spcBef>
              <a:spcAft>
                <a:spcPts val="800"/>
              </a:spcAft>
              <a:buFont typeface="+mj-lt"/>
              <a:buAutoNum type="arabicPeriod" startAt="8"/>
            </a:pPr>
            <a:endParaRPr lang="en-GB" sz="950" kern="100" dirty="0">
              <a:effectLst/>
              <a:ea typeface="Calibri" panose="020F0502020204030204" pitchFamily="34" charset="0"/>
              <a:cs typeface="Arial" panose="020B0604020202020204" pitchFamily="34" charset="0"/>
            </a:endParaRPr>
          </a:p>
          <a:p>
            <a:pPr marL="0" marR="457200" indent="0" algn="l">
              <a:lnSpc>
                <a:spcPct val="100000"/>
              </a:lnSpc>
              <a:spcBef>
                <a:spcPts val="600"/>
              </a:spcBef>
              <a:buNone/>
            </a:pPr>
            <a:endParaRPr lang="en-GB" sz="950" b="0" i="0" dirty="0">
              <a:solidFill>
                <a:srgbClr val="000000"/>
              </a:solidFill>
              <a:effectLst/>
            </a:endParaRPr>
          </a:p>
          <a:p>
            <a:pPr marL="0" indent="0">
              <a:lnSpc>
                <a:spcPct val="100000"/>
              </a:lnSpc>
              <a:spcBef>
                <a:spcPts val="600"/>
              </a:spcBef>
              <a:buNone/>
            </a:pPr>
            <a:endParaRPr lang="en-GB" sz="950" kern="100" dirty="0">
              <a:effectLst/>
              <a:ea typeface="Calibri" panose="020F0502020204030204" pitchFamily="34" charset="0"/>
              <a:cs typeface="Arial" panose="020B0604020202020204" pitchFamily="34" charset="0"/>
            </a:endParaRPr>
          </a:p>
          <a:p>
            <a:pPr marL="0" indent="0">
              <a:lnSpc>
                <a:spcPct val="100000"/>
              </a:lnSpc>
              <a:spcBef>
                <a:spcPts val="600"/>
              </a:spcBef>
              <a:buNone/>
            </a:pPr>
            <a:endParaRPr lang="en-GB" sz="950" b="0" i="0" dirty="0">
              <a:solidFill>
                <a:srgbClr val="000000"/>
              </a:solidFill>
              <a:effectLst/>
            </a:endParaRPr>
          </a:p>
          <a:p>
            <a:pPr marL="0" indent="0">
              <a:lnSpc>
                <a:spcPct val="100000"/>
              </a:lnSpc>
              <a:spcBef>
                <a:spcPts val="600"/>
              </a:spcBef>
              <a:buNone/>
            </a:pPr>
            <a:endParaRPr lang="en-GB" sz="950" dirty="0"/>
          </a:p>
        </p:txBody>
      </p:sp>
    </p:spTree>
    <p:extLst>
      <p:ext uri="{BB962C8B-B14F-4D97-AF65-F5344CB8AC3E}">
        <p14:creationId xmlns:p14="http://schemas.microsoft.com/office/powerpoint/2010/main" val="3364601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Franklin Gothic">
      <a:majorFont>
        <a:latin typeface="Franklin Gothic Medium" panose="020B0603020102020204"/>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panose="020B0503020102020204"/>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3.xml><?xml version="1.0" encoding="utf-8"?>
<a:theme xmlns:a="http://schemas.openxmlformats.org/drawingml/2006/main" name="3_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4.xml><?xml version="1.0" encoding="utf-8"?>
<a:theme xmlns:a="http://schemas.openxmlformats.org/drawingml/2006/main" name="2_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5.xml><?xml version="1.0" encoding="utf-8"?>
<a:theme xmlns:a="http://schemas.openxmlformats.org/drawingml/2006/main" name="4_Dividend">
  <a:themeElements>
    <a:clrScheme name="Dividend">
      <a:dk1>
        <a:sysClr val="windowText" lastClr="000000"/>
      </a:dk1>
      <a:lt1>
        <a:sysClr val="window" lastClr="FFFFFF"/>
      </a:lt1>
      <a:dk2>
        <a:srgbClr val="3D3D3D"/>
      </a:dk2>
      <a:lt2>
        <a:srgbClr val="EBEBEB"/>
      </a:lt2>
      <a:accent1>
        <a:srgbClr val="1A3260"/>
      </a:accent1>
      <a:accent2>
        <a:srgbClr val="4590B8"/>
      </a:accent2>
      <a:accent3>
        <a:srgbClr val="45CBE8"/>
      </a:accent3>
      <a:accent4>
        <a:srgbClr val="969FA7"/>
      </a:accent4>
      <a:accent5>
        <a:srgbClr val="A2C777"/>
      </a:accent5>
      <a:accent6>
        <a:srgbClr val="42955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66F1C100-1D2B-4BEA-AD01-C4F230B3B965}"/>
    </a:ext>
  </a:extLst>
</a:theme>
</file>

<file path=ppt/theme/theme6.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366658"/>
      </a:accent1>
      <a:accent2>
        <a:srgbClr val="8CB64A"/>
      </a:accent2>
      <a:accent3>
        <a:srgbClr val="88D5A9"/>
      </a:accent3>
      <a:accent4>
        <a:srgbClr val="969FA7"/>
      </a:accent4>
      <a:accent5>
        <a:srgbClr val="E8A844"/>
      </a:accent5>
      <a:accent6>
        <a:srgbClr val="A1561F"/>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4BEC0EAF-CF86-4D49-B83B-56CC62D3CFF1}"/>
    </a:ext>
  </a:extLst>
</a:theme>
</file>

<file path=ppt/theme/theme7.xml><?xml version="1.0" encoding="utf-8"?>
<a:theme xmlns:a="http://schemas.openxmlformats.org/drawingml/2006/main" name="5_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F4E6AAE9C568C45BB5244925F8AB03B" ma:contentTypeVersion="12" ma:contentTypeDescription="Create a new document." ma:contentTypeScope="" ma:versionID="bac02ac4780743c9fa4b8c046ca9b88c">
  <xsd:schema xmlns:xsd="http://www.w3.org/2001/XMLSchema" xmlns:xs="http://www.w3.org/2001/XMLSchema" xmlns:p="http://schemas.microsoft.com/office/2006/metadata/properties" xmlns:ns2="fc3f8d38-27b3-43be-970b-a7f4d3ea9a3a" xmlns:ns3="c9124dd2-93b3-427f-b7ff-dc9764dcfc58" targetNamespace="http://schemas.microsoft.com/office/2006/metadata/properties" ma:root="true" ma:fieldsID="4e142a0c16678271b0ea2b5ec26a6672" ns2:_="" ns3:_="">
    <xsd:import namespace="fc3f8d38-27b3-43be-970b-a7f4d3ea9a3a"/>
    <xsd:import namespace="c9124dd2-93b3-427f-b7ff-dc9764dcfc58"/>
    <xsd:element name="properties">
      <xsd:complexType>
        <xsd:sequence>
          <xsd:element name="documentManagement">
            <xsd:complexType>
              <xsd:all>
                <xsd:element ref="ns2:MediaServiceMetadata" minOccurs="0"/>
                <xsd:element ref="ns2:MediaServiceFastMetadata" minOccurs="0"/>
                <xsd:element ref="ns2:lcf76f155ced4ddcb4097134ff3c332f" minOccurs="0"/>
                <xsd:element ref="ns3:TaxCatchAll" minOccurs="0"/>
                <xsd:element ref="ns2:MediaServiceDateTaken" minOccurs="0"/>
                <xsd:element ref="ns2:MediaServiceOCR" minOccurs="0"/>
                <xsd:element ref="ns2:MediaServiceGenerationTime" minOccurs="0"/>
                <xsd:element ref="ns2:MediaServiceEventHashCode" minOccurs="0"/>
                <xsd:element ref="ns2:MediaLengthInSeconds" minOccurs="0"/>
                <xsd:element ref="ns2:MediaServiceObjectDetectorVersions" minOccurs="0"/>
                <xsd:element ref="ns2: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c3f8d38-27b3-43be-970b-a7f4d3ea9a3a"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lcf76f155ced4ddcb4097134ff3c332f" ma:index="11" nillable="true" ma:taxonomy="true" ma:internalName="lcf76f155ced4ddcb4097134ff3c332f" ma:taxonomyFieldName="MediaServiceImageTags" ma:displayName="Image Tags" ma:readOnly="false" ma:fieldId="{5cf76f15-5ced-4ddc-b409-7134ff3c332f}" ma:taxonomyMulti="true" ma:sspId="e20146a7-cfe1-423e-b414-04c0ab411996" ma:termSetId="09814cd3-568e-fe90-9814-8d621ff8fb84" ma:anchorId="fba54fb3-c3e1-fe81-a776-ca4b69148c4d" ma:open="true" ma:isKeyword="false">
      <xsd:complexType>
        <xsd:sequence>
          <xsd:element ref="pc:Terms" minOccurs="0" maxOccurs="1"/>
        </xsd:sequence>
      </xsd:complexType>
    </xsd:element>
    <xsd:element name="MediaServiceDateTaken" ma:index="13" nillable="true" ma:displayName="MediaServiceDateTaken" ma:hidden="true" ma:internalName="MediaServiceDateTaken"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LengthInSeconds" ma:index="17" nillable="true" ma:displayName="MediaLengthInSeconds" ma:hidden="true" ma:internalName="MediaLengthInSeconds" ma:readOnly="true">
      <xsd:simpleType>
        <xsd:restriction base="dms:Unknown"/>
      </xsd:simpleType>
    </xsd:element>
    <xsd:element name="MediaServiceObjectDetectorVersions" ma:index="18" nillable="true" ma:displayName="MediaServiceObjectDetectorVersions" ma:hidden="true" ma:indexed="true" ma:internalName="MediaServiceObjectDetectorVersions" ma:readOnly="true">
      <xsd:simpleType>
        <xsd:restriction base="dms:Text"/>
      </xsd:simpleType>
    </xsd:element>
    <xsd:element name="MediaServiceSearchProperties" ma:index="19" nillable="true" ma:displayName="MediaServiceSearchProperties" ma:hidden="true" ma:internalName="MediaServiceSearchPropertie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c9124dd2-93b3-427f-b7ff-dc9764dcfc58" elementFormDefault="qualified">
    <xsd:import namespace="http://schemas.microsoft.com/office/2006/documentManagement/types"/>
    <xsd:import namespace="http://schemas.microsoft.com/office/infopath/2007/PartnerControls"/>
    <xsd:element name="TaxCatchAll" ma:index="12" nillable="true" ma:displayName="Taxonomy Catch All Column" ma:hidden="true" ma:list="{5225e623-b01c-401e-b2b4-f66adce77384}" ma:internalName="TaxCatchAll" ma:showField="CatchAllData" ma:web="c9124dd2-93b3-427f-b7ff-dc9764dcfc58">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C895956F-0F12-4B40-86E3-55852E9B9ED1}"/>
</file>

<file path=customXml/itemProps2.xml><?xml version="1.0" encoding="utf-8"?>
<ds:datastoreItem xmlns:ds="http://schemas.openxmlformats.org/officeDocument/2006/customXml" ds:itemID="{E77F5037-1866-4A58-90C9-45B814EE921C}"/>
</file>

<file path=docProps/app.xml><?xml version="1.0" encoding="utf-8"?>
<Properties xmlns="http://schemas.openxmlformats.org/officeDocument/2006/extended-properties" xmlns:vt="http://schemas.openxmlformats.org/officeDocument/2006/docPropsVTypes">
  <Template>TM03457503[[fn=Quotable]]</Template>
  <TotalTime>11050</TotalTime>
  <Words>7931</Words>
  <Application>Microsoft Office PowerPoint</Application>
  <PresentationFormat>Widescreen</PresentationFormat>
  <Paragraphs>572</Paragraphs>
  <Slides>31</Slides>
  <Notes>20</Notes>
  <HiddenSlides>0</HiddenSlides>
  <MMClips>1</MMClips>
  <ScaleCrop>false</ScaleCrop>
  <HeadingPairs>
    <vt:vector size="6" baseType="variant">
      <vt:variant>
        <vt:lpstr>Fonts Used</vt:lpstr>
      </vt:variant>
      <vt:variant>
        <vt:i4>10</vt:i4>
      </vt:variant>
      <vt:variant>
        <vt:lpstr>Theme</vt:lpstr>
      </vt:variant>
      <vt:variant>
        <vt:i4>7</vt:i4>
      </vt:variant>
      <vt:variant>
        <vt:lpstr>Slide Titles</vt:lpstr>
      </vt:variant>
      <vt:variant>
        <vt:i4>31</vt:i4>
      </vt:variant>
    </vt:vector>
  </HeadingPairs>
  <TitlesOfParts>
    <vt:vector size="48" baseType="lpstr">
      <vt:lpstr>Arial</vt:lpstr>
      <vt:lpstr>Calibri</vt:lpstr>
      <vt:lpstr>Calibri Light</vt:lpstr>
      <vt:lpstr>Franklin Gothic Book</vt:lpstr>
      <vt:lpstr>Franklin Gothic Book (Body)</vt:lpstr>
      <vt:lpstr>Franklin Gothic Medium</vt:lpstr>
      <vt:lpstr>Franklin Gothic Medium (Headings)</vt:lpstr>
      <vt:lpstr>Gill Sans MT</vt:lpstr>
      <vt:lpstr>Times New Roman</vt:lpstr>
      <vt:lpstr>Wingdings 2</vt:lpstr>
      <vt:lpstr>Office Theme</vt:lpstr>
      <vt:lpstr>1_Dividend</vt:lpstr>
      <vt:lpstr>3_Dividend</vt:lpstr>
      <vt:lpstr>2_Dividend</vt:lpstr>
      <vt:lpstr>4_Dividend</vt:lpstr>
      <vt:lpstr>Dividend</vt:lpstr>
      <vt:lpstr>5_Dividend</vt:lpstr>
      <vt:lpstr>Rendering industry data comprehensible by utilising visualisations, an investigation.</vt:lpstr>
      <vt:lpstr>Problem Statement</vt:lpstr>
      <vt:lpstr>Project Aims &amp; Objectives</vt:lpstr>
      <vt:lpstr>Project Aims &amp; Objectives</vt:lpstr>
      <vt:lpstr>Project Aims &amp; Objectives</vt:lpstr>
      <vt:lpstr>Project Aims &amp; Objectives</vt:lpstr>
      <vt:lpstr>Origins</vt:lpstr>
      <vt:lpstr>Visual Techniques</vt:lpstr>
      <vt:lpstr>Key Representatives</vt:lpstr>
      <vt:lpstr>Human Computer Interaction</vt:lpstr>
      <vt:lpstr>Gestalt Psychology</vt:lpstr>
      <vt:lpstr>Interpreting Inventory Data</vt:lpstr>
      <vt:lpstr>Safeguarding Data Privacy </vt:lpstr>
      <vt:lpstr>Available Applications</vt:lpstr>
      <vt:lpstr>Development Approaches</vt:lpstr>
      <vt:lpstr>Conclusion</vt:lpstr>
      <vt:lpstr>Research Methodologies</vt:lpstr>
      <vt:lpstr>Research Methodologies</vt:lpstr>
      <vt:lpstr>Research Methodologies</vt:lpstr>
      <vt:lpstr>Research Methodologies</vt:lpstr>
      <vt:lpstr>Research Methodologies</vt:lpstr>
      <vt:lpstr>Research Methodologies</vt:lpstr>
      <vt:lpstr>Work Breakdown Structure</vt:lpstr>
      <vt:lpstr>Gantt Chart Timeline</vt:lpstr>
      <vt:lpstr>Prototype – Original PDF Document </vt:lpstr>
      <vt:lpstr>PowerPoint Presentation</vt:lpstr>
      <vt:lpstr>Outcome Comparison</vt:lpstr>
      <vt:lpstr>PowerPoint Presentation</vt:lpstr>
      <vt:lpstr>References</vt:lpstr>
      <vt:lpstr>References</vt:lpstr>
      <vt:lpstr>Figures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Investigation</dc:title>
  <dc:creator>134351 (Shane Clement)</dc:creator>
  <cp:lastModifiedBy>134351 (Shane Clement)</cp:lastModifiedBy>
  <cp:revision>56</cp:revision>
  <dcterms:created xsi:type="dcterms:W3CDTF">2023-12-03T19:10:28Z</dcterms:created>
  <dcterms:modified xsi:type="dcterms:W3CDTF">2024-01-25T22:52:13Z</dcterms:modified>
</cp:coreProperties>
</file>