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notesMasterIdLst>
    <p:notesMasterId r:id="rId15"/>
  </p:notesMasterIdLst>
  <p:sldIdLst>
    <p:sldId id="256" r:id="rId2"/>
    <p:sldId id="257" r:id="rId3"/>
    <p:sldId id="258" r:id="rId4"/>
    <p:sldId id="259" r:id="rId5"/>
    <p:sldId id="260" r:id="rId6"/>
    <p:sldId id="261" r:id="rId7"/>
    <p:sldId id="263" r:id="rId8"/>
    <p:sldId id="262" r:id="rId9"/>
    <p:sldId id="264" r:id="rId10"/>
    <p:sldId id="265" r:id="rId11"/>
    <p:sldId id="267" r:id="rId12"/>
    <p:sldId id="268"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71" autoAdjust="0"/>
    <p:restoredTop sz="83506" autoAdjust="0"/>
  </p:normalViewPr>
  <p:slideViewPr>
    <p:cSldViewPr snapToGrid="0">
      <p:cViewPr varScale="1">
        <p:scale>
          <a:sx n="69" d="100"/>
          <a:sy n="69" d="100"/>
        </p:scale>
        <p:origin x="124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05DFE0-273A-4426-959F-2FAC9B4F782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478C2BA-EC95-4007-9E2D-D0F1A793A28C}">
      <dgm:prSet/>
      <dgm:spPr/>
      <dgm:t>
        <a:bodyPr/>
        <a:lstStyle/>
        <a:p>
          <a:pPr>
            <a:defRPr cap="all"/>
          </a:pPr>
          <a:r>
            <a:rPr lang="en-GB" b="0" i="0"/>
            <a:t>Exploring how person-centred </a:t>
          </a:r>
          <a:r>
            <a:rPr lang="en-GB"/>
            <a:t>a</a:t>
          </a:r>
          <a:r>
            <a:rPr lang="en-GB" b="0" i="0"/>
            <a:t>pproaches develop inclusive practice in education</a:t>
          </a:r>
          <a:endParaRPr lang="en-US"/>
        </a:p>
      </dgm:t>
    </dgm:pt>
    <dgm:pt modelId="{9343C702-FD93-4097-939E-0762660F4E92}" type="parTrans" cxnId="{87CF65B3-793D-43CF-975E-AA5D40B6B6F6}">
      <dgm:prSet/>
      <dgm:spPr/>
      <dgm:t>
        <a:bodyPr/>
        <a:lstStyle/>
        <a:p>
          <a:endParaRPr lang="en-US"/>
        </a:p>
      </dgm:t>
    </dgm:pt>
    <dgm:pt modelId="{824D9DB8-C5E9-4298-ADBE-12A915803419}" type="sibTrans" cxnId="{87CF65B3-793D-43CF-975E-AA5D40B6B6F6}">
      <dgm:prSet/>
      <dgm:spPr/>
      <dgm:t>
        <a:bodyPr/>
        <a:lstStyle/>
        <a:p>
          <a:endParaRPr lang="en-US"/>
        </a:p>
      </dgm:t>
    </dgm:pt>
    <dgm:pt modelId="{B54FC28F-E87F-4129-9D8C-27830ABE75DE}">
      <dgm:prSet/>
      <dgm:spPr/>
      <dgm:t>
        <a:bodyPr/>
        <a:lstStyle/>
        <a:p>
          <a:pPr>
            <a:defRPr cap="all"/>
          </a:pPr>
          <a:r>
            <a:rPr lang="en-GB" b="0" i="0"/>
            <a:t>Focus on additional learning needs in primary schools in Carmarthenshire</a:t>
          </a:r>
          <a:endParaRPr lang="en-US"/>
        </a:p>
      </dgm:t>
    </dgm:pt>
    <dgm:pt modelId="{ED481E44-B81D-4F59-85AD-71DA90B2AB5C}" type="parTrans" cxnId="{4339D63A-88CD-44C0-BEC5-C5D3F01C1AF7}">
      <dgm:prSet/>
      <dgm:spPr/>
      <dgm:t>
        <a:bodyPr/>
        <a:lstStyle/>
        <a:p>
          <a:endParaRPr lang="en-US"/>
        </a:p>
      </dgm:t>
    </dgm:pt>
    <dgm:pt modelId="{5FACCED1-AFCE-452D-81AF-14422F30FDB2}" type="sibTrans" cxnId="{4339D63A-88CD-44C0-BEC5-C5D3F01C1AF7}">
      <dgm:prSet/>
      <dgm:spPr/>
      <dgm:t>
        <a:bodyPr/>
        <a:lstStyle/>
        <a:p>
          <a:endParaRPr lang="en-US"/>
        </a:p>
      </dgm:t>
    </dgm:pt>
    <dgm:pt modelId="{67F75DF8-5CF6-4071-818E-B5881D2D5371}">
      <dgm:prSet/>
      <dgm:spPr/>
      <dgm:t>
        <a:bodyPr/>
        <a:lstStyle/>
        <a:p>
          <a:pPr>
            <a:defRPr cap="all"/>
          </a:pPr>
          <a:r>
            <a:rPr lang="en-GB"/>
            <a:t>Welsh Government p</a:t>
          </a:r>
          <a:r>
            <a:rPr lang="en-GB" b="0" i="0"/>
            <a:t>olicies that promote inclusive practice</a:t>
          </a:r>
          <a:endParaRPr lang="en-US"/>
        </a:p>
      </dgm:t>
    </dgm:pt>
    <dgm:pt modelId="{5FBF9A17-6769-4469-A565-B32C5FB829BA}" type="parTrans" cxnId="{0FA8D7B7-1B11-4618-BA0F-0F649D76506D}">
      <dgm:prSet/>
      <dgm:spPr/>
      <dgm:t>
        <a:bodyPr/>
        <a:lstStyle/>
        <a:p>
          <a:endParaRPr lang="en-US"/>
        </a:p>
      </dgm:t>
    </dgm:pt>
    <dgm:pt modelId="{117A23CF-C08C-436E-97E2-2AA77F4CBDDA}" type="sibTrans" cxnId="{0FA8D7B7-1B11-4618-BA0F-0F649D76506D}">
      <dgm:prSet/>
      <dgm:spPr/>
      <dgm:t>
        <a:bodyPr/>
        <a:lstStyle/>
        <a:p>
          <a:endParaRPr lang="en-US"/>
        </a:p>
      </dgm:t>
    </dgm:pt>
    <dgm:pt modelId="{43632840-570A-45C7-9650-6AA2792DE723}">
      <dgm:prSet/>
      <dgm:spPr/>
      <dgm:t>
        <a:bodyPr/>
        <a:lstStyle/>
        <a:p>
          <a:pPr>
            <a:defRPr cap="all"/>
          </a:pPr>
          <a:r>
            <a:rPr lang="en-GB"/>
            <a:t>Carmarthenshire school a</a:t>
          </a:r>
          <a:r>
            <a:rPr lang="en-GB" b="0" i="0"/>
            <a:t>pproaches used to support inclusive practice</a:t>
          </a:r>
          <a:r>
            <a:rPr lang="en-GB"/>
            <a:t>, e.g., </a:t>
          </a:r>
          <a:r>
            <a:rPr lang="en-GB" b="0" i="0"/>
            <a:t>SNAP Cymru</a:t>
          </a:r>
          <a:endParaRPr lang="en-US"/>
        </a:p>
      </dgm:t>
    </dgm:pt>
    <dgm:pt modelId="{548EEBCD-3C96-43F0-8273-219D0AF4D013}" type="parTrans" cxnId="{320E51CE-B41A-40BB-B12C-4EBBDE02E999}">
      <dgm:prSet/>
      <dgm:spPr/>
      <dgm:t>
        <a:bodyPr/>
        <a:lstStyle/>
        <a:p>
          <a:endParaRPr lang="en-US"/>
        </a:p>
      </dgm:t>
    </dgm:pt>
    <dgm:pt modelId="{F7FC3639-8D24-4197-A780-E83FCE0A9FB4}" type="sibTrans" cxnId="{320E51CE-B41A-40BB-B12C-4EBBDE02E999}">
      <dgm:prSet/>
      <dgm:spPr/>
      <dgm:t>
        <a:bodyPr/>
        <a:lstStyle/>
        <a:p>
          <a:endParaRPr lang="en-US"/>
        </a:p>
      </dgm:t>
    </dgm:pt>
    <dgm:pt modelId="{07218E9B-225F-436A-BDFD-76BDF6727962}" type="pres">
      <dgm:prSet presAssocID="{0A05DFE0-273A-4426-959F-2FAC9B4F7826}" presName="root" presStyleCnt="0">
        <dgm:presLayoutVars>
          <dgm:dir/>
          <dgm:resizeHandles val="exact"/>
        </dgm:presLayoutVars>
      </dgm:prSet>
      <dgm:spPr/>
    </dgm:pt>
    <dgm:pt modelId="{94D92B3D-21B1-4E09-89F2-C456D3CFFB72}" type="pres">
      <dgm:prSet presAssocID="{B478C2BA-EC95-4007-9E2D-D0F1A793A28C}" presName="compNode" presStyleCnt="0"/>
      <dgm:spPr/>
    </dgm:pt>
    <dgm:pt modelId="{668280AE-C2B0-4840-8871-6CDED443F38C}" type="pres">
      <dgm:prSet presAssocID="{B478C2BA-EC95-4007-9E2D-D0F1A793A28C}" presName="iconBgRect" presStyleLbl="bgShp" presStyleIdx="0" presStyleCnt="4"/>
      <dgm:spPr/>
    </dgm:pt>
    <dgm:pt modelId="{DDB09174-73E3-4279-98BC-1420448FE7C5}" type="pres">
      <dgm:prSet presAssocID="{B478C2BA-EC95-4007-9E2D-D0F1A793A28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69A3183A-1D94-46F4-A3A3-40FB7D640032}" type="pres">
      <dgm:prSet presAssocID="{B478C2BA-EC95-4007-9E2D-D0F1A793A28C}" presName="spaceRect" presStyleCnt="0"/>
      <dgm:spPr/>
    </dgm:pt>
    <dgm:pt modelId="{DD5A0A62-8563-4021-BD8C-1E466C06E763}" type="pres">
      <dgm:prSet presAssocID="{B478C2BA-EC95-4007-9E2D-D0F1A793A28C}" presName="textRect" presStyleLbl="revTx" presStyleIdx="0" presStyleCnt="4">
        <dgm:presLayoutVars>
          <dgm:chMax val="1"/>
          <dgm:chPref val="1"/>
        </dgm:presLayoutVars>
      </dgm:prSet>
      <dgm:spPr/>
    </dgm:pt>
    <dgm:pt modelId="{04C80F5C-DF98-4AF3-9EA2-04BC6AC54ABB}" type="pres">
      <dgm:prSet presAssocID="{824D9DB8-C5E9-4298-ADBE-12A915803419}" presName="sibTrans" presStyleCnt="0"/>
      <dgm:spPr/>
    </dgm:pt>
    <dgm:pt modelId="{1BC2E2C5-FE6C-4689-A540-03113B6AD4AA}" type="pres">
      <dgm:prSet presAssocID="{B54FC28F-E87F-4129-9D8C-27830ABE75DE}" presName="compNode" presStyleCnt="0"/>
      <dgm:spPr/>
    </dgm:pt>
    <dgm:pt modelId="{BAC4ADFF-78FD-40E9-BECC-C6739EB99783}" type="pres">
      <dgm:prSet presAssocID="{B54FC28F-E87F-4129-9D8C-27830ABE75DE}" presName="iconBgRect" presStyleLbl="bgShp" presStyleIdx="1" presStyleCnt="4"/>
      <dgm:spPr/>
    </dgm:pt>
    <dgm:pt modelId="{B4AFEF5E-A858-4363-B3FE-6ABCF4D73F4F}" type="pres">
      <dgm:prSet presAssocID="{B54FC28F-E87F-4129-9D8C-27830ABE75D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D50FC3C5-FBAF-453D-B4E9-544C81D86803}" type="pres">
      <dgm:prSet presAssocID="{B54FC28F-E87F-4129-9D8C-27830ABE75DE}" presName="spaceRect" presStyleCnt="0"/>
      <dgm:spPr/>
    </dgm:pt>
    <dgm:pt modelId="{23F0750D-99C0-4374-A2CA-B705C30C7885}" type="pres">
      <dgm:prSet presAssocID="{B54FC28F-E87F-4129-9D8C-27830ABE75DE}" presName="textRect" presStyleLbl="revTx" presStyleIdx="1" presStyleCnt="4">
        <dgm:presLayoutVars>
          <dgm:chMax val="1"/>
          <dgm:chPref val="1"/>
        </dgm:presLayoutVars>
      </dgm:prSet>
      <dgm:spPr/>
    </dgm:pt>
    <dgm:pt modelId="{553476D0-7290-4683-AB6B-8150C40BD999}" type="pres">
      <dgm:prSet presAssocID="{5FACCED1-AFCE-452D-81AF-14422F30FDB2}" presName="sibTrans" presStyleCnt="0"/>
      <dgm:spPr/>
    </dgm:pt>
    <dgm:pt modelId="{0A5D6F29-6A71-48AB-93C0-2D753FE22048}" type="pres">
      <dgm:prSet presAssocID="{67F75DF8-5CF6-4071-818E-B5881D2D5371}" presName="compNode" presStyleCnt="0"/>
      <dgm:spPr/>
    </dgm:pt>
    <dgm:pt modelId="{C2AC269B-0E9B-44AA-A2FE-3AFB493D4C65}" type="pres">
      <dgm:prSet presAssocID="{67F75DF8-5CF6-4071-818E-B5881D2D5371}" presName="iconBgRect" presStyleLbl="bgShp" presStyleIdx="2" presStyleCnt="4"/>
      <dgm:spPr/>
    </dgm:pt>
    <dgm:pt modelId="{9592D324-CD60-4113-8DF7-3EFBAA7D347A}" type="pres">
      <dgm:prSet presAssocID="{67F75DF8-5CF6-4071-818E-B5881D2D537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CA754E7D-7B37-45CD-BD64-67C69F5BC181}" type="pres">
      <dgm:prSet presAssocID="{67F75DF8-5CF6-4071-818E-B5881D2D5371}" presName="spaceRect" presStyleCnt="0"/>
      <dgm:spPr/>
    </dgm:pt>
    <dgm:pt modelId="{CB4901BF-F5DF-4520-A583-A783E5385698}" type="pres">
      <dgm:prSet presAssocID="{67F75DF8-5CF6-4071-818E-B5881D2D5371}" presName="textRect" presStyleLbl="revTx" presStyleIdx="2" presStyleCnt="4">
        <dgm:presLayoutVars>
          <dgm:chMax val="1"/>
          <dgm:chPref val="1"/>
        </dgm:presLayoutVars>
      </dgm:prSet>
      <dgm:spPr/>
    </dgm:pt>
    <dgm:pt modelId="{C9D3363C-FD89-44AD-8963-3D987FB7FBF9}" type="pres">
      <dgm:prSet presAssocID="{117A23CF-C08C-436E-97E2-2AA77F4CBDDA}" presName="sibTrans" presStyleCnt="0"/>
      <dgm:spPr/>
    </dgm:pt>
    <dgm:pt modelId="{76525AE0-F1F4-4991-851F-38523859AF15}" type="pres">
      <dgm:prSet presAssocID="{43632840-570A-45C7-9650-6AA2792DE723}" presName="compNode" presStyleCnt="0"/>
      <dgm:spPr/>
    </dgm:pt>
    <dgm:pt modelId="{0F09D97E-51C0-499D-AA89-20702C0B3864}" type="pres">
      <dgm:prSet presAssocID="{43632840-570A-45C7-9650-6AA2792DE723}" presName="iconBgRect" presStyleLbl="bgShp" presStyleIdx="3" presStyleCnt="4"/>
      <dgm:spPr/>
    </dgm:pt>
    <dgm:pt modelId="{F896F308-88A6-41E6-8DE2-878CF7747332}" type="pres">
      <dgm:prSet presAssocID="{43632840-570A-45C7-9650-6AA2792DE72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hoolhouse"/>
        </a:ext>
      </dgm:extLst>
    </dgm:pt>
    <dgm:pt modelId="{9507ED86-6688-4CDF-91A2-C834A0E79892}" type="pres">
      <dgm:prSet presAssocID="{43632840-570A-45C7-9650-6AA2792DE723}" presName="spaceRect" presStyleCnt="0"/>
      <dgm:spPr/>
    </dgm:pt>
    <dgm:pt modelId="{B3FB8D34-B38C-4FD9-8161-8621EE72B53F}" type="pres">
      <dgm:prSet presAssocID="{43632840-570A-45C7-9650-6AA2792DE723}" presName="textRect" presStyleLbl="revTx" presStyleIdx="3" presStyleCnt="4">
        <dgm:presLayoutVars>
          <dgm:chMax val="1"/>
          <dgm:chPref val="1"/>
        </dgm:presLayoutVars>
      </dgm:prSet>
      <dgm:spPr/>
    </dgm:pt>
  </dgm:ptLst>
  <dgm:cxnLst>
    <dgm:cxn modelId="{4339D63A-88CD-44C0-BEC5-C5D3F01C1AF7}" srcId="{0A05DFE0-273A-4426-959F-2FAC9B4F7826}" destId="{B54FC28F-E87F-4129-9D8C-27830ABE75DE}" srcOrd="1" destOrd="0" parTransId="{ED481E44-B81D-4F59-85AD-71DA90B2AB5C}" sibTransId="{5FACCED1-AFCE-452D-81AF-14422F30FDB2}"/>
    <dgm:cxn modelId="{F8069846-7FB0-447A-8E9F-76B14F2BB435}" type="presOf" srcId="{0A05DFE0-273A-4426-959F-2FAC9B4F7826}" destId="{07218E9B-225F-436A-BDFD-76BDF6727962}" srcOrd="0" destOrd="0" presId="urn:microsoft.com/office/officeart/2018/5/layout/IconCircleLabelList"/>
    <dgm:cxn modelId="{38C91EA1-0CA2-43CD-8A5B-4ABD95C3A2B6}" type="presOf" srcId="{67F75DF8-5CF6-4071-818E-B5881D2D5371}" destId="{CB4901BF-F5DF-4520-A583-A783E5385698}" srcOrd="0" destOrd="0" presId="urn:microsoft.com/office/officeart/2018/5/layout/IconCircleLabelList"/>
    <dgm:cxn modelId="{6DFAB4A8-8438-4517-A691-E9B5D04C2023}" type="presOf" srcId="{B478C2BA-EC95-4007-9E2D-D0F1A793A28C}" destId="{DD5A0A62-8563-4021-BD8C-1E466C06E763}" srcOrd="0" destOrd="0" presId="urn:microsoft.com/office/officeart/2018/5/layout/IconCircleLabelList"/>
    <dgm:cxn modelId="{87CF65B3-793D-43CF-975E-AA5D40B6B6F6}" srcId="{0A05DFE0-273A-4426-959F-2FAC9B4F7826}" destId="{B478C2BA-EC95-4007-9E2D-D0F1A793A28C}" srcOrd="0" destOrd="0" parTransId="{9343C702-FD93-4097-939E-0762660F4E92}" sibTransId="{824D9DB8-C5E9-4298-ADBE-12A915803419}"/>
    <dgm:cxn modelId="{0FA8D7B7-1B11-4618-BA0F-0F649D76506D}" srcId="{0A05DFE0-273A-4426-959F-2FAC9B4F7826}" destId="{67F75DF8-5CF6-4071-818E-B5881D2D5371}" srcOrd="2" destOrd="0" parTransId="{5FBF9A17-6769-4469-A565-B32C5FB829BA}" sibTransId="{117A23CF-C08C-436E-97E2-2AA77F4CBDDA}"/>
    <dgm:cxn modelId="{320E51CE-B41A-40BB-B12C-4EBBDE02E999}" srcId="{0A05DFE0-273A-4426-959F-2FAC9B4F7826}" destId="{43632840-570A-45C7-9650-6AA2792DE723}" srcOrd="3" destOrd="0" parTransId="{548EEBCD-3C96-43F0-8273-219D0AF4D013}" sibTransId="{F7FC3639-8D24-4197-A780-E83FCE0A9FB4}"/>
    <dgm:cxn modelId="{651969D3-009E-4048-9B13-CB97523BA331}" type="presOf" srcId="{B54FC28F-E87F-4129-9D8C-27830ABE75DE}" destId="{23F0750D-99C0-4374-A2CA-B705C30C7885}" srcOrd="0" destOrd="0" presId="urn:microsoft.com/office/officeart/2018/5/layout/IconCircleLabelList"/>
    <dgm:cxn modelId="{1F75D9EB-9F1D-4FD7-AD93-60151E99E49D}" type="presOf" srcId="{43632840-570A-45C7-9650-6AA2792DE723}" destId="{B3FB8D34-B38C-4FD9-8161-8621EE72B53F}" srcOrd="0" destOrd="0" presId="urn:microsoft.com/office/officeart/2018/5/layout/IconCircleLabelList"/>
    <dgm:cxn modelId="{1CD498D6-89E5-4E1D-8595-3BAE57C1FAC4}" type="presParOf" srcId="{07218E9B-225F-436A-BDFD-76BDF6727962}" destId="{94D92B3D-21B1-4E09-89F2-C456D3CFFB72}" srcOrd="0" destOrd="0" presId="urn:microsoft.com/office/officeart/2018/5/layout/IconCircleLabelList"/>
    <dgm:cxn modelId="{EE18DE91-FDC7-4EFD-91B9-2A97658BCAB4}" type="presParOf" srcId="{94D92B3D-21B1-4E09-89F2-C456D3CFFB72}" destId="{668280AE-C2B0-4840-8871-6CDED443F38C}" srcOrd="0" destOrd="0" presId="urn:microsoft.com/office/officeart/2018/5/layout/IconCircleLabelList"/>
    <dgm:cxn modelId="{9F1F86B7-3372-4823-948C-C35F63C46DFD}" type="presParOf" srcId="{94D92B3D-21B1-4E09-89F2-C456D3CFFB72}" destId="{DDB09174-73E3-4279-98BC-1420448FE7C5}" srcOrd="1" destOrd="0" presId="urn:microsoft.com/office/officeart/2018/5/layout/IconCircleLabelList"/>
    <dgm:cxn modelId="{551F90C9-9F45-47F0-931A-BCECB5B92FC5}" type="presParOf" srcId="{94D92B3D-21B1-4E09-89F2-C456D3CFFB72}" destId="{69A3183A-1D94-46F4-A3A3-40FB7D640032}" srcOrd="2" destOrd="0" presId="urn:microsoft.com/office/officeart/2018/5/layout/IconCircleLabelList"/>
    <dgm:cxn modelId="{A070CD72-380C-4883-B162-4BEADBDB3415}" type="presParOf" srcId="{94D92B3D-21B1-4E09-89F2-C456D3CFFB72}" destId="{DD5A0A62-8563-4021-BD8C-1E466C06E763}" srcOrd="3" destOrd="0" presId="urn:microsoft.com/office/officeart/2018/5/layout/IconCircleLabelList"/>
    <dgm:cxn modelId="{8251C92C-799C-40D3-9C28-19A3EDEFF3ED}" type="presParOf" srcId="{07218E9B-225F-436A-BDFD-76BDF6727962}" destId="{04C80F5C-DF98-4AF3-9EA2-04BC6AC54ABB}" srcOrd="1" destOrd="0" presId="urn:microsoft.com/office/officeart/2018/5/layout/IconCircleLabelList"/>
    <dgm:cxn modelId="{D45168E8-94D1-4EF0-8BA7-21B6B851D207}" type="presParOf" srcId="{07218E9B-225F-436A-BDFD-76BDF6727962}" destId="{1BC2E2C5-FE6C-4689-A540-03113B6AD4AA}" srcOrd="2" destOrd="0" presId="urn:microsoft.com/office/officeart/2018/5/layout/IconCircleLabelList"/>
    <dgm:cxn modelId="{ECE1573F-F2AC-4284-94D4-7E738117D5EE}" type="presParOf" srcId="{1BC2E2C5-FE6C-4689-A540-03113B6AD4AA}" destId="{BAC4ADFF-78FD-40E9-BECC-C6739EB99783}" srcOrd="0" destOrd="0" presId="urn:microsoft.com/office/officeart/2018/5/layout/IconCircleLabelList"/>
    <dgm:cxn modelId="{DB8A4722-F0A1-4EBD-B106-A3D39FF27987}" type="presParOf" srcId="{1BC2E2C5-FE6C-4689-A540-03113B6AD4AA}" destId="{B4AFEF5E-A858-4363-B3FE-6ABCF4D73F4F}" srcOrd="1" destOrd="0" presId="urn:microsoft.com/office/officeart/2018/5/layout/IconCircleLabelList"/>
    <dgm:cxn modelId="{4DD5A88C-6149-41CB-BBE7-6EFC1F40ADD8}" type="presParOf" srcId="{1BC2E2C5-FE6C-4689-A540-03113B6AD4AA}" destId="{D50FC3C5-FBAF-453D-B4E9-544C81D86803}" srcOrd="2" destOrd="0" presId="urn:microsoft.com/office/officeart/2018/5/layout/IconCircleLabelList"/>
    <dgm:cxn modelId="{F13518F0-3B0A-40AD-BABE-816AD649928D}" type="presParOf" srcId="{1BC2E2C5-FE6C-4689-A540-03113B6AD4AA}" destId="{23F0750D-99C0-4374-A2CA-B705C30C7885}" srcOrd="3" destOrd="0" presId="urn:microsoft.com/office/officeart/2018/5/layout/IconCircleLabelList"/>
    <dgm:cxn modelId="{97297734-E05D-4FF3-B4C9-514CD8707B1A}" type="presParOf" srcId="{07218E9B-225F-436A-BDFD-76BDF6727962}" destId="{553476D0-7290-4683-AB6B-8150C40BD999}" srcOrd="3" destOrd="0" presId="urn:microsoft.com/office/officeart/2018/5/layout/IconCircleLabelList"/>
    <dgm:cxn modelId="{C4936CC0-97C1-4B42-894B-09251A7603BC}" type="presParOf" srcId="{07218E9B-225F-436A-BDFD-76BDF6727962}" destId="{0A5D6F29-6A71-48AB-93C0-2D753FE22048}" srcOrd="4" destOrd="0" presId="urn:microsoft.com/office/officeart/2018/5/layout/IconCircleLabelList"/>
    <dgm:cxn modelId="{13109DD4-5E8F-419B-91FA-4F7F8C4CD2A2}" type="presParOf" srcId="{0A5D6F29-6A71-48AB-93C0-2D753FE22048}" destId="{C2AC269B-0E9B-44AA-A2FE-3AFB493D4C65}" srcOrd="0" destOrd="0" presId="urn:microsoft.com/office/officeart/2018/5/layout/IconCircleLabelList"/>
    <dgm:cxn modelId="{BF75F720-5093-400B-A13C-68FFED0D1AF4}" type="presParOf" srcId="{0A5D6F29-6A71-48AB-93C0-2D753FE22048}" destId="{9592D324-CD60-4113-8DF7-3EFBAA7D347A}" srcOrd="1" destOrd="0" presId="urn:microsoft.com/office/officeart/2018/5/layout/IconCircleLabelList"/>
    <dgm:cxn modelId="{BA88DE8D-D794-49B9-9A72-14400AB78998}" type="presParOf" srcId="{0A5D6F29-6A71-48AB-93C0-2D753FE22048}" destId="{CA754E7D-7B37-45CD-BD64-67C69F5BC181}" srcOrd="2" destOrd="0" presId="urn:microsoft.com/office/officeart/2018/5/layout/IconCircleLabelList"/>
    <dgm:cxn modelId="{D218F6F1-D1B6-4578-A55B-20224BD0DAAB}" type="presParOf" srcId="{0A5D6F29-6A71-48AB-93C0-2D753FE22048}" destId="{CB4901BF-F5DF-4520-A583-A783E5385698}" srcOrd="3" destOrd="0" presId="urn:microsoft.com/office/officeart/2018/5/layout/IconCircleLabelList"/>
    <dgm:cxn modelId="{EBCED834-0B8D-4D92-AE5E-A20EFFEB56B9}" type="presParOf" srcId="{07218E9B-225F-436A-BDFD-76BDF6727962}" destId="{C9D3363C-FD89-44AD-8963-3D987FB7FBF9}" srcOrd="5" destOrd="0" presId="urn:microsoft.com/office/officeart/2018/5/layout/IconCircleLabelList"/>
    <dgm:cxn modelId="{E73DE644-F74D-418F-B44C-4F79D16576FF}" type="presParOf" srcId="{07218E9B-225F-436A-BDFD-76BDF6727962}" destId="{76525AE0-F1F4-4991-851F-38523859AF15}" srcOrd="6" destOrd="0" presId="urn:microsoft.com/office/officeart/2018/5/layout/IconCircleLabelList"/>
    <dgm:cxn modelId="{62472395-2DA4-4997-AA48-63D4F20B2D3B}" type="presParOf" srcId="{76525AE0-F1F4-4991-851F-38523859AF15}" destId="{0F09D97E-51C0-499D-AA89-20702C0B3864}" srcOrd="0" destOrd="0" presId="urn:microsoft.com/office/officeart/2018/5/layout/IconCircleLabelList"/>
    <dgm:cxn modelId="{EED87DAD-6744-4890-8CF2-8E3DF8865A82}" type="presParOf" srcId="{76525AE0-F1F4-4991-851F-38523859AF15}" destId="{F896F308-88A6-41E6-8DE2-878CF7747332}" srcOrd="1" destOrd="0" presId="urn:microsoft.com/office/officeart/2018/5/layout/IconCircleLabelList"/>
    <dgm:cxn modelId="{E444A4E1-2AA0-46B3-9511-72C9AC8335BE}" type="presParOf" srcId="{76525AE0-F1F4-4991-851F-38523859AF15}" destId="{9507ED86-6688-4CDF-91A2-C834A0E79892}" srcOrd="2" destOrd="0" presId="urn:microsoft.com/office/officeart/2018/5/layout/IconCircleLabelList"/>
    <dgm:cxn modelId="{57F99CD4-467D-442D-AB04-029F9DBE5F44}" type="presParOf" srcId="{76525AE0-F1F4-4991-851F-38523859AF15}" destId="{B3FB8D34-B38C-4FD9-8161-8621EE72B53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CEA210-8E2F-4F94-B509-38BD86462E3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B7C0511-A6A4-4F41-B894-C642230BC925}">
      <dgm:prSet/>
      <dgm:spPr/>
      <dgm:t>
        <a:bodyPr/>
        <a:lstStyle/>
        <a:p>
          <a:r>
            <a:rPr lang="en-GB"/>
            <a:t>Promote positive practices </a:t>
          </a:r>
          <a:endParaRPr lang="en-US"/>
        </a:p>
      </dgm:t>
    </dgm:pt>
    <dgm:pt modelId="{8E720093-07F4-46B0-9076-A1B24C03FD11}" type="parTrans" cxnId="{0D7046E4-A8DE-4A9C-BBAD-A47C7AEDEA9F}">
      <dgm:prSet/>
      <dgm:spPr/>
      <dgm:t>
        <a:bodyPr/>
        <a:lstStyle/>
        <a:p>
          <a:endParaRPr lang="en-US"/>
        </a:p>
      </dgm:t>
    </dgm:pt>
    <dgm:pt modelId="{DA8F6CDF-29AC-49AA-8B1A-1A8B483A0A73}" type="sibTrans" cxnId="{0D7046E4-A8DE-4A9C-BBAD-A47C7AEDEA9F}">
      <dgm:prSet/>
      <dgm:spPr/>
      <dgm:t>
        <a:bodyPr/>
        <a:lstStyle/>
        <a:p>
          <a:endParaRPr lang="en-US"/>
        </a:p>
      </dgm:t>
    </dgm:pt>
    <dgm:pt modelId="{55D4CA1B-9C95-4919-AB6C-321D3601D1C0}">
      <dgm:prSet/>
      <dgm:spPr/>
      <dgm:t>
        <a:bodyPr/>
        <a:lstStyle/>
        <a:p>
          <a:r>
            <a:rPr lang="en-GB"/>
            <a:t>Share experiences</a:t>
          </a:r>
          <a:endParaRPr lang="en-US"/>
        </a:p>
      </dgm:t>
    </dgm:pt>
    <dgm:pt modelId="{AEB8D539-CB70-4D3F-8C3B-43881E61ADAC}" type="parTrans" cxnId="{F14B9702-F13C-4251-A435-7680649B3624}">
      <dgm:prSet/>
      <dgm:spPr/>
      <dgm:t>
        <a:bodyPr/>
        <a:lstStyle/>
        <a:p>
          <a:endParaRPr lang="en-US"/>
        </a:p>
      </dgm:t>
    </dgm:pt>
    <dgm:pt modelId="{099753E1-6810-457A-82BF-EC6789ADE9AC}" type="sibTrans" cxnId="{F14B9702-F13C-4251-A435-7680649B3624}">
      <dgm:prSet/>
      <dgm:spPr/>
      <dgm:t>
        <a:bodyPr/>
        <a:lstStyle/>
        <a:p>
          <a:endParaRPr lang="en-US"/>
        </a:p>
      </dgm:t>
    </dgm:pt>
    <dgm:pt modelId="{EAE887EF-46FF-4568-B71E-706FDFC09671}">
      <dgm:prSet/>
      <dgm:spPr/>
      <dgm:t>
        <a:bodyPr/>
        <a:lstStyle/>
        <a:p>
          <a:r>
            <a:rPr lang="en-GB"/>
            <a:t>Change attitudes</a:t>
          </a:r>
          <a:endParaRPr lang="en-US"/>
        </a:p>
      </dgm:t>
    </dgm:pt>
    <dgm:pt modelId="{A079C513-16C9-4893-8219-6C960C633C24}" type="parTrans" cxnId="{C36E5F11-1B43-4F6F-8210-52A6B40BADD4}">
      <dgm:prSet/>
      <dgm:spPr/>
      <dgm:t>
        <a:bodyPr/>
        <a:lstStyle/>
        <a:p>
          <a:endParaRPr lang="en-US"/>
        </a:p>
      </dgm:t>
    </dgm:pt>
    <dgm:pt modelId="{3AA5CE87-4622-4076-AB07-69017493D0A1}" type="sibTrans" cxnId="{C36E5F11-1B43-4F6F-8210-52A6B40BADD4}">
      <dgm:prSet/>
      <dgm:spPr/>
      <dgm:t>
        <a:bodyPr/>
        <a:lstStyle/>
        <a:p>
          <a:endParaRPr lang="en-US"/>
        </a:p>
      </dgm:t>
    </dgm:pt>
    <dgm:pt modelId="{1532B3E5-AE16-4533-BAD0-9373E689A17D}">
      <dgm:prSet/>
      <dgm:spPr/>
      <dgm:t>
        <a:bodyPr/>
        <a:lstStyle/>
        <a:p>
          <a:r>
            <a:rPr lang="en-GB"/>
            <a:t>Stay up to date</a:t>
          </a:r>
          <a:endParaRPr lang="en-US"/>
        </a:p>
      </dgm:t>
    </dgm:pt>
    <dgm:pt modelId="{6688AF06-4D83-4D1D-95D9-7CAB444847A2}" type="parTrans" cxnId="{697CA0D0-25C7-4A85-9AD0-C5FE726C3F19}">
      <dgm:prSet/>
      <dgm:spPr/>
      <dgm:t>
        <a:bodyPr/>
        <a:lstStyle/>
        <a:p>
          <a:endParaRPr lang="en-US"/>
        </a:p>
      </dgm:t>
    </dgm:pt>
    <dgm:pt modelId="{55A3BDC0-5979-48BC-B72D-0FB3C7292E0D}" type="sibTrans" cxnId="{697CA0D0-25C7-4A85-9AD0-C5FE726C3F19}">
      <dgm:prSet/>
      <dgm:spPr/>
      <dgm:t>
        <a:bodyPr/>
        <a:lstStyle/>
        <a:p>
          <a:endParaRPr lang="en-US"/>
        </a:p>
      </dgm:t>
    </dgm:pt>
    <dgm:pt modelId="{AC566DC2-1745-4756-B45A-1AC057778034}">
      <dgm:prSet/>
      <dgm:spPr/>
      <dgm:t>
        <a:bodyPr/>
        <a:lstStyle/>
        <a:p>
          <a:r>
            <a:rPr lang="en-GB"/>
            <a:t>Keep in line with Government policies</a:t>
          </a:r>
          <a:endParaRPr lang="en-US"/>
        </a:p>
      </dgm:t>
    </dgm:pt>
    <dgm:pt modelId="{DEF9D82D-AD3F-4B38-B227-15DE995110A0}" type="parTrans" cxnId="{9A668A14-164C-4E95-84A8-0F00B21F531F}">
      <dgm:prSet/>
      <dgm:spPr/>
      <dgm:t>
        <a:bodyPr/>
        <a:lstStyle/>
        <a:p>
          <a:endParaRPr lang="en-US"/>
        </a:p>
      </dgm:t>
    </dgm:pt>
    <dgm:pt modelId="{0ABFB59D-70C3-4941-861D-2C42AFECD783}" type="sibTrans" cxnId="{9A668A14-164C-4E95-84A8-0F00B21F531F}">
      <dgm:prSet/>
      <dgm:spPr/>
      <dgm:t>
        <a:bodyPr/>
        <a:lstStyle/>
        <a:p>
          <a:endParaRPr lang="en-US"/>
        </a:p>
      </dgm:t>
    </dgm:pt>
    <dgm:pt modelId="{E7473B38-D919-4F3D-A783-11060FC1A973}">
      <dgm:prSet/>
      <dgm:spPr/>
      <dgm:t>
        <a:bodyPr/>
        <a:lstStyle/>
        <a:p>
          <a:r>
            <a:rPr lang="en-GB"/>
            <a:t>(Conn and Hutt, </a:t>
          </a:r>
          <a:r>
            <a:rPr lang="en-GB" b="0" i="0"/>
            <a:t>2020;</a:t>
          </a:r>
          <a:r>
            <a:rPr lang="en-GB"/>
            <a:t> Knight and Crick, 2022; </a:t>
          </a:r>
          <a:r>
            <a:rPr lang="en-GB" b="0" i="0"/>
            <a:t>Estyn, 2023)</a:t>
          </a:r>
          <a:endParaRPr lang="en-US"/>
        </a:p>
      </dgm:t>
    </dgm:pt>
    <dgm:pt modelId="{CBE84FD5-E440-430B-B9A8-CF4EBA7E8155}" type="parTrans" cxnId="{730982F1-909E-4C78-91BA-8E7969203052}">
      <dgm:prSet/>
      <dgm:spPr/>
      <dgm:t>
        <a:bodyPr/>
        <a:lstStyle/>
        <a:p>
          <a:endParaRPr lang="en-US"/>
        </a:p>
      </dgm:t>
    </dgm:pt>
    <dgm:pt modelId="{E5461FF7-4ED5-4556-95A3-369EBD9F707F}" type="sibTrans" cxnId="{730982F1-909E-4C78-91BA-8E7969203052}">
      <dgm:prSet/>
      <dgm:spPr/>
      <dgm:t>
        <a:bodyPr/>
        <a:lstStyle/>
        <a:p>
          <a:endParaRPr lang="en-US"/>
        </a:p>
      </dgm:t>
    </dgm:pt>
    <dgm:pt modelId="{77C1B88D-CAFF-44F9-A333-FA26FC4BEBC1}" type="pres">
      <dgm:prSet presAssocID="{1CCEA210-8E2F-4F94-B509-38BD86462E32}" presName="root" presStyleCnt="0">
        <dgm:presLayoutVars>
          <dgm:dir/>
          <dgm:resizeHandles val="exact"/>
        </dgm:presLayoutVars>
      </dgm:prSet>
      <dgm:spPr/>
    </dgm:pt>
    <dgm:pt modelId="{37C7CD20-896F-4D5C-92B7-6D8ABF7FD8E1}" type="pres">
      <dgm:prSet presAssocID="{9B7C0511-A6A4-4F41-B894-C642230BC925}" presName="compNode" presStyleCnt="0"/>
      <dgm:spPr/>
    </dgm:pt>
    <dgm:pt modelId="{B63B9108-A286-4417-A63A-C3286F5B46DE}" type="pres">
      <dgm:prSet presAssocID="{9B7C0511-A6A4-4F41-B894-C642230BC925}" presName="bgRect" presStyleLbl="bgShp" presStyleIdx="0" presStyleCnt="6"/>
      <dgm:spPr/>
    </dgm:pt>
    <dgm:pt modelId="{D210022E-5A71-491A-B5FA-637A412B17CE}" type="pres">
      <dgm:prSet presAssocID="{9B7C0511-A6A4-4F41-B894-C642230BC925}"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umbs Up Sign"/>
        </a:ext>
      </dgm:extLst>
    </dgm:pt>
    <dgm:pt modelId="{8087827E-7459-471A-A1F9-7938EC58FCCA}" type="pres">
      <dgm:prSet presAssocID="{9B7C0511-A6A4-4F41-B894-C642230BC925}" presName="spaceRect" presStyleCnt="0"/>
      <dgm:spPr/>
    </dgm:pt>
    <dgm:pt modelId="{D38CD8C2-F4A6-4010-9A0B-B3DE884520D9}" type="pres">
      <dgm:prSet presAssocID="{9B7C0511-A6A4-4F41-B894-C642230BC925}" presName="parTx" presStyleLbl="revTx" presStyleIdx="0" presStyleCnt="6">
        <dgm:presLayoutVars>
          <dgm:chMax val="0"/>
          <dgm:chPref val="0"/>
        </dgm:presLayoutVars>
      </dgm:prSet>
      <dgm:spPr/>
    </dgm:pt>
    <dgm:pt modelId="{FA4AA3EA-A1B4-47F2-BAD9-18CE4703967A}" type="pres">
      <dgm:prSet presAssocID="{DA8F6CDF-29AC-49AA-8B1A-1A8B483A0A73}" presName="sibTrans" presStyleCnt="0"/>
      <dgm:spPr/>
    </dgm:pt>
    <dgm:pt modelId="{5074F2F9-DC19-4CD7-AB43-921F9363575E}" type="pres">
      <dgm:prSet presAssocID="{55D4CA1B-9C95-4919-AB6C-321D3601D1C0}" presName="compNode" presStyleCnt="0"/>
      <dgm:spPr/>
    </dgm:pt>
    <dgm:pt modelId="{1183EF0D-50F0-45A7-8986-1AD41C9CF499}" type="pres">
      <dgm:prSet presAssocID="{55D4CA1B-9C95-4919-AB6C-321D3601D1C0}" presName="bgRect" presStyleLbl="bgShp" presStyleIdx="1" presStyleCnt="6"/>
      <dgm:spPr/>
    </dgm:pt>
    <dgm:pt modelId="{3455F0E7-7590-4D6E-A6BA-00677AA45F8A}" type="pres">
      <dgm:prSet presAssocID="{55D4CA1B-9C95-4919-AB6C-321D3601D1C0}"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262C4D7D-5977-425A-8462-30C6D077920B}" type="pres">
      <dgm:prSet presAssocID="{55D4CA1B-9C95-4919-AB6C-321D3601D1C0}" presName="spaceRect" presStyleCnt="0"/>
      <dgm:spPr/>
    </dgm:pt>
    <dgm:pt modelId="{3445A50E-E53B-4C10-BBBC-CE99D85F3FA0}" type="pres">
      <dgm:prSet presAssocID="{55D4CA1B-9C95-4919-AB6C-321D3601D1C0}" presName="parTx" presStyleLbl="revTx" presStyleIdx="1" presStyleCnt="6">
        <dgm:presLayoutVars>
          <dgm:chMax val="0"/>
          <dgm:chPref val="0"/>
        </dgm:presLayoutVars>
      </dgm:prSet>
      <dgm:spPr/>
    </dgm:pt>
    <dgm:pt modelId="{DB030710-B092-41B1-A81C-AA1352A3A68A}" type="pres">
      <dgm:prSet presAssocID="{099753E1-6810-457A-82BF-EC6789ADE9AC}" presName="sibTrans" presStyleCnt="0"/>
      <dgm:spPr/>
    </dgm:pt>
    <dgm:pt modelId="{74DB3426-022A-4D17-AE4B-FFCA29502DDB}" type="pres">
      <dgm:prSet presAssocID="{EAE887EF-46FF-4568-B71E-706FDFC09671}" presName="compNode" presStyleCnt="0"/>
      <dgm:spPr/>
    </dgm:pt>
    <dgm:pt modelId="{C74D3DD5-9F07-47E3-A9E0-2329A067EF6B}" type="pres">
      <dgm:prSet presAssocID="{EAE887EF-46FF-4568-B71E-706FDFC09671}" presName="bgRect" presStyleLbl="bgShp" presStyleIdx="2" presStyleCnt="6"/>
      <dgm:spPr/>
    </dgm:pt>
    <dgm:pt modelId="{F64B00B1-7256-42CB-B549-87653E6F8B3D}" type="pres">
      <dgm:prSet presAssocID="{EAE887EF-46FF-4568-B71E-706FDFC0967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10270AE5-CDFE-48BA-AE80-6EE953C81623}" type="pres">
      <dgm:prSet presAssocID="{EAE887EF-46FF-4568-B71E-706FDFC09671}" presName="spaceRect" presStyleCnt="0"/>
      <dgm:spPr/>
    </dgm:pt>
    <dgm:pt modelId="{CAEFA7A4-3B47-4520-922A-85D0604872E3}" type="pres">
      <dgm:prSet presAssocID="{EAE887EF-46FF-4568-B71E-706FDFC09671}" presName="parTx" presStyleLbl="revTx" presStyleIdx="2" presStyleCnt="6">
        <dgm:presLayoutVars>
          <dgm:chMax val="0"/>
          <dgm:chPref val="0"/>
        </dgm:presLayoutVars>
      </dgm:prSet>
      <dgm:spPr/>
    </dgm:pt>
    <dgm:pt modelId="{E1E84C17-CB7C-4B88-B22A-4256F55E42DA}" type="pres">
      <dgm:prSet presAssocID="{3AA5CE87-4622-4076-AB07-69017493D0A1}" presName="sibTrans" presStyleCnt="0"/>
      <dgm:spPr/>
    </dgm:pt>
    <dgm:pt modelId="{1C97A0B9-FF5D-42BF-9E0F-BB161D9759B8}" type="pres">
      <dgm:prSet presAssocID="{1532B3E5-AE16-4533-BAD0-9373E689A17D}" presName="compNode" presStyleCnt="0"/>
      <dgm:spPr/>
    </dgm:pt>
    <dgm:pt modelId="{1F7017F5-3D03-4BCB-8113-761508D3C44E}" type="pres">
      <dgm:prSet presAssocID="{1532B3E5-AE16-4533-BAD0-9373E689A17D}" presName="bgRect" presStyleLbl="bgShp" presStyleIdx="3" presStyleCnt="6"/>
      <dgm:spPr/>
    </dgm:pt>
    <dgm:pt modelId="{2D5428FE-8F79-4BD2-AF90-7B42178E77BD}" type="pres">
      <dgm:prSet presAssocID="{1532B3E5-AE16-4533-BAD0-9373E689A17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aily Calendar"/>
        </a:ext>
      </dgm:extLst>
    </dgm:pt>
    <dgm:pt modelId="{3CD75D75-4F46-404B-A242-11F9D836BDE8}" type="pres">
      <dgm:prSet presAssocID="{1532B3E5-AE16-4533-BAD0-9373E689A17D}" presName="spaceRect" presStyleCnt="0"/>
      <dgm:spPr/>
    </dgm:pt>
    <dgm:pt modelId="{69FAEC84-DFEB-469A-AFFA-94AFEEEC027D}" type="pres">
      <dgm:prSet presAssocID="{1532B3E5-AE16-4533-BAD0-9373E689A17D}" presName="parTx" presStyleLbl="revTx" presStyleIdx="3" presStyleCnt="6">
        <dgm:presLayoutVars>
          <dgm:chMax val="0"/>
          <dgm:chPref val="0"/>
        </dgm:presLayoutVars>
      </dgm:prSet>
      <dgm:spPr/>
    </dgm:pt>
    <dgm:pt modelId="{4FE7A2F2-2D8A-4A9F-A0D2-421AEA979010}" type="pres">
      <dgm:prSet presAssocID="{55A3BDC0-5979-48BC-B72D-0FB3C7292E0D}" presName="sibTrans" presStyleCnt="0"/>
      <dgm:spPr/>
    </dgm:pt>
    <dgm:pt modelId="{74EC7425-0A64-4079-A67F-0562A34A7A8F}" type="pres">
      <dgm:prSet presAssocID="{AC566DC2-1745-4756-B45A-1AC057778034}" presName="compNode" presStyleCnt="0"/>
      <dgm:spPr/>
    </dgm:pt>
    <dgm:pt modelId="{F98F0D0A-86F4-46B9-85F2-1CF3211E056E}" type="pres">
      <dgm:prSet presAssocID="{AC566DC2-1745-4756-B45A-1AC057778034}" presName="bgRect" presStyleLbl="bgShp" presStyleIdx="4" presStyleCnt="6"/>
      <dgm:spPr/>
    </dgm:pt>
    <dgm:pt modelId="{00EBFEC0-FEF1-484E-B10F-130BB65DBE26}" type="pres">
      <dgm:prSet presAssocID="{AC566DC2-1745-4756-B45A-1AC05777803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ank"/>
        </a:ext>
      </dgm:extLst>
    </dgm:pt>
    <dgm:pt modelId="{40D0E044-1C6B-41DE-BBE4-5F35BC3A2DEC}" type="pres">
      <dgm:prSet presAssocID="{AC566DC2-1745-4756-B45A-1AC057778034}" presName="spaceRect" presStyleCnt="0"/>
      <dgm:spPr/>
    </dgm:pt>
    <dgm:pt modelId="{E7FBFC18-4962-4FB6-9084-A1F15C5F674A}" type="pres">
      <dgm:prSet presAssocID="{AC566DC2-1745-4756-B45A-1AC057778034}" presName="parTx" presStyleLbl="revTx" presStyleIdx="4" presStyleCnt="6">
        <dgm:presLayoutVars>
          <dgm:chMax val="0"/>
          <dgm:chPref val="0"/>
        </dgm:presLayoutVars>
      </dgm:prSet>
      <dgm:spPr/>
    </dgm:pt>
    <dgm:pt modelId="{874518A9-F37E-473A-A8BF-6E5DBC8CEC6C}" type="pres">
      <dgm:prSet presAssocID="{0ABFB59D-70C3-4941-861D-2C42AFECD783}" presName="sibTrans" presStyleCnt="0"/>
      <dgm:spPr/>
    </dgm:pt>
    <dgm:pt modelId="{41069E88-ADD9-4777-97BB-DF3D35D5B1C3}" type="pres">
      <dgm:prSet presAssocID="{E7473B38-D919-4F3D-A783-11060FC1A973}" presName="compNode" presStyleCnt="0"/>
      <dgm:spPr/>
    </dgm:pt>
    <dgm:pt modelId="{55FD1DD1-7228-4E24-84D9-061780744ADD}" type="pres">
      <dgm:prSet presAssocID="{E7473B38-D919-4F3D-A783-11060FC1A973}" presName="bgRect" presStyleLbl="bgShp" presStyleIdx="5" presStyleCnt="6"/>
      <dgm:spPr/>
    </dgm:pt>
    <dgm:pt modelId="{BC2A9EAE-D80D-4563-BEE8-84AA5F43B2B5}" type="pres">
      <dgm:prSet presAssocID="{E7473B38-D919-4F3D-A783-11060FC1A97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aw blade"/>
        </a:ext>
      </dgm:extLst>
    </dgm:pt>
    <dgm:pt modelId="{6195D86A-8568-45C8-8CD2-2A9560BD3821}" type="pres">
      <dgm:prSet presAssocID="{E7473B38-D919-4F3D-A783-11060FC1A973}" presName="spaceRect" presStyleCnt="0"/>
      <dgm:spPr/>
    </dgm:pt>
    <dgm:pt modelId="{53D02D19-47BF-49D8-BA38-D2044D3AEF0D}" type="pres">
      <dgm:prSet presAssocID="{E7473B38-D919-4F3D-A783-11060FC1A973}" presName="parTx" presStyleLbl="revTx" presStyleIdx="5" presStyleCnt="6">
        <dgm:presLayoutVars>
          <dgm:chMax val="0"/>
          <dgm:chPref val="0"/>
        </dgm:presLayoutVars>
      </dgm:prSet>
      <dgm:spPr/>
    </dgm:pt>
  </dgm:ptLst>
  <dgm:cxnLst>
    <dgm:cxn modelId="{F14B9702-F13C-4251-A435-7680649B3624}" srcId="{1CCEA210-8E2F-4F94-B509-38BD86462E32}" destId="{55D4CA1B-9C95-4919-AB6C-321D3601D1C0}" srcOrd="1" destOrd="0" parTransId="{AEB8D539-CB70-4D3F-8C3B-43881E61ADAC}" sibTransId="{099753E1-6810-457A-82BF-EC6789ADE9AC}"/>
    <dgm:cxn modelId="{C36E5F11-1B43-4F6F-8210-52A6B40BADD4}" srcId="{1CCEA210-8E2F-4F94-B509-38BD86462E32}" destId="{EAE887EF-46FF-4568-B71E-706FDFC09671}" srcOrd="2" destOrd="0" parTransId="{A079C513-16C9-4893-8219-6C960C633C24}" sibTransId="{3AA5CE87-4622-4076-AB07-69017493D0A1}"/>
    <dgm:cxn modelId="{9A668A14-164C-4E95-84A8-0F00B21F531F}" srcId="{1CCEA210-8E2F-4F94-B509-38BD86462E32}" destId="{AC566DC2-1745-4756-B45A-1AC057778034}" srcOrd="4" destOrd="0" parTransId="{DEF9D82D-AD3F-4B38-B227-15DE995110A0}" sibTransId="{0ABFB59D-70C3-4941-861D-2C42AFECD783}"/>
    <dgm:cxn modelId="{CB2C9B21-F62C-4026-837F-88393B7B22FE}" type="presOf" srcId="{1532B3E5-AE16-4533-BAD0-9373E689A17D}" destId="{69FAEC84-DFEB-469A-AFFA-94AFEEEC027D}" srcOrd="0" destOrd="0" presId="urn:microsoft.com/office/officeart/2018/2/layout/IconVerticalSolidList"/>
    <dgm:cxn modelId="{2A570A35-029F-4C52-8A99-C55ECE1061D6}" type="presOf" srcId="{55D4CA1B-9C95-4919-AB6C-321D3601D1C0}" destId="{3445A50E-E53B-4C10-BBBC-CE99D85F3FA0}" srcOrd="0" destOrd="0" presId="urn:microsoft.com/office/officeart/2018/2/layout/IconVerticalSolidList"/>
    <dgm:cxn modelId="{63256A44-2EA1-40CD-878B-23AA3D4A0A29}" type="presOf" srcId="{AC566DC2-1745-4756-B45A-1AC057778034}" destId="{E7FBFC18-4962-4FB6-9084-A1F15C5F674A}" srcOrd="0" destOrd="0" presId="urn:microsoft.com/office/officeart/2018/2/layout/IconVerticalSolidList"/>
    <dgm:cxn modelId="{849E337B-4D9C-4A85-9D5E-02F94FD71A52}" type="presOf" srcId="{1CCEA210-8E2F-4F94-B509-38BD86462E32}" destId="{77C1B88D-CAFF-44F9-A333-FA26FC4BEBC1}" srcOrd="0" destOrd="0" presId="urn:microsoft.com/office/officeart/2018/2/layout/IconVerticalSolidList"/>
    <dgm:cxn modelId="{40963280-F355-47D4-8555-34A7938AA090}" type="presOf" srcId="{9B7C0511-A6A4-4F41-B894-C642230BC925}" destId="{D38CD8C2-F4A6-4010-9A0B-B3DE884520D9}" srcOrd="0" destOrd="0" presId="urn:microsoft.com/office/officeart/2018/2/layout/IconVerticalSolidList"/>
    <dgm:cxn modelId="{A6EC8888-E92E-4181-B21B-A19DCB88B326}" type="presOf" srcId="{E7473B38-D919-4F3D-A783-11060FC1A973}" destId="{53D02D19-47BF-49D8-BA38-D2044D3AEF0D}" srcOrd="0" destOrd="0" presId="urn:microsoft.com/office/officeart/2018/2/layout/IconVerticalSolidList"/>
    <dgm:cxn modelId="{0CC762B0-0F39-4363-99FB-BB259D8F7394}" type="presOf" srcId="{EAE887EF-46FF-4568-B71E-706FDFC09671}" destId="{CAEFA7A4-3B47-4520-922A-85D0604872E3}" srcOrd="0" destOrd="0" presId="urn:microsoft.com/office/officeart/2018/2/layout/IconVerticalSolidList"/>
    <dgm:cxn modelId="{697CA0D0-25C7-4A85-9AD0-C5FE726C3F19}" srcId="{1CCEA210-8E2F-4F94-B509-38BD86462E32}" destId="{1532B3E5-AE16-4533-BAD0-9373E689A17D}" srcOrd="3" destOrd="0" parTransId="{6688AF06-4D83-4D1D-95D9-7CAB444847A2}" sibTransId="{55A3BDC0-5979-48BC-B72D-0FB3C7292E0D}"/>
    <dgm:cxn modelId="{0D7046E4-A8DE-4A9C-BBAD-A47C7AEDEA9F}" srcId="{1CCEA210-8E2F-4F94-B509-38BD86462E32}" destId="{9B7C0511-A6A4-4F41-B894-C642230BC925}" srcOrd="0" destOrd="0" parTransId="{8E720093-07F4-46B0-9076-A1B24C03FD11}" sibTransId="{DA8F6CDF-29AC-49AA-8B1A-1A8B483A0A73}"/>
    <dgm:cxn modelId="{730982F1-909E-4C78-91BA-8E7969203052}" srcId="{1CCEA210-8E2F-4F94-B509-38BD86462E32}" destId="{E7473B38-D919-4F3D-A783-11060FC1A973}" srcOrd="5" destOrd="0" parTransId="{CBE84FD5-E440-430B-B9A8-CF4EBA7E8155}" sibTransId="{E5461FF7-4ED5-4556-95A3-369EBD9F707F}"/>
    <dgm:cxn modelId="{3BEB9DA9-FDD7-4AE2-96F0-4A62B13F8F5D}" type="presParOf" srcId="{77C1B88D-CAFF-44F9-A333-FA26FC4BEBC1}" destId="{37C7CD20-896F-4D5C-92B7-6D8ABF7FD8E1}" srcOrd="0" destOrd="0" presId="urn:microsoft.com/office/officeart/2018/2/layout/IconVerticalSolidList"/>
    <dgm:cxn modelId="{1B1EE55C-3370-4D2B-A455-A964234EE185}" type="presParOf" srcId="{37C7CD20-896F-4D5C-92B7-6D8ABF7FD8E1}" destId="{B63B9108-A286-4417-A63A-C3286F5B46DE}" srcOrd="0" destOrd="0" presId="urn:microsoft.com/office/officeart/2018/2/layout/IconVerticalSolidList"/>
    <dgm:cxn modelId="{D753F852-BCE5-4475-9EF7-8E05D4529147}" type="presParOf" srcId="{37C7CD20-896F-4D5C-92B7-6D8ABF7FD8E1}" destId="{D210022E-5A71-491A-B5FA-637A412B17CE}" srcOrd="1" destOrd="0" presId="urn:microsoft.com/office/officeart/2018/2/layout/IconVerticalSolidList"/>
    <dgm:cxn modelId="{1984980C-30DC-4D1E-8962-26A9A41DC912}" type="presParOf" srcId="{37C7CD20-896F-4D5C-92B7-6D8ABF7FD8E1}" destId="{8087827E-7459-471A-A1F9-7938EC58FCCA}" srcOrd="2" destOrd="0" presId="urn:microsoft.com/office/officeart/2018/2/layout/IconVerticalSolidList"/>
    <dgm:cxn modelId="{2F1E4C7A-3FFD-46F3-B6EC-6AEDECA55D00}" type="presParOf" srcId="{37C7CD20-896F-4D5C-92B7-6D8ABF7FD8E1}" destId="{D38CD8C2-F4A6-4010-9A0B-B3DE884520D9}" srcOrd="3" destOrd="0" presId="urn:microsoft.com/office/officeart/2018/2/layout/IconVerticalSolidList"/>
    <dgm:cxn modelId="{E2A05594-67D8-4ED7-B4A5-A35524186132}" type="presParOf" srcId="{77C1B88D-CAFF-44F9-A333-FA26FC4BEBC1}" destId="{FA4AA3EA-A1B4-47F2-BAD9-18CE4703967A}" srcOrd="1" destOrd="0" presId="urn:microsoft.com/office/officeart/2018/2/layout/IconVerticalSolidList"/>
    <dgm:cxn modelId="{FE5512D6-AB7A-4CE5-A39F-99BEC8EEB2BB}" type="presParOf" srcId="{77C1B88D-CAFF-44F9-A333-FA26FC4BEBC1}" destId="{5074F2F9-DC19-4CD7-AB43-921F9363575E}" srcOrd="2" destOrd="0" presId="urn:microsoft.com/office/officeart/2018/2/layout/IconVerticalSolidList"/>
    <dgm:cxn modelId="{8ABEAD21-F07E-433C-8F0D-5BEE481271FD}" type="presParOf" srcId="{5074F2F9-DC19-4CD7-AB43-921F9363575E}" destId="{1183EF0D-50F0-45A7-8986-1AD41C9CF499}" srcOrd="0" destOrd="0" presId="urn:microsoft.com/office/officeart/2018/2/layout/IconVerticalSolidList"/>
    <dgm:cxn modelId="{7477BC31-2951-462F-B177-33F7A2927386}" type="presParOf" srcId="{5074F2F9-DC19-4CD7-AB43-921F9363575E}" destId="{3455F0E7-7590-4D6E-A6BA-00677AA45F8A}" srcOrd="1" destOrd="0" presId="urn:microsoft.com/office/officeart/2018/2/layout/IconVerticalSolidList"/>
    <dgm:cxn modelId="{01A301EF-3BCD-4002-8F48-B4B5B0E8A440}" type="presParOf" srcId="{5074F2F9-DC19-4CD7-AB43-921F9363575E}" destId="{262C4D7D-5977-425A-8462-30C6D077920B}" srcOrd="2" destOrd="0" presId="urn:microsoft.com/office/officeart/2018/2/layout/IconVerticalSolidList"/>
    <dgm:cxn modelId="{61AEEE16-1DA7-4EC6-9211-D19BF2EBCA38}" type="presParOf" srcId="{5074F2F9-DC19-4CD7-AB43-921F9363575E}" destId="{3445A50E-E53B-4C10-BBBC-CE99D85F3FA0}" srcOrd="3" destOrd="0" presId="urn:microsoft.com/office/officeart/2018/2/layout/IconVerticalSolidList"/>
    <dgm:cxn modelId="{74DBCB34-4727-4210-9E24-9F9F58793F50}" type="presParOf" srcId="{77C1B88D-CAFF-44F9-A333-FA26FC4BEBC1}" destId="{DB030710-B092-41B1-A81C-AA1352A3A68A}" srcOrd="3" destOrd="0" presId="urn:microsoft.com/office/officeart/2018/2/layout/IconVerticalSolidList"/>
    <dgm:cxn modelId="{E8646FA9-A0B6-4673-B554-259DF2775ACD}" type="presParOf" srcId="{77C1B88D-CAFF-44F9-A333-FA26FC4BEBC1}" destId="{74DB3426-022A-4D17-AE4B-FFCA29502DDB}" srcOrd="4" destOrd="0" presId="urn:microsoft.com/office/officeart/2018/2/layout/IconVerticalSolidList"/>
    <dgm:cxn modelId="{CF544F8C-914B-4E23-8315-D66A11882865}" type="presParOf" srcId="{74DB3426-022A-4D17-AE4B-FFCA29502DDB}" destId="{C74D3DD5-9F07-47E3-A9E0-2329A067EF6B}" srcOrd="0" destOrd="0" presId="urn:microsoft.com/office/officeart/2018/2/layout/IconVerticalSolidList"/>
    <dgm:cxn modelId="{54A85BE6-94F4-4202-AA60-26B8BA9B1445}" type="presParOf" srcId="{74DB3426-022A-4D17-AE4B-FFCA29502DDB}" destId="{F64B00B1-7256-42CB-B549-87653E6F8B3D}" srcOrd="1" destOrd="0" presId="urn:microsoft.com/office/officeart/2018/2/layout/IconVerticalSolidList"/>
    <dgm:cxn modelId="{B4B2D516-D9AE-49A7-8EF8-37FD629B2449}" type="presParOf" srcId="{74DB3426-022A-4D17-AE4B-FFCA29502DDB}" destId="{10270AE5-CDFE-48BA-AE80-6EE953C81623}" srcOrd="2" destOrd="0" presId="urn:microsoft.com/office/officeart/2018/2/layout/IconVerticalSolidList"/>
    <dgm:cxn modelId="{72658EF7-5228-4BEB-A49B-60409B7CECBC}" type="presParOf" srcId="{74DB3426-022A-4D17-AE4B-FFCA29502DDB}" destId="{CAEFA7A4-3B47-4520-922A-85D0604872E3}" srcOrd="3" destOrd="0" presId="urn:microsoft.com/office/officeart/2018/2/layout/IconVerticalSolidList"/>
    <dgm:cxn modelId="{5FDA8AD6-74A3-4506-A3C1-AE32A01994DA}" type="presParOf" srcId="{77C1B88D-CAFF-44F9-A333-FA26FC4BEBC1}" destId="{E1E84C17-CB7C-4B88-B22A-4256F55E42DA}" srcOrd="5" destOrd="0" presId="urn:microsoft.com/office/officeart/2018/2/layout/IconVerticalSolidList"/>
    <dgm:cxn modelId="{5DB6784D-8A4E-48C9-B118-D6AB1AA85494}" type="presParOf" srcId="{77C1B88D-CAFF-44F9-A333-FA26FC4BEBC1}" destId="{1C97A0B9-FF5D-42BF-9E0F-BB161D9759B8}" srcOrd="6" destOrd="0" presId="urn:microsoft.com/office/officeart/2018/2/layout/IconVerticalSolidList"/>
    <dgm:cxn modelId="{B8E3D1A8-6EF9-4E98-AE1A-6BDFAFC68008}" type="presParOf" srcId="{1C97A0B9-FF5D-42BF-9E0F-BB161D9759B8}" destId="{1F7017F5-3D03-4BCB-8113-761508D3C44E}" srcOrd="0" destOrd="0" presId="urn:microsoft.com/office/officeart/2018/2/layout/IconVerticalSolidList"/>
    <dgm:cxn modelId="{B1166787-8EDD-4D84-852D-69476689EB5D}" type="presParOf" srcId="{1C97A0B9-FF5D-42BF-9E0F-BB161D9759B8}" destId="{2D5428FE-8F79-4BD2-AF90-7B42178E77BD}" srcOrd="1" destOrd="0" presId="urn:microsoft.com/office/officeart/2018/2/layout/IconVerticalSolidList"/>
    <dgm:cxn modelId="{AA09C938-0AE2-4DD5-A521-8B8C4A8DC185}" type="presParOf" srcId="{1C97A0B9-FF5D-42BF-9E0F-BB161D9759B8}" destId="{3CD75D75-4F46-404B-A242-11F9D836BDE8}" srcOrd="2" destOrd="0" presId="urn:microsoft.com/office/officeart/2018/2/layout/IconVerticalSolidList"/>
    <dgm:cxn modelId="{206582D1-2B59-40B1-BE98-A982A3B6D4DD}" type="presParOf" srcId="{1C97A0B9-FF5D-42BF-9E0F-BB161D9759B8}" destId="{69FAEC84-DFEB-469A-AFFA-94AFEEEC027D}" srcOrd="3" destOrd="0" presId="urn:microsoft.com/office/officeart/2018/2/layout/IconVerticalSolidList"/>
    <dgm:cxn modelId="{F8D09D63-1318-4398-83FF-6CD137B2F20E}" type="presParOf" srcId="{77C1B88D-CAFF-44F9-A333-FA26FC4BEBC1}" destId="{4FE7A2F2-2D8A-4A9F-A0D2-421AEA979010}" srcOrd="7" destOrd="0" presId="urn:microsoft.com/office/officeart/2018/2/layout/IconVerticalSolidList"/>
    <dgm:cxn modelId="{F3F7A38A-3CB1-44CE-8E85-4995AEA83AB3}" type="presParOf" srcId="{77C1B88D-CAFF-44F9-A333-FA26FC4BEBC1}" destId="{74EC7425-0A64-4079-A67F-0562A34A7A8F}" srcOrd="8" destOrd="0" presId="urn:microsoft.com/office/officeart/2018/2/layout/IconVerticalSolidList"/>
    <dgm:cxn modelId="{8A034EFA-2AE2-42D8-9E22-9FAF3FDE38BD}" type="presParOf" srcId="{74EC7425-0A64-4079-A67F-0562A34A7A8F}" destId="{F98F0D0A-86F4-46B9-85F2-1CF3211E056E}" srcOrd="0" destOrd="0" presId="urn:microsoft.com/office/officeart/2018/2/layout/IconVerticalSolidList"/>
    <dgm:cxn modelId="{5DB1942F-09A7-4A92-BE60-C58B3556D08D}" type="presParOf" srcId="{74EC7425-0A64-4079-A67F-0562A34A7A8F}" destId="{00EBFEC0-FEF1-484E-B10F-130BB65DBE26}" srcOrd="1" destOrd="0" presId="urn:microsoft.com/office/officeart/2018/2/layout/IconVerticalSolidList"/>
    <dgm:cxn modelId="{A744166E-8DE5-42E6-B756-B102BD69E4DE}" type="presParOf" srcId="{74EC7425-0A64-4079-A67F-0562A34A7A8F}" destId="{40D0E044-1C6B-41DE-BBE4-5F35BC3A2DEC}" srcOrd="2" destOrd="0" presId="urn:microsoft.com/office/officeart/2018/2/layout/IconVerticalSolidList"/>
    <dgm:cxn modelId="{34A752DB-78CD-439D-AEE1-4F1ABF9648E7}" type="presParOf" srcId="{74EC7425-0A64-4079-A67F-0562A34A7A8F}" destId="{E7FBFC18-4962-4FB6-9084-A1F15C5F674A}" srcOrd="3" destOrd="0" presId="urn:microsoft.com/office/officeart/2018/2/layout/IconVerticalSolidList"/>
    <dgm:cxn modelId="{FA5B4CC1-10DC-475F-8438-7DDB71C90177}" type="presParOf" srcId="{77C1B88D-CAFF-44F9-A333-FA26FC4BEBC1}" destId="{874518A9-F37E-473A-A8BF-6E5DBC8CEC6C}" srcOrd="9" destOrd="0" presId="urn:microsoft.com/office/officeart/2018/2/layout/IconVerticalSolidList"/>
    <dgm:cxn modelId="{955DE0CC-AA8D-46B2-8F3B-6E5435C43EB3}" type="presParOf" srcId="{77C1B88D-CAFF-44F9-A333-FA26FC4BEBC1}" destId="{41069E88-ADD9-4777-97BB-DF3D35D5B1C3}" srcOrd="10" destOrd="0" presId="urn:microsoft.com/office/officeart/2018/2/layout/IconVerticalSolidList"/>
    <dgm:cxn modelId="{1BE0E2E3-0391-45CC-BB9E-01A9BE7A79DF}" type="presParOf" srcId="{41069E88-ADD9-4777-97BB-DF3D35D5B1C3}" destId="{55FD1DD1-7228-4E24-84D9-061780744ADD}" srcOrd="0" destOrd="0" presId="urn:microsoft.com/office/officeart/2018/2/layout/IconVerticalSolidList"/>
    <dgm:cxn modelId="{C16449A0-5652-4C40-BE3E-9491FCBE9FA8}" type="presParOf" srcId="{41069E88-ADD9-4777-97BB-DF3D35D5B1C3}" destId="{BC2A9EAE-D80D-4563-BEE8-84AA5F43B2B5}" srcOrd="1" destOrd="0" presId="urn:microsoft.com/office/officeart/2018/2/layout/IconVerticalSolidList"/>
    <dgm:cxn modelId="{363493F4-E871-4C10-9577-00105FA46B70}" type="presParOf" srcId="{41069E88-ADD9-4777-97BB-DF3D35D5B1C3}" destId="{6195D86A-8568-45C8-8CD2-2A9560BD3821}" srcOrd="2" destOrd="0" presId="urn:microsoft.com/office/officeart/2018/2/layout/IconVerticalSolidList"/>
    <dgm:cxn modelId="{B7ABAB52-5976-4516-8C89-F45CF0560416}" type="presParOf" srcId="{41069E88-ADD9-4777-97BB-DF3D35D5B1C3}" destId="{53D02D19-47BF-49D8-BA38-D2044D3AEF0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F4F5E7-D8B7-455A-8BCD-7613171B4DD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EE96FF9D-1574-4F05-BED4-DF503B276DCB}">
      <dgm:prSet/>
      <dgm:spPr/>
      <dgm:t>
        <a:bodyPr/>
        <a:lstStyle/>
        <a:p>
          <a:r>
            <a:rPr lang="en-GB" b="0" i="0"/>
            <a:t>Definitions</a:t>
          </a:r>
          <a:endParaRPr lang="en-US"/>
        </a:p>
      </dgm:t>
    </dgm:pt>
    <dgm:pt modelId="{484BA085-F297-43A0-A417-D127F1B40B91}" type="parTrans" cxnId="{2F09F302-5982-4FA0-9D33-8332B44E176E}">
      <dgm:prSet/>
      <dgm:spPr/>
      <dgm:t>
        <a:bodyPr/>
        <a:lstStyle/>
        <a:p>
          <a:endParaRPr lang="en-US"/>
        </a:p>
      </dgm:t>
    </dgm:pt>
    <dgm:pt modelId="{3CF97075-9CE4-4B6C-82CD-CE5A9096CF3D}" type="sibTrans" cxnId="{2F09F302-5982-4FA0-9D33-8332B44E176E}">
      <dgm:prSet/>
      <dgm:spPr/>
      <dgm:t>
        <a:bodyPr/>
        <a:lstStyle/>
        <a:p>
          <a:endParaRPr lang="en-US"/>
        </a:p>
      </dgm:t>
    </dgm:pt>
    <dgm:pt modelId="{81281F9E-A957-4E1A-B1CA-816438A9C6B0}">
      <dgm:prSet/>
      <dgm:spPr/>
      <dgm:t>
        <a:bodyPr/>
        <a:lstStyle/>
        <a:p>
          <a:r>
            <a:rPr lang="en-GB" b="0" i="0"/>
            <a:t>Why use person-centred and inclusive education approaches? </a:t>
          </a:r>
          <a:endParaRPr lang="en-US"/>
        </a:p>
      </dgm:t>
    </dgm:pt>
    <dgm:pt modelId="{5CF16EA2-3E05-4402-9839-E231E4D91CF5}" type="parTrans" cxnId="{FB9B8CDA-E75B-461B-8686-71544EEBE58F}">
      <dgm:prSet/>
      <dgm:spPr/>
      <dgm:t>
        <a:bodyPr/>
        <a:lstStyle/>
        <a:p>
          <a:endParaRPr lang="en-US"/>
        </a:p>
      </dgm:t>
    </dgm:pt>
    <dgm:pt modelId="{9094DD8B-9C4D-4918-9AFF-CB4ED2FBDF99}" type="sibTrans" cxnId="{FB9B8CDA-E75B-461B-8686-71544EEBE58F}">
      <dgm:prSet/>
      <dgm:spPr/>
      <dgm:t>
        <a:bodyPr/>
        <a:lstStyle/>
        <a:p>
          <a:endParaRPr lang="en-US"/>
        </a:p>
      </dgm:t>
    </dgm:pt>
    <dgm:pt modelId="{460855E8-4CA6-41E1-87C7-2B7C31910CDD}">
      <dgm:prSet/>
      <dgm:spPr/>
      <dgm:t>
        <a:bodyPr/>
        <a:lstStyle/>
        <a:p>
          <a:r>
            <a:rPr lang="en-GB" b="0" i="0"/>
            <a:t>Developing inclusive practice in education </a:t>
          </a:r>
          <a:endParaRPr lang="en-US"/>
        </a:p>
      </dgm:t>
    </dgm:pt>
    <dgm:pt modelId="{6C844174-6476-45CF-8ACC-AF482AAD7669}" type="parTrans" cxnId="{E98BBFAD-B8E0-4075-89A1-C7703AC2B580}">
      <dgm:prSet/>
      <dgm:spPr/>
      <dgm:t>
        <a:bodyPr/>
        <a:lstStyle/>
        <a:p>
          <a:endParaRPr lang="en-US"/>
        </a:p>
      </dgm:t>
    </dgm:pt>
    <dgm:pt modelId="{FB272DFA-A73A-43A6-B840-6EA8CEFA7827}" type="sibTrans" cxnId="{E98BBFAD-B8E0-4075-89A1-C7703AC2B580}">
      <dgm:prSet/>
      <dgm:spPr/>
      <dgm:t>
        <a:bodyPr/>
        <a:lstStyle/>
        <a:p>
          <a:endParaRPr lang="en-US"/>
        </a:p>
      </dgm:t>
    </dgm:pt>
    <dgm:pt modelId="{CA986263-6082-476F-BE34-6B0ADC2A5401}">
      <dgm:prSet/>
      <dgm:spPr/>
      <dgm:t>
        <a:bodyPr/>
        <a:lstStyle/>
        <a:p>
          <a:r>
            <a:rPr lang="en-GB" b="0" i="0"/>
            <a:t>Positive outcomes for learners and their family</a:t>
          </a:r>
          <a:endParaRPr lang="en-US"/>
        </a:p>
      </dgm:t>
    </dgm:pt>
    <dgm:pt modelId="{5264C18B-A094-4092-9A05-471D5D5B033E}" type="parTrans" cxnId="{A244B2E3-2766-4E9B-ACF4-C1A73E5E689F}">
      <dgm:prSet/>
      <dgm:spPr/>
      <dgm:t>
        <a:bodyPr/>
        <a:lstStyle/>
        <a:p>
          <a:endParaRPr lang="en-US"/>
        </a:p>
      </dgm:t>
    </dgm:pt>
    <dgm:pt modelId="{18926267-007C-43E0-AFA8-3DA7CF136D82}" type="sibTrans" cxnId="{A244B2E3-2766-4E9B-ACF4-C1A73E5E689F}">
      <dgm:prSet/>
      <dgm:spPr/>
      <dgm:t>
        <a:bodyPr/>
        <a:lstStyle/>
        <a:p>
          <a:endParaRPr lang="en-US"/>
        </a:p>
      </dgm:t>
    </dgm:pt>
    <dgm:pt modelId="{730D60CD-44B7-4CFE-A279-9E3683FF08EF}">
      <dgm:prSet/>
      <dgm:spPr/>
      <dgm:t>
        <a:bodyPr/>
        <a:lstStyle/>
        <a:p>
          <a:r>
            <a:rPr lang="en-GB" b="0" i="0"/>
            <a:t>Key challenges and barriers</a:t>
          </a:r>
          <a:endParaRPr lang="en-US"/>
        </a:p>
      </dgm:t>
    </dgm:pt>
    <dgm:pt modelId="{243817D1-5DA3-4583-A88C-3B2452BEFE16}" type="parTrans" cxnId="{7E696CF9-8471-4A0A-80F8-A296CE6A97B7}">
      <dgm:prSet/>
      <dgm:spPr/>
      <dgm:t>
        <a:bodyPr/>
        <a:lstStyle/>
        <a:p>
          <a:endParaRPr lang="en-US"/>
        </a:p>
      </dgm:t>
    </dgm:pt>
    <dgm:pt modelId="{B4D9C93F-1C48-42DF-AF84-7FBBB8D7EE11}" type="sibTrans" cxnId="{7E696CF9-8471-4A0A-80F8-A296CE6A97B7}">
      <dgm:prSet/>
      <dgm:spPr/>
      <dgm:t>
        <a:bodyPr/>
        <a:lstStyle/>
        <a:p>
          <a:endParaRPr lang="en-US"/>
        </a:p>
      </dgm:t>
    </dgm:pt>
    <dgm:pt modelId="{40709426-1429-496B-A5FC-171CBE3D898E}">
      <dgm:prSet/>
      <dgm:spPr/>
      <dgm:t>
        <a:bodyPr/>
        <a:lstStyle/>
        <a:p>
          <a:r>
            <a:rPr lang="en-GB" b="0" i="0"/>
            <a:t>The importance of staff training</a:t>
          </a:r>
          <a:endParaRPr lang="en-US"/>
        </a:p>
      </dgm:t>
    </dgm:pt>
    <dgm:pt modelId="{15A5A7E5-3145-4CAE-A2BD-BA5FA4E07229}" type="parTrans" cxnId="{0C8F22F4-19B9-4BE0-AA6C-E424548656FA}">
      <dgm:prSet/>
      <dgm:spPr/>
      <dgm:t>
        <a:bodyPr/>
        <a:lstStyle/>
        <a:p>
          <a:endParaRPr lang="en-US"/>
        </a:p>
      </dgm:t>
    </dgm:pt>
    <dgm:pt modelId="{3680DB17-1929-4C7B-8183-318B96E5F1DB}" type="sibTrans" cxnId="{0C8F22F4-19B9-4BE0-AA6C-E424548656FA}">
      <dgm:prSet/>
      <dgm:spPr/>
      <dgm:t>
        <a:bodyPr/>
        <a:lstStyle/>
        <a:p>
          <a:endParaRPr lang="en-US"/>
        </a:p>
      </dgm:t>
    </dgm:pt>
    <dgm:pt modelId="{E255CA6D-72B1-4386-AB30-C1A9FD10FCDE}" type="pres">
      <dgm:prSet presAssocID="{A9F4F5E7-D8B7-455A-8BCD-7613171B4DDF}" presName="diagram" presStyleCnt="0">
        <dgm:presLayoutVars>
          <dgm:dir/>
          <dgm:resizeHandles val="exact"/>
        </dgm:presLayoutVars>
      </dgm:prSet>
      <dgm:spPr/>
    </dgm:pt>
    <dgm:pt modelId="{1CE90ACA-FF52-42E6-9264-2D8F7AE9FD4D}" type="pres">
      <dgm:prSet presAssocID="{EE96FF9D-1574-4F05-BED4-DF503B276DCB}" presName="node" presStyleLbl="node1" presStyleIdx="0" presStyleCnt="6">
        <dgm:presLayoutVars>
          <dgm:bulletEnabled val="1"/>
        </dgm:presLayoutVars>
      </dgm:prSet>
      <dgm:spPr/>
    </dgm:pt>
    <dgm:pt modelId="{690232EE-6933-4871-948B-66E21946A74F}" type="pres">
      <dgm:prSet presAssocID="{3CF97075-9CE4-4B6C-82CD-CE5A9096CF3D}" presName="sibTrans" presStyleCnt="0"/>
      <dgm:spPr/>
    </dgm:pt>
    <dgm:pt modelId="{16E374D0-3666-4BBA-A9D3-74F33CD2A0EA}" type="pres">
      <dgm:prSet presAssocID="{81281F9E-A957-4E1A-B1CA-816438A9C6B0}" presName="node" presStyleLbl="node1" presStyleIdx="1" presStyleCnt="6">
        <dgm:presLayoutVars>
          <dgm:bulletEnabled val="1"/>
        </dgm:presLayoutVars>
      </dgm:prSet>
      <dgm:spPr/>
    </dgm:pt>
    <dgm:pt modelId="{65FCFA43-876E-455D-8557-BEC1A4EC96FA}" type="pres">
      <dgm:prSet presAssocID="{9094DD8B-9C4D-4918-9AFF-CB4ED2FBDF99}" presName="sibTrans" presStyleCnt="0"/>
      <dgm:spPr/>
    </dgm:pt>
    <dgm:pt modelId="{D6DDC042-2902-4EDA-8C51-D63F78C6F069}" type="pres">
      <dgm:prSet presAssocID="{460855E8-4CA6-41E1-87C7-2B7C31910CDD}" presName="node" presStyleLbl="node1" presStyleIdx="2" presStyleCnt="6">
        <dgm:presLayoutVars>
          <dgm:bulletEnabled val="1"/>
        </dgm:presLayoutVars>
      </dgm:prSet>
      <dgm:spPr/>
    </dgm:pt>
    <dgm:pt modelId="{80202F8A-2197-4C25-88C5-0526F2490E37}" type="pres">
      <dgm:prSet presAssocID="{FB272DFA-A73A-43A6-B840-6EA8CEFA7827}" presName="sibTrans" presStyleCnt="0"/>
      <dgm:spPr/>
    </dgm:pt>
    <dgm:pt modelId="{E91E6959-C099-4B85-8A5C-BCB00B5C8298}" type="pres">
      <dgm:prSet presAssocID="{CA986263-6082-476F-BE34-6B0ADC2A5401}" presName="node" presStyleLbl="node1" presStyleIdx="3" presStyleCnt="6">
        <dgm:presLayoutVars>
          <dgm:bulletEnabled val="1"/>
        </dgm:presLayoutVars>
      </dgm:prSet>
      <dgm:spPr/>
    </dgm:pt>
    <dgm:pt modelId="{89A51EB9-4473-41C7-9794-593F3C2AF4E2}" type="pres">
      <dgm:prSet presAssocID="{18926267-007C-43E0-AFA8-3DA7CF136D82}" presName="sibTrans" presStyleCnt="0"/>
      <dgm:spPr/>
    </dgm:pt>
    <dgm:pt modelId="{7644BF3D-E499-4F7C-870F-6ACFBCE19C0E}" type="pres">
      <dgm:prSet presAssocID="{730D60CD-44B7-4CFE-A279-9E3683FF08EF}" presName="node" presStyleLbl="node1" presStyleIdx="4" presStyleCnt="6">
        <dgm:presLayoutVars>
          <dgm:bulletEnabled val="1"/>
        </dgm:presLayoutVars>
      </dgm:prSet>
      <dgm:spPr/>
    </dgm:pt>
    <dgm:pt modelId="{3BB490E6-3D71-4831-9D35-0F16E12ABEAF}" type="pres">
      <dgm:prSet presAssocID="{B4D9C93F-1C48-42DF-AF84-7FBBB8D7EE11}" presName="sibTrans" presStyleCnt="0"/>
      <dgm:spPr/>
    </dgm:pt>
    <dgm:pt modelId="{32C2064F-7B50-442B-A26F-A6EB212EE303}" type="pres">
      <dgm:prSet presAssocID="{40709426-1429-496B-A5FC-171CBE3D898E}" presName="node" presStyleLbl="node1" presStyleIdx="5" presStyleCnt="6">
        <dgm:presLayoutVars>
          <dgm:bulletEnabled val="1"/>
        </dgm:presLayoutVars>
      </dgm:prSet>
      <dgm:spPr/>
    </dgm:pt>
  </dgm:ptLst>
  <dgm:cxnLst>
    <dgm:cxn modelId="{2F09F302-5982-4FA0-9D33-8332B44E176E}" srcId="{A9F4F5E7-D8B7-455A-8BCD-7613171B4DDF}" destId="{EE96FF9D-1574-4F05-BED4-DF503B276DCB}" srcOrd="0" destOrd="0" parTransId="{484BA085-F297-43A0-A417-D127F1B40B91}" sibTransId="{3CF97075-9CE4-4B6C-82CD-CE5A9096CF3D}"/>
    <dgm:cxn modelId="{5B7FD70E-ED95-4986-8C4E-3C953B84013D}" type="presOf" srcId="{CA986263-6082-476F-BE34-6B0ADC2A5401}" destId="{E91E6959-C099-4B85-8A5C-BCB00B5C8298}" srcOrd="0" destOrd="0" presId="urn:microsoft.com/office/officeart/2005/8/layout/default"/>
    <dgm:cxn modelId="{72522F3A-B83E-4B12-92A5-6E51E3A828EF}" type="presOf" srcId="{A9F4F5E7-D8B7-455A-8BCD-7613171B4DDF}" destId="{E255CA6D-72B1-4386-AB30-C1A9FD10FCDE}" srcOrd="0" destOrd="0" presId="urn:microsoft.com/office/officeart/2005/8/layout/default"/>
    <dgm:cxn modelId="{0C9A473B-AAA0-4292-ACFE-F39BDB261D89}" type="presOf" srcId="{EE96FF9D-1574-4F05-BED4-DF503B276DCB}" destId="{1CE90ACA-FF52-42E6-9264-2D8F7AE9FD4D}" srcOrd="0" destOrd="0" presId="urn:microsoft.com/office/officeart/2005/8/layout/default"/>
    <dgm:cxn modelId="{8B045467-CC70-4C7B-86DA-65CD55CD56A3}" type="presOf" srcId="{730D60CD-44B7-4CFE-A279-9E3683FF08EF}" destId="{7644BF3D-E499-4F7C-870F-6ACFBCE19C0E}" srcOrd="0" destOrd="0" presId="urn:microsoft.com/office/officeart/2005/8/layout/default"/>
    <dgm:cxn modelId="{1FBB9B4B-F002-47F1-A972-984D9DA6EB3A}" type="presOf" srcId="{81281F9E-A957-4E1A-B1CA-816438A9C6B0}" destId="{16E374D0-3666-4BBA-A9D3-74F33CD2A0EA}" srcOrd="0" destOrd="0" presId="urn:microsoft.com/office/officeart/2005/8/layout/default"/>
    <dgm:cxn modelId="{07A5D175-6777-4DAD-AE69-17E035D553F1}" type="presOf" srcId="{460855E8-4CA6-41E1-87C7-2B7C31910CDD}" destId="{D6DDC042-2902-4EDA-8C51-D63F78C6F069}" srcOrd="0" destOrd="0" presId="urn:microsoft.com/office/officeart/2005/8/layout/default"/>
    <dgm:cxn modelId="{E98BBFAD-B8E0-4075-89A1-C7703AC2B580}" srcId="{A9F4F5E7-D8B7-455A-8BCD-7613171B4DDF}" destId="{460855E8-4CA6-41E1-87C7-2B7C31910CDD}" srcOrd="2" destOrd="0" parTransId="{6C844174-6476-45CF-8ACC-AF482AAD7669}" sibTransId="{FB272DFA-A73A-43A6-B840-6EA8CEFA7827}"/>
    <dgm:cxn modelId="{A433DABF-27FB-4A61-A7D4-01AD0C12825D}" type="presOf" srcId="{40709426-1429-496B-A5FC-171CBE3D898E}" destId="{32C2064F-7B50-442B-A26F-A6EB212EE303}" srcOrd="0" destOrd="0" presId="urn:microsoft.com/office/officeart/2005/8/layout/default"/>
    <dgm:cxn modelId="{FB9B8CDA-E75B-461B-8686-71544EEBE58F}" srcId="{A9F4F5E7-D8B7-455A-8BCD-7613171B4DDF}" destId="{81281F9E-A957-4E1A-B1CA-816438A9C6B0}" srcOrd="1" destOrd="0" parTransId="{5CF16EA2-3E05-4402-9839-E231E4D91CF5}" sibTransId="{9094DD8B-9C4D-4918-9AFF-CB4ED2FBDF99}"/>
    <dgm:cxn modelId="{A244B2E3-2766-4E9B-ACF4-C1A73E5E689F}" srcId="{A9F4F5E7-D8B7-455A-8BCD-7613171B4DDF}" destId="{CA986263-6082-476F-BE34-6B0ADC2A5401}" srcOrd="3" destOrd="0" parTransId="{5264C18B-A094-4092-9A05-471D5D5B033E}" sibTransId="{18926267-007C-43E0-AFA8-3DA7CF136D82}"/>
    <dgm:cxn modelId="{0C8F22F4-19B9-4BE0-AA6C-E424548656FA}" srcId="{A9F4F5E7-D8B7-455A-8BCD-7613171B4DDF}" destId="{40709426-1429-496B-A5FC-171CBE3D898E}" srcOrd="5" destOrd="0" parTransId="{15A5A7E5-3145-4CAE-A2BD-BA5FA4E07229}" sibTransId="{3680DB17-1929-4C7B-8183-318B96E5F1DB}"/>
    <dgm:cxn modelId="{7E696CF9-8471-4A0A-80F8-A296CE6A97B7}" srcId="{A9F4F5E7-D8B7-455A-8BCD-7613171B4DDF}" destId="{730D60CD-44B7-4CFE-A279-9E3683FF08EF}" srcOrd="4" destOrd="0" parTransId="{243817D1-5DA3-4583-A88C-3B2452BEFE16}" sibTransId="{B4D9C93F-1C48-42DF-AF84-7FBBB8D7EE11}"/>
    <dgm:cxn modelId="{91B7B3B0-9D07-4A5F-AA72-6C7C4C996D8A}" type="presParOf" srcId="{E255CA6D-72B1-4386-AB30-C1A9FD10FCDE}" destId="{1CE90ACA-FF52-42E6-9264-2D8F7AE9FD4D}" srcOrd="0" destOrd="0" presId="urn:microsoft.com/office/officeart/2005/8/layout/default"/>
    <dgm:cxn modelId="{35B735CE-AFEB-4D7B-B892-F8AF0598D2A1}" type="presParOf" srcId="{E255CA6D-72B1-4386-AB30-C1A9FD10FCDE}" destId="{690232EE-6933-4871-948B-66E21946A74F}" srcOrd="1" destOrd="0" presId="urn:microsoft.com/office/officeart/2005/8/layout/default"/>
    <dgm:cxn modelId="{F1645742-D888-4F8A-B930-0F3E63BB5AD7}" type="presParOf" srcId="{E255CA6D-72B1-4386-AB30-C1A9FD10FCDE}" destId="{16E374D0-3666-4BBA-A9D3-74F33CD2A0EA}" srcOrd="2" destOrd="0" presId="urn:microsoft.com/office/officeart/2005/8/layout/default"/>
    <dgm:cxn modelId="{D56CB7E2-9C8F-45B8-8349-83F59BB02315}" type="presParOf" srcId="{E255CA6D-72B1-4386-AB30-C1A9FD10FCDE}" destId="{65FCFA43-876E-455D-8557-BEC1A4EC96FA}" srcOrd="3" destOrd="0" presId="urn:microsoft.com/office/officeart/2005/8/layout/default"/>
    <dgm:cxn modelId="{9C1A95DE-5D9B-49F0-AC66-0CDF2534558B}" type="presParOf" srcId="{E255CA6D-72B1-4386-AB30-C1A9FD10FCDE}" destId="{D6DDC042-2902-4EDA-8C51-D63F78C6F069}" srcOrd="4" destOrd="0" presId="urn:microsoft.com/office/officeart/2005/8/layout/default"/>
    <dgm:cxn modelId="{A4986DFE-F5C3-4793-BFDA-CD184A49E978}" type="presParOf" srcId="{E255CA6D-72B1-4386-AB30-C1A9FD10FCDE}" destId="{80202F8A-2197-4C25-88C5-0526F2490E37}" srcOrd="5" destOrd="0" presId="urn:microsoft.com/office/officeart/2005/8/layout/default"/>
    <dgm:cxn modelId="{C69A90A6-C0FF-417F-9BFA-9506E948DD12}" type="presParOf" srcId="{E255CA6D-72B1-4386-AB30-C1A9FD10FCDE}" destId="{E91E6959-C099-4B85-8A5C-BCB00B5C8298}" srcOrd="6" destOrd="0" presId="urn:microsoft.com/office/officeart/2005/8/layout/default"/>
    <dgm:cxn modelId="{A870FBCC-83A4-495B-A7B1-FC9929097BA3}" type="presParOf" srcId="{E255CA6D-72B1-4386-AB30-C1A9FD10FCDE}" destId="{89A51EB9-4473-41C7-9794-593F3C2AF4E2}" srcOrd="7" destOrd="0" presId="urn:microsoft.com/office/officeart/2005/8/layout/default"/>
    <dgm:cxn modelId="{FE15506E-62EA-469C-9288-570995F1E61D}" type="presParOf" srcId="{E255CA6D-72B1-4386-AB30-C1A9FD10FCDE}" destId="{7644BF3D-E499-4F7C-870F-6ACFBCE19C0E}" srcOrd="8" destOrd="0" presId="urn:microsoft.com/office/officeart/2005/8/layout/default"/>
    <dgm:cxn modelId="{FC8D1614-8365-4BA0-9E43-788F46F59F9A}" type="presParOf" srcId="{E255CA6D-72B1-4386-AB30-C1A9FD10FCDE}" destId="{3BB490E6-3D71-4831-9D35-0F16E12ABEAF}" srcOrd="9" destOrd="0" presId="urn:microsoft.com/office/officeart/2005/8/layout/default"/>
    <dgm:cxn modelId="{F0EFFA0A-EE74-43E4-B638-C815A2425E8B}" type="presParOf" srcId="{E255CA6D-72B1-4386-AB30-C1A9FD10FCDE}" destId="{32C2064F-7B50-442B-A26F-A6EB212EE303}"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8280AE-C2B0-4840-8871-6CDED443F38C}">
      <dsp:nvSpPr>
        <dsp:cNvPr id="0" name=""/>
        <dsp:cNvSpPr/>
      </dsp:nvSpPr>
      <dsp:spPr>
        <a:xfrm>
          <a:off x="694402" y="983792"/>
          <a:ext cx="1459517" cy="145951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B09174-73E3-4279-98BC-1420448FE7C5}">
      <dsp:nvSpPr>
        <dsp:cNvPr id="0" name=""/>
        <dsp:cNvSpPr/>
      </dsp:nvSpPr>
      <dsp:spPr>
        <a:xfrm>
          <a:off x="1005447" y="1294836"/>
          <a:ext cx="837427" cy="8374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D5A0A62-8563-4021-BD8C-1E466C06E763}">
      <dsp:nvSpPr>
        <dsp:cNvPr id="0" name=""/>
        <dsp:cNvSpPr/>
      </dsp:nvSpPr>
      <dsp:spPr>
        <a:xfrm>
          <a:off x="227835" y="2897912"/>
          <a:ext cx="23926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b="0" i="0" kern="1200"/>
            <a:t>Exploring how person-centred </a:t>
          </a:r>
          <a:r>
            <a:rPr lang="en-GB" sz="1300" kern="1200"/>
            <a:t>a</a:t>
          </a:r>
          <a:r>
            <a:rPr lang="en-GB" sz="1300" b="0" i="0" kern="1200"/>
            <a:t>pproaches develop inclusive practice in education</a:t>
          </a:r>
          <a:endParaRPr lang="en-US" sz="1300" kern="1200"/>
        </a:p>
      </dsp:txBody>
      <dsp:txXfrm>
        <a:off x="227835" y="2897912"/>
        <a:ext cx="2392651" cy="720000"/>
      </dsp:txXfrm>
    </dsp:sp>
    <dsp:sp modelId="{BAC4ADFF-78FD-40E9-BECC-C6739EB99783}">
      <dsp:nvSpPr>
        <dsp:cNvPr id="0" name=""/>
        <dsp:cNvSpPr/>
      </dsp:nvSpPr>
      <dsp:spPr>
        <a:xfrm>
          <a:off x="3505767" y="983792"/>
          <a:ext cx="1459517" cy="145951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AFEF5E-A858-4363-B3FE-6ABCF4D73F4F}">
      <dsp:nvSpPr>
        <dsp:cNvPr id="0" name=""/>
        <dsp:cNvSpPr/>
      </dsp:nvSpPr>
      <dsp:spPr>
        <a:xfrm>
          <a:off x="3816812" y="1294836"/>
          <a:ext cx="837427" cy="8374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F0750D-99C0-4374-A2CA-B705C30C7885}">
      <dsp:nvSpPr>
        <dsp:cNvPr id="0" name=""/>
        <dsp:cNvSpPr/>
      </dsp:nvSpPr>
      <dsp:spPr>
        <a:xfrm>
          <a:off x="3039200" y="2897912"/>
          <a:ext cx="23926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b="0" i="0" kern="1200"/>
            <a:t>Focus on additional learning needs in primary schools in Carmarthenshire</a:t>
          </a:r>
          <a:endParaRPr lang="en-US" sz="1300" kern="1200"/>
        </a:p>
      </dsp:txBody>
      <dsp:txXfrm>
        <a:off x="3039200" y="2897912"/>
        <a:ext cx="2392651" cy="720000"/>
      </dsp:txXfrm>
    </dsp:sp>
    <dsp:sp modelId="{C2AC269B-0E9B-44AA-A2FE-3AFB493D4C65}">
      <dsp:nvSpPr>
        <dsp:cNvPr id="0" name=""/>
        <dsp:cNvSpPr/>
      </dsp:nvSpPr>
      <dsp:spPr>
        <a:xfrm>
          <a:off x="6317132" y="983792"/>
          <a:ext cx="1459517" cy="145951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92D324-CD60-4113-8DF7-3EFBAA7D347A}">
      <dsp:nvSpPr>
        <dsp:cNvPr id="0" name=""/>
        <dsp:cNvSpPr/>
      </dsp:nvSpPr>
      <dsp:spPr>
        <a:xfrm>
          <a:off x="6628177" y="1294836"/>
          <a:ext cx="837427" cy="8374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B4901BF-F5DF-4520-A583-A783E5385698}">
      <dsp:nvSpPr>
        <dsp:cNvPr id="0" name=""/>
        <dsp:cNvSpPr/>
      </dsp:nvSpPr>
      <dsp:spPr>
        <a:xfrm>
          <a:off x="5850565" y="2897912"/>
          <a:ext cx="23926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Welsh Government p</a:t>
          </a:r>
          <a:r>
            <a:rPr lang="en-GB" sz="1300" b="0" i="0" kern="1200"/>
            <a:t>olicies that promote inclusive practice</a:t>
          </a:r>
          <a:endParaRPr lang="en-US" sz="1300" kern="1200"/>
        </a:p>
      </dsp:txBody>
      <dsp:txXfrm>
        <a:off x="5850565" y="2897912"/>
        <a:ext cx="2392651" cy="720000"/>
      </dsp:txXfrm>
    </dsp:sp>
    <dsp:sp modelId="{0F09D97E-51C0-499D-AA89-20702C0B3864}">
      <dsp:nvSpPr>
        <dsp:cNvPr id="0" name=""/>
        <dsp:cNvSpPr/>
      </dsp:nvSpPr>
      <dsp:spPr>
        <a:xfrm>
          <a:off x="9128497" y="983792"/>
          <a:ext cx="1459517" cy="145951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96F308-88A6-41E6-8DE2-878CF7747332}">
      <dsp:nvSpPr>
        <dsp:cNvPr id="0" name=""/>
        <dsp:cNvSpPr/>
      </dsp:nvSpPr>
      <dsp:spPr>
        <a:xfrm>
          <a:off x="9439542" y="1294836"/>
          <a:ext cx="837427" cy="8374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3FB8D34-B38C-4FD9-8161-8621EE72B53F}">
      <dsp:nvSpPr>
        <dsp:cNvPr id="0" name=""/>
        <dsp:cNvSpPr/>
      </dsp:nvSpPr>
      <dsp:spPr>
        <a:xfrm>
          <a:off x="8661930" y="2897912"/>
          <a:ext cx="23926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Carmarthenshire school a</a:t>
          </a:r>
          <a:r>
            <a:rPr lang="en-GB" sz="1300" b="0" i="0" kern="1200"/>
            <a:t>pproaches used to support inclusive practice</a:t>
          </a:r>
          <a:r>
            <a:rPr lang="en-GB" sz="1300" kern="1200"/>
            <a:t>, e.g., </a:t>
          </a:r>
          <a:r>
            <a:rPr lang="en-GB" sz="1300" b="0" i="0" kern="1200"/>
            <a:t>SNAP Cymru</a:t>
          </a:r>
          <a:endParaRPr lang="en-US" sz="1300" kern="1200"/>
        </a:p>
      </dsp:txBody>
      <dsp:txXfrm>
        <a:off x="8661930" y="2897912"/>
        <a:ext cx="2392651"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3B9108-A286-4417-A63A-C3286F5B46DE}">
      <dsp:nvSpPr>
        <dsp:cNvPr id="0" name=""/>
        <dsp:cNvSpPr/>
      </dsp:nvSpPr>
      <dsp:spPr>
        <a:xfrm>
          <a:off x="0" y="1717"/>
          <a:ext cx="7161288" cy="7319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10022E-5A71-491A-B5FA-637A412B17CE}">
      <dsp:nvSpPr>
        <dsp:cNvPr id="0" name=""/>
        <dsp:cNvSpPr/>
      </dsp:nvSpPr>
      <dsp:spPr>
        <a:xfrm>
          <a:off x="221403" y="166398"/>
          <a:ext cx="402552" cy="4025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38CD8C2-F4A6-4010-9A0B-B3DE884520D9}">
      <dsp:nvSpPr>
        <dsp:cNvPr id="0" name=""/>
        <dsp:cNvSpPr/>
      </dsp:nvSpPr>
      <dsp:spPr>
        <a:xfrm>
          <a:off x="845360" y="1717"/>
          <a:ext cx="6315927" cy="731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461" tIns="77461" rIns="77461" bIns="77461" numCol="1" spcCol="1270" anchor="ctr" anchorCtr="0">
          <a:noAutofit/>
        </a:bodyPr>
        <a:lstStyle/>
        <a:p>
          <a:pPr marL="0" lvl="0" indent="0" algn="l" defTabSz="844550">
            <a:lnSpc>
              <a:spcPct val="90000"/>
            </a:lnSpc>
            <a:spcBef>
              <a:spcPct val="0"/>
            </a:spcBef>
            <a:spcAft>
              <a:spcPct val="35000"/>
            </a:spcAft>
            <a:buNone/>
          </a:pPr>
          <a:r>
            <a:rPr lang="en-GB" sz="1900" kern="1200"/>
            <a:t>Promote positive practices </a:t>
          </a:r>
          <a:endParaRPr lang="en-US" sz="1900" kern="1200"/>
        </a:p>
      </dsp:txBody>
      <dsp:txXfrm>
        <a:off x="845360" y="1717"/>
        <a:ext cx="6315927" cy="731913"/>
      </dsp:txXfrm>
    </dsp:sp>
    <dsp:sp modelId="{1183EF0D-50F0-45A7-8986-1AD41C9CF499}">
      <dsp:nvSpPr>
        <dsp:cNvPr id="0" name=""/>
        <dsp:cNvSpPr/>
      </dsp:nvSpPr>
      <dsp:spPr>
        <a:xfrm>
          <a:off x="0" y="916609"/>
          <a:ext cx="7161288" cy="7319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55F0E7-7590-4D6E-A6BA-00677AA45F8A}">
      <dsp:nvSpPr>
        <dsp:cNvPr id="0" name=""/>
        <dsp:cNvSpPr/>
      </dsp:nvSpPr>
      <dsp:spPr>
        <a:xfrm>
          <a:off x="221403" y="1081290"/>
          <a:ext cx="402552" cy="4025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445A50E-E53B-4C10-BBBC-CE99D85F3FA0}">
      <dsp:nvSpPr>
        <dsp:cNvPr id="0" name=""/>
        <dsp:cNvSpPr/>
      </dsp:nvSpPr>
      <dsp:spPr>
        <a:xfrm>
          <a:off x="845360" y="916609"/>
          <a:ext cx="6315927" cy="731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461" tIns="77461" rIns="77461" bIns="77461" numCol="1" spcCol="1270" anchor="ctr" anchorCtr="0">
          <a:noAutofit/>
        </a:bodyPr>
        <a:lstStyle/>
        <a:p>
          <a:pPr marL="0" lvl="0" indent="0" algn="l" defTabSz="844550">
            <a:lnSpc>
              <a:spcPct val="90000"/>
            </a:lnSpc>
            <a:spcBef>
              <a:spcPct val="0"/>
            </a:spcBef>
            <a:spcAft>
              <a:spcPct val="35000"/>
            </a:spcAft>
            <a:buNone/>
          </a:pPr>
          <a:r>
            <a:rPr lang="en-GB" sz="1900" kern="1200"/>
            <a:t>Share experiences</a:t>
          </a:r>
          <a:endParaRPr lang="en-US" sz="1900" kern="1200"/>
        </a:p>
      </dsp:txBody>
      <dsp:txXfrm>
        <a:off x="845360" y="916609"/>
        <a:ext cx="6315927" cy="731913"/>
      </dsp:txXfrm>
    </dsp:sp>
    <dsp:sp modelId="{C74D3DD5-9F07-47E3-A9E0-2329A067EF6B}">
      <dsp:nvSpPr>
        <dsp:cNvPr id="0" name=""/>
        <dsp:cNvSpPr/>
      </dsp:nvSpPr>
      <dsp:spPr>
        <a:xfrm>
          <a:off x="0" y="1831501"/>
          <a:ext cx="7161288" cy="7319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4B00B1-7256-42CB-B549-87653E6F8B3D}">
      <dsp:nvSpPr>
        <dsp:cNvPr id="0" name=""/>
        <dsp:cNvSpPr/>
      </dsp:nvSpPr>
      <dsp:spPr>
        <a:xfrm>
          <a:off x="221403" y="1996182"/>
          <a:ext cx="402552" cy="4025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AEFA7A4-3B47-4520-922A-85D0604872E3}">
      <dsp:nvSpPr>
        <dsp:cNvPr id="0" name=""/>
        <dsp:cNvSpPr/>
      </dsp:nvSpPr>
      <dsp:spPr>
        <a:xfrm>
          <a:off x="845360" y="1831501"/>
          <a:ext cx="6315927" cy="731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461" tIns="77461" rIns="77461" bIns="77461" numCol="1" spcCol="1270" anchor="ctr" anchorCtr="0">
          <a:noAutofit/>
        </a:bodyPr>
        <a:lstStyle/>
        <a:p>
          <a:pPr marL="0" lvl="0" indent="0" algn="l" defTabSz="844550">
            <a:lnSpc>
              <a:spcPct val="90000"/>
            </a:lnSpc>
            <a:spcBef>
              <a:spcPct val="0"/>
            </a:spcBef>
            <a:spcAft>
              <a:spcPct val="35000"/>
            </a:spcAft>
            <a:buNone/>
          </a:pPr>
          <a:r>
            <a:rPr lang="en-GB" sz="1900" kern="1200"/>
            <a:t>Change attitudes</a:t>
          </a:r>
          <a:endParaRPr lang="en-US" sz="1900" kern="1200"/>
        </a:p>
      </dsp:txBody>
      <dsp:txXfrm>
        <a:off x="845360" y="1831501"/>
        <a:ext cx="6315927" cy="731913"/>
      </dsp:txXfrm>
    </dsp:sp>
    <dsp:sp modelId="{1F7017F5-3D03-4BCB-8113-761508D3C44E}">
      <dsp:nvSpPr>
        <dsp:cNvPr id="0" name=""/>
        <dsp:cNvSpPr/>
      </dsp:nvSpPr>
      <dsp:spPr>
        <a:xfrm>
          <a:off x="0" y="2746393"/>
          <a:ext cx="7161288" cy="7319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5428FE-8F79-4BD2-AF90-7B42178E77BD}">
      <dsp:nvSpPr>
        <dsp:cNvPr id="0" name=""/>
        <dsp:cNvSpPr/>
      </dsp:nvSpPr>
      <dsp:spPr>
        <a:xfrm>
          <a:off x="221403" y="2911074"/>
          <a:ext cx="402552" cy="40255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9FAEC84-DFEB-469A-AFFA-94AFEEEC027D}">
      <dsp:nvSpPr>
        <dsp:cNvPr id="0" name=""/>
        <dsp:cNvSpPr/>
      </dsp:nvSpPr>
      <dsp:spPr>
        <a:xfrm>
          <a:off x="845360" y="2746393"/>
          <a:ext cx="6315927" cy="731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461" tIns="77461" rIns="77461" bIns="77461" numCol="1" spcCol="1270" anchor="ctr" anchorCtr="0">
          <a:noAutofit/>
        </a:bodyPr>
        <a:lstStyle/>
        <a:p>
          <a:pPr marL="0" lvl="0" indent="0" algn="l" defTabSz="844550">
            <a:lnSpc>
              <a:spcPct val="90000"/>
            </a:lnSpc>
            <a:spcBef>
              <a:spcPct val="0"/>
            </a:spcBef>
            <a:spcAft>
              <a:spcPct val="35000"/>
            </a:spcAft>
            <a:buNone/>
          </a:pPr>
          <a:r>
            <a:rPr lang="en-GB" sz="1900" kern="1200"/>
            <a:t>Stay up to date</a:t>
          </a:r>
          <a:endParaRPr lang="en-US" sz="1900" kern="1200"/>
        </a:p>
      </dsp:txBody>
      <dsp:txXfrm>
        <a:off x="845360" y="2746393"/>
        <a:ext cx="6315927" cy="731913"/>
      </dsp:txXfrm>
    </dsp:sp>
    <dsp:sp modelId="{F98F0D0A-86F4-46B9-85F2-1CF3211E056E}">
      <dsp:nvSpPr>
        <dsp:cNvPr id="0" name=""/>
        <dsp:cNvSpPr/>
      </dsp:nvSpPr>
      <dsp:spPr>
        <a:xfrm>
          <a:off x="0" y="3661285"/>
          <a:ext cx="7161288" cy="7319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EBFEC0-FEF1-484E-B10F-130BB65DBE26}">
      <dsp:nvSpPr>
        <dsp:cNvPr id="0" name=""/>
        <dsp:cNvSpPr/>
      </dsp:nvSpPr>
      <dsp:spPr>
        <a:xfrm>
          <a:off x="221403" y="3825966"/>
          <a:ext cx="402552" cy="40255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7FBFC18-4962-4FB6-9084-A1F15C5F674A}">
      <dsp:nvSpPr>
        <dsp:cNvPr id="0" name=""/>
        <dsp:cNvSpPr/>
      </dsp:nvSpPr>
      <dsp:spPr>
        <a:xfrm>
          <a:off x="845360" y="3661285"/>
          <a:ext cx="6315927" cy="731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461" tIns="77461" rIns="77461" bIns="77461" numCol="1" spcCol="1270" anchor="ctr" anchorCtr="0">
          <a:noAutofit/>
        </a:bodyPr>
        <a:lstStyle/>
        <a:p>
          <a:pPr marL="0" lvl="0" indent="0" algn="l" defTabSz="844550">
            <a:lnSpc>
              <a:spcPct val="90000"/>
            </a:lnSpc>
            <a:spcBef>
              <a:spcPct val="0"/>
            </a:spcBef>
            <a:spcAft>
              <a:spcPct val="35000"/>
            </a:spcAft>
            <a:buNone/>
          </a:pPr>
          <a:r>
            <a:rPr lang="en-GB" sz="1900" kern="1200"/>
            <a:t>Keep in line with Government policies</a:t>
          </a:r>
          <a:endParaRPr lang="en-US" sz="1900" kern="1200"/>
        </a:p>
      </dsp:txBody>
      <dsp:txXfrm>
        <a:off x="845360" y="3661285"/>
        <a:ext cx="6315927" cy="731913"/>
      </dsp:txXfrm>
    </dsp:sp>
    <dsp:sp modelId="{55FD1DD1-7228-4E24-84D9-061780744ADD}">
      <dsp:nvSpPr>
        <dsp:cNvPr id="0" name=""/>
        <dsp:cNvSpPr/>
      </dsp:nvSpPr>
      <dsp:spPr>
        <a:xfrm>
          <a:off x="0" y="4576177"/>
          <a:ext cx="7161288" cy="7319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2A9EAE-D80D-4563-BEE8-84AA5F43B2B5}">
      <dsp:nvSpPr>
        <dsp:cNvPr id="0" name=""/>
        <dsp:cNvSpPr/>
      </dsp:nvSpPr>
      <dsp:spPr>
        <a:xfrm>
          <a:off x="221403" y="4740858"/>
          <a:ext cx="402552" cy="40255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3D02D19-47BF-49D8-BA38-D2044D3AEF0D}">
      <dsp:nvSpPr>
        <dsp:cNvPr id="0" name=""/>
        <dsp:cNvSpPr/>
      </dsp:nvSpPr>
      <dsp:spPr>
        <a:xfrm>
          <a:off x="845360" y="4576177"/>
          <a:ext cx="6315927" cy="731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461" tIns="77461" rIns="77461" bIns="77461" numCol="1" spcCol="1270" anchor="ctr" anchorCtr="0">
          <a:noAutofit/>
        </a:bodyPr>
        <a:lstStyle/>
        <a:p>
          <a:pPr marL="0" lvl="0" indent="0" algn="l" defTabSz="844550">
            <a:lnSpc>
              <a:spcPct val="90000"/>
            </a:lnSpc>
            <a:spcBef>
              <a:spcPct val="0"/>
            </a:spcBef>
            <a:spcAft>
              <a:spcPct val="35000"/>
            </a:spcAft>
            <a:buNone/>
          </a:pPr>
          <a:r>
            <a:rPr lang="en-GB" sz="1900" kern="1200"/>
            <a:t>(Conn and Hutt, </a:t>
          </a:r>
          <a:r>
            <a:rPr lang="en-GB" sz="1900" b="0" i="0" kern="1200"/>
            <a:t>2020;</a:t>
          </a:r>
          <a:r>
            <a:rPr lang="en-GB" sz="1900" kern="1200"/>
            <a:t> Knight and Crick, 2022; </a:t>
          </a:r>
          <a:r>
            <a:rPr lang="en-GB" sz="1900" b="0" i="0" kern="1200"/>
            <a:t>Estyn, 2023)</a:t>
          </a:r>
          <a:endParaRPr lang="en-US" sz="1900" kern="1200"/>
        </a:p>
      </dsp:txBody>
      <dsp:txXfrm>
        <a:off x="845360" y="4576177"/>
        <a:ext cx="6315927" cy="7319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E90ACA-FF52-42E6-9264-2D8F7AE9FD4D}">
      <dsp:nvSpPr>
        <dsp:cNvPr id="0" name=""/>
        <dsp:cNvSpPr/>
      </dsp:nvSpPr>
      <dsp:spPr>
        <a:xfrm>
          <a:off x="898103" y="1470"/>
          <a:ext cx="2960660" cy="1776396"/>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a:t>Definitions</a:t>
          </a:r>
          <a:endParaRPr lang="en-US" sz="2300" kern="1200"/>
        </a:p>
      </dsp:txBody>
      <dsp:txXfrm>
        <a:off x="898103" y="1470"/>
        <a:ext cx="2960660" cy="1776396"/>
      </dsp:txXfrm>
    </dsp:sp>
    <dsp:sp modelId="{16E374D0-3666-4BBA-A9D3-74F33CD2A0EA}">
      <dsp:nvSpPr>
        <dsp:cNvPr id="0" name=""/>
        <dsp:cNvSpPr/>
      </dsp:nvSpPr>
      <dsp:spPr>
        <a:xfrm>
          <a:off x="4154830" y="1470"/>
          <a:ext cx="2960660" cy="1776396"/>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a:t>Why use person-centred and inclusive education approaches? </a:t>
          </a:r>
          <a:endParaRPr lang="en-US" sz="2300" kern="1200"/>
        </a:p>
      </dsp:txBody>
      <dsp:txXfrm>
        <a:off x="4154830" y="1470"/>
        <a:ext cx="2960660" cy="1776396"/>
      </dsp:txXfrm>
    </dsp:sp>
    <dsp:sp modelId="{D6DDC042-2902-4EDA-8C51-D63F78C6F069}">
      <dsp:nvSpPr>
        <dsp:cNvPr id="0" name=""/>
        <dsp:cNvSpPr/>
      </dsp:nvSpPr>
      <dsp:spPr>
        <a:xfrm>
          <a:off x="7411557" y="1470"/>
          <a:ext cx="2960660" cy="1776396"/>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a:t>Developing inclusive practice in education </a:t>
          </a:r>
          <a:endParaRPr lang="en-US" sz="2300" kern="1200"/>
        </a:p>
      </dsp:txBody>
      <dsp:txXfrm>
        <a:off x="7411557" y="1470"/>
        <a:ext cx="2960660" cy="1776396"/>
      </dsp:txXfrm>
    </dsp:sp>
    <dsp:sp modelId="{E91E6959-C099-4B85-8A5C-BCB00B5C8298}">
      <dsp:nvSpPr>
        <dsp:cNvPr id="0" name=""/>
        <dsp:cNvSpPr/>
      </dsp:nvSpPr>
      <dsp:spPr>
        <a:xfrm>
          <a:off x="898103" y="2073933"/>
          <a:ext cx="2960660" cy="1776396"/>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a:t>Positive outcomes for learners and their family</a:t>
          </a:r>
          <a:endParaRPr lang="en-US" sz="2300" kern="1200"/>
        </a:p>
      </dsp:txBody>
      <dsp:txXfrm>
        <a:off x="898103" y="2073933"/>
        <a:ext cx="2960660" cy="1776396"/>
      </dsp:txXfrm>
    </dsp:sp>
    <dsp:sp modelId="{7644BF3D-E499-4F7C-870F-6ACFBCE19C0E}">
      <dsp:nvSpPr>
        <dsp:cNvPr id="0" name=""/>
        <dsp:cNvSpPr/>
      </dsp:nvSpPr>
      <dsp:spPr>
        <a:xfrm>
          <a:off x="4154830" y="2073933"/>
          <a:ext cx="2960660" cy="1776396"/>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a:t>Key challenges and barriers</a:t>
          </a:r>
          <a:endParaRPr lang="en-US" sz="2300" kern="1200"/>
        </a:p>
      </dsp:txBody>
      <dsp:txXfrm>
        <a:off x="4154830" y="2073933"/>
        <a:ext cx="2960660" cy="1776396"/>
      </dsp:txXfrm>
    </dsp:sp>
    <dsp:sp modelId="{32C2064F-7B50-442B-A26F-A6EB212EE303}">
      <dsp:nvSpPr>
        <dsp:cNvPr id="0" name=""/>
        <dsp:cNvSpPr/>
      </dsp:nvSpPr>
      <dsp:spPr>
        <a:xfrm>
          <a:off x="7411557" y="2073933"/>
          <a:ext cx="2960660" cy="1776396"/>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a:t>The importance of staff training</a:t>
          </a:r>
          <a:endParaRPr lang="en-US" sz="2300" kern="1200"/>
        </a:p>
      </dsp:txBody>
      <dsp:txXfrm>
        <a:off x="7411557" y="2073933"/>
        <a:ext cx="2960660" cy="177639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9021F2-1C81-40A1-B05F-0EC97E18FBC7}" type="datetimeFigureOut">
              <a:rPr lang="en-GB" smtClean="0"/>
              <a:t>02/03/2024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AD876C-07F5-4EDD-9A1B-9345A2FBCA1F}" type="slidenum">
              <a:rPr lang="en-GB" smtClean="0"/>
              <a:t>‹#›</a:t>
            </a:fld>
            <a:endParaRPr lang="en-GB"/>
          </a:p>
        </p:txBody>
      </p:sp>
    </p:spTree>
    <p:extLst>
      <p:ext uri="{BB962C8B-B14F-4D97-AF65-F5344CB8AC3E}">
        <p14:creationId xmlns:p14="http://schemas.microsoft.com/office/powerpoint/2010/main" val="6556745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ndcs.org.uk/information-and-support/education-and-learning/additional-support/wales/aln/"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sz="1200" b="0" i="0">
                <a:solidFill>
                  <a:srgbClr val="000000"/>
                </a:solidFill>
                <a:effectLst/>
                <a:latin typeface="Aptos" panose="020B0004020202020204" pitchFamily="34" charset="0"/>
              </a:rPr>
              <a:t>Hello, my name is Trudi Davies and today I’m looking at A</a:t>
            </a:r>
            <a:r>
              <a:rPr lang="en-GB" sz="1200"/>
              <a:t>dvocacy: Maintaining Independence in Service Provision, and I’m going to e</a:t>
            </a:r>
            <a:r>
              <a:rPr lang="en-GB" sz="1200" b="0" i="0">
                <a:solidFill>
                  <a:srgbClr val="000000"/>
                </a:solidFill>
                <a:effectLst/>
                <a:latin typeface="Aptos" panose="020B0004020202020204" pitchFamily="34" charset="0"/>
              </a:rPr>
              <a:t>xplore how person-centred </a:t>
            </a:r>
            <a:r>
              <a:rPr lang="en-GB" sz="1200">
                <a:solidFill>
                  <a:srgbClr val="000000"/>
                </a:solidFill>
                <a:latin typeface="Aptos" panose="020B0004020202020204" pitchFamily="34" charset="0"/>
              </a:rPr>
              <a:t>a</a:t>
            </a:r>
            <a:r>
              <a:rPr lang="en-GB" sz="1200" b="0" i="0">
                <a:solidFill>
                  <a:srgbClr val="000000"/>
                </a:solidFill>
                <a:effectLst/>
                <a:latin typeface="Aptos" panose="020B0004020202020204" pitchFamily="34" charset="0"/>
              </a:rPr>
              <a:t>pproaches develop inclusive practice in education. </a:t>
            </a:r>
          </a:p>
          <a:p>
            <a:pPr algn="l" fontAlgn="base"/>
            <a:endParaRPr lang="en-GB" sz="1200">
              <a:solidFill>
                <a:srgbClr val="000000"/>
              </a:solidFill>
              <a:latin typeface="Aptos" panose="020B0004020202020204" pitchFamily="34" charset="0"/>
            </a:endParaRPr>
          </a:p>
          <a:p>
            <a:pPr algn="l" fontAlgn="base"/>
            <a:r>
              <a:rPr lang="en-GB" sz="1200" b="0" i="0">
                <a:solidFill>
                  <a:srgbClr val="000000"/>
                </a:solidFill>
                <a:effectLst/>
                <a:latin typeface="Aptos" panose="020B0004020202020204" pitchFamily="34" charset="0"/>
              </a:rPr>
              <a:t>I will be specifically focussing on additional learning needs in primary schools in Carmarthenshire, and looking at </a:t>
            </a:r>
            <a:r>
              <a:rPr lang="en-GB" sz="1200">
                <a:solidFill>
                  <a:srgbClr val="000000"/>
                </a:solidFill>
                <a:latin typeface="Aptos" panose="020B0004020202020204" pitchFamily="34" charset="0"/>
              </a:rPr>
              <a:t>Welsh Government p</a:t>
            </a:r>
            <a:r>
              <a:rPr lang="en-GB" sz="1200" b="0" i="0">
                <a:solidFill>
                  <a:srgbClr val="000000"/>
                </a:solidFill>
                <a:effectLst/>
                <a:latin typeface="Aptos" panose="020B0004020202020204" pitchFamily="34" charset="0"/>
              </a:rPr>
              <a:t>olicies that promote inclusive practice.</a:t>
            </a:r>
          </a:p>
          <a:p>
            <a:pPr fontAlgn="base"/>
            <a:endParaRPr lang="en-GB" sz="1200">
              <a:solidFill>
                <a:srgbClr val="000000"/>
              </a:solidFill>
              <a:latin typeface="Aptos" panose="020B0004020202020204" pitchFamily="34" charset="0"/>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a:solidFill>
                  <a:srgbClr val="000000"/>
                </a:solidFill>
                <a:latin typeface="Aptos" panose="020B0004020202020204" pitchFamily="34" charset="0"/>
              </a:rPr>
              <a:t>I will also take a look at some of the approaches used by primary schools in Carmarthenshire that </a:t>
            </a:r>
            <a:r>
              <a:rPr lang="en-GB" sz="1200" b="0" i="0">
                <a:solidFill>
                  <a:srgbClr val="000000"/>
                </a:solidFill>
                <a:effectLst/>
                <a:latin typeface="Aptos" panose="020B0004020202020204" pitchFamily="34" charset="0"/>
              </a:rPr>
              <a:t>support inclusive practice, for example, SNAP Cymru.</a:t>
            </a:r>
          </a:p>
          <a:p>
            <a:endParaRPr lang="en-GB"/>
          </a:p>
        </p:txBody>
      </p:sp>
      <p:sp>
        <p:nvSpPr>
          <p:cNvPr id="4" name="Slide Number Placeholder 3"/>
          <p:cNvSpPr>
            <a:spLocks noGrp="1"/>
          </p:cNvSpPr>
          <p:nvPr>
            <p:ph type="sldNum" sz="quarter" idx="5"/>
          </p:nvPr>
        </p:nvSpPr>
        <p:spPr/>
        <p:txBody>
          <a:bodyPr/>
          <a:lstStyle/>
          <a:p>
            <a:fld id="{06AD876C-07F5-4EDD-9A1B-9345A2FBCA1F}" type="slidenum">
              <a:rPr lang="en-GB" smtClean="0"/>
              <a:t>2</a:t>
            </a:fld>
            <a:endParaRPr lang="en-GB"/>
          </a:p>
        </p:txBody>
      </p:sp>
    </p:spTree>
    <p:extLst>
      <p:ext uri="{BB962C8B-B14F-4D97-AF65-F5344CB8AC3E}">
        <p14:creationId xmlns:p14="http://schemas.microsoft.com/office/powerpoint/2010/main" val="5632002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start, I will look at some definitions. </a:t>
            </a:r>
          </a:p>
          <a:p>
            <a:endParaRPr lang="en-GB" dirty="0"/>
          </a:p>
          <a:p>
            <a:pPr marL="0" indent="0">
              <a:buNone/>
            </a:pPr>
            <a:r>
              <a:rPr lang="en-GB" dirty="0"/>
              <a:t>According to the NHS (2024) “</a:t>
            </a:r>
            <a:r>
              <a:rPr lang="en-GB" sz="1200" b="0" i="0" dirty="0">
                <a:solidFill>
                  <a:srgbClr val="222222"/>
                </a:solidFill>
                <a:effectLst/>
              </a:rPr>
              <a:t>Being person-centred is about focusing care on the needs of individual. Ensuring that people's preferences, needs and values guide…decisions, and providing [support] that is respectful of and responsive to them.” Additionally, </a:t>
            </a:r>
            <a:r>
              <a:rPr lang="en-GB" sz="1200" b="0" i="0" u="none" strike="noStrike" dirty="0">
                <a:effectLst/>
              </a:rPr>
              <a:t>“Person-centred approaches </a:t>
            </a:r>
            <a:r>
              <a:rPr lang="en-GB" sz="1200" b="0" i="0" dirty="0">
                <a:effectLst/>
              </a:rPr>
              <a:t>is a core skills education and training framework that articulates what it means to be person-centred and how to develop and support the workforce to work in this way.”</a:t>
            </a:r>
          </a:p>
          <a:p>
            <a:pPr marL="0" indent="0">
              <a:buNone/>
            </a:pPr>
            <a:endParaRPr lang="en-GB" dirty="0"/>
          </a:p>
          <a:p>
            <a:pPr marL="0" indent="0">
              <a:buNone/>
            </a:pPr>
            <a:r>
              <a:rPr lang="en-GB" sz="1200" dirty="0"/>
              <a:t>Special Education and Inclusive Learning (2024) says “Inclusive education is an approach to teaching and learning that aims to provide equal opportunities for all students, regardless of their individual abilities, backgrounds, or needs.” (Special Education and Inclusive Learning, 2024) </a:t>
            </a:r>
          </a:p>
          <a:p>
            <a:endParaRPr lang="en-GB" dirty="0"/>
          </a:p>
          <a:p>
            <a:r>
              <a:rPr lang="en-GB" dirty="0"/>
              <a:t>Therefore, we can see that when these definitions are combined, they refer to practice that focusses on the individual’s own needs, because everyone will have needs that are different to each other’s. And being inclusive means that it doesn’t matter what background or disabilities children have, they should all have the same chance at a good education and be supported equally to achieve the best they can.</a:t>
            </a:r>
          </a:p>
        </p:txBody>
      </p:sp>
      <p:sp>
        <p:nvSpPr>
          <p:cNvPr id="4" name="Slide Number Placeholder 3"/>
          <p:cNvSpPr>
            <a:spLocks noGrp="1"/>
          </p:cNvSpPr>
          <p:nvPr>
            <p:ph type="sldNum" sz="quarter" idx="5"/>
          </p:nvPr>
        </p:nvSpPr>
        <p:spPr/>
        <p:txBody>
          <a:bodyPr/>
          <a:lstStyle/>
          <a:p>
            <a:fld id="{06AD876C-07F5-4EDD-9A1B-9345A2FBCA1F}" type="slidenum">
              <a:rPr lang="en-GB" smtClean="0"/>
              <a:t>3</a:t>
            </a:fld>
            <a:endParaRPr lang="en-GB"/>
          </a:p>
        </p:txBody>
      </p:sp>
    </p:spTree>
    <p:extLst>
      <p:ext uri="{BB962C8B-B14F-4D97-AF65-F5344CB8AC3E}">
        <p14:creationId xmlns:p14="http://schemas.microsoft.com/office/powerpoint/2010/main" val="25839035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UNICEF (2024) “Inclusive education is the most effective way to give all children a fair chance to go to school, learn and develop the skills they need to thrive.” </a:t>
            </a:r>
            <a:r>
              <a:rPr lang="en-GB" b="0" i="0" dirty="0">
                <a:solidFill>
                  <a:srgbClr val="000000"/>
                </a:solidFill>
                <a:effectLst/>
                <a:latin typeface="Calibri" panose="020F0502020204030204" pitchFamily="34" charset="0"/>
              </a:rPr>
              <a:t>This suggests that for children to thrive they need to have their education within mainstream schools, so they have the skills to learn and have the best chances delivered to them. </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UNICEF (2024) go on to say that “Inclusive education means all children in the same classrooms, in the same schools. It means real learning opportunities for groups who have traditionally been excluded – not only children with disabilities, but speakers of minority languages too.”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0000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Calibri" panose="020F0502020204030204" pitchFamily="34" charset="0"/>
              </a:rPr>
              <a:t>This means that inclusive education can assist all children that may have been excluded whether through language difficulties or disabilities, they have an equal chance in every school and every classroom to have the right to learning the same as any other child.</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UNICEF (2024) believe this approach to education is important because “Inclusive systems value the unique contributions students of all backgrounds bring to the classroom and allow diverse groups to grow side by side, to the benefit of all.”</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ptos" panose="020B0004020202020204" pitchFamily="34" charset="0"/>
              </a:rPr>
              <a:t>This highlights how children from all backgrounds grow together and bring all their differences to the classroom by the inclusive systems they are learning from. This is beneficial for all the children in the classroom in understanding the differences of pupils, so they can adjust to life as they grow to understand that people can all be different in walks of life, and this is something they can all learn from each other whilst at school.</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6AD876C-07F5-4EDD-9A1B-9345A2FBCA1F}" type="slidenum">
              <a:rPr lang="en-GB" smtClean="0"/>
              <a:t>4</a:t>
            </a:fld>
            <a:endParaRPr lang="en-GB"/>
          </a:p>
        </p:txBody>
      </p:sp>
    </p:spTree>
    <p:extLst>
      <p:ext uri="{BB962C8B-B14F-4D97-AF65-F5344CB8AC3E}">
        <p14:creationId xmlns:p14="http://schemas.microsoft.com/office/powerpoint/2010/main" val="2620419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It’s very important that we use positive approaches to developing inclusive practice in education, because “Every Child Matters”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Carmarthenshire County Council Education Authority do this in the following ways: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Firstly, Carmarthenshire County Council (2024) say it is important to decide whether the child has a learning difficulty/disability so that the education system in Carmarthenshire can do something about this to try and help the child and their family.</a:t>
            </a:r>
          </a:p>
          <a:p>
            <a:endParaRPr lang="en-GB" dirty="0"/>
          </a:p>
          <a:p>
            <a:r>
              <a:rPr lang="en-GB" dirty="0"/>
              <a:t>In Carmarthenshire after the child has been assessed for a learning difficulty/disability, there is a meeting with the child, parents, and professional multi agencies (child psychologist, headteacher, class teacher, speech therapist) to decide how the child with additional learning needs can be supported. It is following this meeting that the Individual Development Plan (IDP) is written up.</a:t>
            </a:r>
          </a:p>
          <a:p>
            <a:endParaRPr lang="en-GB" dirty="0"/>
          </a:p>
          <a:p>
            <a:pPr algn="l"/>
            <a:r>
              <a:rPr lang="en-GB" dirty="0"/>
              <a:t>Next, </a:t>
            </a:r>
            <a:r>
              <a:rPr lang="en-GB" sz="1800" b="0" i="0" dirty="0">
                <a:solidFill>
                  <a:srgbClr val="000000"/>
                </a:solidFill>
                <a:effectLst/>
                <a:latin typeface="Aptos" panose="020B0004020202020204" pitchFamily="34" charset="0"/>
              </a:rPr>
              <a:t>the child will have a one-page profile made about all the positive information about them and this is shared with all the staff and professionals who are assigned to the child, so they can get to know them though their profile and this will aid them in helping the child in ways that best support them with learning.</a:t>
            </a:r>
          </a:p>
          <a:p>
            <a:pPr algn="l"/>
            <a:endParaRPr lang="en-GB" b="0" i="0" dirty="0">
              <a:solidFill>
                <a:srgbClr val="242424"/>
              </a:solidFill>
              <a:effectLst/>
              <a:latin typeface="Segoe UI" panose="020B0502040204020203" pitchFamily="34" charset="0"/>
            </a:endParaRPr>
          </a:p>
          <a:p>
            <a:pPr algn="l"/>
            <a:r>
              <a:rPr lang="en-GB" sz="1800" b="0" i="0" dirty="0">
                <a:solidFill>
                  <a:srgbClr val="000000"/>
                </a:solidFill>
                <a:effectLst/>
                <a:latin typeface="Aptos" panose="020B0004020202020204" pitchFamily="34" charset="0"/>
              </a:rPr>
              <a:t>Information included on the one-page profile are: </a:t>
            </a:r>
          </a:p>
          <a:p>
            <a:pPr marL="285750" indent="-285750" algn="l">
              <a:buFont typeface="Arial" panose="020B0604020202020204" pitchFamily="34" charset="0"/>
              <a:buChar char="•"/>
            </a:pPr>
            <a:r>
              <a:rPr lang="en-GB" sz="1800" b="0" i="0" dirty="0">
                <a:solidFill>
                  <a:srgbClr val="000000"/>
                </a:solidFill>
                <a:effectLst/>
                <a:latin typeface="Aptos" panose="020B0004020202020204" pitchFamily="34" charset="0"/>
              </a:rPr>
              <a:t>A photo of the child and their full name and consent</a:t>
            </a:r>
            <a:endParaRPr lang="en-GB" b="0" i="0" dirty="0">
              <a:solidFill>
                <a:srgbClr val="242424"/>
              </a:solidFill>
              <a:effectLst/>
              <a:latin typeface="Segoe UI" panose="020B0502040204020203" pitchFamily="34" charset="0"/>
            </a:endParaRPr>
          </a:p>
          <a:p>
            <a:pPr marL="285750" indent="-285750" algn="l">
              <a:buFont typeface="Arial" panose="020B0604020202020204" pitchFamily="34" charset="0"/>
              <a:buChar char="•"/>
            </a:pPr>
            <a:r>
              <a:rPr lang="en-GB" sz="1800" b="0" i="0" dirty="0">
                <a:solidFill>
                  <a:srgbClr val="000000"/>
                </a:solidFill>
                <a:effectLst/>
                <a:latin typeface="Aptos" panose="020B0004020202020204" pitchFamily="34" charset="0"/>
              </a:rPr>
              <a:t>Three key pieces of information about what people like and/or appreciate about the child</a:t>
            </a:r>
            <a:endParaRPr lang="en-GB" b="0" i="0" dirty="0">
              <a:solidFill>
                <a:srgbClr val="242424"/>
              </a:solidFill>
              <a:effectLst/>
              <a:latin typeface="Segoe UI" panose="020B0502040204020203" pitchFamily="34" charset="0"/>
            </a:endParaRPr>
          </a:p>
          <a:p>
            <a:pPr marL="285750" indent="-285750" algn="l">
              <a:buFont typeface="Arial" panose="020B0604020202020204" pitchFamily="34" charset="0"/>
              <a:buChar char="•"/>
            </a:pPr>
            <a:r>
              <a:rPr lang="en-GB" sz="1800" b="0" i="0" dirty="0">
                <a:solidFill>
                  <a:srgbClr val="000000"/>
                </a:solidFill>
                <a:effectLst/>
                <a:latin typeface="Aptos" panose="020B0004020202020204" pitchFamily="34" charset="0"/>
              </a:rPr>
              <a:t>What’s important to the child ( for example, family, friends, pets, interests).</a:t>
            </a:r>
            <a:endParaRPr lang="en-GB" b="0" i="0" dirty="0">
              <a:solidFill>
                <a:srgbClr val="242424"/>
              </a:solidFill>
              <a:effectLst/>
              <a:latin typeface="Segoe UI" panose="020B0502040204020203" pitchFamily="34" charset="0"/>
            </a:endParaRPr>
          </a:p>
          <a:p>
            <a:pPr marL="285750" indent="-285750" algn="l">
              <a:buFont typeface="Arial" panose="020B0604020202020204" pitchFamily="34" charset="0"/>
              <a:buChar char="•"/>
            </a:pPr>
            <a:r>
              <a:rPr lang="en-GB" sz="1800" b="0" i="0" dirty="0">
                <a:solidFill>
                  <a:srgbClr val="000000"/>
                </a:solidFill>
                <a:effectLst/>
                <a:latin typeface="Aptos" panose="020B0004020202020204" pitchFamily="34" charset="0"/>
              </a:rPr>
              <a:t>How best to support them</a:t>
            </a:r>
            <a:endParaRPr lang="en-GB" b="0" i="0" dirty="0">
              <a:solidFill>
                <a:srgbClr val="242424"/>
              </a:solidFill>
              <a:effectLst/>
              <a:latin typeface="Segoe UI" panose="020B0502040204020203" pitchFamily="34" charset="0"/>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6AD876C-07F5-4EDD-9A1B-9345A2FBCA1F}" type="slidenum">
              <a:rPr lang="en-GB" smtClean="0"/>
              <a:t>5</a:t>
            </a:fld>
            <a:endParaRPr lang="en-GB"/>
          </a:p>
        </p:txBody>
      </p:sp>
    </p:spTree>
    <p:extLst>
      <p:ext uri="{BB962C8B-B14F-4D97-AF65-F5344CB8AC3E}">
        <p14:creationId xmlns:p14="http://schemas.microsoft.com/office/powerpoint/2010/main" val="14235002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Sanderson, Acraman and Short (2004) highlight some key positive outcomes for children and their families that get the right support at the right time.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For the child, smaller classes means more individualised help with things like reading, writing and communication, and this helps with their understanding and communication skills and helps further develop their visual skills.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This in turn goes a long way to raising the child’s confidence and improves their self-esteem. This means that the child’s feelings can be considered, and, if they struggle to communicate, they can use visual happy/sad faces, or sign language to help them express themselves appropriately rather than getting frustrated and feeling sad or angry.</a:t>
            </a:r>
          </a:p>
          <a:p>
            <a:endParaRPr lang="en-GB"/>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Sanderson, Acraman and Short (2004) also say that for the family, the main benefits are t</a:t>
            </a:r>
            <a:r>
              <a:rPr lang="en-GB" b="0" i="0">
                <a:solidFill>
                  <a:srgbClr val="000000"/>
                </a:solidFill>
                <a:effectLst/>
                <a:latin typeface="Aptos" panose="020B0004020202020204" pitchFamily="34" charset="0"/>
              </a:rPr>
              <a:t>hat it helps the family and the child to communicate better, whether it’s by them drawing or writing, or sign language (National Deaf Children’s Society, 2024)  </a:t>
            </a:r>
          </a:p>
          <a:p>
            <a:endParaRPr lang="en-GB"/>
          </a:p>
          <a:p>
            <a:endParaRPr lang="en-GB">
              <a:hlinkClick r:id="rId3"/>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solidFill>
                  <a:srgbClr val="FF0000"/>
                </a:solidFill>
              </a:rPr>
              <a:t>Diversity benefits society as a whole because when children see ‘difference’ in the classroom it becomes the norm, and they take this into their adulthood, hopefully making them more accepting of learning differences and disabilities.</a:t>
            </a:r>
          </a:p>
          <a:p>
            <a:endParaRPr lang="en-GB" i="0" u="none">
              <a:hlinkClick r:id="rId3"/>
            </a:endParaRPr>
          </a:p>
        </p:txBody>
      </p:sp>
      <p:sp>
        <p:nvSpPr>
          <p:cNvPr id="4" name="Slide Number Placeholder 3"/>
          <p:cNvSpPr>
            <a:spLocks noGrp="1"/>
          </p:cNvSpPr>
          <p:nvPr>
            <p:ph type="sldNum" sz="quarter" idx="5"/>
          </p:nvPr>
        </p:nvSpPr>
        <p:spPr/>
        <p:txBody>
          <a:bodyPr/>
          <a:lstStyle/>
          <a:p>
            <a:fld id="{06AD876C-07F5-4EDD-9A1B-9345A2FBCA1F}" type="slidenum">
              <a:rPr lang="en-GB" smtClean="0"/>
              <a:t>6</a:t>
            </a:fld>
            <a:endParaRPr lang="en-GB"/>
          </a:p>
        </p:txBody>
      </p:sp>
    </p:spTree>
    <p:extLst>
      <p:ext uri="{BB962C8B-B14F-4D97-AF65-F5344CB8AC3E}">
        <p14:creationId xmlns:p14="http://schemas.microsoft.com/office/powerpoint/2010/main" val="2625213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00000"/>
                </a:solidFill>
                <a:effectLst/>
                <a:latin typeface="Aptos" panose="020B0004020202020204" pitchFamily="34" charset="0"/>
              </a:rPr>
              <a:t>According to the Welsh Government (2024), Wales currently supports the highest number of children with additional learning needs (ALN), with around 7,126 currently in either mainstream schools or specialist schools for their needs, and the majority of them are doing well and meeting their targets. </a:t>
            </a:r>
          </a:p>
          <a:p>
            <a:endParaRPr lang="en-GB" b="0" i="0">
              <a:solidFill>
                <a:srgbClr val="000000"/>
              </a:solidFill>
              <a:effectLst/>
              <a:latin typeface="Aptos" panose="020B0004020202020204" pitchFamily="34" charset="0"/>
            </a:endParaRPr>
          </a:p>
          <a:p>
            <a:r>
              <a:rPr lang="en-GB" b="0" i="0">
                <a:solidFill>
                  <a:srgbClr val="000000"/>
                </a:solidFill>
                <a:effectLst/>
                <a:latin typeface="Aptos" panose="020B0004020202020204" pitchFamily="34" charset="0"/>
              </a:rPr>
              <a:t>The Welsh Government (2022; 2024) also say that most of the children on ALN are making good progress within their base line assessments and expectations also the children within specific groups and have complex and individual needs and who are educated in special schools are as well.</a:t>
            </a:r>
            <a:endParaRPr lang="en-GB"/>
          </a:p>
          <a:p>
            <a:endParaRPr lang="en-GB">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solidFill>
                  <a:srgbClr val="FF0000"/>
                </a:solidFill>
              </a:rPr>
              <a:t>However, funding is a constant challenge, and it does not help when Carmarthenshire council over spend their budget and have to make cuts to education. This year they are planning on cutting education funding and divert the money into the NHS instead, so sometimes tough choices have to be made. Estyn (2023) have noted that </a:t>
            </a:r>
            <a:r>
              <a:rPr lang="en-GB" b="0" i="0">
                <a:solidFill>
                  <a:srgbClr val="000000"/>
                </a:solidFill>
                <a:effectLst/>
                <a:latin typeface="Aptos" panose="020B0004020202020204" pitchFamily="34" charset="0"/>
              </a:rPr>
              <a:t>there is a strain on specialist support staff in schools due to the difficulty in employing them due to cuts and other better paid work being available, and staff often get stressed from not being able to do their job properly.</a:t>
            </a:r>
            <a:endParaRPr lang="en-GB">
              <a:solidFill>
                <a:srgbClr val="FF0000"/>
              </a:solidFill>
            </a:endParaRPr>
          </a:p>
          <a:p>
            <a:endParaRPr lang="en-GB">
              <a:solidFill>
                <a:srgbClr val="FF0000"/>
              </a:solidFill>
            </a:endParaRPr>
          </a:p>
          <a:p>
            <a:pPr algn="l"/>
            <a:r>
              <a:rPr lang="en-GB">
                <a:solidFill>
                  <a:srgbClr val="FF0000"/>
                </a:solidFill>
              </a:rPr>
              <a:t>National Autistic Society (2024) says </a:t>
            </a:r>
            <a:r>
              <a:rPr lang="en-GB" sz="1800" b="0" i="0">
                <a:solidFill>
                  <a:srgbClr val="000000"/>
                </a:solidFill>
                <a:effectLst/>
                <a:latin typeface="Aptos" panose="020B0004020202020204" pitchFamily="34" charset="0"/>
              </a:rPr>
              <a:t>that all schools are required to have an Additional Learning Needs coordinator (ALNCO) teacher and they are responsible for the ALN children that are to have an Individual development plan (IDP) for their needs and work with a learning support assistant</a:t>
            </a:r>
            <a:r>
              <a:rPr lang="en-GB" sz="1200" b="0" i="0">
                <a:solidFill>
                  <a:srgbClr val="242424"/>
                </a:solidFill>
                <a:effectLst/>
                <a:latin typeface="Segoe UI" panose="020B0502040204020203" pitchFamily="34" charset="0"/>
              </a:rPr>
              <a:t> t</a:t>
            </a:r>
            <a:r>
              <a:rPr lang="en-GB" sz="1800" b="0" i="0">
                <a:solidFill>
                  <a:srgbClr val="000000"/>
                </a:solidFill>
                <a:effectLst/>
                <a:latin typeface="Aptos" panose="020B0004020202020204" pitchFamily="34" charset="0"/>
              </a:rPr>
              <a:t>o help them make sure it’s up to date and that they communicate with professionals and with parents to keep them up to date with their child’s progress.</a:t>
            </a:r>
            <a:endParaRPr lang="en-GB" b="0" i="0">
              <a:solidFill>
                <a:srgbClr val="242424"/>
              </a:solidFill>
              <a:effectLst/>
              <a:latin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solidFill>
                  <a:srgbClr val="FF0000"/>
                </a:solidFill>
              </a:rPr>
              <a:t>This can help children to form positive identity, and hopefully feel less frustrated, angry,  and their behaviours will improve. Furthermore, the personality of teachers can help children succeed, </a:t>
            </a:r>
          </a:p>
          <a:p>
            <a:r>
              <a:rPr lang="en-GB">
                <a:solidFill>
                  <a:srgbClr val="FF0000"/>
                </a:solidFill>
              </a:rPr>
              <a:t>and with parents being on-board with any advice offered, and their peers learning about difference etc. this can also make a difference to the ALN child (National Autistic Society, 2024). </a:t>
            </a:r>
          </a:p>
          <a:p>
            <a:endParaRPr lang="en-GB">
              <a:solidFill>
                <a:srgbClr val="FF0000"/>
              </a:solidFill>
            </a:endParaRPr>
          </a:p>
          <a:p>
            <a:r>
              <a:rPr lang="en-GB">
                <a:solidFill>
                  <a:srgbClr val="FF0000"/>
                </a:solidFill>
              </a:rPr>
              <a:t>SNAP Cymru (2024) say that s</a:t>
            </a:r>
            <a:r>
              <a:rPr lang="en-GB" sz="1800" b="0" i="0">
                <a:solidFill>
                  <a:srgbClr val="000000"/>
                </a:solidFill>
                <a:effectLst/>
                <a:latin typeface="Aptos" panose="020B0004020202020204" pitchFamily="34" charset="0"/>
              </a:rPr>
              <a:t>ome parents might not want their child to go to another school for their ALN support, which can hold the child back from having the specialist help they need.</a:t>
            </a:r>
            <a:endParaRPr lang="en-GB" b="0" i="0">
              <a:solidFill>
                <a:srgbClr val="242424"/>
              </a:solidFill>
              <a:effectLst/>
              <a:latin typeface="Segoe UI" panose="020B0502040204020203" pitchFamily="34" charset="0"/>
            </a:endParaRPr>
          </a:p>
          <a:p>
            <a:pPr algn="l"/>
            <a:r>
              <a:rPr lang="en-GB" sz="1800" b="0" i="0">
                <a:solidFill>
                  <a:srgbClr val="000000"/>
                </a:solidFill>
                <a:effectLst/>
                <a:latin typeface="Aptos" panose="020B0004020202020204" pitchFamily="34" charset="0"/>
              </a:rPr>
              <a:t>Parents may also disagree with the way professionals talk about their child's need and could get support from SNAP advocates to help them to ask the questions they want answered to make sure their child gets the support they need. Also, in some cases the school may think the child does not have an ALN and the parents think they do. When this happens then SNAP advocates can help them to get their child the help they need.</a:t>
            </a:r>
            <a:endParaRPr lang="en-GB" b="0" i="0">
              <a:solidFill>
                <a:srgbClr val="242424"/>
              </a:solidFill>
              <a:effectLst/>
              <a:latin typeface="Segoe UI" panose="020B0502040204020203" pitchFamily="34" charset="0"/>
            </a:endParaRPr>
          </a:p>
          <a:p>
            <a:endParaRPr lang="en-GB">
              <a:solidFill>
                <a:srgbClr val="FF0000"/>
              </a:solidFill>
            </a:endParaRPr>
          </a:p>
        </p:txBody>
      </p:sp>
      <p:sp>
        <p:nvSpPr>
          <p:cNvPr id="4" name="Slide Number Placeholder 3"/>
          <p:cNvSpPr>
            <a:spLocks noGrp="1"/>
          </p:cNvSpPr>
          <p:nvPr>
            <p:ph type="sldNum" sz="quarter" idx="5"/>
          </p:nvPr>
        </p:nvSpPr>
        <p:spPr/>
        <p:txBody>
          <a:bodyPr/>
          <a:lstStyle/>
          <a:p>
            <a:fld id="{06AD876C-07F5-4EDD-9A1B-9345A2FBCA1F}" type="slidenum">
              <a:rPr lang="en-GB" smtClean="0"/>
              <a:t>7</a:t>
            </a:fld>
            <a:endParaRPr lang="en-GB"/>
          </a:p>
        </p:txBody>
      </p:sp>
    </p:spTree>
    <p:extLst>
      <p:ext uri="{BB962C8B-B14F-4D97-AF65-F5344CB8AC3E}">
        <p14:creationId xmlns:p14="http://schemas.microsoft.com/office/powerpoint/2010/main" val="25411894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dirty="0">
                <a:solidFill>
                  <a:srgbClr val="000000"/>
                </a:solidFill>
                <a:effectLst/>
                <a:latin typeface="Aptos" panose="020B0004020202020204" pitchFamily="34" charset="0"/>
              </a:rPr>
              <a:t>It is important that staff understand the need to stay up to date, and whilst the Additional Learning Needs Co–ordinator's (ALNCos) understood the changes from the old Special Educational needs </a:t>
            </a:r>
            <a:r>
              <a:rPr lang="en-GB" sz="1800" dirty="0"/>
              <a:t>Conn and Hutt (</a:t>
            </a:r>
            <a:r>
              <a:rPr lang="en-GB" sz="1800" b="0" i="0" dirty="0">
                <a:solidFill>
                  <a:srgbClr val="000000"/>
                </a:solidFill>
                <a:effectLst/>
              </a:rPr>
              <a:t>2020)</a:t>
            </a:r>
            <a:r>
              <a:rPr lang="en-GB" sz="1800" dirty="0"/>
              <a:t> </a:t>
            </a:r>
            <a:r>
              <a:rPr lang="en-GB" sz="1800" b="0" i="0" dirty="0">
                <a:solidFill>
                  <a:srgbClr val="000000"/>
                </a:solidFill>
                <a:effectLst/>
                <a:latin typeface="Aptos" panose="020B0004020202020204" pitchFamily="34" charset="0"/>
              </a:rPr>
              <a:t>highlight how for children with learning needs it is so important to have the right teaching staff and that they are trained with not only practice and legislation, but with theory as well so they can actually understand the pupils with ALN and how it affects them. Children with ALN need teachers who have the right attitudes towards them, give them respect and demonstrate that they truly understand how their learning actually affects them, and that mostly it is neurological from the brain, not choice or behavioural, and it is just that they learn in a different way to other children. Sharing expertise is also important, so that the best practitioners can help train and inform other staff.</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solidFill>
                <a:srgbClr val="000000"/>
              </a:solidFill>
              <a:effectLst/>
              <a:latin typeface="Aptos" panose="020B0004020202020204" pitchFamily="34" charset="0"/>
            </a:endParaRPr>
          </a:p>
          <a:p>
            <a:pPr algn="l"/>
            <a:r>
              <a:rPr lang="en-GB" sz="1800" b="0" i="0" dirty="0">
                <a:solidFill>
                  <a:srgbClr val="000000"/>
                </a:solidFill>
                <a:effectLst/>
                <a:latin typeface="Aptos" panose="020B0004020202020204" pitchFamily="34" charset="0"/>
              </a:rPr>
              <a:t>Co-ordinator (SENCo) to the new ALNCo system, and felt these changes were positive, they did have concerns about staff understanding across all the educational settings,. This was because for those who provide ALN</a:t>
            </a:r>
            <a:r>
              <a:rPr lang="en-GB" sz="1200" b="0" i="0" dirty="0">
                <a:solidFill>
                  <a:srgbClr val="242424"/>
                </a:solidFill>
                <a:effectLst/>
                <a:latin typeface="Segoe UI" panose="020B0502040204020203" pitchFamily="34" charset="0"/>
              </a:rPr>
              <a:t> </a:t>
            </a:r>
            <a:r>
              <a:rPr lang="en-GB" sz="1800" b="0" i="0" dirty="0">
                <a:solidFill>
                  <a:srgbClr val="000000"/>
                </a:solidFill>
                <a:effectLst/>
                <a:latin typeface="Aptos" panose="020B0004020202020204" pitchFamily="34" charset="0"/>
              </a:rPr>
              <a:t>in primary schools, ALNCos were seen as providing training and supporting communication between the staff for ALN pupils. However, in high schools they had issues with this, as there was confusion between staff and they seemed to lack the knowledge of who was providing the ALN for pupils, thinking it would just be subject specialists, but it is for all staff who are involved with the ALN pupil (Estyn, 2023).</a:t>
            </a:r>
          </a:p>
          <a:p>
            <a:pPr algn="l"/>
            <a:endParaRPr lang="en-GB" sz="1800" b="0" i="0" dirty="0">
              <a:solidFill>
                <a:srgbClr val="000000"/>
              </a:solidFill>
              <a:effectLst/>
              <a:latin typeface="Aptos" panose="020B0004020202020204" pitchFamily="34" charset="0"/>
            </a:endParaRPr>
          </a:p>
          <a:p>
            <a:pPr algn="l"/>
            <a:endParaRPr lang="en-GB" sz="1800" b="0" i="0" dirty="0">
              <a:solidFill>
                <a:srgbClr val="000000"/>
              </a:solidFill>
              <a:effectLst/>
              <a:latin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dirty="0">
                <a:solidFill>
                  <a:srgbClr val="000000"/>
                </a:solidFill>
                <a:effectLst/>
                <a:latin typeface="Times New Roman" panose="02020603050405020304" pitchFamily="18" charset="0"/>
              </a:rPr>
              <a:t>Knight and Crick (2022) </a:t>
            </a:r>
            <a:r>
              <a:rPr lang="en-GB" sz="2800" b="0" i="0" dirty="0">
                <a:solidFill>
                  <a:srgbClr val="000000"/>
                </a:solidFill>
                <a:effectLst/>
                <a:latin typeface="Aptos" panose="020B0004020202020204" pitchFamily="34" charset="0"/>
              </a:rPr>
              <a:t> show what the inclusive education policy in Wales has done to improve the ALN by updating it to provide support for 3- to 16-year-old children, whereas before it had been a system that had been criticized for being “segmented and inconsistent” whereas now the new system will make sure policies are followed so that whatever the children’s needs they will be met.</a:t>
            </a:r>
            <a:r>
              <a:rPr lang="en-GB" sz="1800" dirty="0"/>
              <a:t> </a:t>
            </a:r>
            <a:r>
              <a:rPr lang="en-GB" sz="1800" b="0" i="0" dirty="0">
                <a:solidFill>
                  <a:srgbClr val="333333"/>
                </a:solidFill>
                <a:effectLst/>
                <a:latin typeface="Open Sans" panose="020B0606030504020204" pitchFamily="34" charset="0"/>
              </a:rPr>
              <a:t>These teaching practices can provide interventions that promote independence within the classroom.</a:t>
            </a:r>
            <a:endParaRPr lang="en-GB" sz="1800" dirty="0"/>
          </a:p>
          <a:p>
            <a:pPr algn="l"/>
            <a:endParaRPr lang="en-GB" sz="1800" b="0" i="0" dirty="0">
              <a:solidFill>
                <a:srgbClr val="000000"/>
              </a:solidFill>
              <a:effectLst/>
              <a:latin typeface="Aptos" panose="020B0004020202020204" pitchFamily="34" charset="0"/>
            </a:endParaRPr>
          </a:p>
          <a:p>
            <a:pPr algn="l"/>
            <a:endParaRPr lang="en-GB" b="0" i="0" dirty="0">
              <a:solidFill>
                <a:srgbClr val="242424"/>
              </a:solidFill>
              <a:effectLst/>
              <a:latin typeface="Segoe UI" panose="020B0502040204020203" pitchFamily="34" charset="0"/>
            </a:endParaRPr>
          </a:p>
        </p:txBody>
      </p:sp>
      <p:sp>
        <p:nvSpPr>
          <p:cNvPr id="4" name="Slide Number Placeholder 3"/>
          <p:cNvSpPr>
            <a:spLocks noGrp="1"/>
          </p:cNvSpPr>
          <p:nvPr>
            <p:ph type="sldNum" sz="quarter" idx="5"/>
          </p:nvPr>
        </p:nvSpPr>
        <p:spPr/>
        <p:txBody>
          <a:bodyPr/>
          <a:lstStyle/>
          <a:p>
            <a:fld id="{06AD876C-07F5-4EDD-9A1B-9345A2FBCA1F}" type="slidenum">
              <a:rPr lang="en-GB" smtClean="0"/>
              <a:t>8</a:t>
            </a:fld>
            <a:endParaRPr lang="en-GB"/>
          </a:p>
        </p:txBody>
      </p:sp>
    </p:spTree>
    <p:extLst>
      <p:ext uri="{BB962C8B-B14F-4D97-AF65-F5344CB8AC3E}">
        <p14:creationId xmlns:p14="http://schemas.microsoft.com/office/powerpoint/2010/main" val="26115352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t>In conclusion, this presentation started by looking at some definitions of person-centred and inclusive practice approaches. They are used so that practitioners are </a:t>
            </a:r>
            <a:r>
              <a:rPr lang="en-GB" sz="1200" b="0" i="0">
                <a:solidFill>
                  <a:srgbClr val="222222"/>
                </a:solidFill>
                <a:effectLst/>
              </a:rPr>
              <a:t>focusing on the needs of the individual, and i</a:t>
            </a:r>
            <a:r>
              <a:rPr lang="en-GB" sz="1200"/>
              <a:t>nclusive education is an approach to teaching and learning that helps provide equal opportunities for all children. </a:t>
            </a:r>
          </a:p>
          <a:p>
            <a:endParaRPr lang="en-GB" sz="1200"/>
          </a:p>
          <a:p>
            <a:r>
              <a:rPr lang="en-GB" sz="1200"/>
              <a:t>Developing inclusive practice in education “is the most effective way to give all children a fair chance to go to school, learn and develop the skills they need to thrive”</a:t>
            </a:r>
          </a:p>
          <a:p>
            <a:endParaRPr lang="en-GB" sz="1200"/>
          </a:p>
          <a:p>
            <a:r>
              <a:rPr lang="en-GB" sz="1200"/>
              <a:t>Positive outcomes for individual learners and their family can be by ensuring they have access to smaller classes as this means more individualised help and raises self-esteem and confidence in children.</a:t>
            </a:r>
          </a:p>
          <a:p>
            <a:endParaRPr lang="en-GB" sz="1200"/>
          </a:p>
          <a:p>
            <a:pPr>
              <a:lnSpc>
                <a:spcPct val="200000"/>
              </a:lnSpc>
            </a:pPr>
            <a:r>
              <a:rPr lang="en-GB" sz="1200"/>
              <a:t>Some of the key challenges and barriers were a lack of funding, the attitudes of parents, school staff, and peers, and also learning environments that do not meet the needs of ALN children.</a:t>
            </a:r>
          </a:p>
          <a:p>
            <a:endParaRPr lang="en-GB" sz="1200"/>
          </a:p>
          <a:p>
            <a:r>
              <a:rPr lang="en-GB" sz="1200"/>
              <a:t>Finally, we looked at the importance of staff training, so that there is better understanding of the role of ALNCos, also so that staff are keeping up to date with any changes, and that they are respecting learners’ rights and needs.</a:t>
            </a:r>
          </a:p>
          <a:p>
            <a:endParaRPr lang="en-GB"/>
          </a:p>
        </p:txBody>
      </p:sp>
      <p:sp>
        <p:nvSpPr>
          <p:cNvPr id="4" name="Slide Number Placeholder 3"/>
          <p:cNvSpPr>
            <a:spLocks noGrp="1"/>
          </p:cNvSpPr>
          <p:nvPr>
            <p:ph type="sldNum" sz="quarter" idx="5"/>
          </p:nvPr>
        </p:nvSpPr>
        <p:spPr/>
        <p:txBody>
          <a:bodyPr/>
          <a:lstStyle/>
          <a:p>
            <a:fld id="{06AD876C-07F5-4EDD-9A1B-9345A2FBCA1F}" type="slidenum">
              <a:rPr lang="en-GB" smtClean="0"/>
              <a:t>9</a:t>
            </a:fld>
            <a:endParaRPr lang="en-GB"/>
          </a:p>
        </p:txBody>
      </p:sp>
    </p:spTree>
    <p:extLst>
      <p:ext uri="{BB962C8B-B14F-4D97-AF65-F5344CB8AC3E}">
        <p14:creationId xmlns:p14="http://schemas.microsoft.com/office/powerpoint/2010/main" val="35397661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i="0" dirty="0"/>
              <a:t>These are my references.</a:t>
            </a:r>
            <a:endParaRPr lang="en-GB" dirty="0"/>
          </a:p>
        </p:txBody>
      </p:sp>
      <p:sp>
        <p:nvSpPr>
          <p:cNvPr id="4" name="Slide Number Placeholder 3"/>
          <p:cNvSpPr>
            <a:spLocks noGrp="1"/>
          </p:cNvSpPr>
          <p:nvPr>
            <p:ph type="sldNum" sz="quarter" idx="5"/>
          </p:nvPr>
        </p:nvSpPr>
        <p:spPr/>
        <p:txBody>
          <a:bodyPr/>
          <a:lstStyle/>
          <a:p>
            <a:fld id="{06AD876C-07F5-4EDD-9A1B-9345A2FBCA1F}" type="slidenum">
              <a:rPr lang="en-GB" smtClean="0"/>
              <a:t>10</a:t>
            </a:fld>
            <a:endParaRPr lang="en-GB"/>
          </a:p>
        </p:txBody>
      </p:sp>
    </p:spTree>
    <p:extLst>
      <p:ext uri="{BB962C8B-B14F-4D97-AF65-F5344CB8AC3E}">
        <p14:creationId xmlns:p14="http://schemas.microsoft.com/office/powerpoint/2010/main" val="16558295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AD876C-07F5-4EDD-9A1B-9345A2FBCA1F}" type="slidenum">
              <a:rPr lang="en-GB" smtClean="0"/>
              <a:t>11</a:t>
            </a:fld>
            <a:endParaRPr lang="en-GB"/>
          </a:p>
        </p:txBody>
      </p:sp>
    </p:spTree>
    <p:extLst>
      <p:ext uri="{BB962C8B-B14F-4D97-AF65-F5344CB8AC3E}">
        <p14:creationId xmlns:p14="http://schemas.microsoft.com/office/powerpoint/2010/main" val="37655951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AD876C-07F5-4EDD-9A1B-9345A2FBCA1F}" type="slidenum">
              <a:rPr lang="en-GB" smtClean="0"/>
              <a:t>12</a:t>
            </a:fld>
            <a:endParaRPr lang="en-GB"/>
          </a:p>
        </p:txBody>
      </p:sp>
    </p:spTree>
    <p:extLst>
      <p:ext uri="{BB962C8B-B14F-4D97-AF65-F5344CB8AC3E}">
        <p14:creationId xmlns:p14="http://schemas.microsoft.com/office/powerpoint/2010/main" val="15042370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a:t>
            </a:r>
          </a:p>
        </p:txBody>
      </p:sp>
      <p:sp>
        <p:nvSpPr>
          <p:cNvPr id="4" name="Slide Number Placeholder 3"/>
          <p:cNvSpPr>
            <a:spLocks noGrp="1"/>
          </p:cNvSpPr>
          <p:nvPr>
            <p:ph type="sldNum" sz="quarter" idx="5"/>
          </p:nvPr>
        </p:nvSpPr>
        <p:spPr/>
        <p:txBody>
          <a:bodyPr/>
          <a:lstStyle/>
          <a:p>
            <a:fld id="{06AD876C-07F5-4EDD-9A1B-9345A2FBCA1F}" type="slidenum">
              <a:rPr lang="en-GB" smtClean="0"/>
              <a:t>13</a:t>
            </a:fld>
            <a:endParaRPr lang="en-GB"/>
          </a:p>
        </p:txBody>
      </p:sp>
    </p:spTree>
    <p:extLst>
      <p:ext uri="{BB962C8B-B14F-4D97-AF65-F5344CB8AC3E}">
        <p14:creationId xmlns:p14="http://schemas.microsoft.com/office/powerpoint/2010/main" val="3328267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3/2/2024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374470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96027F-7875-4030-9381-8BD8C4F21935}" type="datetimeFigureOut">
              <a:rPr lang="en-US" dirty="0"/>
              <a:t>3/2/2024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23852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511637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3/2/2024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221482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3/2/2024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92323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3/2/2024</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11662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3/2/2024</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580527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3/2/2024</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321454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27398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5075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258529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dirty="0"/>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8090777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523815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396342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7506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6813603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62725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3/2/2024</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2544830006"/>
      </p:ext>
    </p:extLst>
  </p:cSld>
  <p:clrMap bg1="dk1" tx1="lt1" bg2="dk2" tx2="lt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8" Type="http://schemas.openxmlformats.org/officeDocument/2006/relationships/hyperlink" Target="https://www.ndcs.org.uk/information-and-support/education-and-learning/additional-support/wales/aln/" TargetMode="External"/><Relationship Id="rId3" Type="http://schemas.openxmlformats.org/officeDocument/2006/relationships/hyperlink" Target="https://www.hee.nhs.uk/our-work/person-centred-care#:~:text=Being%20person-centred%20is%20about,of%20and%20responsive%20to%20them." TargetMode="External"/><Relationship Id="rId7" Type="http://schemas.openxmlformats.org/officeDocument/2006/relationships/hyperlink" Target="https://d1wqtxts1xzle7.cloudfront.net/51729173/Using_Person_Centred_Planning_and_approaches_with_children_and_their_families-libre.pdf?1486722688=&amp;response-content-disposition=inline%3B+filename%3DUsing_Person_Centred_Planning_and_Approa.pdf&amp;Expires=1707840483&amp;Signature=VSxs9UlW73wDbAs7yvnOzl1rQR3rnFgISfbbQGCzWAr6Fsl2fujhiKVb-4vhPpe6qmlsFMb94jkf4W07rcP15nVHBopn2L8X9NfkeJCv9SwLfAbcMav8quy0KrehkiDC79vDTSt51iymPKDtPBJ2Efta8V4o8iOPUE4yJss53cWTZixk5XgEBdxdNC-UUoz1YCLNcYG-xN9~kvfGYpMpc61cS7jNJS~7c5vC2CodYn30cvpKvkSy~cN3SeJ3FIQFrz0Fw3HDHt6h8iv9hTonG6cRqqH3u1ygNNwGyCy2dPlRn7QpPBkevd7eXmzIX87U5S8TcPjQArUF5o8dNk3akg__&amp;Key-Pair-Id=APKAJLOHF5GGSLRBV4ZA"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carmarthenshire.gov.wales/home/council-services/education-schools/additional-learning-needs/additional-learning-needs-decision-making-process/4-what-is-an-individual-development-plan/" TargetMode="External"/><Relationship Id="rId5" Type="http://schemas.openxmlformats.org/officeDocument/2006/relationships/hyperlink" Target="https://www.unicef.org/education/inclusive-education" TargetMode="External"/><Relationship Id="rId4" Type="http://schemas.openxmlformats.org/officeDocument/2006/relationships/hyperlink" Target="https://inclusiveteach.com/2023/06/29/what-is-inclusive-education-a-guide-for-uk-teachers/?utm_content=cmp-true"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carmarthenshire.gov.wales/media/anckhcnm/wbo1-start-well.pdf" TargetMode="External"/><Relationship Id="rId7" Type="http://schemas.openxmlformats.org/officeDocument/2006/relationships/hyperlink" Target="https://www.snapcymru.org/get-support/what-if-we-cant-agree/"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autism.org.uk/advice-and-guidance/topics/education/extra-help-at-school/wales" TargetMode="External"/><Relationship Id="rId5" Type="http://schemas.openxmlformats.org/officeDocument/2006/relationships/hyperlink" Target="https://www.estyn.gov.wales/system/files/2023-09/The%20new%20additional%20learning%20needs%20system_0.pdf" TargetMode="External"/><Relationship Id="rId4" Type="http://schemas.openxmlformats.org/officeDocument/2006/relationships/hyperlink" Target="https://www.carmarthenshire.gov.wales/home/council-services/education-schools/additional-learning-needs/severe-learning-difficultie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111/1467-8578.12307"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doi.org/10.1177/20965311211039858"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28D0172-F2E0-4763-9C35-F02266495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DF6FB2B2-CE21-407F-B22E-302DADC2C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7" name="Freeform 16">
            <a:extLst>
              <a:ext uri="{FF2B5EF4-FFF2-40B4-BE49-F238E27FC236}">
                <a16:creationId xmlns:a16="http://schemas.microsoft.com/office/drawing/2014/main" id="{9F2851FB-E841-4509-8A6D-A416376EA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0D40F25-A5F3-BAFD-27A1-370B1443733A}"/>
              </a:ext>
            </a:extLst>
          </p:cNvPr>
          <p:cNvSpPr>
            <a:spLocks noGrp="1"/>
          </p:cNvSpPr>
          <p:nvPr>
            <p:ph type="ctrTitle"/>
          </p:nvPr>
        </p:nvSpPr>
        <p:spPr>
          <a:xfrm>
            <a:off x="965505" y="623571"/>
            <a:ext cx="10260990" cy="3523885"/>
          </a:xfrm>
        </p:spPr>
        <p:txBody>
          <a:bodyPr>
            <a:normAutofit/>
          </a:bodyPr>
          <a:lstStyle/>
          <a:p>
            <a:pPr algn="ctr">
              <a:lnSpc>
                <a:spcPct val="90000"/>
              </a:lnSpc>
            </a:pPr>
            <a:r>
              <a:rPr lang="en-GB" sz="6200"/>
              <a:t>ECAY 6003 </a:t>
            </a:r>
            <a:br>
              <a:rPr lang="en-GB" sz="6200"/>
            </a:br>
            <a:r>
              <a:rPr lang="en-GB" sz="6200"/>
              <a:t>Advocacy: Maintaining Independence in Service Provision</a:t>
            </a:r>
          </a:p>
        </p:txBody>
      </p:sp>
      <p:sp>
        <p:nvSpPr>
          <p:cNvPr id="3" name="Subtitle 2">
            <a:extLst>
              <a:ext uri="{FF2B5EF4-FFF2-40B4-BE49-F238E27FC236}">
                <a16:creationId xmlns:a16="http://schemas.microsoft.com/office/drawing/2014/main" id="{DAE4A867-9F6C-7A03-CEDC-24DA744145D5}"/>
              </a:ext>
            </a:extLst>
          </p:cNvPr>
          <p:cNvSpPr>
            <a:spLocks noGrp="1"/>
          </p:cNvSpPr>
          <p:nvPr>
            <p:ph type="subTitle" idx="1"/>
          </p:nvPr>
        </p:nvSpPr>
        <p:spPr>
          <a:xfrm>
            <a:off x="965505" y="4777380"/>
            <a:ext cx="10260990" cy="1209763"/>
          </a:xfrm>
        </p:spPr>
        <p:txBody>
          <a:bodyPr vert="horz" lIns="91440" tIns="45720" rIns="91440" bIns="45720" rtlCol="0">
            <a:normAutofit fontScale="92500" lnSpcReduction="20000"/>
          </a:bodyPr>
          <a:lstStyle/>
          <a:p>
            <a:pPr algn="ctr">
              <a:lnSpc>
                <a:spcPct val="90000"/>
              </a:lnSpc>
            </a:pPr>
            <a:r>
              <a:rPr lang="en-GB" sz="3200" b="1" dirty="0">
                <a:solidFill>
                  <a:schemeClr val="bg2"/>
                </a:solidFill>
              </a:rPr>
              <a:t>Exploring how person-centred approaches develop inclusive practice in education</a:t>
            </a:r>
            <a:endParaRPr lang="en-GB" sz="3200">
              <a:solidFill>
                <a:schemeClr val="bg2"/>
              </a:solidFill>
            </a:endParaRPr>
          </a:p>
          <a:p>
            <a:pPr algn="ctr">
              <a:lnSpc>
                <a:spcPct val="90000"/>
              </a:lnSpc>
            </a:pPr>
            <a:r>
              <a:rPr lang="en-GB" sz="2400" dirty="0">
                <a:solidFill>
                  <a:schemeClr val="bg2"/>
                </a:solidFill>
              </a:rPr>
              <a:t>Trudi Davies (1402946)</a:t>
            </a:r>
          </a:p>
        </p:txBody>
      </p:sp>
    </p:spTree>
    <p:extLst>
      <p:ext uri="{BB962C8B-B14F-4D97-AF65-F5344CB8AC3E}">
        <p14:creationId xmlns:p14="http://schemas.microsoft.com/office/powerpoint/2010/main" val="2980694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5482F9D-E110-434E-9B4F-41A3F5CB2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5779FF2E-BB5C-4805-AAD5-275495A2B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FEF8919-4216-6EE0-CD24-11DDE1B613C7}"/>
              </a:ext>
            </a:extLst>
          </p:cNvPr>
          <p:cNvSpPr>
            <a:spLocks noGrp="1"/>
          </p:cNvSpPr>
          <p:nvPr>
            <p:ph type="title"/>
          </p:nvPr>
        </p:nvSpPr>
        <p:spPr>
          <a:xfrm>
            <a:off x="648930" y="629267"/>
            <a:ext cx="9252154" cy="1016654"/>
          </a:xfrm>
        </p:spPr>
        <p:txBody>
          <a:bodyPr>
            <a:normAutofit/>
          </a:bodyPr>
          <a:lstStyle/>
          <a:p>
            <a:r>
              <a:rPr lang="en-GB">
                <a:solidFill>
                  <a:srgbClr val="EBEBEB"/>
                </a:solidFill>
              </a:rPr>
              <a:t>Introduction</a:t>
            </a:r>
          </a:p>
        </p:txBody>
      </p:sp>
      <p:sp>
        <p:nvSpPr>
          <p:cNvPr id="13" name="Rectangle 12">
            <a:extLst>
              <a:ext uri="{FF2B5EF4-FFF2-40B4-BE49-F238E27FC236}">
                <a16:creationId xmlns:a16="http://schemas.microsoft.com/office/drawing/2014/main" id="{6EB83258-50E7-4A51-8C48-ADA7CD7FC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Shape 14">
            <a:extLst>
              <a:ext uri="{FF2B5EF4-FFF2-40B4-BE49-F238E27FC236}">
                <a16:creationId xmlns:a16="http://schemas.microsoft.com/office/drawing/2014/main" id="{A4188960-1398-409C-BA5D-F87CCB743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8DA1B84A-FBE2-BC69-7CD4-2F1DBAFD5782}"/>
              </a:ext>
            </a:extLst>
          </p:cNvPr>
          <p:cNvGraphicFramePr>
            <a:graphicFrameLocks noGrp="1"/>
          </p:cNvGraphicFramePr>
          <p:nvPr>
            <p:ph idx="1"/>
            <p:extLst>
              <p:ext uri="{D42A27DB-BD31-4B8C-83A1-F6EECF244321}">
                <p14:modId xmlns:p14="http://schemas.microsoft.com/office/powerpoint/2010/main" val="2046170426"/>
              </p:ext>
            </p:extLst>
          </p:nvPr>
        </p:nvGraphicFramePr>
        <p:xfrm>
          <a:off x="104645" y="2145018"/>
          <a:ext cx="11282417" cy="46017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58038032"/>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1"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23" name="Freeform: Shape 22">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4A6ECBA-6EAC-F79B-2A7B-B45A7254870A}"/>
              </a:ext>
            </a:extLst>
          </p:cNvPr>
          <p:cNvSpPr>
            <a:spLocks noGrp="1"/>
          </p:cNvSpPr>
          <p:nvPr>
            <p:ph type="title"/>
          </p:nvPr>
        </p:nvSpPr>
        <p:spPr>
          <a:xfrm>
            <a:off x="653143" y="1645920"/>
            <a:ext cx="3522879" cy="4470821"/>
          </a:xfrm>
        </p:spPr>
        <p:txBody>
          <a:bodyPr>
            <a:normAutofit/>
          </a:bodyPr>
          <a:lstStyle/>
          <a:p>
            <a:pPr algn="r"/>
            <a:r>
              <a:rPr lang="en-GB">
                <a:solidFill>
                  <a:srgbClr val="FFFFFF"/>
                </a:solidFill>
              </a:rPr>
              <a:t>Definitions</a:t>
            </a:r>
          </a:p>
        </p:txBody>
      </p:sp>
      <p:sp>
        <p:nvSpPr>
          <p:cNvPr id="3" name="Content Placeholder 2">
            <a:extLst>
              <a:ext uri="{FF2B5EF4-FFF2-40B4-BE49-F238E27FC236}">
                <a16:creationId xmlns:a16="http://schemas.microsoft.com/office/drawing/2014/main" id="{D4D1771B-3766-EF25-7069-6495B4BA110D}"/>
              </a:ext>
            </a:extLst>
          </p:cNvPr>
          <p:cNvSpPr>
            <a:spLocks noGrp="1"/>
          </p:cNvSpPr>
          <p:nvPr>
            <p:ph idx="1"/>
          </p:nvPr>
        </p:nvSpPr>
        <p:spPr>
          <a:xfrm>
            <a:off x="5204109" y="400111"/>
            <a:ext cx="5278456" cy="6345582"/>
          </a:xfrm>
        </p:spPr>
        <p:txBody>
          <a:bodyPr vert="horz" lIns="91440" tIns="45720" rIns="91440" bIns="45720" rtlCol="0" anchor="t">
            <a:noAutofit/>
          </a:bodyPr>
          <a:lstStyle/>
          <a:p>
            <a:pPr>
              <a:lnSpc>
                <a:spcPct val="90000"/>
              </a:lnSpc>
            </a:pPr>
            <a:r>
              <a:rPr lang="en-GB" b="1" dirty="0">
                <a:latin typeface="Arial"/>
                <a:cs typeface="Arial"/>
              </a:rPr>
              <a:t>Person-centred</a:t>
            </a:r>
          </a:p>
          <a:p>
            <a:pPr marL="0" indent="0">
              <a:lnSpc>
                <a:spcPct val="90000"/>
              </a:lnSpc>
              <a:buNone/>
            </a:pPr>
            <a:r>
              <a:rPr lang="en-GB" b="0" i="0" dirty="0">
                <a:effectLst/>
                <a:latin typeface="Arial"/>
                <a:cs typeface="Arial"/>
              </a:rPr>
              <a:t>“Being person-centred is about focusing care on the needs of the individual. Ensuring that people's preferences, needs and values guide…decisions, and provide [support] that is respectful of and responsive to them.” (NHS, 2024)</a:t>
            </a:r>
          </a:p>
          <a:p>
            <a:pPr marL="0" indent="0">
              <a:lnSpc>
                <a:spcPct val="90000"/>
              </a:lnSpc>
              <a:buNone/>
            </a:pPr>
            <a:r>
              <a:rPr lang="en-GB" b="0" i="0" u="none" strike="noStrike" dirty="0">
                <a:effectLst/>
                <a:latin typeface="Arial"/>
                <a:cs typeface="Arial"/>
              </a:rPr>
              <a:t>“Person-centred approaches </a:t>
            </a:r>
            <a:r>
              <a:rPr lang="en-GB" b="0" i="0" dirty="0">
                <a:effectLst/>
                <a:latin typeface="Arial"/>
                <a:cs typeface="Arial"/>
              </a:rPr>
              <a:t>is a core skills education and training framework that articulates what it means to be person-centred and how to develop and support the workforce to work in this way.” (NHS, 2024)</a:t>
            </a:r>
          </a:p>
          <a:p>
            <a:pPr marL="0" indent="0">
              <a:lnSpc>
                <a:spcPct val="90000"/>
              </a:lnSpc>
              <a:buNone/>
            </a:pPr>
            <a:endParaRPr lang="en-GB" dirty="0">
              <a:latin typeface="Arial"/>
              <a:cs typeface="Arial"/>
            </a:endParaRPr>
          </a:p>
          <a:p>
            <a:pPr>
              <a:lnSpc>
                <a:spcPct val="90000"/>
              </a:lnSpc>
            </a:pPr>
            <a:r>
              <a:rPr lang="en-GB" b="1" dirty="0">
                <a:latin typeface="Arial"/>
                <a:cs typeface="Arial"/>
              </a:rPr>
              <a:t>Inclusive practice</a:t>
            </a:r>
          </a:p>
          <a:p>
            <a:pPr marL="0" indent="0">
              <a:lnSpc>
                <a:spcPct val="90000"/>
              </a:lnSpc>
              <a:buNone/>
            </a:pPr>
            <a:r>
              <a:rPr lang="en-GB" dirty="0">
                <a:latin typeface="Arial"/>
                <a:cs typeface="Arial"/>
              </a:rPr>
              <a:t>“Inclusive education is an approach to teaching and learning that aims to provide equal opportunities for all students, regardless of their individual abilities, backgrounds, or needs.” (Special Education and Inclusive Learning, 2024) </a:t>
            </a:r>
          </a:p>
        </p:txBody>
      </p:sp>
    </p:spTree>
    <p:extLst>
      <p:ext uri="{BB962C8B-B14F-4D97-AF65-F5344CB8AC3E}">
        <p14:creationId xmlns:p14="http://schemas.microsoft.com/office/powerpoint/2010/main" val="824993133"/>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72A6B4AE-A49D-8E52-51D7-665C37A92504}"/>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Why use person-centred and inclusive education approaches?</a:t>
            </a:r>
          </a:p>
        </p:txBody>
      </p:sp>
      <p:sp>
        <p:nvSpPr>
          <p:cNvPr id="3" name="Content Placeholder 2">
            <a:extLst>
              <a:ext uri="{FF2B5EF4-FFF2-40B4-BE49-F238E27FC236}">
                <a16:creationId xmlns:a16="http://schemas.microsoft.com/office/drawing/2014/main" id="{755581B2-2CD0-22C0-C5C7-E3901890F139}"/>
              </a:ext>
            </a:extLst>
          </p:cNvPr>
          <p:cNvSpPr>
            <a:spLocks noGrp="1"/>
          </p:cNvSpPr>
          <p:nvPr>
            <p:ph idx="1"/>
          </p:nvPr>
        </p:nvSpPr>
        <p:spPr>
          <a:xfrm>
            <a:off x="1103312" y="2279711"/>
            <a:ext cx="8946541" cy="3484879"/>
          </a:xfrm>
        </p:spPr>
        <p:txBody>
          <a:bodyPr vert="horz" lIns="91440" tIns="45720" rIns="91440" bIns="45720" rtlCol="0" anchor="t">
            <a:noAutofit/>
          </a:bodyPr>
          <a:lstStyle/>
          <a:p>
            <a:pPr>
              <a:lnSpc>
                <a:spcPct val="90000"/>
              </a:lnSpc>
            </a:pPr>
            <a:r>
              <a:rPr lang="en-GB" dirty="0">
                <a:latin typeface="Arial"/>
                <a:cs typeface="Arial"/>
              </a:rPr>
              <a:t>“Getting all children in school and learning” </a:t>
            </a:r>
          </a:p>
          <a:p>
            <a:pPr marL="0" indent="0">
              <a:lnSpc>
                <a:spcPct val="90000"/>
              </a:lnSpc>
              <a:buNone/>
            </a:pPr>
            <a:endParaRPr lang="en-GB" dirty="0">
              <a:latin typeface="Arial"/>
              <a:cs typeface="Arial"/>
            </a:endParaRPr>
          </a:p>
          <a:p>
            <a:pPr>
              <a:lnSpc>
                <a:spcPct val="90000"/>
              </a:lnSpc>
            </a:pPr>
            <a:r>
              <a:rPr lang="en-GB" dirty="0">
                <a:latin typeface="Arial"/>
                <a:cs typeface="Arial"/>
              </a:rPr>
              <a:t>“Inclusive education is the most effective way to give all children a fair chance to go to school, learn and develop the skills they need to thrive”</a:t>
            </a:r>
          </a:p>
          <a:p>
            <a:pPr marL="0" indent="0">
              <a:lnSpc>
                <a:spcPct val="90000"/>
              </a:lnSpc>
              <a:buNone/>
            </a:pPr>
            <a:endParaRPr lang="en-GB" dirty="0">
              <a:latin typeface="Arial"/>
              <a:cs typeface="Arial"/>
            </a:endParaRPr>
          </a:p>
          <a:p>
            <a:pPr>
              <a:lnSpc>
                <a:spcPct val="90000"/>
              </a:lnSpc>
            </a:pPr>
            <a:r>
              <a:rPr lang="en-GB" dirty="0">
                <a:latin typeface="Arial"/>
                <a:cs typeface="Arial"/>
              </a:rPr>
              <a:t>“Inclusive education means all children in the same classrooms, in the same schools. It means real learning opportunities for groups who have traditionally been excluded” </a:t>
            </a:r>
          </a:p>
          <a:p>
            <a:pPr marL="0" indent="0">
              <a:lnSpc>
                <a:spcPct val="90000"/>
              </a:lnSpc>
              <a:buNone/>
            </a:pPr>
            <a:endParaRPr lang="en-GB" dirty="0">
              <a:latin typeface="Arial"/>
              <a:cs typeface="Arial"/>
            </a:endParaRPr>
          </a:p>
          <a:p>
            <a:pPr>
              <a:lnSpc>
                <a:spcPct val="90000"/>
              </a:lnSpc>
            </a:pPr>
            <a:r>
              <a:rPr lang="en-GB" dirty="0">
                <a:latin typeface="Arial"/>
                <a:cs typeface="Arial"/>
              </a:rPr>
              <a:t>“Inclusive systems value the unique contributions students of all backgrounds bring to the classroom and allow diverse groups to grow side by side, to the benefit of all”.</a:t>
            </a:r>
          </a:p>
          <a:p>
            <a:pPr marL="0" indent="0">
              <a:lnSpc>
                <a:spcPct val="90000"/>
              </a:lnSpc>
              <a:buNone/>
            </a:pPr>
            <a:r>
              <a:rPr lang="en-GB" dirty="0">
                <a:latin typeface="Arial"/>
                <a:cs typeface="Arial"/>
              </a:rPr>
              <a:t>(UNICEF, 2024)</a:t>
            </a:r>
          </a:p>
          <a:p>
            <a:pPr marL="0" indent="0">
              <a:lnSpc>
                <a:spcPct val="90000"/>
              </a:lnSpc>
              <a:buNone/>
            </a:pPr>
            <a:endParaRPr lang="en-GB" sz="1600"/>
          </a:p>
        </p:txBody>
      </p:sp>
    </p:spTree>
    <p:extLst>
      <p:ext uri="{BB962C8B-B14F-4D97-AF65-F5344CB8AC3E}">
        <p14:creationId xmlns:p14="http://schemas.microsoft.com/office/powerpoint/2010/main" val="3657907153"/>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1" name="Rectangle 20">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5" name="Freeform: Shape 24">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01F17869-E5C8-E55F-CECF-2591BA8C37AF}"/>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Developing inclusive practice in education</a:t>
            </a:r>
          </a:p>
        </p:txBody>
      </p:sp>
      <p:sp>
        <p:nvSpPr>
          <p:cNvPr id="3" name="Content Placeholder 2">
            <a:extLst>
              <a:ext uri="{FF2B5EF4-FFF2-40B4-BE49-F238E27FC236}">
                <a16:creationId xmlns:a16="http://schemas.microsoft.com/office/drawing/2014/main" id="{588308A9-29C1-23CF-BB2A-EEEC6F79F8FD}"/>
              </a:ext>
            </a:extLst>
          </p:cNvPr>
          <p:cNvSpPr>
            <a:spLocks noGrp="1"/>
          </p:cNvSpPr>
          <p:nvPr>
            <p:ph idx="1"/>
          </p:nvPr>
        </p:nvSpPr>
        <p:spPr>
          <a:xfrm>
            <a:off x="1163788" y="2279710"/>
            <a:ext cx="8946541" cy="3484879"/>
          </a:xfrm>
        </p:spPr>
        <p:txBody>
          <a:bodyPr vert="horz" lIns="91440" tIns="45720" rIns="91440" bIns="45720" rtlCol="0" anchor="t">
            <a:noAutofit/>
          </a:bodyPr>
          <a:lstStyle/>
          <a:p>
            <a:pPr marL="0" indent="0">
              <a:lnSpc>
                <a:spcPct val="90000"/>
              </a:lnSpc>
              <a:buNone/>
            </a:pPr>
            <a:r>
              <a:rPr lang="en-GB" b="1" dirty="0">
                <a:latin typeface="Arial"/>
                <a:cs typeface="Arial"/>
              </a:rPr>
              <a:t>Carmarthenshire schools</a:t>
            </a:r>
          </a:p>
          <a:p>
            <a:pPr>
              <a:lnSpc>
                <a:spcPct val="90000"/>
              </a:lnSpc>
            </a:pPr>
            <a:r>
              <a:rPr lang="en-GB" dirty="0">
                <a:latin typeface="Arial"/>
                <a:cs typeface="Arial"/>
              </a:rPr>
              <a:t>Meeting to decide if the child has additional learning needs</a:t>
            </a:r>
          </a:p>
          <a:p>
            <a:pPr marL="0" indent="0">
              <a:lnSpc>
                <a:spcPct val="90000"/>
              </a:lnSpc>
              <a:buNone/>
            </a:pPr>
            <a:endParaRPr lang="en-GB" dirty="0">
              <a:latin typeface="Arial"/>
              <a:cs typeface="Arial"/>
            </a:endParaRPr>
          </a:p>
          <a:p>
            <a:pPr>
              <a:lnSpc>
                <a:spcPct val="90000"/>
              </a:lnSpc>
            </a:pPr>
            <a:r>
              <a:rPr lang="en-GB" dirty="0">
                <a:latin typeface="Arial"/>
                <a:cs typeface="Arial"/>
              </a:rPr>
              <a:t>Individual Development Plan (IDP) to include key information:</a:t>
            </a:r>
          </a:p>
          <a:p>
            <a:pPr lvl="1">
              <a:lnSpc>
                <a:spcPct val="90000"/>
              </a:lnSpc>
              <a:buFont typeface="Courier New" panose="02070309020205020404" pitchFamily="49" charset="0"/>
              <a:buChar char="o"/>
            </a:pPr>
            <a:r>
              <a:rPr lang="en-GB" sz="2000" dirty="0">
                <a:latin typeface="Arial"/>
                <a:cs typeface="Arial"/>
              </a:rPr>
              <a:t>The child’s</a:t>
            </a:r>
            <a:r>
              <a:rPr lang="en-GB" sz="2000" b="0" i="0" dirty="0">
                <a:effectLst/>
                <a:latin typeface="Arial"/>
                <a:cs typeface="Arial"/>
              </a:rPr>
              <a:t> photo, full name, and consent</a:t>
            </a:r>
          </a:p>
          <a:p>
            <a:pPr lvl="1">
              <a:lnSpc>
                <a:spcPct val="90000"/>
              </a:lnSpc>
              <a:buFont typeface="Courier New" panose="02070309020205020404" pitchFamily="49" charset="0"/>
              <a:buChar char="o"/>
            </a:pPr>
            <a:r>
              <a:rPr lang="en-GB" sz="2000" b="0" i="0" dirty="0">
                <a:effectLst/>
                <a:latin typeface="Arial"/>
                <a:cs typeface="Arial"/>
              </a:rPr>
              <a:t>Three key pieces of information about what people like and/or appreciate about the child</a:t>
            </a:r>
          </a:p>
          <a:p>
            <a:pPr lvl="1">
              <a:lnSpc>
                <a:spcPct val="90000"/>
              </a:lnSpc>
              <a:buFont typeface="Courier New" panose="02070309020205020404" pitchFamily="49" charset="0"/>
              <a:buChar char="o"/>
            </a:pPr>
            <a:r>
              <a:rPr lang="en-GB" sz="2000" b="0" i="0" dirty="0">
                <a:effectLst/>
                <a:latin typeface="Arial"/>
                <a:cs typeface="Arial"/>
              </a:rPr>
              <a:t>What’s important to the child (e.g., family, friends, pets, interests).</a:t>
            </a:r>
          </a:p>
          <a:p>
            <a:pPr lvl="1">
              <a:lnSpc>
                <a:spcPct val="90000"/>
              </a:lnSpc>
              <a:buFont typeface="Courier New" panose="02070309020205020404" pitchFamily="49" charset="0"/>
              <a:buChar char="o"/>
            </a:pPr>
            <a:r>
              <a:rPr lang="en-GB" sz="2000" b="0" i="0" dirty="0">
                <a:effectLst/>
                <a:latin typeface="Arial"/>
                <a:cs typeface="Arial"/>
              </a:rPr>
              <a:t>How best to support them</a:t>
            </a:r>
          </a:p>
          <a:p>
            <a:pPr marL="457200" lvl="1" indent="0">
              <a:lnSpc>
                <a:spcPct val="90000"/>
              </a:lnSpc>
              <a:buNone/>
            </a:pPr>
            <a:endParaRPr lang="en-GB" sz="2000" dirty="0">
              <a:latin typeface="Arial"/>
              <a:cs typeface="Arial"/>
            </a:endParaRPr>
          </a:p>
          <a:p>
            <a:pPr marL="0" indent="0">
              <a:lnSpc>
                <a:spcPct val="90000"/>
              </a:lnSpc>
              <a:buNone/>
            </a:pPr>
            <a:r>
              <a:rPr lang="en-GB" dirty="0">
                <a:latin typeface="Arial"/>
                <a:cs typeface="Arial"/>
              </a:rPr>
              <a:t>(Carmarthenshire County Council, 2024) </a:t>
            </a:r>
          </a:p>
          <a:p>
            <a:pPr>
              <a:lnSpc>
                <a:spcPct val="90000"/>
              </a:lnSpc>
            </a:pPr>
            <a:endParaRPr lang="en-GB" sz="1500"/>
          </a:p>
          <a:p>
            <a:pPr marL="0" indent="0">
              <a:lnSpc>
                <a:spcPct val="90000"/>
              </a:lnSpc>
              <a:buNone/>
            </a:pPr>
            <a:endParaRPr lang="en-GB" sz="1500"/>
          </a:p>
        </p:txBody>
      </p:sp>
    </p:spTree>
    <p:extLst>
      <p:ext uri="{BB962C8B-B14F-4D97-AF65-F5344CB8AC3E}">
        <p14:creationId xmlns:p14="http://schemas.microsoft.com/office/powerpoint/2010/main" val="414084474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 name="Rectangle 46">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9" name="Straight Connector 48">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51" name="Picture 50">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53"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EB94045C-EBBC-A2C7-BCF8-4B04081C1085}"/>
              </a:ext>
            </a:extLst>
          </p:cNvPr>
          <p:cNvSpPr>
            <a:spLocks noGrp="1"/>
          </p:cNvSpPr>
          <p:nvPr>
            <p:ph type="title"/>
          </p:nvPr>
        </p:nvSpPr>
        <p:spPr>
          <a:xfrm>
            <a:off x="806195" y="804672"/>
            <a:ext cx="3521359" cy="5248656"/>
          </a:xfrm>
        </p:spPr>
        <p:txBody>
          <a:bodyPr anchor="ctr">
            <a:normAutofit/>
          </a:bodyPr>
          <a:lstStyle/>
          <a:p>
            <a:pPr algn="ctr"/>
            <a:r>
              <a:rPr lang="en-GB"/>
              <a:t>Positive outcomes for individual learners and their family</a:t>
            </a:r>
          </a:p>
        </p:txBody>
      </p:sp>
      <p:sp>
        <p:nvSpPr>
          <p:cNvPr id="40" name="Content Placeholder 39">
            <a:extLst>
              <a:ext uri="{FF2B5EF4-FFF2-40B4-BE49-F238E27FC236}">
                <a16:creationId xmlns:a16="http://schemas.microsoft.com/office/drawing/2014/main" id="{608616AB-B3E3-9DFC-BB96-E08A0AA20AA7}"/>
              </a:ext>
            </a:extLst>
          </p:cNvPr>
          <p:cNvSpPr>
            <a:spLocks noGrp="1"/>
          </p:cNvSpPr>
          <p:nvPr>
            <p:ph idx="1"/>
          </p:nvPr>
        </p:nvSpPr>
        <p:spPr>
          <a:xfrm>
            <a:off x="4975861" y="804671"/>
            <a:ext cx="6399930" cy="5248657"/>
          </a:xfrm>
        </p:spPr>
        <p:txBody>
          <a:bodyPr vert="horz" lIns="91440" tIns="45720" rIns="91440" bIns="45720" rtlCol="0" anchor="ctr">
            <a:noAutofit/>
          </a:bodyPr>
          <a:lstStyle/>
          <a:p>
            <a:pPr marL="0" indent="0">
              <a:buNone/>
            </a:pPr>
            <a:r>
              <a:rPr lang="en-GB">
                <a:latin typeface="Arial"/>
                <a:cs typeface="Arial"/>
              </a:rPr>
              <a:t>   </a:t>
            </a:r>
            <a:r>
              <a:rPr lang="en-GB" b="1">
                <a:latin typeface="Arial"/>
                <a:cs typeface="Arial"/>
              </a:rPr>
              <a:t>Benefits to the child</a:t>
            </a:r>
            <a:endParaRPr lang="en-US" b="1">
              <a:latin typeface="Arial"/>
              <a:cs typeface="Arial"/>
            </a:endParaRPr>
          </a:p>
          <a:p>
            <a:pPr>
              <a:buClr>
                <a:srgbClr val="EF53A5"/>
              </a:buClr>
            </a:pPr>
            <a:r>
              <a:rPr lang="en-GB">
                <a:latin typeface="Arial"/>
                <a:cs typeface="Arial"/>
              </a:rPr>
              <a:t>Raises confidence and improves self-esteem</a:t>
            </a:r>
          </a:p>
          <a:p>
            <a:pPr>
              <a:buClr>
                <a:srgbClr val="EF53A5"/>
              </a:buClr>
            </a:pPr>
            <a:r>
              <a:rPr lang="en-GB">
                <a:latin typeface="Arial"/>
                <a:cs typeface="Arial"/>
              </a:rPr>
              <a:t>Improves communication skills</a:t>
            </a:r>
          </a:p>
          <a:p>
            <a:pPr>
              <a:buClr>
                <a:srgbClr val="EF53A5"/>
              </a:buClr>
            </a:pPr>
            <a:r>
              <a:rPr lang="en-GB">
                <a:latin typeface="Arial"/>
                <a:cs typeface="Arial"/>
              </a:rPr>
              <a:t>Helps with reading and writing</a:t>
            </a:r>
          </a:p>
          <a:p>
            <a:pPr>
              <a:buClr>
                <a:srgbClr val="EF53A5"/>
              </a:buClr>
            </a:pPr>
            <a:r>
              <a:rPr lang="en-GB">
                <a:latin typeface="Arial"/>
                <a:cs typeface="Arial"/>
              </a:rPr>
              <a:t>Further develops visual skills</a:t>
            </a:r>
            <a:br>
              <a:rPr lang="en-GB">
                <a:latin typeface="Arial"/>
              </a:rPr>
            </a:br>
            <a:br>
              <a:rPr lang="en-GB">
                <a:latin typeface="Arial"/>
              </a:rPr>
            </a:br>
            <a:r>
              <a:rPr lang="en-GB" b="1">
                <a:latin typeface="Arial"/>
                <a:cs typeface="Arial"/>
              </a:rPr>
              <a:t>Benefits to the family </a:t>
            </a:r>
          </a:p>
          <a:p>
            <a:pPr>
              <a:buClr>
                <a:srgbClr val="EF53A5"/>
              </a:buClr>
            </a:pPr>
            <a:r>
              <a:rPr lang="en-GB">
                <a:latin typeface="Arial"/>
                <a:cs typeface="Arial"/>
              </a:rPr>
              <a:t>Better communication skills between child and family</a:t>
            </a:r>
            <a:br>
              <a:rPr lang="en-GB">
                <a:latin typeface="Arial"/>
              </a:rPr>
            </a:br>
            <a:br>
              <a:rPr lang="en-GB">
                <a:latin typeface="Arial"/>
              </a:rPr>
            </a:br>
            <a:r>
              <a:rPr lang="en-GB" b="1">
                <a:latin typeface="Arial"/>
                <a:cs typeface="Arial"/>
              </a:rPr>
              <a:t>Diversity benefits to society </a:t>
            </a:r>
            <a:br>
              <a:rPr lang="en-GB">
                <a:latin typeface="Arial"/>
              </a:rPr>
            </a:br>
            <a:br>
              <a:rPr lang="en-GB">
                <a:latin typeface="Arial"/>
              </a:rPr>
            </a:br>
            <a:r>
              <a:rPr lang="en-GB">
                <a:latin typeface="Arial"/>
                <a:cs typeface="Arial"/>
              </a:rPr>
              <a:t>(Sanderson, Acraman and Short, 2004; National Deaf Childrens Society,2024)</a:t>
            </a:r>
          </a:p>
        </p:txBody>
      </p:sp>
    </p:spTree>
    <p:extLst>
      <p:ext uri="{BB962C8B-B14F-4D97-AF65-F5344CB8AC3E}">
        <p14:creationId xmlns:p14="http://schemas.microsoft.com/office/powerpoint/2010/main" val="665126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BCFA870-1C50-9387-D7D3-63256EBA7EB5}"/>
              </a:ext>
            </a:extLst>
          </p:cNvPr>
          <p:cNvSpPr>
            <a:spLocks noGrp="1"/>
          </p:cNvSpPr>
          <p:nvPr>
            <p:ph type="title"/>
          </p:nvPr>
        </p:nvSpPr>
        <p:spPr>
          <a:xfrm>
            <a:off x="84667" y="1645920"/>
            <a:ext cx="4369545" cy="4470821"/>
          </a:xfrm>
        </p:spPr>
        <p:txBody>
          <a:bodyPr>
            <a:normAutofit/>
          </a:bodyPr>
          <a:lstStyle/>
          <a:p>
            <a:pPr algn="r"/>
            <a:r>
              <a:rPr lang="en-GB" sz="4400">
                <a:solidFill>
                  <a:srgbClr val="FFFFFF"/>
                </a:solidFill>
              </a:rPr>
              <a:t>Key challenges and barriers</a:t>
            </a:r>
            <a:r>
              <a:rPr lang="en-GB">
                <a:solidFill>
                  <a:srgbClr val="FFFFFF"/>
                </a:solidFill>
              </a:rPr>
              <a:t> </a:t>
            </a:r>
          </a:p>
        </p:txBody>
      </p:sp>
      <p:sp>
        <p:nvSpPr>
          <p:cNvPr id="3" name="Content Placeholder 2">
            <a:extLst>
              <a:ext uri="{FF2B5EF4-FFF2-40B4-BE49-F238E27FC236}">
                <a16:creationId xmlns:a16="http://schemas.microsoft.com/office/drawing/2014/main" id="{413A8D2D-4460-9A45-5468-00071E8C1A96}"/>
              </a:ext>
            </a:extLst>
          </p:cNvPr>
          <p:cNvSpPr>
            <a:spLocks noGrp="1"/>
          </p:cNvSpPr>
          <p:nvPr>
            <p:ph idx="1"/>
          </p:nvPr>
        </p:nvSpPr>
        <p:spPr>
          <a:xfrm>
            <a:off x="5204109" y="1645920"/>
            <a:ext cx="5919503" cy="4470821"/>
          </a:xfrm>
        </p:spPr>
        <p:txBody>
          <a:bodyPr vert="horz" lIns="91440" tIns="45720" rIns="91440" bIns="45720" rtlCol="0" anchor="t">
            <a:normAutofit/>
          </a:bodyPr>
          <a:lstStyle/>
          <a:p>
            <a:r>
              <a:rPr lang="en-GB" sz="2800">
                <a:latin typeface="Arial"/>
                <a:cs typeface="Arial"/>
              </a:rPr>
              <a:t>Lack of funding </a:t>
            </a:r>
          </a:p>
          <a:p>
            <a:r>
              <a:rPr lang="en-GB" sz="2800">
                <a:latin typeface="Arial"/>
                <a:cs typeface="Arial"/>
              </a:rPr>
              <a:t>Attitudes (parents, school staff, peers)</a:t>
            </a:r>
          </a:p>
          <a:p>
            <a:r>
              <a:rPr lang="en-GB" sz="2800">
                <a:latin typeface="Arial"/>
                <a:cs typeface="Arial"/>
              </a:rPr>
              <a:t>Inappropriate learning environments</a:t>
            </a:r>
          </a:p>
          <a:p>
            <a:pPr marL="0" indent="0">
              <a:buNone/>
            </a:pPr>
            <a:r>
              <a:rPr lang="en-GB" sz="2800" b="0" i="0">
                <a:effectLst/>
                <a:latin typeface="Arial"/>
                <a:cs typeface="Arial"/>
              </a:rPr>
              <a:t>(Welsh Government, 2022; Welsh Government, 2024; </a:t>
            </a:r>
            <a:r>
              <a:rPr lang="en-GB" sz="2800">
                <a:latin typeface="Arial"/>
                <a:cs typeface="Arial"/>
              </a:rPr>
              <a:t>National Autistic Society, 2024; SNAP Cymru (2024) </a:t>
            </a:r>
          </a:p>
        </p:txBody>
      </p:sp>
    </p:spTree>
    <p:extLst>
      <p:ext uri="{BB962C8B-B14F-4D97-AF65-F5344CB8AC3E}">
        <p14:creationId xmlns:p14="http://schemas.microsoft.com/office/powerpoint/2010/main" val="2620848963"/>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1E3F4E1-B084-4FFF-9627-13782BE0B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7A2684-9F00-F754-966C-0BA330B9636F}"/>
              </a:ext>
            </a:extLst>
          </p:cNvPr>
          <p:cNvSpPr>
            <a:spLocks noGrp="1"/>
          </p:cNvSpPr>
          <p:nvPr>
            <p:ph type="title"/>
          </p:nvPr>
        </p:nvSpPr>
        <p:spPr>
          <a:xfrm>
            <a:off x="643855" y="1447800"/>
            <a:ext cx="3108626" cy="4572000"/>
          </a:xfrm>
        </p:spPr>
        <p:txBody>
          <a:bodyPr anchor="ctr">
            <a:normAutofit/>
          </a:bodyPr>
          <a:lstStyle/>
          <a:p>
            <a:r>
              <a:rPr lang="en-GB" sz="3200">
                <a:solidFill>
                  <a:srgbClr val="EBEBEB"/>
                </a:solidFill>
              </a:rPr>
              <a:t>The importance of staff training</a:t>
            </a:r>
          </a:p>
        </p:txBody>
      </p:sp>
      <p:sp>
        <p:nvSpPr>
          <p:cNvPr id="11" name="Freeform: Shape 10">
            <a:extLst>
              <a:ext uri="{FF2B5EF4-FFF2-40B4-BE49-F238E27FC236}">
                <a16:creationId xmlns:a16="http://schemas.microsoft.com/office/drawing/2014/main" id="{1F8051AB-C2F8-461F-812A-3E5886214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481E0C28-CB2F-425F-98C5-AF23B9B70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2DB2879C-F0B1-4195-A323-E97B6065A7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2EEEADB0-1837-1309-6A49-AF0204537E81}"/>
              </a:ext>
            </a:extLst>
          </p:cNvPr>
          <p:cNvGraphicFramePr>
            <a:graphicFrameLocks noGrp="1"/>
          </p:cNvGraphicFramePr>
          <p:nvPr>
            <p:ph idx="1"/>
            <p:extLst>
              <p:ext uri="{D42A27DB-BD31-4B8C-83A1-F6EECF244321}">
                <p14:modId xmlns:p14="http://schemas.microsoft.com/office/powerpoint/2010/main" val="2262013053"/>
              </p:ext>
            </p:extLst>
          </p:nvPr>
        </p:nvGraphicFramePr>
        <p:xfrm>
          <a:off x="4600726" y="1217990"/>
          <a:ext cx="7161288" cy="5309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4693981"/>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25482F9D-E110-434E-9B4F-41A3F5CB2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4" name="Freeform 7">
            <a:extLst>
              <a:ext uri="{FF2B5EF4-FFF2-40B4-BE49-F238E27FC236}">
                <a16:creationId xmlns:a16="http://schemas.microsoft.com/office/drawing/2014/main" id="{5779FF2E-BB5C-4805-AAD5-275495A2B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94133AF-9DA1-FAB8-E856-30A3A9C52D46}"/>
              </a:ext>
            </a:extLst>
          </p:cNvPr>
          <p:cNvSpPr>
            <a:spLocks noGrp="1"/>
          </p:cNvSpPr>
          <p:nvPr>
            <p:ph type="title"/>
          </p:nvPr>
        </p:nvSpPr>
        <p:spPr>
          <a:xfrm>
            <a:off x="648930" y="629267"/>
            <a:ext cx="9252154" cy="1016654"/>
          </a:xfrm>
        </p:spPr>
        <p:txBody>
          <a:bodyPr>
            <a:normAutofit/>
          </a:bodyPr>
          <a:lstStyle/>
          <a:p>
            <a:r>
              <a:rPr lang="en-GB">
                <a:solidFill>
                  <a:srgbClr val="EBEBEB"/>
                </a:solidFill>
              </a:rPr>
              <a:t>Conclusion</a:t>
            </a:r>
          </a:p>
        </p:txBody>
      </p:sp>
      <p:sp>
        <p:nvSpPr>
          <p:cNvPr id="36" name="Rectangle 35">
            <a:extLst>
              <a:ext uri="{FF2B5EF4-FFF2-40B4-BE49-F238E27FC236}">
                <a16:creationId xmlns:a16="http://schemas.microsoft.com/office/drawing/2014/main" id="{6EB83258-50E7-4A51-8C48-ADA7CD7FC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Freeform: Shape 37">
            <a:extLst>
              <a:ext uri="{FF2B5EF4-FFF2-40B4-BE49-F238E27FC236}">
                <a16:creationId xmlns:a16="http://schemas.microsoft.com/office/drawing/2014/main" id="{A4188960-1398-409C-BA5D-F87CCB743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3E2D3005-20F9-7023-9DE6-E6493CDD5D94}"/>
              </a:ext>
            </a:extLst>
          </p:cNvPr>
          <p:cNvGraphicFramePr>
            <a:graphicFrameLocks noGrp="1"/>
          </p:cNvGraphicFramePr>
          <p:nvPr>
            <p:ph idx="1"/>
            <p:extLst>
              <p:ext uri="{D42A27DB-BD31-4B8C-83A1-F6EECF244321}">
                <p14:modId xmlns:p14="http://schemas.microsoft.com/office/powerpoint/2010/main" val="2544084715"/>
              </p:ext>
            </p:extLst>
          </p:nvPr>
        </p:nvGraphicFramePr>
        <p:xfrm>
          <a:off x="648930" y="2362733"/>
          <a:ext cx="11270322" cy="3851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5486602"/>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42874-621A-AA57-31D7-A9A867E03477}"/>
              </a:ext>
            </a:extLst>
          </p:cNvPr>
          <p:cNvSpPr>
            <a:spLocks noGrp="1"/>
          </p:cNvSpPr>
          <p:nvPr>
            <p:ph type="title"/>
          </p:nvPr>
        </p:nvSpPr>
        <p:spPr/>
        <p:txBody>
          <a:bodyPr>
            <a:normAutofit/>
          </a:bodyPr>
          <a:lstStyle/>
          <a:p>
            <a:r>
              <a:rPr lang="en-GB" sz="4800" dirty="0"/>
              <a:t>References</a:t>
            </a:r>
          </a:p>
        </p:txBody>
      </p:sp>
      <p:sp>
        <p:nvSpPr>
          <p:cNvPr id="3" name="Content Placeholder 2">
            <a:extLst>
              <a:ext uri="{FF2B5EF4-FFF2-40B4-BE49-F238E27FC236}">
                <a16:creationId xmlns:a16="http://schemas.microsoft.com/office/drawing/2014/main" id="{98DB3E20-1999-4E6A-5B38-A6840F8A9754}"/>
              </a:ext>
            </a:extLst>
          </p:cNvPr>
          <p:cNvSpPr>
            <a:spLocks noGrp="1"/>
          </p:cNvSpPr>
          <p:nvPr>
            <p:ph idx="1"/>
          </p:nvPr>
        </p:nvSpPr>
        <p:spPr/>
        <p:txBody>
          <a:bodyPr>
            <a:normAutofit lnSpcReduction="10000"/>
          </a:bodyPr>
          <a:lstStyle/>
          <a:p>
            <a:r>
              <a:rPr lang="en-GB" sz="1800" dirty="0"/>
              <a:t>NHS (2024) </a:t>
            </a:r>
            <a:r>
              <a:rPr lang="en-GB" sz="1800" i="1" dirty="0"/>
              <a:t>Person-centred care. </a:t>
            </a:r>
            <a:r>
              <a:rPr lang="en-GB" sz="1800" dirty="0"/>
              <a:t>Available at: </a:t>
            </a:r>
            <a:r>
              <a:rPr lang="en-GB" sz="1800" dirty="0">
                <a:hlinkClick r:id="rId3"/>
              </a:rPr>
              <a:t>Person-centred care | Health Education England (hee.nhs.uk)</a:t>
            </a:r>
            <a:r>
              <a:rPr lang="en-GB" sz="1800" dirty="0"/>
              <a:t> (Accessed: 13 February 2024).</a:t>
            </a:r>
          </a:p>
          <a:p>
            <a:r>
              <a:rPr lang="en-GB" sz="1800" dirty="0"/>
              <a:t>Special Education and Inclusive Learning (2024) </a:t>
            </a:r>
            <a:r>
              <a:rPr lang="en-GB" sz="1800" i="1" dirty="0"/>
              <a:t>What is Inclusive Education? A Guide for UK Teachers. </a:t>
            </a:r>
            <a:r>
              <a:rPr lang="en-GB" sz="1800" dirty="0"/>
              <a:t>Available at: </a:t>
            </a:r>
            <a:r>
              <a:rPr lang="en-GB" sz="1800" dirty="0">
                <a:hlinkClick r:id="rId4"/>
              </a:rPr>
              <a:t>What is Inclusive Education? A Guide for UK Teachers (inclusiveteach.com)</a:t>
            </a:r>
            <a:r>
              <a:rPr lang="en-GB" sz="1800" dirty="0"/>
              <a:t> (Accessed: 13 February 2024).</a:t>
            </a:r>
          </a:p>
          <a:p>
            <a:r>
              <a:rPr lang="en-GB" sz="1800" dirty="0"/>
              <a:t>UNICEF (2024) </a:t>
            </a:r>
            <a:r>
              <a:rPr lang="en-GB" sz="1800" i="1" dirty="0"/>
              <a:t>Inclusive education: Every child has the right to quality education and learning</a:t>
            </a:r>
            <a:r>
              <a:rPr lang="en-GB" sz="1800" dirty="0"/>
              <a:t>. Available at: </a:t>
            </a:r>
            <a:r>
              <a:rPr lang="en-GB" sz="1800" dirty="0">
                <a:hlinkClick r:id="rId5"/>
              </a:rPr>
              <a:t>Inclusive education | UNICEF</a:t>
            </a:r>
            <a:r>
              <a:rPr lang="en-GB" sz="1800" dirty="0"/>
              <a:t> (Accessed: 13 February 2024).</a:t>
            </a:r>
          </a:p>
          <a:p>
            <a:r>
              <a:rPr lang="en-GB" sz="1800" dirty="0"/>
              <a:t>Carmarthenshire County Council (2024) </a:t>
            </a:r>
            <a:r>
              <a:rPr lang="en-GB" sz="1800" i="1" dirty="0"/>
              <a:t>Additional learning needs: Decision-making process</a:t>
            </a:r>
            <a:r>
              <a:rPr lang="en-GB" sz="1800" dirty="0"/>
              <a:t>. Available at: </a:t>
            </a:r>
            <a:r>
              <a:rPr lang="en-GB" sz="1800" dirty="0">
                <a:hlinkClick r:id="rId6"/>
              </a:rPr>
              <a:t>4. What is an Individual Development Plan? (</a:t>
            </a:r>
            <a:r>
              <a:rPr lang="en-GB" sz="1800" dirty="0" err="1">
                <a:hlinkClick r:id="rId6"/>
              </a:rPr>
              <a:t>gov.wales</a:t>
            </a:r>
            <a:r>
              <a:rPr lang="en-GB" sz="1800" dirty="0">
                <a:hlinkClick r:id="rId6"/>
              </a:rPr>
              <a:t>)</a:t>
            </a:r>
            <a:r>
              <a:rPr lang="en-GB" sz="1800" dirty="0"/>
              <a:t> (Accessed: 13 February 2024).</a:t>
            </a:r>
          </a:p>
          <a:p>
            <a:r>
              <a:rPr lang="en-GB" sz="1800" dirty="0"/>
              <a:t>Sanderson, H., Acraman, C. and Short, A. (2004) Using person centred planning and approaches with children and their families. Available at: </a:t>
            </a:r>
            <a:r>
              <a:rPr lang="en-GB" sz="1800" dirty="0">
                <a:hlinkClick r:id="rId7"/>
              </a:rPr>
              <a:t>Using_Person_Centred_Planning_and_approaches_with_children_and_their_families-libre.pdf (d1wqtxts1xzle7.cloudfront.net)</a:t>
            </a:r>
            <a:r>
              <a:rPr lang="en-GB" sz="1800" dirty="0"/>
              <a:t> (Accessed: 13 February 2024).</a:t>
            </a:r>
          </a:p>
          <a:p>
            <a:r>
              <a:rPr lang="en-GB" sz="1800" dirty="0"/>
              <a:t>National Deaf Children’s Society (2024) </a:t>
            </a:r>
            <a:r>
              <a:rPr lang="en-GB" sz="1800" i="1" dirty="0"/>
              <a:t>Additional Learning Needs (ALN) in Wales. </a:t>
            </a:r>
            <a:r>
              <a:rPr lang="en-GB" sz="1800" i="0" dirty="0"/>
              <a:t>Available at: </a:t>
            </a:r>
            <a:r>
              <a:rPr lang="en-GB" sz="1800" u="none" dirty="0">
                <a:hlinkClick r:id="rId8"/>
              </a:rPr>
              <a:t>Additional learning needs (ALN) in Wales | Getting additional support (ndcs.org.uk)</a:t>
            </a:r>
            <a:r>
              <a:rPr lang="en-GB" sz="1800" u="none" dirty="0"/>
              <a:t> (Accessed: 13 February 2024).</a:t>
            </a:r>
          </a:p>
          <a:p>
            <a:endParaRPr lang="en-GB" sz="1800" dirty="0"/>
          </a:p>
          <a:p>
            <a:endParaRPr lang="en-GB" sz="1800" dirty="0"/>
          </a:p>
          <a:p>
            <a:endParaRPr lang="en-GB" sz="1400" dirty="0"/>
          </a:p>
          <a:p>
            <a:endParaRPr lang="en-GB" sz="1200" dirty="0"/>
          </a:p>
          <a:p>
            <a:endParaRPr lang="en-GB" dirty="0"/>
          </a:p>
        </p:txBody>
      </p:sp>
    </p:spTree>
    <p:extLst>
      <p:ext uri="{BB962C8B-B14F-4D97-AF65-F5344CB8AC3E}">
        <p14:creationId xmlns:p14="http://schemas.microsoft.com/office/powerpoint/2010/main" val="31838886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655A6-7671-CFE5-18C4-DBF8C3FDEC02}"/>
              </a:ext>
            </a:extLst>
          </p:cNvPr>
          <p:cNvSpPr>
            <a:spLocks noGrp="1"/>
          </p:cNvSpPr>
          <p:nvPr>
            <p:ph type="title"/>
          </p:nvPr>
        </p:nvSpPr>
        <p:spPr/>
        <p:txBody>
          <a:bodyPr/>
          <a:lstStyle/>
          <a:p>
            <a:r>
              <a:rPr lang="en-GB" sz="4400" dirty="0"/>
              <a:t>References contd.</a:t>
            </a:r>
            <a:endParaRPr lang="en-GB" dirty="0"/>
          </a:p>
        </p:txBody>
      </p:sp>
      <p:sp>
        <p:nvSpPr>
          <p:cNvPr id="3" name="Content Placeholder 2">
            <a:extLst>
              <a:ext uri="{FF2B5EF4-FFF2-40B4-BE49-F238E27FC236}">
                <a16:creationId xmlns:a16="http://schemas.microsoft.com/office/drawing/2014/main" id="{5F501547-EDAF-10D5-B086-6149C3A11929}"/>
              </a:ext>
            </a:extLst>
          </p:cNvPr>
          <p:cNvSpPr>
            <a:spLocks noGrp="1"/>
          </p:cNvSpPr>
          <p:nvPr>
            <p:ph idx="1"/>
          </p:nvPr>
        </p:nvSpPr>
        <p:spPr/>
        <p:txBody>
          <a:bodyPr>
            <a:normAutofit/>
          </a:bodyPr>
          <a:lstStyle/>
          <a:p>
            <a:pPr marL="0" indent="0">
              <a:buNone/>
            </a:pPr>
            <a:r>
              <a:rPr lang="en-GB" sz="1800" dirty="0"/>
              <a:t>Welsh Government (2024) </a:t>
            </a:r>
            <a:r>
              <a:rPr lang="en-GB" sz="1800" i="1" dirty="0"/>
              <a:t>Well-being Objective 1 – Start Well: Enabling our children and young people to have the best possible start in life. </a:t>
            </a:r>
            <a:r>
              <a:rPr lang="en-GB" sz="1800" dirty="0"/>
              <a:t>Available at: </a:t>
            </a:r>
            <a:r>
              <a:rPr lang="en-GB" sz="1800" dirty="0">
                <a:hlinkClick r:id="rId3"/>
              </a:rPr>
              <a:t>https://www.carmarthenshire.gov.wales/media/anckhcnm/wbo1-start-well.pdf</a:t>
            </a:r>
            <a:r>
              <a:rPr lang="en-GB" sz="1800" dirty="0"/>
              <a:t> (Accessed: 20 February 2024).</a:t>
            </a:r>
          </a:p>
          <a:p>
            <a:pPr marL="0" indent="0">
              <a:buNone/>
            </a:pPr>
            <a:r>
              <a:rPr lang="en-GB" sz="1800" dirty="0"/>
              <a:t>Welsh Government (2022) </a:t>
            </a:r>
            <a:r>
              <a:rPr lang="en-GB" sz="1800" i="1" dirty="0"/>
              <a:t>Severe Learning Difficulties. </a:t>
            </a:r>
            <a:r>
              <a:rPr lang="en-GB" sz="1800" dirty="0"/>
              <a:t>Available at: </a:t>
            </a:r>
            <a:r>
              <a:rPr lang="en-GB" sz="1800" dirty="0">
                <a:hlinkClick r:id="rId4"/>
              </a:rPr>
              <a:t>https://www.carmarthenshire.gov.wales/home/council-services/education-schools/additional-learning-needs/severe-learning-difficulties/</a:t>
            </a:r>
            <a:r>
              <a:rPr lang="en-GB" sz="1800" dirty="0"/>
              <a:t> (Accessed: 20 February 2024).</a:t>
            </a:r>
          </a:p>
          <a:p>
            <a:pPr marL="0" indent="0">
              <a:buNone/>
            </a:pPr>
            <a:r>
              <a:rPr lang="en-GB" sz="1800" dirty="0"/>
              <a:t>Estyn (2023) </a:t>
            </a:r>
            <a:r>
              <a:rPr lang="en-GB" sz="1800" i="1" dirty="0"/>
              <a:t>The new additional learning needs system: Progress of schools and local authorities in supporting pupils with additional learning needs</a:t>
            </a:r>
            <a:r>
              <a:rPr lang="en-GB" sz="1800" dirty="0"/>
              <a:t>. Available at: </a:t>
            </a:r>
            <a:r>
              <a:rPr lang="en-GB" sz="1800" dirty="0">
                <a:hlinkClick r:id="rId5"/>
              </a:rPr>
              <a:t>https://www.estyn.gov.wales/system/files/2023-09/The%20new%20additional%20learning%20needs%20system_0.pdf</a:t>
            </a:r>
            <a:r>
              <a:rPr lang="en-GB" sz="1800" dirty="0"/>
              <a:t> (Accessed: 20 February 2024).</a:t>
            </a:r>
          </a:p>
          <a:p>
            <a:pPr marL="0" indent="0">
              <a:buNone/>
            </a:pPr>
            <a:r>
              <a:rPr lang="en-GB" sz="1800" dirty="0"/>
              <a:t>National Autistic Society (2024) </a:t>
            </a:r>
            <a:r>
              <a:rPr lang="en-GB" sz="1800" i="1" dirty="0"/>
              <a:t>Extra help at school in Wales: Information on extra help at school for students in Wales. </a:t>
            </a:r>
            <a:r>
              <a:rPr lang="en-GB" sz="1800" dirty="0"/>
              <a:t>Available at: </a:t>
            </a:r>
            <a:r>
              <a:rPr lang="en-GB" sz="1800" dirty="0">
                <a:hlinkClick r:id="rId6"/>
              </a:rPr>
              <a:t>https://www.autism.org.uk/advice-and-guidance/topics/education/extra-help-at-school/wales</a:t>
            </a:r>
            <a:r>
              <a:rPr lang="en-GB" sz="1800" dirty="0"/>
              <a:t> (Accessed: 20 February 2024).</a:t>
            </a:r>
          </a:p>
          <a:p>
            <a:pPr marL="0" indent="0">
              <a:buNone/>
            </a:pPr>
            <a:r>
              <a:rPr lang="en-GB" sz="1800" dirty="0"/>
              <a:t>SNAP Cymru (2024) </a:t>
            </a:r>
            <a:r>
              <a:rPr lang="en-GB" sz="1800" i="1" dirty="0"/>
              <a:t>What if we disagree? </a:t>
            </a:r>
            <a:r>
              <a:rPr lang="en-GB" sz="1800" dirty="0"/>
              <a:t>Available at: </a:t>
            </a:r>
            <a:r>
              <a:rPr lang="en-GB" sz="1800" dirty="0">
                <a:hlinkClick r:id="rId7"/>
              </a:rPr>
              <a:t>https://www.snapcymru.org/get-support/what-if-we-cant-agree/</a:t>
            </a:r>
            <a:r>
              <a:rPr lang="en-GB" sz="1800" dirty="0"/>
              <a:t> (Accessed: 20 February 2024).</a:t>
            </a:r>
          </a:p>
          <a:p>
            <a:pPr marL="0" indent="0">
              <a:buNone/>
            </a:pPr>
            <a:endParaRPr lang="en-GB" sz="1800" dirty="0"/>
          </a:p>
        </p:txBody>
      </p:sp>
    </p:spTree>
    <p:extLst>
      <p:ext uri="{BB962C8B-B14F-4D97-AF65-F5344CB8AC3E}">
        <p14:creationId xmlns:p14="http://schemas.microsoft.com/office/powerpoint/2010/main" val="28189194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58267-697C-611E-4685-0E74C7AFE5DC}"/>
              </a:ext>
            </a:extLst>
          </p:cNvPr>
          <p:cNvSpPr>
            <a:spLocks noGrp="1"/>
          </p:cNvSpPr>
          <p:nvPr>
            <p:ph type="title"/>
          </p:nvPr>
        </p:nvSpPr>
        <p:spPr/>
        <p:txBody>
          <a:bodyPr/>
          <a:lstStyle/>
          <a:p>
            <a:r>
              <a:rPr lang="en-GB" dirty="0"/>
              <a:t>References contd.</a:t>
            </a:r>
          </a:p>
        </p:txBody>
      </p:sp>
      <p:sp>
        <p:nvSpPr>
          <p:cNvPr id="3" name="Content Placeholder 2">
            <a:extLst>
              <a:ext uri="{FF2B5EF4-FFF2-40B4-BE49-F238E27FC236}">
                <a16:creationId xmlns:a16="http://schemas.microsoft.com/office/drawing/2014/main" id="{310F5B18-E381-E632-A84E-12DEE409D9F4}"/>
              </a:ext>
            </a:extLst>
          </p:cNvPr>
          <p:cNvSpPr>
            <a:spLocks noGrp="1"/>
          </p:cNvSpPr>
          <p:nvPr>
            <p:ph idx="1"/>
          </p:nvPr>
        </p:nvSpPr>
        <p:spPr/>
        <p:txBody>
          <a:bodyPr/>
          <a:lstStyle/>
          <a:p>
            <a:r>
              <a:rPr lang="en-GB" sz="1800" dirty="0"/>
              <a:t>Estyn (2023) </a:t>
            </a:r>
            <a:r>
              <a:rPr lang="en-GB" sz="1800" i="1" dirty="0"/>
              <a:t>The new additional learning needs system: Progress of schools and local authorities in supporting pupils with additional learning needs.</a:t>
            </a:r>
            <a:r>
              <a:rPr lang="en-GB" sz="1800" dirty="0"/>
              <a:t> Available at: https://www.estyn.gov.wales/system/files/2023-09/The%20new%20additional%20learning%20needs%20system_0.pdf (Accessed: 22 February 2024).</a:t>
            </a:r>
          </a:p>
          <a:p>
            <a:r>
              <a:rPr lang="en-GB" sz="1800" dirty="0"/>
              <a:t>Conn, C. and Hutt, M.</a:t>
            </a:r>
            <a:r>
              <a:rPr lang="en-GB" sz="1800" b="0" i="0" dirty="0">
                <a:solidFill>
                  <a:srgbClr val="000000"/>
                </a:solidFill>
                <a:effectLst/>
              </a:rPr>
              <a:t> (2020)</a:t>
            </a:r>
            <a:r>
              <a:rPr lang="en-GB" sz="1800" dirty="0"/>
              <a:t> ‘Successful futures for all? Additional learning needs in Wales in the light of curriculum reform’, </a:t>
            </a:r>
            <a:r>
              <a:rPr lang="en-GB" sz="1800" i="1" dirty="0"/>
              <a:t>The British Journal of Special Education</a:t>
            </a:r>
            <a:r>
              <a:rPr lang="en-GB" sz="1800" dirty="0"/>
              <a:t>, 47(2), pp.</a:t>
            </a:r>
            <a:r>
              <a:rPr lang="en-GB" sz="1800" b="0" i="0" dirty="0">
                <a:solidFill>
                  <a:srgbClr val="767676"/>
                </a:solidFill>
                <a:effectLst/>
              </a:rPr>
              <a:t>152-169. </a:t>
            </a:r>
            <a:r>
              <a:rPr lang="en-GB" sz="1800" dirty="0"/>
              <a:t>doi: </a:t>
            </a:r>
            <a:r>
              <a:rPr lang="en-GB" sz="1800" i="0" u="none" strike="noStrike" dirty="0">
                <a:effectLst/>
                <a:hlinkClick r:id="rId3"/>
              </a:rPr>
              <a:t>https://doi.org/10.1111/1467-8578.12307</a:t>
            </a:r>
            <a:r>
              <a:rPr lang="en-GB" sz="1800" i="0" u="none" strike="noStrike" dirty="0">
                <a:effectLst/>
              </a:rPr>
              <a:t>.</a:t>
            </a:r>
          </a:p>
          <a:p>
            <a:r>
              <a:rPr lang="en-GB" sz="1800" b="0" i="0" dirty="0">
                <a:solidFill>
                  <a:srgbClr val="000000"/>
                </a:solidFill>
                <a:effectLst/>
              </a:rPr>
              <a:t>Knight, C. and Crick, T. (2022) ‘Inclusive Education in Wales: Interpreting Discourses of Values and Practice Using Critical Policy Analysis’, </a:t>
            </a:r>
            <a:r>
              <a:rPr lang="en-GB" sz="1800" b="0" i="1" dirty="0">
                <a:solidFill>
                  <a:srgbClr val="000000"/>
                </a:solidFill>
                <a:effectLst/>
              </a:rPr>
              <a:t>ECNU Review of Education</a:t>
            </a:r>
            <a:r>
              <a:rPr lang="en-GB" sz="1800" b="0" i="0" dirty="0">
                <a:solidFill>
                  <a:srgbClr val="000000"/>
                </a:solidFill>
                <a:effectLst/>
              </a:rPr>
              <a:t>, 5(2), pp. 258-283. doi: </a:t>
            </a:r>
            <a:r>
              <a:rPr lang="en-GB" sz="1800" b="0" i="0" u="none" strike="noStrike" dirty="0">
                <a:solidFill>
                  <a:srgbClr val="000000"/>
                </a:solidFill>
                <a:effectLst/>
                <a:hlinkClick r:id="rId4"/>
              </a:rPr>
              <a:t>https://doi.org/10.1177/20965311211039858</a:t>
            </a:r>
            <a:endParaRPr lang="en-GB" sz="1800" b="0" i="0" u="none" strike="noStrike" dirty="0">
              <a:solidFill>
                <a:srgbClr val="000000"/>
              </a:solidFill>
              <a:effectLst/>
            </a:endParaRPr>
          </a:p>
          <a:p>
            <a:endParaRPr lang="en-GB" sz="1800" b="0" i="0" dirty="0">
              <a:solidFill>
                <a:srgbClr val="000000"/>
              </a:solidFill>
              <a:effectLst/>
              <a:latin typeface="Times New Roman" panose="02020603050405020304" pitchFamily="18" charset="0"/>
            </a:endParaRPr>
          </a:p>
          <a:p>
            <a:endParaRPr lang="en-GB" sz="1800" i="0" dirty="0">
              <a:solidFill>
                <a:srgbClr val="000000"/>
              </a:solidFill>
              <a:effectLst/>
            </a:endParaRPr>
          </a:p>
          <a:p>
            <a:endParaRPr lang="en-GB" sz="1800" dirty="0"/>
          </a:p>
          <a:p>
            <a:endParaRPr lang="en-GB" dirty="0"/>
          </a:p>
        </p:txBody>
      </p:sp>
    </p:spTree>
    <p:extLst>
      <p:ext uri="{BB962C8B-B14F-4D97-AF65-F5344CB8AC3E}">
        <p14:creationId xmlns:p14="http://schemas.microsoft.com/office/powerpoint/2010/main" val="1556757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23501-5D3C-286D-23CA-4660A6178B30}"/>
              </a:ext>
            </a:extLst>
          </p:cNvPr>
          <p:cNvSpPr>
            <a:spLocks noGrp="1"/>
          </p:cNvSpPr>
          <p:nvPr>
            <p:ph type="title"/>
          </p:nvPr>
        </p:nvSpPr>
        <p:spPr>
          <a:xfrm>
            <a:off x="769374" y="2341409"/>
            <a:ext cx="10515600" cy="1325563"/>
          </a:xfrm>
        </p:spPr>
        <p:txBody>
          <a:bodyPr/>
          <a:lstStyle/>
          <a:p>
            <a:pPr algn="ctr"/>
            <a:r>
              <a:rPr lang="en-GB" sz="4800" dirty="0"/>
              <a:t>Thank you for listening</a:t>
            </a:r>
            <a:r>
              <a:rPr lang="en-GB" dirty="0"/>
              <a:t>.</a:t>
            </a:r>
          </a:p>
        </p:txBody>
      </p:sp>
    </p:spTree>
    <p:extLst>
      <p:ext uri="{BB962C8B-B14F-4D97-AF65-F5344CB8AC3E}">
        <p14:creationId xmlns:p14="http://schemas.microsoft.com/office/powerpoint/2010/main" val="22196364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TotalTime>
  <Words>3391</Words>
  <Application>Microsoft Office PowerPoint</Application>
  <PresentationFormat>Widescreen</PresentationFormat>
  <Paragraphs>175</Paragraphs>
  <Slides>13</Slides>
  <Notes>12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Aptos</vt:lpstr>
      <vt:lpstr>Arial</vt:lpstr>
      <vt:lpstr>Calibri</vt:lpstr>
      <vt:lpstr>Century Gothic</vt:lpstr>
      <vt:lpstr>Courier New</vt:lpstr>
      <vt:lpstr>Open Sans</vt:lpstr>
      <vt:lpstr>Segoe UI</vt:lpstr>
      <vt:lpstr>Times New Roman</vt:lpstr>
      <vt:lpstr>Wingdings 3</vt:lpstr>
      <vt:lpstr>Ion</vt:lpstr>
      <vt:lpstr>ECAY 6003  Advocacy: Maintaining Independence in Service Provision</vt:lpstr>
      <vt:lpstr>Introduction</vt:lpstr>
      <vt:lpstr>Definitions</vt:lpstr>
      <vt:lpstr>Why use person-centred and inclusive education approaches?</vt:lpstr>
      <vt:lpstr>Developing inclusive practice in education</vt:lpstr>
      <vt:lpstr>Positive outcomes for individual learners and their family</vt:lpstr>
      <vt:lpstr>Key challenges and barriers </vt:lpstr>
      <vt:lpstr>The importance of staff training</vt:lpstr>
      <vt:lpstr>Conclusion</vt:lpstr>
      <vt:lpstr>References</vt:lpstr>
      <vt:lpstr>References contd.</vt:lpstr>
      <vt:lpstr>References contd.</vt:lpstr>
      <vt:lpstr>Thank you for listening.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 6003  Advocacy: Maintaining Independence in Service Provision</dc:title>
  <dc:creator>Sarah Hill</dc:creator>
  <cp:lastModifiedBy>trudi davies</cp:lastModifiedBy>
  <cp:revision>86</cp:revision>
  <dcterms:created xsi:type="dcterms:W3CDTF">2024-02-13T12:24:32Z</dcterms:created>
  <dcterms:modified xsi:type="dcterms:W3CDTF">2024-03-02T16:42:49Z</dcterms:modified>
</cp:coreProperties>
</file>