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261" r:id="rId3"/>
    <p:sldId id="262" r:id="rId4"/>
    <p:sldId id="258" r:id="rId5"/>
    <p:sldId id="263" r:id="rId6"/>
    <p:sldId id="264" r:id="rId7"/>
    <p:sldId id="265" r:id="rId8"/>
    <p:sldId id="266" r:id="rId9"/>
    <p:sldId id="267" r:id="rId10"/>
    <p:sldId id="268" r:id="rId11"/>
    <p:sldId id="260" r:id="rId12"/>
    <p:sldId id="259" r:id="rId13"/>
    <p:sldId id="269" r:id="rId14"/>
    <p:sldId id="270" r:id="rId15"/>
    <p:sldId id="271" r:id="rId16"/>
    <p:sldId id="257" r:id="rId17"/>
    <p:sldId id="273" r:id="rId18"/>
    <p:sldId id="274" r:id="rId19"/>
    <p:sldId id="275" r:id="rId20"/>
    <p:sldId id="276" r:id="rId21"/>
    <p:sldId id="277" r:id="rId22"/>
    <p:sldId id="278" r:id="rId23"/>
    <p:sldId id="279" r:id="rId24"/>
    <p:sldId id="286" r:id="rId25"/>
    <p:sldId id="280" r:id="rId26"/>
    <p:sldId id="281" r:id="rId27"/>
    <p:sldId id="282" r:id="rId28"/>
    <p:sldId id="283" r:id="rId29"/>
    <p:sldId id="284" r:id="rId30"/>
    <p:sldId id="285" r:id="rId31"/>
    <p:sldId id="299" r:id="rId32"/>
    <p:sldId id="300" r:id="rId33"/>
    <p:sldId id="287" r:id="rId34"/>
    <p:sldId id="288" r:id="rId35"/>
    <p:sldId id="289" r:id="rId36"/>
    <p:sldId id="290" r:id="rId37"/>
    <p:sldId id="301" r:id="rId38"/>
  </p:sldIdLst>
  <p:sldSz cx="9144000" cy="6858000" type="screen4x3"/>
  <p:notesSz cx="6735763" cy="98663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8831" cy="49331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15373" y="0"/>
            <a:ext cx="2918831" cy="493316"/>
          </a:xfrm>
          <a:prstGeom prst="rect">
            <a:avLst/>
          </a:prstGeom>
        </p:spPr>
        <p:txBody>
          <a:bodyPr vert="horz" lIns="91440" tIns="45720" rIns="91440" bIns="45720" rtlCol="0"/>
          <a:lstStyle>
            <a:lvl1pPr algn="r">
              <a:defRPr sz="1200"/>
            </a:lvl1pPr>
          </a:lstStyle>
          <a:p>
            <a:fld id="{4979029B-1451-478E-A8CC-16162A410A05}" type="datetimeFigureOut">
              <a:rPr lang="en-GB" smtClean="0"/>
              <a:t>21/09/2015</a:t>
            </a:fld>
            <a:endParaRPr lang="en-GB"/>
          </a:p>
        </p:txBody>
      </p:sp>
      <p:sp>
        <p:nvSpPr>
          <p:cNvPr id="4" name="Footer Placeholder 3"/>
          <p:cNvSpPr>
            <a:spLocks noGrp="1"/>
          </p:cNvSpPr>
          <p:nvPr>
            <p:ph type="ftr" sz="quarter" idx="2"/>
          </p:nvPr>
        </p:nvSpPr>
        <p:spPr>
          <a:xfrm>
            <a:off x="0" y="9371285"/>
            <a:ext cx="2918831" cy="49331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15373" y="9371285"/>
            <a:ext cx="2918831" cy="493316"/>
          </a:xfrm>
          <a:prstGeom prst="rect">
            <a:avLst/>
          </a:prstGeom>
        </p:spPr>
        <p:txBody>
          <a:bodyPr vert="horz" lIns="91440" tIns="45720" rIns="91440" bIns="45720" rtlCol="0" anchor="b"/>
          <a:lstStyle>
            <a:lvl1pPr algn="r">
              <a:defRPr sz="1200"/>
            </a:lvl1pPr>
          </a:lstStyle>
          <a:p>
            <a:fld id="{631F36E3-31AE-4B86-A8D8-855FBF6AFDCD}" type="slidenum">
              <a:rPr lang="en-GB" smtClean="0"/>
              <a:t>‹#›</a:t>
            </a:fld>
            <a:endParaRPr lang="en-GB"/>
          </a:p>
        </p:txBody>
      </p:sp>
    </p:spTree>
    <p:extLst>
      <p:ext uri="{BB962C8B-B14F-4D97-AF65-F5344CB8AC3E}">
        <p14:creationId xmlns:p14="http://schemas.microsoft.com/office/powerpoint/2010/main" val="635878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8831" cy="49331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15373" y="0"/>
            <a:ext cx="2918831" cy="493316"/>
          </a:xfrm>
          <a:prstGeom prst="rect">
            <a:avLst/>
          </a:prstGeom>
        </p:spPr>
        <p:txBody>
          <a:bodyPr vert="horz" lIns="91440" tIns="45720" rIns="91440" bIns="45720" rtlCol="0"/>
          <a:lstStyle>
            <a:lvl1pPr algn="r">
              <a:defRPr sz="1200"/>
            </a:lvl1pPr>
          </a:lstStyle>
          <a:p>
            <a:fld id="{786B2917-131A-469F-8A7F-C12D5D55C1EA}" type="datetimeFigureOut">
              <a:rPr lang="en-GB" smtClean="0"/>
              <a:t>21/09/2015</a:t>
            </a:fld>
            <a:endParaRPr lang="en-GB"/>
          </a:p>
        </p:txBody>
      </p:sp>
      <p:sp>
        <p:nvSpPr>
          <p:cNvPr id="4" name="Slide Image Placeholder 3"/>
          <p:cNvSpPr>
            <a:spLocks noGrp="1" noRot="1" noChangeAspect="1"/>
          </p:cNvSpPr>
          <p:nvPr>
            <p:ph type="sldImg" idx="2"/>
          </p:nvPr>
        </p:nvSpPr>
        <p:spPr>
          <a:xfrm>
            <a:off x="901700" y="739775"/>
            <a:ext cx="4932363" cy="37004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3577" y="4686499"/>
            <a:ext cx="5388610" cy="4439841"/>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371285"/>
            <a:ext cx="2918831" cy="49331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15373" y="9371285"/>
            <a:ext cx="2918831" cy="493316"/>
          </a:xfrm>
          <a:prstGeom prst="rect">
            <a:avLst/>
          </a:prstGeom>
        </p:spPr>
        <p:txBody>
          <a:bodyPr vert="horz" lIns="91440" tIns="45720" rIns="91440" bIns="45720" rtlCol="0" anchor="b"/>
          <a:lstStyle>
            <a:lvl1pPr algn="r">
              <a:defRPr sz="1200"/>
            </a:lvl1pPr>
          </a:lstStyle>
          <a:p>
            <a:fld id="{4C0E095C-F9A9-49D2-BF50-C4E50E71059A}" type="slidenum">
              <a:rPr lang="en-GB" smtClean="0"/>
              <a:t>‹#›</a:t>
            </a:fld>
            <a:endParaRPr lang="en-GB"/>
          </a:p>
        </p:txBody>
      </p:sp>
    </p:spTree>
    <p:extLst>
      <p:ext uri="{BB962C8B-B14F-4D97-AF65-F5344CB8AC3E}">
        <p14:creationId xmlns:p14="http://schemas.microsoft.com/office/powerpoint/2010/main" val="2020412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EA3E6AC-B834-46B3-A9FC-2D191085F853}" type="slidenum">
              <a:rPr lang="en-GB"/>
              <a:pPr/>
              <a:t>9</a:t>
            </a:fld>
            <a:endParaRPr lang="en-GB"/>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a:xfrm>
            <a:off x="898102" y="4686499"/>
            <a:ext cx="4939560" cy="4439841"/>
          </a:xfrm>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428F542-2269-439B-99F9-3EE348ACB61A}" type="datetimeFigureOut">
              <a:rPr lang="en-GB" smtClean="0"/>
              <a:t>21/09/2015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2939996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28F542-2269-439B-99F9-3EE348ACB61A}" type="datetimeFigureOut">
              <a:rPr lang="en-GB" smtClean="0"/>
              <a:t>21/09/2015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26431298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428F542-2269-439B-99F9-3EE348ACB61A}" type="datetimeFigureOut">
              <a:rPr lang="en-GB" smtClean="0"/>
              <a:t>21/09/2015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3189873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428F542-2269-439B-99F9-3EE348ACB61A}" type="datetimeFigureOut">
              <a:rPr lang="en-GB" smtClean="0"/>
              <a:t>21/09/2015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419043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428F542-2269-439B-99F9-3EE348ACB61A}" type="datetimeFigureOut">
              <a:rPr lang="en-GB" smtClean="0"/>
              <a:t>21/09/2015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3503221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428F542-2269-439B-99F9-3EE348ACB61A}" type="datetimeFigureOut">
              <a:rPr lang="en-GB" smtClean="0"/>
              <a:t>21/09/2015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1348857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28F542-2269-439B-99F9-3EE348ACB61A}" type="datetimeFigureOut">
              <a:rPr lang="en-GB" smtClean="0"/>
              <a:t>21/09/2015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13755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28F542-2269-439B-99F9-3EE348ACB61A}" type="datetimeFigureOut">
              <a:rPr lang="en-GB" smtClean="0"/>
              <a:t>21/09/2015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4139924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428F542-2269-439B-99F9-3EE348ACB61A}" type="datetimeFigureOut">
              <a:rPr lang="en-GB" smtClean="0"/>
              <a:t>21/09/2015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3531725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28F542-2269-439B-99F9-3EE348ACB61A}" type="datetimeFigureOut">
              <a:rPr lang="en-GB" smtClean="0"/>
              <a:t>21/09/2015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3293140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428F542-2269-439B-99F9-3EE348ACB61A}" type="datetimeFigureOut">
              <a:rPr lang="en-GB" smtClean="0"/>
              <a:t>21/09/2015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E12F16-73F0-4877-A751-EDD713D2D893}" type="slidenum">
              <a:rPr lang="en-GB" smtClean="0"/>
              <a:t>‹#›</a:t>
            </a:fld>
            <a:endParaRPr lang="en-GB"/>
          </a:p>
        </p:txBody>
      </p:sp>
    </p:spTree>
    <p:extLst>
      <p:ext uri="{BB962C8B-B14F-4D97-AF65-F5344CB8AC3E}">
        <p14:creationId xmlns:p14="http://schemas.microsoft.com/office/powerpoint/2010/main" val="3113889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28F542-2269-439B-99F9-3EE348ACB61A}" type="datetimeFigureOut">
              <a:rPr lang="en-GB" smtClean="0"/>
              <a:t>21/09/2015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E12F16-73F0-4877-A751-EDD713D2D893}" type="slidenum">
              <a:rPr lang="en-GB" smtClean="0"/>
              <a:t>‹#›</a:t>
            </a:fld>
            <a:endParaRPr lang="en-GB"/>
          </a:p>
        </p:txBody>
      </p:sp>
    </p:spTree>
    <p:extLst>
      <p:ext uri="{BB962C8B-B14F-4D97-AF65-F5344CB8AC3E}">
        <p14:creationId xmlns:p14="http://schemas.microsoft.com/office/powerpoint/2010/main" val="8024675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images.google.co.uk/imgres?imgurl=http://www.hypatia-lovers.com/images/Plato.gif&amp;imgrefurl=http://hypatia-lovers.com/AncientGreeks/Section20.html&amp;h=571&amp;w=518&amp;sz=219&amp;tbnid=vTN20phjFIpGCM:&amp;tbnh=134&amp;tbnw=122&amp;prev=/images?q%3Dpicture%2Bplato%26um%3D1&amp;start=1&amp;sa=X&amp;oi=images&amp;ct=image&amp;cd=1"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a:t>
            </a:r>
            <a:endParaRPr lang="en-GB" dirty="0"/>
          </a:p>
        </p:txBody>
      </p:sp>
      <p:sp>
        <p:nvSpPr>
          <p:cNvPr id="3" name="Subtitle 2"/>
          <p:cNvSpPr>
            <a:spLocks noGrp="1"/>
          </p:cNvSpPr>
          <p:nvPr>
            <p:ph type="subTitle" idx="1"/>
          </p:nvPr>
        </p:nvSpPr>
        <p:spPr/>
        <p:txBody>
          <a:bodyPr/>
          <a:lstStyle/>
          <a:p>
            <a:r>
              <a:rPr lang="en-GB" dirty="0" smtClean="0"/>
              <a:t>Dr John Rees</a:t>
            </a:r>
          </a:p>
          <a:p>
            <a:r>
              <a:rPr lang="en-GB" smtClean="0"/>
              <a:t>21</a:t>
            </a:r>
            <a:r>
              <a:rPr lang="en-GB" baseline="30000" smtClean="0"/>
              <a:t>st</a:t>
            </a:r>
            <a:r>
              <a:rPr lang="en-GB" smtClean="0"/>
              <a:t> Sept, 2015</a:t>
            </a:r>
            <a:endParaRPr lang="en-GB" dirty="0"/>
          </a:p>
        </p:txBody>
      </p:sp>
    </p:spTree>
    <p:extLst>
      <p:ext uri="{BB962C8B-B14F-4D97-AF65-F5344CB8AC3E}">
        <p14:creationId xmlns:p14="http://schemas.microsoft.com/office/powerpoint/2010/main" val="663549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1295400" y="1143000"/>
            <a:ext cx="5929828" cy="4216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sz="4000" b="1" dirty="0" smtClean="0">
                <a:latin typeface="Arial" pitchFamily="34" charset="0"/>
                <a:cs typeface="Arial" pitchFamily="34" charset="0"/>
              </a:rPr>
              <a:t>Research</a:t>
            </a:r>
            <a:r>
              <a:rPr lang="en-GB" sz="4000" dirty="0" smtClean="0">
                <a:latin typeface="Arial" pitchFamily="34" charset="0"/>
                <a:cs typeface="Arial" pitchFamily="34" charset="0"/>
              </a:rPr>
              <a:t>:</a:t>
            </a:r>
            <a:endParaRPr lang="en-GB" sz="4000" dirty="0">
              <a:latin typeface="Arial" pitchFamily="34" charset="0"/>
              <a:cs typeface="Arial" pitchFamily="34" charset="0"/>
            </a:endParaRPr>
          </a:p>
          <a:p>
            <a:r>
              <a:rPr lang="en-GB" sz="3600" dirty="0">
                <a:latin typeface="Arial" pitchFamily="34" charset="0"/>
                <a:cs typeface="Arial" pitchFamily="34" charset="0"/>
              </a:rPr>
              <a:t>	Discovery of </a:t>
            </a:r>
          </a:p>
          <a:p>
            <a:r>
              <a:rPr lang="en-GB" sz="3600" dirty="0">
                <a:latin typeface="Arial" pitchFamily="34" charset="0"/>
                <a:cs typeface="Arial" pitchFamily="34" charset="0"/>
              </a:rPr>
              <a:t>		new knowledge</a:t>
            </a:r>
          </a:p>
          <a:p>
            <a:endParaRPr lang="en-GB" sz="4000" dirty="0">
              <a:latin typeface="Arial" pitchFamily="34" charset="0"/>
              <a:cs typeface="Arial" pitchFamily="34" charset="0"/>
            </a:endParaRPr>
          </a:p>
          <a:p>
            <a:r>
              <a:rPr lang="en-GB" sz="4000" b="1" dirty="0" smtClean="0">
                <a:latin typeface="Arial" pitchFamily="34" charset="0"/>
                <a:cs typeface="Arial" pitchFamily="34" charset="0"/>
              </a:rPr>
              <a:t>Investigation</a:t>
            </a:r>
            <a:r>
              <a:rPr lang="en-GB" sz="4000" dirty="0" smtClean="0">
                <a:latin typeface="Arial" pitchFamily="34" charset="0"/>
                <a:cs typeface="Arial" pitchFamily="34" charset="0"/>
              </a:rPr>
              <a:t>:</a:t>
            </a:r>
            <a:r>
              <a:rPr lang="en-GB" sz="4000" dirty="0">
                <a:latin typeface="Arial" pitchFamily="34" charset="0"/>
                <a:cs typeface="Arial" pitchFamily="34" charset="0"/>
              </a:rPr>
              <a:t>	</a:t>
            </a:r>
          </a:p>
          <a:p>
            <a:r>
              <a:rPr lang="en-GB" sz="4000" dirty="0">
                <a:latin typeface="Arial" pitchFamily="34" charset="0"/>
                <a:cs typeface="Arial" pitchFamily="34" charset="0"/>
              </a:rPr>
              <a:t>	</a:t>
            </a:r>
            <a:r>
              <a:rPr lang="en-GB" sz="3600" dirty="0">
                <a:latin typeface="Arial" pitchFamily="34" charset="0"/>
                <a:cs typeface="Arial" pitchFamily="34" charset="0"/>
              </a:rPr>
              <a:t>Recovery of </a:t>
            </a:r>
          </a:p>
          <a:p>
            <a:r>
              <a:rPr lang="en-GB" sz="3600" dirty="0">
                <a:latin typeface="Arial" pitchFamily="34" charset="0"/>
                <a:cs typeface="Arial" pitchFamily="34" charset="0"/>
              </a:rPr>
              <a:t>		existing knowledge</a:t>
            </a:r>
            <a:endParaRPr lang="en-GB" sz="4000" dirty="0">
              <a:latin typeface="Arial" pitchFamily="34" charset="0"/>
              <a:cs typeface="Arial" pitchFamily="34" charset="0"/>
            </a:endParaRPr>
          </a:p>
        </p:txBody>
      </p:sp>
    </p:spTree>
    <p:extLst>
      <p:ext uri="{BB962C8B-B14F-4D97-AF65-F5344CB8AC3E}">
        <p14:creationId xmlns:p14="http://schemas.microsoft.com/office/powerpoint/2010/main" val="39881537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684213" y="765175"/>
            <a:ext cx="7016750" cy="1431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4400" b="1" dirty="0"/>
              <a:t>Research is</a:t>
            </a:r>
          </a:p>
          <a:p>
            <a:pPr eaLnBrk="0" hangingPunct="0"/>
            <a:r>
              <a:rPr lang="en-US" sz="4400" b="1" dirty="0"/>
              <a:t>		an orderly process</a:t>
            </a:r>
          </a:p>
        </p:txBody>
      </p:sp>
      <p:sp>
        <p:nvSpPr>
          <p:cNvPr id="17411" name="Text Box 3"/>
          <p:cNvSpPr txBox="1">
            <a:spLocks noChangeArrowheads="1"/>
          </p:cNvSpPr>
          <p:nvPr/>
        </p:nvSpPr>
        <p:spPr bwMode="auto">
          <a:xfrm>
            <a:off x="2055813" y="2441575"/>
            <a:ext cx="4095750" cy="1739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3600"/>
              <a:t>Not inspiration</a:t>
            </a:r>
          </a:p>
          <a:p>
            <a:pPr eaLnBrk="0" hangingPunct="0"/>
            <a:r>
              <a:rPr lang="en-US" sz="3600"/>
              <a:t>Pattern of Activities</a:t>
            </a:r>
          </a:p>
          <a:p>
            <a:pPr eaLnBrk="0" hangingPunct="0"/>
            <a:r>
              <a:rPr lang="en-US" sz="3600"/>
              <a:t>Plan</a:t>
            </a:r>
          </a:p>
        </p:txBody>
      </p:sp>
      <p:sp>
        <p:nvSpPr>
          <p:cNvPr id="17413" name="Text Box 5"/>
          <p:cNvSpPr txBox="1">
            <a:spLocks noChangeArrowheads="1"/>
          </p:cNvSpPr>
          <p:nvPr/>
        </p:nvSpPr>
        <p:spPr bwMode="auto">
          <a:xfrm>
            <a:off x="900113" y="4508500"/>
            <a:ext cx="7856638"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sz="4000" dirty="0" smtClean="0">
                <a:latin typeface="Arial" pitchFamily="34" charset="0"/>
                <a:cs typeface="Arial" pitchFamily="34" charset="0"/>
              </a:rPr>
              <a:t>Research acquires </a:t>
            </a:r>
            <a:r>
              <a:rPr lang="en-GB" sz="4000" dirty="0">
                <a:latin typeface="Arial" pitchFamily="34" charset="0"/>
                <a:cs typeface="Arial" pitchFamily="34" charset="0"/>
              </a:rPr>
              <a:t>valid evidence</a:t>
            </a:r>
          </a:p>
        </p:txBody>
      </p:sp>
      <p:sp>
        <p:nvSpPr>
          <p:cNvPr id="17414" name="Text Box 6"/>
          <p:cNvSpPr txBox="1">
            <a:spLocks noChangeArrowheads="1"/>
          </p:cNvSpPr>
          <p:nvPr/>
        </p:nvSpPr>
        <p:spPr bwMode="auto">
          <a:xfrm>
            <a:off x="971550" y="5300663"/>
            <a:ext cx="5460149"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sz="4000" dirty="0">
                <a:latin typeface="Arial" pitchFamily="34" charset="0"/>
                <a:cs typeface="Arial" pitchFamily="34" charset="0"/>
              </a:rPr>
              <a:t>Research is self-critical</a:t>
            </a:r>
          </a:p>
        </p:txBody>
      </p:sp>
    </p:spTree>
    <p:extLst>
      <p:ext uri="{BB962C8B-B14F-4D97-AF65-F5344CB8AC3E}">
        <p14:creationId xmlns:p14="http://schemas.microsoft.com/office/powerpoint/2010/main" val="283079260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67544" y="188640"/>
            <a:ext cx="8229600" cy="777875"/>
          </a:xfrm>
        </p:spPr>
        <p:txBody>
          <a:bodyPr/>
          <a:lstStyle/>
          <a:p>
            <a:r>
              <a:rPr lang="en-GB" b="1" dirty="0"/>
              <a:t>The Research Process</a:t>
            </a:r>
          </a:p>
        </p:txBody>
      </p:sp>
      <p:sp>
        <p:nvSpPr>
          <p:cNvPr id="14339" name="Text Box 3"/>
          <p:cNvSpPr txBox="1">
            <a:spLocks noChangeArrowheads="1"/>
          </p:cNvSpPr>
          <p:nvPr/>
        </p:nvSpPr>
        <p:spPr bwMode="auto">
          <a:xfrm>
            <a:off x="342106" y="1533986"/>
            <a:ext cx="1439863" cy="954087"/>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Experiences and Motivation</a:t>
            </a:r>
          </a:p>
        </p:txBody>
      </p:sp>
      <p:sp>
        <p:nvSpPr>
          <p:cNvPr id="14340" name="Text Box 4"/>
          <p:cNvSpPr txBox="1">
            <a:spLocks noChangeArrowheads="1"/>
          </p:cNvSpPr>
          <p:nvPr/>
        </p:nvSpPr>
        <p:spPr bwMode="auto">
          <a:xfrm>
            <a:off x="161925" y="4824413"/>
            <a:ext cx="1439863" cy="679450"/>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Literature Review</a:t>
            </a:r>
          </a:p>
        </p:txBody>
      </p:sp>
      <p:sp>
        <p:nvSpPr>
          <p:cNvPr id="14341" name="Text Box 5"/>
          <p:cNvSpPr txBox="1">
            <a:spLocks noChangeArrowheads="1"/>
          </p:cNvSpPr>
          <p:nvPr/>
        </p:nvSpPr>
        <p:spPr bwMode="auto">
          <a:xfrm>
            <a:off x="4076700" y="1903413"/>
            <a:ext cx="1439863" cy="404813"/>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Survey</a:t>
            </a:r>
          </a:p>
        </p:txBody>
      </p:sp>
      <p:sp>
        <p:nvSpPr>
          <p:cNvPr id="14342" name="Text Box 6"/>
          <p:cNvSpPr txBox="1">
            <a:spLocks noChangeArrowheads="1"/>
          </p:cNvSpPr>
          <p:nvPr/>
        </p:nvSpPr>
        <p:spPr bwMode="auto">
          <a:xfrm>
            <a:off x="2051050" y="3878263"/>
            <a:ext cx="1439863" cy="679450"/>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Conceptual Framework</a:t>
            </a:r>
          </a:p>
        </p:txBody>
      </p:sp>
      <p:sp>
        <p:nvSpPr>
          <p:cNvPr id="14343" name="Text Box 7"/>
          <p:cNvSpPr txBox="1">
            <a:spLocks noChangeArrowheads="1"/>
          </p:cNvSpPr>
          <p:nvPr/>
        </p:nvSpPr>
        <p:spPr bwMode="auto">
          <a:xfrm>
            <a:off x="2044648" y="2712712"/>
            <a:ext cx="1439863" cy="679450"/>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Research Question</a:t>
            </a:r>
          </a:p>
        </p:txBody>
      </p:sp>
      <p:sp>
        <p:nvSpPr>
          <p:cNvPr id="14344" name="Text Box 8"/>
          <p:cNvSpPr txBox="1">
            <a:spLocks noChangeArrowheads="1"/>
          </p:cNvSpPr>
          <p:nvPr/>
        </p:nvSpPr>
        <p:spPr bwMode="auto">
          <a:xfrm>
            <a:off x="4076700" y="2479676"/>
            <a:ext cx="1439863" cy="679450"/>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Design and Creation</a:t>
            </a:r>
          </a:p>
        </p:txBody>
      </p:sp>
      <p:sp>
        <p:nvSpPr>
          <p:cNvPr id="14345" name="Text Box 9"/>
          <p:cNvSpPr txBox="1">
            <a:spLocks noChangeArrowheads="1"/>
          </p:cNvSpPr>
          <p:nvPr/>
        </p:nvSpPr>
        <p:spPr bwMode="auto">
          <a:xfrm>
            <a:off x="4086225" y="3389313"/>
            <a:ext cx="1439863" cy="404813"/>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Experiment</a:t>
            </a:r>
          </a:p>
        </p:txBody>
      </p:sp>
      <p:sp>
        <p:nvSpPr>
          <p:cNvPr id="14346" name="Text Box 10"/>
          <p:cNvSpPr txBox="1">
            <a:spLocks noChangeArrowheads="1"/>
          </p:cNvSpPr>
          <p:nvPr/>
        </p:nvSpPr>
        <p:spPr bwMode="auto">
          <a:xfrm>
            <a:off x="4041775" y="4064001"/>
            <a:ext cx="1439863" cy="40481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Case Study</a:t>
            </a:r>
          </a:p>
        </p:txBody>
      </p:sp>
      <p:sp>
        <p:nvSpPr>
          <p:cNvPr id="14347" name="Text Box 11"/>
          <p:cNvSpPr txBox="1">
            <a:spLocks noChangeArrowheads="1"/>
          </p:cNvSpPr>
          <p:nvPr/>
        </p:nvSpPr>
        <p:spPr bwMode="auto">
          <a:xfrm>
            <a:off x="4041775" y="4738688"/>
            <a:ext cx="1439863" cy="679450"/>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Action Research</a:t>
            </a:r>
          </a:p>
        </p:txBody>
      </p:sp>
      <p:sp>
        <p:nvSpPr>
          <p:cNvPr id="14348" name="Text Box 12"/>
          <p:cNvSpPr txBox="1">
            <a:spLocks noChangeArrowheads="1"/>
          </p:cNvSpPr>
          <p:nvPr/>
        </p:nvSpPr>
        <p:spPr bwMode="auto">
          <a:xfrm>
            <a:off x="3995738" y="5729288"/>
            <a:ext cx="1584325" cy="404813"/>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Ethnography</a:t>
            </a:r>
          </a:p>
        </p:txBody>
      </p:sp>
      <p:sp>
        <p:nvSpPr>
          <p:cNvPr id="14349" name="Text Box 13"/>
          <p:cNvSpPr txBox="1">
            <a:spLocks noChangeArrowheads="1"/>
          </p:cNvSpPr>
          <p:nvPr/>
        </p:nvSpPr>
        <p:spPr bwMode="auto">
          <a:xfrm>
            <a:off x="4067176" y="1042988"/>
            <a:ext cx="1439862" cy="404812"/>
          </a:xfrm>
          <a:prstGeom prst="rect">
            <a:avLst/>
          </a:prstGeom>
          <a:solidFill>
            <a:schemeClr val="accent5">
              <a:lumMod val="20000"/>
              <a:lumOff val="80000"/>
            </a:schemeClr>
          </a:solidFill>
          <a:ln w="38100">
            <a:solidFill>
              <a:srgbClr val="3366FF"/>
            </a:solidFill>
            <a:miter lim="800000"/>
            <a:headEnd/>
            <a:tailEnd/>
          </a:ln>
          <a:effectLst/>
        </p:spPr>
        <p:txBody>
          <a:bodyPr>
            <a:spAutoFit/>
          </a:bodyPr>
          <a:lstStyle/>
          <a:p>
            <a:pPr algn="l">
              <a:spcBef>
                <a:spcPct val="50000"/>
              </a:spcBef>
            </a:pPr>
            <a:r>
              <a:rPr lang="en-GB" b="1">
                <a:solidFill>
                  <a:srgbClr val="FF0000"/>
                </a:solidFill>
              </a:rPr>
              <a:t>Strategies</a:t>
            </a:r>
          </a:p>
        </p:txBody>
      </p:sp>
      <p:sp>
        <p:nvSpPr>
          <p:cNvPr id="14350" name="Text Box 14"/>
          <p:cNvSpPr txBox="1">
            <a:spLocks noChangeArrowheads="1"/>
          </p:cNvSpPr>
          <p:nvPr/>
        </p:nvSpPr>
        <p:spPr bwMode="auto">
          <a:xfrm>
            <a:off x="5967412" y="1042988"/>
            <a:ext cx="1439863" cy="679450"/>
          </a:xfrm>
          <a:prstGeom prst="rect">
            <a:avLst/>
          </a:prstGeom>
          <a:solidFill>
            <a:schemeClr val="accent5">
              <a:lumMod val="20000"/>
              <a:lumOff val="80000"/>
            </a:schemeClr>
          </a:solidFill>
          <a:ln w="38100">
            <a:solidFill>
              <a:srgbClr val="3366FF"/>
            </a:solidFill>
            <a:miter lim="800000"/>
            <a:headEnd/>
            <a:tailEnd/>
          </a:ln>
          <a:effectLst/>
        </p:spPr>
        <p:txBody>
          <a:bodyPr>
            <a:spAutoFit/>
          </a:bodyPr>
          <a:lstStyle/>
          <a:p>
            <a:pPr algn="l">
              <a:spcBef>
                <a:spcPct val="50000"/>
              </a:spcBef>
            </a:pPr>
            <a:r>
              <a:rPr lang="en-GB" b="1" dirty="0">
                <a:solidFill>
                  <a:srgbClr val="FF0000"/>
                </a:solidFill>
              </a:rPr>
              <a:t>Data Generation</a:t>
            </a:r>
          </a:p>
        </p:txBody>
      </p:sp>
      <p:sp>
        <p:nvSpPr>
          <p:cNvPr id="14351" name="Text Box 15"/>
          <p:cNvSpPr txBox="1">
            <a:spLocks noChangeArrowheads="1"/>
          </p:cNvSpPr>
          <p:nvPr/>
        </p:nvSpPr>
        <p:spPr bwMode="auto">
          <a:xfrm>
            <a:off x="7812087" y="1042988"/>
            <a:ext cx="1081087" cy="679450"/>
          </a:xfrm>
          <a:prstGeom prst="rect">
            <a:avLst/>
          </a:prstGeom>
          <a:solidFill>
            <a:schemeClr val="accent5">
              <a:lumMod val="20000"/>
              <a:lumOff val="80000"/>
            </a:schemeClr>
          </a:solidFill>
          <a:ln w="38100">
            <a:solidFill>
              <a:srgbClr val="3366FF"/>
            </a:solidFill>
            <a:miter lim="800000"/>
            <a:headEnd/>
            <a:tailEnd/>
          </a:ln>
          <a:effectLst/>
        </p:spPr>
        <p:txBody>
          <a:bodyPr>
            <a:spAutoFit/>
          </a:bodyPr>
          <a:lstStyle/>
          <a:p>
            <a:pPr algn="l">
              <a:spcBef>
                <a:spcPct val="50000"/>
              </a:spcBef>
            </a:pPr>
            <a:r>
              <a:rPr lang="en-GB" b="1">
                <a:solidFill>
                  <a:srgbClr val="FF0000"/>
                </a:solidFill>
              </a:rPr>
              <a:t>Data Analysis</a:t>
            </a:r>
          </a:p>
        </p:txBody>
      </p:sp>
      <p:sp>
        <p:nvSpPr>
          <p:cNvPr id="14352" name="Text Box 16"/>
          <p:cNvSpPr txBox="1">
            <a:spLocks noChangeArrowheads="1"/>
          </p:cNvSpPr>
          <p:nvPr/>
        </p:nvSpPr>
        <p:spPr bwMode="auto">
          <a:xfrm>
            <a:off x="5967413" y="2079625"/>
            <a:ext cx="1439862" cy="404813"/>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Interviews</a:t>
            </a:r>
          </a:p>
        </p:txBody>
      </p:sp>
      <p:sp>
        <p:nvSpPr>
          <p:cNvPr id="14353" name="Text Box 17"/>
          <p:cNvSpPr txBox="1">
            <a:spLocks noChangeArrowheads="1"/>
          </p:cNvSpPr>
          <p:nvPr/>
        </p:nvSpPr>
        <p:spPr bwMode="auto">
          <a:xfrm>
            <a:off x="5967413" y="2979738"/>
            <a:ext cx="1439862" cy="40481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Observation</a:t>
            </a:r>
          </a:p>
        </p:txBody>
      </p:sp>
      <p:sp>
        <p:nvSpPr>
          <p:cNvPr id="14354" name="Text Box 18"/>
          <p:cNvSpPr txBox="1">
            <a:spLocks noChangeArrowheads="1"/>
          </p:cNvSpPr>
          <p:nvPr/>
        </p:nvSpPr>
        <p:spPr bwMode="auto">
          <a:xfrm>
            <a:off x="5967413" y="3698875"/>
            <a:ext cx="1439862" cy="679450"/>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Question-naires</a:t>
            </a:r>
          </a:p>
        </p:txBody>
      </p:sp>
      <p:sp>
        <p:nvSpPr>
          <p:cNvPr id="14355" name="Text Box 19"/>
          <p:cNvSpPr txBox="1">
            <a:spLocks noChangeArrowheads="1"/>
          </p:cNvSpPr>
          <p:nvPr/>
        </p:nvSpPr>
        <p:spPr bwMode="auto">
          <a:xfrm>
            <a:off x="6011863" y="4733925"/>
            <a:ext cx="1439862" cy="404813"/>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Documents</a:t>
            </a:r>
          </a:p>
        </p:txBody>
      </p:sp>
      <p:sp>
        <p:nvSpPr>
          <p:cNvPr id="14356" name="Text Box 20"/>
          <p:cNvSpPr txBox="1">
            <a:spLocks noChangeArrowheads="1"/>
          </p:cNvSpPr>
          <p:nvPr/>
        </p:nvSpPr>
        <p:spPr bwMode="auto">
          <a:xfrm>
            <a:off x="7632699" y="2616995"/>
            <a:ext cx="1439862" cy="404812"/>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Quantitative</a:t>
            </a:r>
          </a:p>
        </p:txBody>
      </p:sp>
      <p:sp>
        <p:nvSpPr>
          <p:cNvPr id="14357" name="Text Box 21"/>
          <p:cNvSpPr txBox="1">
            <a:spLocks noChangeArrowheads="1"/>
          </p:cNvSpPr>
          <p:nvPr/>
        </p:nvSpPr>
        <p:spPr bwMode="auto">
          <a:xfrm>
            <a:off x="7632699" y="3969544"/>
            <a:ext cx="1439862" cy="404813"/>
          </a:xfrm>
          <a:prstGeom prst="rect">
            <a:avLst/>
          </a:prstGeom>
          <a:noFill/>
          <a:ln w="38100">
            <a:solidFill>
              <a:srgbClr val="3366FF"/>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l">
              <a:spcBef>
                <a:spcPct val="50000"/>
              </a:spcBef>
            </a:pPr>
            <a:r>
              <a:rPr lang="en-GB" b="1">
                <a:solidFill>
                  <a:srgbClr val="FF0000"/>
                </a:solidFill>
              </a:rPr>
              <a:t>Qualitative</a:t>
            </a:r>
          </a:p>
        </p:txBody>
      </p:sp>
      <p:sp>
        <p:nvSpPr>
          <p:cNvPr id="14358" name="Text Box 22"/>
          <p:cNvSpPr txBox="1">
            <a:spLocks noChangeArrowheads="1"/>
          </p:cNvSpPr>
          <p:nvPr/>
        </p:nvSpPr>
        <p:spPr bwMode="auto">
          <a:xfrm>
            <a:off x="6156176" y="6309320"/>
            <a:ext cx="252027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rgbClr val="FFCC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spcBef>
                <a:spcPct val="50000"/>
              </a:spcBef>
            </a:pPr>
            <a:r>
              <a:rPr lang="en-GB" b="1" dirty="0" smtClean="0">
                <a:solidFill>
                  <a:schemeClr val="hlink"/>
                </a:solidFill>
              </a:rPr>
              <a:t>after Oates</a:t>
            </a:r>
            <a:r>
              <a:rPr lang="en-GB" b="1" dirty="0">
                <a:solidFill>
                  <a:schemeClr val="hlink"/>
                </a:solidFill>
              </a:rPr>
              <a:t>, 2006, p33</a:t>
            </a:r>
          </a:p>
        </p:txBody>
      </p:sp>
      <p:sp>
        <p:nvSpPr>
          <p:cNvPr id="14359" name="Line 23"/>
          <p:cNvSpPr>
            <a:spLocks noChangeShapeType="1"/>
          </p:cNvSpPr>
          <p:nvPr/>
        </p:nvSpPr>
        <p:spPr bwMode="auto">
          <a:xfrm>
            <a:off x="1062038" y="2506663"/>
            <a:ext cx="982610" cy="247650"/>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endParaRPr lang="en-GB"/>
          </a:p>
        </p:txBody>
      </p:sp>
      <p:sp>
        <p:nvSpPr>
          <p:cNvPr id="14360" name="Line 24"/>
          <p:cNvSpPr>
            <a:spLocks noChangeShapeType="1"/>
          </p:cNvSpPr>
          <p:nvPr/>
        </p:nvSpPr>
        <p:spPr bwMode="auto">
          <a:xfrm flipV="1">
            <a:off x="1062038" y="3384549"/>
            <a:ext cx="982610" cy="1439863"/>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endParaRPr lang="en-GB"/>
          </a:p>
        </p:txBody>
      </p:sp>
      <p:sp>
        <p:nvSpPr>
          <p:cNvPr id="14361" name="Line 25"/>
          <p:cNvSpPr>
            <a:spLocks noChangeShapeType="1"/>
          </p:cNvSpPr>
          <p:nvPr/>
        </p:nvSpPr>
        <p:spPr bwMode="auto">
          <a:xfrm flipV="1">
            <a:off x="1601788" y="4554538"/>
            <a:ext cx="809625" cy="809625"/>
          </a:xfrm>
          <a:prstGeom prst="line">
            <a:avLst/>
          </a:prstGeom>
          <a:noFill/>
          <a:ln w="38100">
            <a:solidFill>
              <a:srgbClr val="3366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endParaRPr lang="en-GB"/>
          </a:p>
        </p:txBody>
      </p:sp>
      <p:cxnSp>
        <p:nvCxnSpPr>
          <p:cNvPr id="3" name="Straight Connector 2"/>
          <p:cNvCxnSpPr/>
          <p:nvPr/>
        </p:nvCxnSpPr>
        <p:spPr>
          <a:xfrm>
            <a:off x="3851920" y="1042988"/>
            <a:ext cx="0" cy="5266332"/>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5724128" y="1024265"/>
            <a:ext cx="0" cy="5266332"/>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596336" y="1024265"/>
            <a:ext cx="0" cy="5266332"/>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107504" y="1065709"/>
            <a:ext cx="0" cy="5266332"/>
          </a:xfrm>
          <a:prstGeom prst="line">
            <a:avLst/>
          </a:prstGeom>
          <a:ln w="15875">
            <a:prstDash val="dash"/>
          </a:ln>
        </p:spPr>
        <p:style>
          <a:lnRef idx="1">
            <a:schemeClr val="accent1"/>
          </a:lnRef>
          <a:fillRef idx="0">
            <a:schemeClr val="accent1"/>
          </a:fillRef>
          <a:effectRef idx="0">
            <a:schemeClr val="accent1"/>
          </a:effectRef>
          <a:fontRef idx="minor">
            <a:schemeClr val="tx1"/>
          </a:fontRef>
        </p:style>
      </p:cxnSp>
      <p:sp>
        <p:nvSpPr>
          <p:cNvPr id="31" name="Text Box 13"/>
          <p:cNvSpPr txBox="1">
            <a:spLocks noChangeArrowheads="1"/>
          </p:cNvSpPr>
          <p:nvPr/>
        </p:nvSpPr>
        <p:spPr bwMode="auto">
          <a:xfrm>
            <a:off x="755576" y="1042988"/>
            <a:ext cx="2880320" cy="369332"/>
          </a:xfrm>
          <a:prstGeom prst="rect">
            <a:avLst/>
          </a:prstGeom>
          <a:solidFill>
            <a:schemeClr val="accent5">
              <a:lumMod val="20000"/>
              <a:lumOff val="80000"/>
            </a:schemeClr>
          </a:solidFill>
          <a:ln w="38100">
            <a:solidFill>
              <a:srgbClr val="3366FF"/>
            </a:solidFill>
            <a:miter lim="800000"/>
            <a:headEnd/>
            <a:tailEnd/>
          </a:ln>
          <a:effectLst/>
        </p:spPr>
        <p:txBody>
          <a:bodyPr wrap="square">
            <a:spAutoFit/>
          </a:bodyPr>
          <a:lstStyle/>
          <a:p>
            <a:pPr algn="l">
              <a:spcBef>
                <a:spcPct val="50000"/>
              </a:spcBef>
            </a:pPr>
            <a:r>
              <a:rPr lang="en-GB" b="1" dirty="0" smtClean="0">
                <a:solidFill>
                  <a:srgbClr val="FF0000"/>
                </a:solidFill>
              </a:rPr>
              <a:t>What to do, how to do it?</a:t>
            </a:r>
            <a:endParaRPr lang="en-GB" b="1" dirty="0">
              <a:solidFill>
                <a:srgbClr val="FF0000"/>
              </a:solidFill>
            </a:endParaRPr>
          </a:p>
        </p:txBody>
      </p:sp>
    </p:spTree>
    <p:extLst>
      <p:ext uri="{BB962C8B-B14F-4D97-AF65-F5344CB8AC3E}">
        <p14:creationId xmlns:p14="http://schemas.microsoft.com/office/powerpoint/2010/main" val="3916273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2286000" y="381000"/>
            <a:ext cx="4691063"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4400" b="1"/>
              <a:t>Research Stages</a:t>
            </a:r>
          </a:p>
        </p:txBody>
      </p:sp>
      <p:sp>
        <p:nvSpPr>
          <p:cNvPr id="18435" name="Text Box 3"/>
          <p:cNvSpPr txBox="1">
            <a:spLocks noChangeArrowheads="1"/>
          </p:cNvSpPr>
          <p:nvPr/>
        </p:nvSpPr>
        <p:spPr bwMode="auto">
          <a:xfrm>
            <a:off x="1066800" y="1295400"/>
            <a:ext cx="6762750" cy="4478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sz="3200"/>
              <a:t>Proposal</a:t>
            </a:r>
          </a:p>
          <a:p>
            <a:pPr eaLnBrk="0" hangingPunct="0"/>
            <a:r>
              <a:rPr lang="en-US" sz="3200"/>
              <a:t>	Investigate research area</a:t>
            </a:r>
          </a:p>
          <a:p>
            <a:pPr eaLnBrk="0" hangingPunct="0"/>
            <a:r>
              <a:rPr lang="en-US" sz="3200"/>
              <a:t>	Define research question</a:t>
            </a:r>
          </a:p>
          <a:p>
            <a:pPr eaLnBrk="0" hangingPunct="0"/>
            <a:r>
              <a:rPr lang="en-US" sz="3200"/>
              <a:t>	Determine research method</a:t>
            </a:r>
          </a:p>
          <a:p>
            <a:pPr eaLnBrk="0" hangingPunct="0"/>
            <a:r>
              <a:rPr lang="en-US" sz="3200"/>
              <a:t>	Plan execution</a:t>
            </a:r>
          </a:p>
          <a:p>
            <a:pPr eaLnBrk="0" hangingPunct="0"/>
            <a:r>
              <a:rPr lang="en-US" sz="3200"/>
              <a:t>Project</a:t>
            </a:r>
          </a:p>
          <a:p>
            <a:pPr eaLnBrk="0" hangingPunct="0"/>
            <a:r>
              <a:rPr lang="en-US" sz="3200"/>
              <a:t>	Execute plan</a:t>
            </a:r>
          </a:p>
          <a:p>
            <a:pPr eaLnBrk="0" hangingPunct="0"/>
            <a:r>
              <a:rPr lang="en-US" sz="3200"/>
              <a:t>	Evaluate evidence</a:t>
            </a:r>
          </a:p>
          <a:p>
            <a:pPr eaLnBrk="0" hangingPunct="0"/>
            <a:r>
              <a:rPr lang="en-US" sz="3200"/>
              <a:t>	Communicate results</a:t>
            </a:r>
          </a:p>
        </p:txBody>
      </p:sp>
      <p:grpSp>
        <p:nvGrpSpPr>
          <p:cNvPr id="18436" name="Group 4"/>
          <p:cNvGrpSpPr>
            <a:grpSpLocks/>
          </p:cNvGrpSpPr>
          <p:nvPr/>
        </p:nvGrpSpPr>
        <p:grpSpPr bwMode="auto">
          <a:xfrm flipV="1">
            <a:off x="1447800" y="2057400"/>
            <a:ext cx="381000" cy="1752600"/>
            <a:chOff x="288" y="1344"/>
            <a:chExt cx="240" cy="1104"/>
          </a:xfrm>
        </p:grpSpPr>
        <p:sp>
          <p:nvSpPr>
            <p:cNvPr id="18437" name="AutoShape 5"/>
            <p:cNvSpPr>
              <a:spLocks noChangeArrowheads="1"/>
            </p:cNvSpPr>
            <p:nvPr/>
          </p:nvSpPr>
          <p:spPr bwMode="auto">
            <a:xfrm>
              <a:off x="288" y="1344"/>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8" name="AutoShape 6"/>
            <p:cNvSpPr>
              <a:spLocks noChangeArrowheads="1"/>
            </p:cNvSpPr>
            <p:nvPr/>
          </p:nvSpPr>
          <p:spPr bwMode="auto">
            <a:xfrm>
              <a:off x="288" y="1728"/>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39" name="AutoShape 7"/>
            <p:cNvSpPr>
              <a:spLocks noChangeArrowheads="1"/>
            </p:cNvSpPr>
            <p:nvPr/>
          </p:nvSpPr>
          <p:spPr bwMode="auto">
            <a:xfrm>
              <a:off x="288" y="2112"/>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8440" name="Group 8"/>
          <p:cNvGrpSpPr>
            <a:grpSpLocks/>
          </p:cNvGrpSpPr>
          <p:nvPr/>
        </p:nvGrpSpPr>
        <p:grpSpPr bwMode="auto">
          <a:xfrm>
            <a:off x="7924800" y="2057400"/>
            <a:ext cx="381000" cy="1752600"/>
            <a:chOff x="5040" y="1392"/>
            <a:chExt cx="240" cy="1104"/>
          </a:xfrm>
        </p:grpSpPr>
        <p:sp>
          <p:nvSpPr>
            <p:cNvPr id="18441" name="AutoShape 9"/>
            <p:cNvSpPr>
              <a:spLocks noChangeArrowheads="1"/>
            </p:cNvSpPr>
            <p:nvPr/>
          </p:nvSpPr>
          <p:spPr bwMode="auto">
            <a:xfrm>
              <a:off x="5040" y="1392"/>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42" name="AutoShape 10"/>
            <p:cNvSpPr>
              <a:spLocks noChangeArrowheads="1"/>
            </p:cNvSpPr>
            <p:nvPr/>
          </p:nvSpPr>
          <p:spPr bwMode="auto">
            <a:xfrm>
              <a:off x="5040" y="1776"/>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43" name="AutoShape 11"/>
            <p:cNvSpPr>
              <a:spLocks noChangeArrowheads="1"/>
            </p:cNvSpPr>
            <p:nvPr/>
          </p:nvSpPr>
          <p:spPr bwMode="auto">
            <a:xfrm>
              <a:off x="5040" y="2160"/>
              <a:ext cx="240" cy="336"/>
            </a:xfrm>
            <a:prstGeom prst="upArrow">
              <a:avLst>
                <a:gd name="adj1" fmla="val 50000"/>
                <a:gd name="adj2" fmla="val 35000"/>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4170343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990600" y="685800"/>
            <a:ext cx="7450138" cy="1431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4400" b="1"/>
              <a:t>Research Area</a:t>
            </a:r>
          </a:p>
          <a:p>
            <a:pPr eaLnBrk="0" hangingPunct="0"/>
            <a:r>
              <a:rPr lang="en-US" sz="4400" b="1"/>
              <a:t>		- Research Question</a:t>
            </a:r>
          </a:p>
        </p:txBody>
      </p:sp>
      <p:sp>
        <p:nvSpPr>
          <p:cNvPr id="19459" name="Text Box 3"/>
          <p:cNvSpPr txBox="1">
            <a:spLocks noChangeArrowheads="1"/>
          </p:cNvSpPr>
          <p:nvPr/>
        </p:nvSpPr>
        <p:spPr bwMode="auto">
          <a:xfrm>
            <a:off x="2057400" y="2743200"/>
            <a:ext cx="4044950" cy="2289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3600"/>
              <a:t>Area of INTEREST</a:t>
            </a:r>
          </a:p>
          <a:p>
            <a:pPr eaLnBrk="0" hangingPunct="0"/>
            <a:r>
              <a:rPr lang="en-US" sz="3600"/>
              <a:t>Need knowledge</a:t>
            </a:r>
          </a:p>
          <a:p>
            <a:pPr eaLnBrk="0" hangingPunct="0"/>
            <a:r>
              <a:rPr lang="en-US" sz="3600"/>
              <a:t>Investigate</a:t>
            </a:r>
          </a:p>
          <a:p>
            <a:pPr eaLnBrk="0" hangingPunct="0"/>
            <a:r>
              <a:rPr lang="en-US" sz="3600"/>
              <a:t>Critically appraise</a:t>
            </a:r>
          </a:p>
        </p:txBody>
      </p:sp>
    </p:spTree>
    <p:extLst>
      <p:ext uri="{BB962C8B-B14F-4D97-AF65-F5344CB8AC3E}">
        <p14:creationId xmlns:p14="http://schemas.microsoft.com/office/powerpoint/2010/main" val="2049556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2"/>
          <p:cNvSpPr txBox="1">
            <a:spLocks noChangeArrowheads="1"/>
          </p:cNvSpPr>
          <p:nvPr/>
        </p:nvSpPr>
        <p:spPr bwMode="auto">
          <a:xfrm>
            <a:off x="2286000" y="533400"/>
            <a:ext cx="434657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GB" sz="4400" b="1"/>
              <a:t>The Hypothesis</a:t>
            </a:r>
            <a:endParaRPr lang="en-US" sz="4400" b="1"/>
          </a:p>
        </p:txBody>
      </p:sp>
      <p:sp>
        <p:nvSpPr>
          <p:cNvPr id="20483" name="Text Box 3"/>
          <p:cNvSpPr txBox="1">
            <a:spLocks noChangeArrowheads="1"/>
          </p:cNvSpPr>
          <p:nvPr/>
        </p:nvSpPr>
        <p:spPr bwMode="auto">
          <a:xfrm>
            <a:off x="533400" y="1600200"/>
            <a:ext cx="732110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3600" dirty="0"/>
              <a:t>Refines/scopes the question</a:t>
            </a:r>
          </a:p>
          <a:p>
            <a:pPr eaLnBrk="0" hangingPunct="0"/>
            <a:r>
              <a:rPr lang="en-US" sz="3600" dirty="0"/>
              <a:t>	and sets the </a:t>
            </a:r>
            <a:r>
              <a:rPr lang="en-US" sz="3600" b="1" dirty="0"/>
              <a:t>AIM</a:t>
            </a:r>
          </a:p>
          <a:p>
            <a:pPr eaLnBrk="0" hangingPunct="0"/>
            <a:r>
              <a:rPr lang="en-US" sz="3600" dirty="0"/>
              <a:t>Leads to the intermediate </a:t>
            </a:r>
            <a:r>
              <a:rPr lang="en-US" sz="3600" b="1" dirty="0"/>
              <a:t>OBJECTIVES</a:t>
            </a:r>
          </a:p>
          <a:p>
            <a:pPr eaLnBrk="0" hangingPunct="0"/>
            <a:r>
              <a:rPr lang="en-US" sz="3600" dirty="0"/>
              <a:t>Determines the work you do</a:t>
            </a:r>
          </a:p>
          <a:p>
            <a:pPr eaLnBrk="0" hangingPunct="0"/>
            <a:r>
              <a:rPr lang="en-US" sz="3600" dirty="0"/>
              <a:t>	and defines when you finish</a:t>
            </a:r>
          </a:p>
          <a:p>
            <a:pPr eaLnBrk="0" hangingPunct="0"/>
            <a:r>
              <a:rPr lang="en-US" sz="3600" dirty="0"/>
              <a:t>Something capable of proof</a:t>
            </a:r>
          </a:p>
          <a:p>
            <a:pPr eaLnBrk="0" hangingPunct="0"/>
            <a:r>
              <a:rPr lang="en-US" sz="3600" dirty="0"/>
              <a:t>	or otherwise</a:t>
            </a:r>
          </a:p>
        </p:txBody>
      </p:sp>
    </p:spTree>
    <p:extLst>
      <p:ext uri="{BB962C8B-B14F-4D97-AF65-F5344CB8AC3E}">
        <p14:creationId xmlns:p14="http://schemas.microsoft.com/office/powerpoint/2010/main" val="1003675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2"/>
          <p:cNvSpPr txBox="1">
            <a:spLocks noChangeArrowheads="1"/>
          </p:cNvSpPr>
          <p:nvPr/>
        </p:nvSpPr>
        <p:spPr bwMode="auto">
          <a:xfrm>
            <a:off x="2133600" y="685800"/>
            <a:ext cx="4843463"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4400" b="1"/>
              <a:t>Research Method</a:t>
            </a:r>
          </a:p>
        </p:txBody>
      </p:sp>
      <p:sp>
        <p:nvSpPr>
          <p:cNvPr id="21507" name="Text Box 3"/>
          <p:cNvSpPr txBox="1">
            <a:spLocks noChangeArrowheads="1"/>
          </p:cNvSpPr>
          <p:nvPr/>
        </p:nvSpPr>
        <p:spPr bwMode="auto">
          <a:xfrm>
            <a:off x="990600" y="1981200"/>
            <a:ext cx="7524750" cy="3937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3600"/>
              <a:t>Each objective requires activities</a:t>
            </a:r>
          </a:p>
          <a:p>
            <a:pPr eaLnBrk="0" hangingPunct="0"/>
            <a:r>
              <a:rPr lang="en-US" sz="3600"/>
              <a:t>Valid evidence gathering techniques</a:t>
            </a:r>
          </a:p>
          <a:p>
            <a:pPr eaLnBrk="0" hangingPunct="0"/>
            <a:r>
              <a:rPr lang="en-US" sz="3600"/>
              <a:t>Leads to research method</a:t>
            </a:r>
          </a:p>
          <a:p>
            <a:pPr eaLnBrk="0" hangingPunct="0"/>
            <a:endParaRPr lang="en-US" sz="3600"/>
          </a:p>
          <a:p>
            <a:pPr eaLnBrk="0" hangingPunct="0"/>
            <a:r>
              <a:rPr lang="en-US" sz="3600"/>
              <a:t>Approved valid patterns of activities</a:t>
            </a:r>
          </a:p>
          <a:p>
            <a:pPr eaLnBrk="0" hangingPunct="0"/>
            <a:endParaRPr lang="en-US" sz="3600"/>
          </a:p>
          <a:p>
            <a:pPr eaLnBrk="0" hangingPunct="0"/>
            <a:r>
              <a:rPr lang="en-US" sz="3600"/>
              <a:t>Activities produce deliverables</a:t>
            </a:r>
          </a:p>
        </p:txBody>
      </p:sp>
    </p:spTree>
    <p:extLst>
      <p:ext uri="{BB962C8B-B14F-4D97-AF65-F5344CB8AC3E}">
        <p14:creationId xmlns:p14="http://schemas.microsoft.com/office/powerpoint/2010/main" val="2700768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body" idx="1"/>
          </p:nvPr>
        </p:nvSpPr>
        <p:spPr>
          <a:xfrm>
            <a:off x="381000" y="838200"/>
            <a:ext cx="8534400" cy="5254625"/>
          </a:xfrm>
        </p:spPr>
        <p:txBody>
          <a:bodyPr/>
          <a:lstStyle/>
          <a:p>
            <a:pPr>
              <a:lnSpc>
                <a:spcPct val="80000"/>
              </a:lnSpc>
              <a:spcBef>
                <a:spcPct val="0"/>
              </a:spcBef>
            </a:pPr>
            <a:r>
              <a:rPr lang="en-US" dirty="0">
                <a:latin typeface="Arial" pitchFamily="34" charset="0"/>
                <a:cs typeface="Arial" pitchFamily="34" charset="0"/>
              </a:rPr>
              <a:t>Case study - </a:t>
            </a:r>
            <a:r>
              <a:rPr lang="en-US" sz="2400" dirty="0">
                <a:latin typeface="Arial" pitchFamily="34" charset="0"/>
                <a:cs typeface="Arial" pitchFamily="34" charset="0"/>
              </a:rPr>
              <a:t>investigates a contemporary phenomenon within its real-life contex</a:t>
            </a:r>
            <a:r>
              <a:rPr lang="en-US" sz="2000" dirty="0">
                <a:latin typeface="Arial" pitchFamily="34" charset="0"/>
                <a:cs typeface="Arial" pitchFamily="34" charset="0"/>
              </a:rPr>
              <a:t>t</a:t>
            </a:r>
          </a:p>
          <a:p>
            <a:pPr>
              <a:lnSpc>
                <a:spcPct val="80000"/>
              </a:lnSpc>
              <a:spcBef>
                <a:spcPct val="0"/>
              </a:spcBef>
            </a:pPr>
            <a:endParaRPr lang="en-US"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Action research</a:t>
            </a:r>
          </a:p>
          <a:p>
            <a:pPr lvl="1">
              <a:lnSpc>
                <a:spcPct val="80000"/>
              </a:lnSpc>
              <a:spcBef>
                <a:spcPct val="0"/>
              </a:spcBef>
            </a:pPr>
            <a:r>
              <a:rPr lang="en-US" sz="2400" dirty="0">
                <a:latin typeface="Arial" pitchFamily="34" charset="0"/>
                <a:cs typeface="Arial" pitchFamily="34" charset="0"/>
              </a:rPr>
              <a:t>interacts with the object system of study</a:t>
            </a:r>
          </a:p>
          <a:p>
            <a:pPr lvl="1">
              <a:lnSpc>
                <a:spcPct val="80000"/>
              </a:lnSpc>
              <a:spcBef>
                <a:spcPct val="0"/>
              </a:spcBef>
            </a:pPr>
            <a:r>
              <a:rPr lang="en-US" sz="2400" dirty="0">
                <a:latin typeface="Arial" pitchFamily="34" charset="0"/>
                <a:cs typeface="Arial" pitchFamily="34" charset="0"/>
              </a:rPr>
              <a:t>combines a substantive act with a research procedure </a:t>
            </a:r>
          </a:p>
          <a:p>
            <a:pPr lvl="1">
              <a:lnSpc>
                <a:spcPct val="80000"/>
              </a:lnSpc>
              <a:spcBef>
                <a:spcPct val="0"/>
              </a:spcBef>
            </a:pPr>
            <a:endParaRPr lang="en-US" sz="2400"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Ethnographic research</a:t>
            </a:r>
          </a:p>
          <a:p>
            <a:pPr lvl="2">
              <a:lnSpc>
                <a:spcPct val="80000"/>
              </a:lnSpc>
              <a:spcBef>
                <a:spcPct val="0"/>
              </a:spcBef>
            </a:pPr>
            <a:r>
              <a:rPr lang="en-US" sz="2000" dirty="0">
                <a:latin typeface="Arial" pitchFamily="34" charset="0"/>
                <a:cs typeface="Arial" pitchFamily="34" charset="0"/>
              </a:rPr>
              <a:t>What people do rather than say they do</a:t>
            </a:r>
          </a:p>
          <a:p>
            <a:pPr lvl="2">
              <a:lnSpc>
                <a:spcPct val="80000"/>
              </a:lnSpc>
              <a:spcBef>
                <a:spcPct val="0"/>
              </a:spcBef>
            </a:pPr>
            <a:endParaRPr lang="en-US" dirty="0">
              <a:latin typeface="Arial" pitchFamily="34" charset="0"/>
              <a:cs typeface="Arial" pitchFamily="34" charset="0"/>
            </a:endParaRPr>
          </a:p>
          <a:p>
            <a:pPr>
              <a:lnSpc>
                <a:spcPct val="80000"/>
              </a:lnSpc>
              <a:spcBef>
                <a:spcPct val="0"/>
              </a:spcBef>
            </a:pPr>
            <a:r>
              <a:rPr lang="en-US" dirty="0">
                <a:latin typeface="Arial" pitchFamily="34" charset="0"/>
                <a:cs typeface="Arial" pitchFamily="34" charset="0"/>
              </a:rPr>
              <a:t>Grounded theory- </a:t>
            </a:r>
            <a:r>
              <a:rPr lang="en-US" sz="2400" dirty="0">
                <a:latin typeface="Arial" pitchFamily="34" charset="0"/>
                <a:cs typeface="Arial" pitchFamily="34" charset="0"/>
              </a:rPr>
              <a:t>an inductive, theory discovery methodology”</a:t>
            </a:r>
          </a:p>
          <a:p>
            <a:pPr lvl="2">
              <a:lnSpc>
                <a:spcPct val="80000"/>
              </a:lnSpc>
              <a:spcBef>
                <a:spcPct val="0"/>
              </a:spcBef>
            </a:pPr>
            <a:r>
              <a:rPr lang="en-US" sz="2000" dirty="0">
                <a:latin typeface="Arial" pitchFamily="34" charset="0"/>
                <a:cs typeface="Arial" pitchFamily="34" charset="0"/>
              </a:rPr>
              <a:t>developing theory from data systematically gathered and </a:t>
            </a:r>
            <a:r>
              <a:rPr lang="en-US" sz="2000" dirty="0" err="1">
                <a:latin typeface="Arial" pitchFamily="34" charset="0"/>
                <a:cs typeface="Arial" pitchFamily="34" charset="0"/>
              </a:rPr>
              <a:t>analysed</a:t>
            </a:r>
            <a:endParaRPr lang="en-US" sz="1800" dirty="0">
              <a:latin typeface="Arial" pitchFamily="34" charset="0"/>
              <a:cs typeface="Arial" pitchFamily="34" charset="0"/>
            </a:endParaRPr>
          </a:p>
        </p:txBody>
      </p:sp>
    </p:spTree>
    <p:extLst>
      <p:ext uri="{BB962C8B-B14F-4D97-AF65-F5344CB8AC3E}">
        <p14:creationId xmlns:p14="http://schemas.microsoft.com/office/powerpoint/2010/main" val="351851950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body" idx="1"/>
          </p:nvPr>
        </p:nvSpPr>
        <p:spPr>
          <a:xfrm>
            <a:off x="755650" y="549275"/>
            <a:ext cx="7456488" cy="5903913"/>
          </a:xfrm>
        </p:spPr>
        <p:txBody>
          <a:bodyPr/>
          <a:lstStyle/>
          <a:p>
            <a:pPr>
              <a:lnSpc>
                <a:spcPct val="90000"/>
              </a:lnSpc>
            </a:pPr>
            <a:r>
              <a:rPr lang="en-US" dirty="0">
                <a:latin typeface="Arial" pitchFamily="34" charset="0"/>
                <a:cs typeface="Arial" pitchFamily="34" charset="0"/>
              </a:rPr>
              <a:t>Qualitative and quantitative data collection</a:t>
            </a:r>
          </a:p>
          <a:p>
            <a:pPr lvl="1">
              <a:lnSpc>
                <a:spcPct val="90000"/>
              </a:lnSpc>
            </a:pPr>
            <a:r>
              <a:rPr lang="en-US" sz="2000" dirty="0">
                <a:latin typeface="Arial" pitchFamily="34" charset="0"/>
                <a:cs typeface="Arial" pitchFamily="34" charset="0"/>
              </a:rPr>
              <a:t>interview</a:t>
            </a:r>
          </a:p>
          <a:p>
            <a:pPr lvl="1">
              <a:lnSpc>
                <a:spcPct val="90000"/>
              </a:lnSpc>
            </a:pPr>
            <a:r>
              <a:rPr lang="en-US" sz="2000" dirty="0">
                <a:latin typeface="Arial" pitchFamily="34" charset="0"/>
                <a:cs typeface="Arial" pitchFamily="34" charset="0"/>
              </a:rPr>
              <a:t>observation (conversation recording and analysis, photographs and video-taping, role-playing)</a:t>
            </a:r>
          </a:p>
          <a:p>
            <a:pPr lvl="1">
              <a:lnSpc>
                <a:spcPct val="90000"/>
              </a:lnSpc>
            </a:pPr>
            <a:r>
              <a:rPr lang="en-US" sz="2000" dirty="0">
                <a:latin typeface="Arial" pitchFamily="34" charset="0"/>
                <a:cs typeface="Arial" pitchFamily="34" charset="0"/>
              </a:rPr>
              <a:t>field work</a:t>
            </a:r>
          </a:p>
          <a:p>
            <a:pPr lvl="1">
              <a:lnSpc>
                <a:spcPct val="90000"/>
              </a:lnSpc>
            </a:pPr>
            <a:r>
              <a:rPr lang="en-US" sz="2000" dirty="0">
                <a:latin typeface="Arial" pitchFamily="34" charset="0"/>
                <a:cs typeface="Arial" pitchFamily="34" charset="0"/>
              </a:rPr>
              <a:t>survey and questionnaire</a:t>
            </a:r>
          </a:p>
          <a:p>
            <a:pPr lvl="1">
              <a:lnSpc>
                <a:spcPct val="90000"/>
              </a:lnSpc>
            </a:pPr>
            <a:endParaRPr lang="en-US" sz="1200" dirty="0">
              <a:latin typeface="Arial" pitchFamily="34" charset="0"/>
              <a:cs typeface="Arial" pitchFamily="34" charset="0"/>
            </a:endParaRPr>
          </a:p>
          <a:p>
            <a:pPr>
              <a:lnSpc>
                <a:spcPct val="90000"/>
              </a:lnSpc>
            </a:pPr>
            <a:r>
              <a:rPr lang="en-US" dirty="0">
                <a:latin typeface="Arial" pitchFamily="34" charset="0"/>
                <a:cs typeface="Arial" pitchFamily="34" charset="0"/>
              </a:rPr>
              <a:t>Data analysis</a:t>
            </a:r>
          </a:p>
          <a:p>
            <a:pPr lvl="1">
              <a:lnSpc>
                <a:spcPct val="90000"/>
              </a:lnSpc>
            </a:pPr>
            <a:r>
              <a:rPr lang="en-US" sz="2000" dirty="0" err="1">
                <a:latin typeface="Arial" pitchFamily="34" charset="0"/>
                <a:cs typeface="Arial" pitchFamily="34" charset="0"/>
              </a:rPr>
              <a:t>categorisation</a:t>
            </a:r>
            <a:r>
              <a:rPr lang="en-US" sz="2000" dirty="0">
                <a:latin typeface="Arial" pitchFamily="34" charset="0"/>
                <a:cs typeface="Arial" pitchFamily="34" charset="0"/>
              </a:rPr>
              <a:t>/classification</a:t>
            </a:r>
          </a:p>
          <a:p>
            <a:pPr lvl="1">
              <a:lnSpc>
                <a:spcPct val="90000"/>
              </a:lnSpc>
            </a:pPr>
            <a:r>
              <a:rPr lang="en-US" sz="2000" dirty="0">
                <a:latin typeface="Arial" pitchFamily="34" charset="0"/>
                <a:cs typeface="Arial" pitchFamily="34" charset="0"/>
              </a:rPr>
              <a:t>quantitative data analysis</a:t>
            </a:r>
          </a:p>
          <a:p>
            <a:pPr lvl="1">
              <a:lnSpc>
                <a:spcPct val="90000"/>
              </a:lnSpc>
            </a:pPr>
            <a:endParaRPr lang="en-US" sz="1200" dirty="0">
              <a:latin typeface="Arial" pitchFamily="34" charset="0"/>
              <a:cs typeface="Arial" pitchFamily="34" charset="0"/>
            </a:endParaRPr>
          </a:p>
          <a:p>
            <a:pPr>
              <a:lnSpc>
                <a:spcPct val="90000"/>
              </a:lnSpc>
            </a:pPr>
            <a:r>
              <a:rPr lang="en-US" dirty="0">
                <a:latin typeface="Arial" pitchFamily="34" charset="0"/>
                <a:cs typeface="Arial" pitchFamily="34" charset="0"/>
              </a:rPr>
              <a:t>Reasoning / Argumentation</a:t>
            </a:r>
          </a:p>
          <a:p>
            <a:pPr lvl="1">
              <a:lnSpc>
                <a:spcPct val="90000"/>
              </a:lnSpc>
            </a:pPr>
            <a:r>
              <a:rPr lang="en-US" sz="2000" dirty="0">
                <a:latin typeface="Arial" pitchFamily="34" charset="0"/>
                <a:cs typeface="Arial" pitchFamily="34" charset="0"/>
              </a:rPr>
              <a:t>deduction, induction, abduction</a:t>
            </a:r>
            <a:endParaRPr lang="en-US" dirty="0">
              <a:latin typeface="Arial" pitchFamily="34" charset="0"/>
              <a:cs typeface="Arial" pitchFamily="34" charset="0"/>
            </a:endParaRPr>
          </a:p>
        </p:txBody>
      </p:sp>
    </p:spTree>
    <p:extLst>
      <p:ext uri="{BB962C8B-B14F-4D97-AF65-F5344CB8AC3E}">
        <p14:creationId xmlns:p14="http://schemas.microsoft.com/office/powerpoint/2010/main" val="34416424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Experiments</a:t>
            </a:r>
          </a:p>
        </p:txBody>
      </p:sp>
      <p:sp>
        <p:nvSpPr>
          <p:cNvPr id="17411" name="Rectangle 3"/>
          <p:cNvSpPr>
            <a:spLocks noGrp="1" noChangeArrowheads="1"/>
          </p:cNvSpPr>
          <p:nvPr>
            <p:ph type="body" idx="1"/>
          </p:nvPr>
        </p:nvSpPr>
        <p:spPr/>
        <p:txBody>
          <a:bodyPr/>
          <a:lstStyle/>
          <a:p>
            <a:r>
              <a:rPr lang="en-GB"/>
              <a:t>Experimentation can be based on </a:t>
            </a:r>
          </a:p>
          <a:p>
            <a:pPr lvl="1"/>
            <a:r>
              <a:rPr lang="en-GB"/>
              <a:t>Design and build</a:t>
            </a:r>
          </a:p>
          <a:p>
            <a:pPr lvl="1"/>
            <a:r>
              <a:rPr lang="en-GB"/>
              <a:t>Simulations</a:t>
            </a:r>
          </a:p>
          <a:p>
            <a:pPr lvl="1"/>
            <a:r>
              <a:rPr lang="en-GB"/>
              <a:t>Survey</a:t>
            </a:r>
          </a:p>
          <a:p>
            <a:pPr lvl="1"/>
            <a:r>
              <a:rPr lang="en-GB"/>
              <a:t>Situational observation</a:t>
            </a:r>
          </a:p>
          <a:p>
            <a:pPr lvl="1"/>
            <a:r>
              <a:rPr lang="en-GB"/>
              <a:t>Data analysis from existing data</a:t>
            </a:r>
          </a:p>
          <a:p>
            <a:pPr lvl="1"/>
            <a:r>
              <a:rPr lang="en-GB"/>
              <a:t>Inferencing</a:t>
            </a:r>
          </a:p>
          <a:p>
            <a:endParaRPr lang="en-GB"/>
          </a:p>
        </p:txBody>
      </p:sp>
    </p:spTree>
    <p:extLst>
      <p:ext uri="{BB962C8B-B14F-4D97-AF65-F5344CB8AC3E}">
        <p14:creationId xmlns:p14="http://schemas.microsoft.com/office/powerpoint/2010/main" val="857977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Likely Types of Project</a:t>
            </a:r>
          </a:p>
        </p:txBody>
      </p:sp>
      <p:sp>
        <p:nvSpPr>
          <p:cNvPr id="15363" name="Rectangle 3"/>
          <p:cNvSpPr>
            <a:spLocks noGrp="1" noChangeArrowheads="1"/>
          </p:cNvSpPr>
          <p:nvPr>
            <p:ph type="body" idx="1"/>
          </p:nvPr>
        </p:nvSpPr>
        <p:spPr/>
        <p:txBody>
          <a:bodyPr/>
          <a:lstStyle/>
          <a:p>
            <a:pPr>
              <a:lnSpc>
                <a:spcPct val="90000"/>
              </a:lnSpc>
            </a:pPr>
            <a:r>
              <a:rPr lang="en-GB" dirty="0"/>
              <a:t>For </a:t>
            </a:r>
            <a:r>
              <a:rPr lang="en-GB" dirty="0" smtClean="0"/>
              <a:t>many technical </a:t>
            </a:r>
            <a:r>
              <a:rPr lang="en-GB" dirty="0"/>
              <a:t>p</a:t>
            </a:r>
            <a:r>
              <a:rPr lang="en-GB" dirty="0" smtClean="0"/>
              <a:t>rogrammes</a:t>
            </a:r>
            <a:endParaRPr lang="en-GB" dirty="0"/>
          </a:p>
          <a:p>
            <a:pPr lvl="1">
              <a:lnSpc>
                <a:spcPct val="90000"/>
              </a:lnSpc>
            </a:pPr>
            <a:r>
              <a:rPr lang="en-GB" dirty="0"/>
              <a:t>Design and build</a:t>
            </a:r>
          </a:p>
          <a:p>
            <a:pPr lvl="1">
              <a:lnSpc>
                <a:spcPct val="90000"/>
              </a:lnSpc>
            </a:pPr>
            <a:r>
              <a:rPr lang="en-GB" dirty="0"/>
              <a:t>Experiment</a:t>
            </a:r>
          </a:p>
          <a:p>
            <a:pPr>
              <a:lnSpc>
                <a:spcPct val="90000"/>
              </a:lnSpc>
            </a:pPr>
            <a:r>
              <a:rPr lang="en-GB" dirty="0" smtClean="0"/>
              <a:t>Also commonplace:</a:t>
            </a:r>
            <a:endParaRPr lang="en-GB" dirty="0"/>
          </a:p>
          <a:p>
            <a:pPr lvl="1">
              <a:lnSpc>
                <a:spcPct val="90000"/>
              </a:lnSpc>
            </a:pPr>
            <a:r>
              <a:rPr lang="en-GB" dirty="0" smtClean="0"/>
              <a:t>Simulation</a:t>
            </a:r>
            <a:endParaRPr lang="en-GB" dirty="0"/>
          </a:p>
          <a:p>
            <a:pPr lvl="1">
              <a:lnSpc>
                <a:spcPct val="90000"/>
              </a:lnSpc>
            </a:pPr>
            <a:r>
              <a:rPr lang="en-GB" dirty="0"/>
              <a:t>Survey</a:t>
            </a:r>
          </a:p>
          <a:p>
            <a:pPr lvl="1">
              <a:lnSpc>
                <a:spcPct val="90000"/>
              </a:lnSpc>
            </a:pPr>
            <a:r>
              <a:rPr lang="en-GB" dirty="0"/>
              <a:t>Case study</a:t>
            </a:r>
          </a:p>
          <a:p>
            <a:pPr>
              <a:lnSpc>
                <a:spcPct val="90000"/>
              </a:lnSpc>
            </a:pPr>
            <a:r>
              <a:rPr lang="en-GB" dirty="0"/>
              <a:t>If </a:t>
            </a:r>
            <a:r>
              <a:rPr lang="en-GB" dirty="0" smtClean="0"/>
              <a:t>employer-based, </a:t>
            </a:r>
            <a:r>
              <a:rPr lang="en-GB" dirty="0"/>
              <a:t>need to ensure level is appropriate (supervisor will advise)</a:t>
            </a:r>
          </a:p>
        </p:txBody>
      </p:sp>
    </p:spTree>
    <p:extLst>
      <p:ext uri="{BB962C8B-B14F-4D97-AF65-F5344CB8AC3E}">
        <p14:creationId xmlns:p14="http://schemas.microsoft.com/office/powerpoint/2010/main" val="1531533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1219200" y="1066800"/>
            <a:ext cx="6513513" cy="3441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GB" sz="4400" b="1"/>
              <a:t>Planning</a:t>
            </a:r>
          </a:p>
          <a:p>
            <a:pPr eaLnBrk="0" hangingPunct="0"/>
            <a:r>
              <a:rPr lang="en-GB" sz="4400" b="1"/>
              <a:t>			</a:t>
            </a:r>
          </a:p>
          <a:p>
            <a:pPr eaLnBrk="0" hangingPunct="0"/>
            <a:endParaRPr lang="en-GB" sz="4400" b="1"/>
          </a:p>
          <a:p>
            <a:pPr eaLnBrk="0" hangingPunct="0"/>
            <a:endParaRPr lang="en-GB" sz="4400" b="1"/>
          </a:p>
          <a:p>
            <a:pPr eaLnBrk="0" hangingPunct="0"/>
            <a:r>
              <a:rPr lang="en-GB" sz="4400" b="1"/>
              <a:t>				Execution</a:t>
            </a:r>
            <a:endParaRPr lang="en-US" sz="4400" b="1"/>
          </a:p>
        </p:txBody>
      </p:sp>
      <p:sp>
        <p:nvSpPr>
          <p:cNvPr id="29699" name="Text Box 3"/>
          <p:cNvSpPr txBox="1">
            <a:spLocks noChangeArrowheads="1"/>
          </p:cNvSpPr>
          <p:nvPr/>
        </p:nvSpPr>
        <p:spPr bwMode="auto">
          <a:xfrm>
            <a:off x="1219200" y="2057400"/>
            <a:ext cx="5772150" cy="3387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3600"/>
              <a:t>Use of resources</a:t>
            </a:r>
          </a:p>
          <a:p>
            <a:pPr eaLnBrk="0" hangingPunct="0"/>
            <a:r>
              <a:rPr lang="en-US" sz="3600"/>
              <a:t>	through time</a:t>
            </a:r>
          </a:p>
          <a:p>
            <a:pPr eaLnBrk="0" hangingPunct="0"/>
            <a:endParaRPr lang="en-US" sz="3600"/>
          </a:p>
          <a:p>
            <a:pPr eaLnBrk="0" hangingPunct="0"/>
            <a:r>
              <a:rPr lang="en-US" sz="3600"/>
              <a:t>	</a:t>
            </a:r>
          </a:p>
          <a:p>
            <a:pPr eaLnBrk="0" hangingPunct="0"/>
            <a:endParaRPr lang="en-US" sz="3600"/>
          </a:p>
          <a:p>
            <a:pPr eaLnBrk="0" hangingPunct="0"/>
            <a:r>
              <a:rPr lang="en-US" sz="3600"/>
              <a:t>				Just Do It</a:t>
            </a:r>
          </a:p>
        </p:txBody>
      </p:sp>
    </p:spTree>
    <p:extLst>
      <p:ext uri="{BB962C8B-B14F-4D97-AF65-F5344CB8AC3E}">
        <p14:creationId xmlns:p14="http://schemas.microsoft.com/office/powerpoint/2010/main" val="2938600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2819400" y="1066800"/>
            <a:ext cx="3011488"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GB" sz="4400" b="1"/>
              <a:t>Evaluation</a:t>
            </a:r>
            <a:endParaRPr lang="en-US" sz="4400" b="1"/>
          </a:p>
        </p:txBody>
      </p:sp>
      <p:sp>
        <p:nvSpPr>
          <p:cNvPr id="30723" name="Text Box 3"/>
          <p:cNvSpPr txBox="1">
            <a:spLocks noChangeArrowheads="1"/>
          </p:cNvSpPr>
          <p:nvPr/>
        </p:nvSpPr>
        <p:spPr bwMode="auto">
          <a:xfrm>
            <a:off x="1371600" y="2514600"/>
            <a:ext cx="6229350" cy="283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sz="3600"/>
              <a:t>Criticising evidence</a:t>
            </a:r>
          </a:p>
          <a:p>
            <a:pPr eaLnBrk="0" hangingPunct="0"/>
            <a:r>
              <a:rPr lang="en-US" sz="3600"/>
              <a:t>Understanding what is proved</a:t>
            </a:r>
          </a:p>
          <a:p>
            <a:pPr eaLnBrk="0" hangingPunct="0"/>
            <a:r>
              <a:rPr lang="en-US" sz="3600"/>
              <a:t>	or not</a:t>
            </a:r>
          </a:p>
          <a:p>
            <a:pPr eaLnBrk="0" hangingPunct="0"/>
            <a:endParaRPr lang="en-US" sz="3600"/>
          </a:p>
          <a:p>
            <a:pPr eaLnBrk="0" hangingPunct="0"/>
            <a:r>
              <a:rPr lang="en-US" sz="3600"/>
              <a:t>Suggesting future work</a:t>
            </a:r>
          </a:p>
        </p:txBody>
      </p:sp>
    </p:spTree>
    <p:extLst>
      <p:ext uri="{BB962C8B-B14F-4D97-AF65-F5344CB8AC3E}">
        <p14:creationId xmlns:p14="http://schemas.microsoft.com/office/powerpoint/2010/main" val="2520541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ext Box 2"/>
          <p:cNvSpPr txBox="1">
            <a:spLocks noChangeArrowheads="1"/>
          </p:cNvSpPr>
          <p:nvPr/>
        </p:nvSpPr>
        <p:spPr bwMode="auto">
          <a:xfrm>
            <a:off x="1258888" y="1125538"/>
            <a:ext cx="5501827"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sz="4000" dirty="0">
                <a:latin typeface="Arial Black" pitchFamily="34" charset="0"/>
              </a:rPr>
              <a:t>Criticism</a:t>
            </a:r>
          </a:p>
          <a:p>
            <a:r>
              <a:rPr lang="en-GB" sz="4000" dirty="0">
                <a:latin typeface="Arial Black" pitchFamily="34" charset="0"/>
              </a:rPr>
              <a:t>	</a:t>
            </a:r>
            <a:r>
              <a:rPr lang="en-GB" sz="4000" dirty="0">
                <a:latin typeface="Arial" pitchFamily="34" charset="0"/>
                <a:cs typeface="Arial" pitchFamily="34" charset="0"/>
              </a:rPr>
              <a:t>honest, balanced</a:t>
            </a:r>
          </a:p>
          <a:p>
            <a:r>
              <a:rPr lang="en-GB" sz="4000" dirty="0">
                <a:latin typeface="Arial" pitchFamily="34" charset="0"/>
                <a:cs typeface="Arial" pitchFamily="34" charset="0"/>
              </a:rPr>
              <a:t>	reasoned judgment</a:t>
            </a:r>
          </a:p>
          <a:p>
            <a:endParaRPr lang="en-GB" sz="4000" dirty="0">
              <a:latin typeface="Arial Black" pitchFamily="34" charset="0"/>
            </a:endParaRPr>
          </a:p>
          <a:p>
            <a:r>
              <a:rPr lang="en-GB" sz="4000" dirty="0">
                <a:latin typeface="Arial Black" pitchFamily="34" charset="0"/>
              </a:rPr>
              <a:t>Communication</a:t>
            </a:r>
          </a:p>
          <a:p>
            <a:r>
              <a:rPr lang="en-GB" sz="4000" dirty="0">
                <a:latin typeface="Arial Black" pitchFamily="34" charset="0"/>
              </a:rPr>
              <a:t>	</a:t>
            </a:r>
            <a:r>
              <a:rPr lang="en-GB" sz="4000" dirty="0">
                <a:latin typeface="Arial" pitchFamily="34" charset="0"/>
                <a:cs typeface="Arial" pitchFamily="34" charset="0"/>
              </a:rPr>
              <a:t>for scrutiny</a:t>
            </a:r>
          </a:p>
          <a:p>
            <a:r>
              <a:rPr lang="en-GB" sz="4000" dirty="0">
                <a:latin typeface="Arial" pitchFamily="34" charset="0"/>
                <a:cs typeface="Arial" pitchFamily="34" charset="0"/>
              </a:rPr>
              <a:t>	so others may </a:t>
            </a:r>
            <a:r>
              <a:rPr lang="en-GB" sz="4000" dirty="0" smtClean="0">
                <a:latin typeface="Arial" pitchFamily="34" charset="0"/>
                <a:cs typeface="Arial" pitchFamily="34" charset="0"/>
              </a:rPr>
              <a:t>use</a:t>
            </a:r>
          </a:p>
          <a:p>
            <a:r>
              <a:rPr lang="en-GB" sz="4000" dirty="0">
                <a:latin typeface="Arial" pitchFamily="34" charset="0"/>
                <a:cs typeface="Arial" pitchFamily="34" charset="0"/>
              </a:rPr>
              <a:t>	</a:t>
            </a:r>
            <a:r>
              <a:rPr lang="en-GB" sz="4000" dirty="0" smtClean="0">
                <a:latin typeface="Arial" pitchFamily="34" charset="0"/>
                <a:cs typeface="Arial" pitchFamily="34" charset="0"/>
              </a:rPr>
              <a:t>your work</a:t>
            </a:r>
            <a:endParaRPr lang="en-GB" sz="4000" dirty="0">
              <a:latin typeface="Arial" pitchFamily="34" charset="0"/>
              <a:cs typeface="Arial" pitchFamily="34" charset="0"/>
            </a:endParaRPr>
          </a:p>
        </p:txBody>
      </p:sp>
    </p:spTree>
    <p:extLst>
      <p:ext uri="{BB962C8B-B14F-4D97-AF65-F5344CB8AC3E}">
        <p14:creationId xmlns:p14="http://schemas.microsoft.com/office/powerpoint/2010/main" val="30636003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Communicating Your Work</a:t>
            </a:r>
            <a:endParaRPr lang="en-GB" dirty="0"/>
          </a:p>
        </p:txBody>
      </p:sp>
    </p:spTree>
    <p:extLst>
      <p:ext uri="{BB962C8B-B14F-4D97-AF65-F5344CB8AC3E}">
        <p14:creationId xmlns:p14="http://schemas.microsoft.com/office/powerpoint/2010/main" val="2596559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Knowledge?</a:t>
            </a:r>
          </a:p>
        </p:txBody>
      </p:sp>
      <p:sp>
        <p:nvSpPr>
          <p:cNvPr id="5123" name="Rectangle 3"/>
          <p:cNvSpPr>
            <a:spLocks noGrp="1" noChangeArrowheads="1"/>
          </p:cNvSpPr>
          <p:nvPr>
            <p:ph type="body" idx="1"/>
          </p:nvPr>
        </p:nvSpPr>
        <p:spPr/>
        <p:txBody>
          <a:bodyPr/>
          <a:lstStyle/>
          <a:p>
            <a:r>
              <a:rPr lang="en-GB"/>
              <a:t>Plato</a:t>
            </a:r>
          </a:p>
          <a:p>
            <a:pPr lvl="1"/>
            <a:r>
              <a:rPr lang="en-GB"/>
              <a:t>In order to count as knowledge, a statement must be justified, true, and believed</a:t>
            </a:r>
          </a:p>
          <a:p>
            <a:endParaRPr lang="en-GB"/>
          </a:p>
          <a:p>
            <a:endParaRPr lang="en-GB"/>
          </a:p>
          <a:p>
            <a:endParaRPr lang="en-GB"/>
          </a:p>
          <a:p>
            <a:r>
              <a:rPr lang="en-GB"/>
              <a:t>And from here one falls into the tortured realms of the philosophers: Epistemology</a:t>
            </a:r>
          </a:p>
        </p:txBody>
      </p:sp>
      <p:pic>
        <p:nvPicPr>
          <p:cNvPr id="5125" name="Picture 5" descr="http://hypatia-lovers.com/AncientGreeks/Section20.html">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35375" y="3357563"/>
            <a:ext cx="1162050" cy="127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70257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How Do We Know Anything?</a:t>
            </a:r>
          </a:p>
        </p:txBody>
      </p:sp>
      <p:sp>
        <p:nvSpPr>
          <p:cNvPr id="6147" name="Rectangle 3"/>
          <p:cNvSpPr>
            <a:spLocks noGrp="1" noChangeArrowheads="1"/>
          </p:cNvSpPr>
          <p:nvPr>
            <p:ph type="body" idx="1"/>
          </p:nvPr>
        </p:nvSpPr>
        <p:spPr/>
        <p:txBody>
          <a:bodyPr/>
          <a:lstStyle/>
          <a:p>
            <a:r>
              <a:rPr lang="en-GB" dirty="0" smtClean="0"/>
              <a:t>Plato</a:t>
            </a:r>
            <a:r>
              <a:rPr lang="en-GB" dirty="0"/>
              <a:t>:  “Knowledge is justified true belief”</a:t>
            </a:r>
          </a:p>
          <a:p>
            <a:pPr lvl="1"/>
            <a:r>
              <a:rPr lang="en-GB" dirty="0"/>
              <a:t>In order to know that a given proposition is true, one must not only believe the relevant true proposition, but one must also have a good reason for doing so</a:t>
            </a:r>
          </a:p>
          <a:p>
            <a:r>
              <a:rPr lang="en-GB" dirty="0" err="1"/>
              <a:t>Gettier</a:t>
            </a:r>
            <a:r>
              <a:rPr lang="en-GB" dirty="0"/>
              <a:t>: “While justified belief in a proposition is necessary for that proposition to be known, it is not sufficient”</a:t>
            </a:r>
          </a:p>
        </p:txBody>
      </p:sp>
    </p:spTree>
    <p:extLst>
      <p:ext uri="{BB962C8B-B14F-4D97-AF65-F5344CB8AC3E}">
        <p14:creationId xmlns:p14="http://schemas.microsoft.com/office/powerpoint/2010/main" val="10485119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Epistemology</a:t>
            </a:r>
          </a:p>
        </p:txBody>
      </p:sp>
      <p:sp>
        <p:nvSpPr>
          <p:cNvPr id="7171" name="Rectangle 3"/>
          <p:cNvSpPr>
            <a:spLocks noGrp="1" noChangeArrowheads="1"/>
          </p:cNvSpPr>
          <p:nvPr>
            <p:ph type="body" idx="1"/>
          </p:nvPr>
        </p:nvSpPr>
        <p:spPr/>
        <p:txBody>
          <a:bodyPr/>
          <a:lstStyle/>
          <a:p>
            <a:pPr>
              <a:lnSpc>
                <a:spcPct val="90000"/>
              </a:lnSpc>
            </a:pPr>
            <a:r>
              <a:rPr lang="en-GB" dirty="0"/>
              <a:t>Rene Descartes:</a:t>
            </a:r>
          </a:p>
          <a:p>
            <a:pPr lvl="1">
              <a:lnSpc>
                <a:spcPct val="90000"/>
              </a:lnSpc>
            </a:pPr>
            <a:r>
              <a:rPr lang="en-GB" dirty="0"/>
              <a:t>Since the only method by which we perceive the external world is through our senses, and that, since the senses are not infallible, we should not consider our concept of knowledge to be infallible </a:t>
            </a:r>
          </a:p>
          <a:p>
            <a:pPr>
              <a:lnSpc>
                <a:spcPct val="90000"/>
              </a:lnSpc>
            </a:pPr>
            <a:r>
              <a:rPr lang="en-GB" dirty="0" smtClean="0"/>
              <a:t>If </a:t>
            </a:r>
            <a:r>
              <a:rPr lang="en-GB" dirty="0"/>
              <a:t>you’re interested in the philosophical background, try “epistemology” as a search term in Google or look it up on </a:t>
            </a:r>
            <a:r>
              <a:rPr lang="en-GB" dirty="0" smtClean="0"/>
              <a:t>Wikipedia</a:t>
            </a:r>
            <a:endParaRPr lang="en-GB" b="1" dirty="0"/>
          </a:p>
        </p:txBody>
      </p:sp>
    </p:spTree>
    <p:extLst>
      <p:ext uri="{BB962C8B-B14F-4D97-AF65-F5344CB8AC3E}">
        <p14:creationId xmlns:p14="http://schemas.microsoft.com/office/powerpoint/2010/main" val="14527332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Knowledge in Writing</a:t>
            </a:r>
          </a:p>
        </p:txBody>
      </p:sp>
      <p:sp>
        <p:nvSpPr>
          <p:cNvPr id="8195" name="Rectangle 3"/>
          <p:cNvSpPr>
            <a:spLocks noGrp="1" noChangeArrowheads="1"/>
          </p:cNvSpPr>
          <p:nvPr>
            <p:ph type="body" idx="1"/>
          </p:nvPr>
        </p:nvSpPr>
        <p:spPr/>
        <p:txBody>
          <a:bodyPr/>
          <a:lstStyle/>
          <a:p>
            <a:r>
              <a:rPr lang="en-GB" dirty="0"/>
              <a:t>Veracity from observed results</a:t>
            </a:r>
          </a:p>
          <a:p>
            <a:r>
              <a:rPr lang="en-GB" dirty="0"/>
              <a:t>Veracity from authoritative sources</a:t>
            </a:r>
          </a:p>
          <a:p>
            <a:pPr lvl="1"/>
            <a:r>
              <a:rPr lang="en-GB" dirty="0" smtClean="0"/>
              <a:t>Confirmed/supported by authoritative sources</a:t>
            </a:r>
          </a:p>
          <a:p>
            <a:pPr lvl="1"/>
            <a:r>
              <a:rPr lang="en-GB" dirty="0" smtClean="0"/>
              <a:t>Can be a bit </a:t>
            </a:r>
            <a:r>
              <a:rPr lang="en-GB" dirty="0"/>
              <a:t>Medieval – </a:t>
            </a:r>
            <a:r>
              <a:rPr lang="en-GB" dirty="0" smtClean="0"/>
              <a:t>Bible/Koran/Vedas/“</a:t>
            </a:r>
            <a:r>
              <a:rPr lang="en-GB" i="1" dirty="0" smtClean="0"/>
              <a:t>my </a:t>
            </a:r>
            <a:r>
              <a:rPr lang="en-GB" i="1" dirty="0"/>
              <a:t>Uncle Fred said</a:t>
            </a:r>
            <a:r>
              <a:rPr lang="en-GB" dirty="0"/>
              <a:t>” </a:t>
            </a:r>
            <a:r>
              <a:rPr lang="en-GB" dirty="0" smtClean="0"/>
              <a:t>used as </a:t>
            </a:r>
            <a:r>
              <a:rPr lang="en-GB" dirty="0"/>
              <a:t>“definitive truth”</a:t>
            </a:r>
          </a:p>
          <a:p>
            <a:r>
              <a:rPr lang="en-GB" dirty="0" smtClean="0"/>
              <a:t>Tension </a:t>
            </a:r>
            <a:r>
              <a:rPr lang="en-GB" dirty="0"/>
              <a:t>between sources, or between sources and observed data</a:t>
            </a:r>
          </a:p>
          <a:p>
            <a:r>
              <a:rPr lang="en-GB" dirty="0"/>
              <a:t>Practical experience/observation</a:t>
            </a:r>
          </a:p>
        </p:txBody>
      </p:sp>
    </p:spTree>
    <p:extLst>
      <p:ext uri="{BB962C8B-B14F-4D97-AF65-F5344CB8AC3E}">
        <p14:creationId xmlns:p14="http://schemas.microsoft.com/office/powerpoint/2010/main" val="4175031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Knowledge in Writing</a:t>
            </a:r>
          </a:p>
        </p:txBody>
      </p:sp>
      <p:sp>
        <p:nvSpPr>
          <p:cNvPr id="9219" name="Rectangle 3"/>
          <p:cNvSpPr>
            <a:spLocks noGrp="1" noChangeArrowheads="1"/>
          </p:cNvSpPr>
          <p:nvPr>
            <p:ph type="body" idx="1"/>
          </p:nvPr>
        </p:nvSpPr>
        <p:spPr/>
        <p:txBody>
          <a:bodyPr/>
          <a:lstStyle/>
          <a:p>
            <a:r>
              <a:rPr lang="en-GB" sz="2800"/>
              <a:t>Deduction</a:t>
            </a:r>
          </a:p>
          <a:p>
            <a:r>
              <a:rPr lang="en-GB" sz="2800"/>
              <a:t>Induction</a:t>
            </a:r>
          </a:p>
          <a:p>
            <a:r>
              <a:rPr lang="en-GB" sz="2800"/>
              <a:t>Serial chains of evidence</a:t>
            </a:r>
          </a:p>
          <a:p>
            <a:pPr lvl="1"/>
            <a:r>
              <a:rPr lang="en-GB" sz="2400"/>
              <a:t>Hamiltonian circuit</a:t>
            </a:r>
          </a:p>
          <a:p>
            <a:pPr lvl="1"/>
            <a:r>
              <a:rPr lang="en-GB" sz="2400"/>
              <a:t>Weakest link = strength of argument?</a:t>
            </a:r>
          </a:p>
          <a:p>
            <a:r>
              <a:rPr lang="en-GB" sz="2800"/>
              <a:t>Distributions of evidence</a:t>
            </a:r>
          </a:p>
          <a:p>
            <a:r>
              <a:rPr lang="en-GB" sz="2800"/>
              <a:t>Survey and opinion</a:t>
            </a:r>
          </a:p>
          <a:p>
            <a:r>
              <a:rPr lang="en-GB" sz="2800"/>
              <a:t>Agreed wisdom</a:t>
            </a:r>
          </a:p>
          <a:p>
            <a:r>
              <a:rPr lang="en-GB" sz="2800"/>
              <a:t>“Wisdom of crowds”?</a:t>
            </a:r>
          </a:p>
        </p:txBody>
      </p:sp>
    </p:spTree>
    <p:extLst>
      <p:ext uri="{BB962C8B-B14F-4D97-AF65-F5344CB8AC3E}">
        <p14:creationId xmlns:p14="http://schemas.microsoft.com/office/powerpoint/2010/main" val="5017603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sz="4000"/>
              <a:t>Knowledge in Writing (Outer Limits)</a:t>
            </a:r>
          </a:p>
        </p:txBody>
      </p:sp>
      <p:sp>
        <p:nvSpPr>
          <p:cNvPr id="10243" name="Rectangle 3"/>
          <p:cNvSpPr>
            <a:spLocks noGrp="1" noChangeArrowheads="1"/>
          </p:cNvSpPr>
          <p:nvPr>
            <p:ph type="body" idx="1"/>
          </p:nvPr>
        </p:nvSpPr>
        <p:spPr/>
        <p:txBody>
          <a:bodyPr/>
          <a:lstStyle/>
          <a:p>
            <a:r>
              <a:rPr lang="en-GB"/>
              <a:t>“Feeling”, “gut reaction”, “belief”?</a:t>
            </a:r>
          </a:p>
          <a:p>
            <a:r>
              <a:rPr lang="en-GB"/>
              <a:t>Intuition – leaps, logical and otherwise?</a:t>
            </a:r>
          </a:p>
          <a:p>
            <a:r>
              <a:rPr lang="en-GB"/>
              <a:t>Statistical truth</a:t>
            </a:r>
          </a:p>
          <a:p>
            <a:r>
              <a:rPr lang="en-GB"/>
              <a:t>Truth in chaotic conditions – patterns in the fire?</a:t>
            </a:r>
          </a:p>
          <a:p>
            <a:r>
              <a:rPr lang="en-GB"/>
              <a:t>True enough for long enough?</a:t>
            </a:r>
          </a:p>
          <a:p>
            <a:r>
              <a:rPr lang="en-GB"/>
              <a:t>New to me or new to all?</a:t>
            </a:r>
          </a:p>
        </p:txBody>
      </p:sp>
    </p:spTree>
    <p:extLst>
      <p:ext uri="{BB962C8B-B14F-4D97-AF65-F5344CB8AC3E}">
        <p14:creationId xmlns:p14="http://schemas.microsoft.com/office/powerpoint/2010/main" val="2668015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4000" dirty="0" smtClean="0"/>
              <a:t>Good Research Communication?</a:t>
            </a:r>
            <a:endParaRPr lang="en-GB" sz="4000" dirty="0"/>
          </a:p>
        </p:txBody>
      </p:sp>
      <p:sp>
        <p:nvSpPr>
          <p:cNvPr id="11267" name="Rectangle 3"/>
          <p:cNvSpPr>
            <a:spLocks noGrp="1" noChangeArrowheads="1"/>
          </p:cNvSpPr>
          <p:nvPr>
            <p:ph type="body" idx="1"/>
          </p:nvPr>
        </p:nvSpPr>
        <p:spPr/>
        <p:txBody>
          <a:bodyPr/>
          <a:lstStyle/>
          <a:p>
            <a:pPr>
              <a:lnSpc>
                <a:spcPct val="90000"/>
              </a:lnSpc>
            </a:pPr>
            <a:endParaRPr lang="en-GB" dirty="0" smtClean="0"/>
          </a:p>
          <a:p>
            <a:pPr>
              <a:lnSpc>
                <a:spcPct val="90000"/>
              </a:lnSpc>
            </a:pPr>
            <a:r>
              <a:rPr lang="en-GB" dirty="0" smtClean="0"/>
              <a:t>Reasoned argument grounded </a:t>
            </a:r>
            <a:r>
              <a:rPr lang="en-GB" dirty="0"/>
              <a:t>in discipline context, </a:t>
            </a:r>
            <a:r>
              <a:rPr lang="en-GB" dirty="0" smtClean="0"/>
              <a:t>based on solid theory </a:t>
            </a:r>
            <a:r>
              <a:rPr lang="en-GB" dirty="0"/>
              <a:t>and </a:t>
            </a:r>
            <a:r>
              <a:rPr lang="en-GB" dirty="0" smtClean="0"/>
              <a:t>practice</a:t>
            </a:r>
          </a:p>
          <a:p>
            <a:pPr marL="0" indent="0">
              <a:lnSpc>
                <a:spcPct val="90000"/>
              </a:lnSpc>
              <a:buNone/>
            </a:pPr>
            <a:endParaRPr lang="en-GB" dirty="0" smtClean="0"/>
          </a:p>
          <a:p>
            <a:pPr marL="0" indent="0">
              <a:lnSpc>
                <a:spcPct val="90000"/>
              </a:lnSpc>
              <a:buNone/>
            </a:pPr>
            <a:endParaRPr lang="en-GB" dirty="0"/>
          </a:p>
          <a:p>
            <a:pPr>
              <a:lnSpc>
                <a:spcPct val="90000"/>
              </a:lnSpc>
            </a:pPr>
            <a:r>
              <a:rPr lang="en-GB" dirty="0"/>
              <a:t>Properly researched and presented results</a:t>
            </a:r>
          </a:p>
        </p:txBody>
      </p:sp>
    </p:spTree>
    <p:extLst>
      <p:ext uri="{BB962C8B-B14F-4D97-AF65-F5344CB8AC3E}">
        <p14:creationId xmlns:p14="http://schemas.microsoft.com/office/powerpoint/2010/main" val="32750388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ubtitle 8"/>
          <p:cNvSpPr>
            <a:spLocks noGrp="1"/>
          </p:cNvSpPr>
          <p:nvPr>
            <p:ph type="subTitle" idx="1"/>
          </p:nvPr>
        </p:nvSpPr>
        <p:spPr>
          <a:xfrm>
            <a:off x="1403648" y="2276872"/>
            <a:ext cx="6400800" cy="1752600"/>
          </a:xfrm>
        </p:spPr>
        <p:txBody>
          <a:bodyPr>
            <a:normAutofit/>
          </a:bodyPr>
          <a:lstStyle/>
          <a:p>
            <a:r>
              <a:rPr lang="en-GB" sz="4000" dirty="0" smtClean="0">
                <a:solidFill>
                  <a:schemeClr val="tx1"/>
                </a:solidFill>
              </a:rPr>
              <a:t>Informed Critique relies on Critical Thinking!</a:t>
            </a:r>
            <a:endParaRPr lang="en-GB" sz="4000" dirty="0">
              <a:solidFill>
                <a:schemeClr val="tx1"/>
              </a:solidFill>
            </a:endParaRPr>
          </a:p>
        </p:txBody>
      </p:sp>
      <p:sp>
        <p:nvSpPr>
          <p:cNvPr id="10" name="TextBox 9"/>
          <p:cNvSpPr txBox="1"/>
          <p:nvPr/>
        </p:nvSpPr>
        <p:spPr>
          <a:xfrm>
            <a:off x="1475656" y="5301208"/>
            <a:ext cx="6650860" cy="369332"/>
          </a:xfrm>
          <a:prstGeom prst="rect">
            <a:avLst/>
          </a:prstGeom>
          <a:noFill/>
        </p:spPr>
        <p:txBody>
          <a:bodyPr wrap="none" rtlCol="0">
            <a:spAutoFit/>
          </a:bodyPr>
          <a:lstStyle/>
          <a:p>
            <a:r>
              <a:rPr lang="en-GB" dirty="0" smtClean="0"/>
              <a:t>(See Cottrell (2005) for a complete treatment of critical thinking skills</a:t>
            </a:r>
            <a:endParaRPr lang="en-GB" dirty="0"/>
          </a:p>
        </p:txBody>
      </p:sp>
    </p:spTree>
    <p:extLst>
      <p:ext uri="{BB962C8B-B14F-4D97-AF65-F5344CB8AC3E}">
        <p14:creationId xmlns:p14="http://schemas.microsoft.com/office/powerpoint/2010/main" val="23876081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What is Critical Thinking?</a:t>
            </a:r>
          </a:p>
        </p:txBody>
      </p:sp>
      <p:sp>
        <p:nvSpPr>
          <p:cNvPr id="32771" name="Rectangle 3"/>
          <p:cNvSpPr>
            <a:spLocks noGrp="1" noChangeArrowheads="1"/>
          </p:cNvSpPr>
          <p:nvPr>
            <p:ph type="body" idx="1"/>
          </p:nvPr>
        </p:nvSpPr>
        <p:spPr/>
        <p:txBody>
          <a:bodyPr/>
          <a:lstStyle/>
          <a:p>
            <a:r>
              <a:rPr lang="en-GB" dirty="0"/>
              <a:t>What do you understand by the term “Critical Thinking”</a:t>
            </a:r>
          </a:p>
          <a:p>
            <a:pPr lvl="1"/>
            <a:r>
              <a:rPr lang="en-GB" dirty="0"/>
              <a:t>What sort of skills does it need?</a:t>
            </a:r>
          </a:p>
          <a:p>
            <a:pPr lvl="1"/>
            <a:r>
              <a:rPr lang="en-GB" dirty="0"/>
              <a:t>What attitudes to you need?</a:t>
            </a:r>
          </a:p>
          <a:p>
            <a:r>
              <a:rPr lang="en-GB" dirty="0"/>
              <a:t>Discuss in groups for 5</a:t>
            </a:r>
            <a:r>
              <a:rPr lang="en-GB" dirty="0" smtClean="0"/>
              <a:t> </a:t>
            </a:r>
            <a:r>
              <a:rPr lang="en-GB" dirty="0"/>
              <a:t>minutes.</a:t>
            </a:r>
          </a:p>
        </p:txBody>
      </p:sp>
    </p:spTree>
    <p:extLst>
      <p:ext uri="{BB962C8B-B14F-4D97-AF65-F5344CB8AC3E}">
        <p14:creationId xmlns:p14="http://schemas.microsoft.com/office/powerpoint/2010/main" val="3782143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dirty="0" smtClean="0"/>
              <a:t>Critical Thinking </a:t>
            </a:r>
            <a:r>
              <a:rPr lang="en-GB" dirty="0"/>
              <a:t>Process (1)</a:t>
            </a:r>
          </a:p>
        </p:txBody>
      </p:sp>
      <p:sp>
        <p:nvSpPr>
          <p:cNvPr id="33795" name="Rectangle 3"/>
          <p:cNvSpPr>
            <a:spLocks noGrp="1" noChangeArrowheads="1"/>
          </p:cNvSpPr>
          <p:nvPr>
            <p:ph type="body" idx="1"/>
          </p:nvPr>
        </p:nvSpPr>
        <p:spPr/>
        <p:txBody>
          <a:bodyPr/>
          <a:lstStyle/>
          <a:p>
            <a:r>
              <a:rPr lang="en-GB" sz="2800" dirty="0"/>
              <a:t>I</a:t>
            </a:r>
            <a:r>
              <a:rPr lang="en-GB" sz="2800" i="1" dirty="0"/>
              <a:t>dentifying other people’s positions</a:t>
            </a:r>
            <a:r>
              <a:rPr lang="en-GB" sz="2800" dirty="0"/>
              <a:t>, arguments and conclusions;</a:t>
            </a:r>
          </a:p>
          <a:p>
            <a:r>
              <a:rPr lang="en-GB" sz="2800" dirty="0"/>
              <a:t>E</a:t>
            </a:r>
            <a:r>
              <a:rPr lang="en-GB" sz="2800" i="1" dirty="0"/>
              <a:t>valuating the evidence </a:t>
            </a:r>
            <a:r>
              <a:rPr lang="en-GB" sz="2800" dirty="0"/>
              <a:t>for alternative points of view;</a:t>
            </a:r>
          </a:p>
          <a:p>
            <a:r>
              <a:rPr lang="en-GB" sz="2800" dirty="0"/>
              <a:t>W</a:t>
            </a:r>
            <a:r>
              <a:rPr lang="en-GB" sz="2800" i="1" dirty="0"/>
              <a:t>eighing up opposing arguments </a:t>
            </a:r>
            <a:r>
              <a:rPr lang="en-GB" sz="2800" dirty="0"/>
              <a:t>and evidence fairly;</a:t>
            </a:r>
          </a:p>
          <a:p>
            <a:r>
              <a:rPr lang="en-GB" sz="2800" dirty="0"/>
              <a:t>B</a:t>
            </a:r>
            <a:r>
              <a:rPr lang="en-GB" sz="2800" i="1" dirty="0"/>
              <a:t>eing able to read between the lines</a:t>
            </a:r>
            <a:r>
              <a:rPr lang="en-GB" sz="2800" dirty="0"/>
              <a:t>, seeing behind surfaces, and identifying false or unfair assumptions;</a:t>
            </a:r>
          </a:p>
        </p:txBody>
      </p:sp>
    </p:spTree>
    <p:extLst>
      <p:ext uri="{BB962C8B-B14F-4D97-AF65-F5344CB8AC3E}">
        <p14:creationId xmlns:p14="http://schemas.microsoft.com/office/powerpoint/2010/main" val="33319501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dirty="0" smtClean="0"/>
              <a:t>Process </a:t>
            </a:r>
            <a:r>
              <a:rPr lang="en-GB" dirty="0"/>
              <a:t>(2)</a:t>
            </a:r>
          </a:p>
        </p:txBody>
      </p:sp>
      <p:sp>
        <p:nvSpPr>
          <p:cNvPr id="34819" name="Rectangle 3"/>
          <p:cNvSpPr>
            <a:spLocks noGrp="1" noChangeArrowheads="1"/>
          </p:cNvSpPr>
          <p:nvPr>
            <p:ph type="body" idx="1"/>
          </p:nvPr>
        </p:nvSpPr>
        <p:spPr/>
        <p:txBody>
          <a:bodyPr/>
          <a:lstStyle/>
          <a:p>
            <a:pPr>
              <a:lnSpc>
                <a:spcPct val="90000"/>
              </a:lnSpc>
            </a:pPr>
            <a:r>
              <a:rPr lang="en-GB" sz="2800"/>
              <a:t>R</a:t>
            </a:r>
            <a:r>
              <a:rPr lang="en-GB" sz="2800" i="1"/>
              <a:t>ecognising techniques </a:t>
            </a:r>
            <a:r>
              <a:rPr lang="en-GB" sz="2800"/>
              <a:t>used to make certain positions more appealing than others, such as false logic and persuasive devices;</a:t>
            </a:r>
          </a:p>
          <a:p>
            <a:pPr>
              <a:lnSpc>
                <a:spcPct val="90000"/>
              </a:lnSpc>
            </a:pPr>
            <a:r>
              <a:rPr lang="en-GB" sz="2800"/>
              <a:t>R</a:t>
            </a:r>
            <a:r>
              <a:rPr lang="en-GB" sz="2800" i="1"/>
              <a:t>eflecting on issues </a:t>
            </a:r>
            <a:r>
              <a:rPr lang="en-GB" sz="2800"/>
              <a:t>in a structured way, bringing logic and insight to bear;</a:t>
            </a:r>
          </a:p>
          <a:p>
            <a:pPr>
              <a:lnSpc>
                <a:spcPct val="90000"/>
              </a:lnSpc>
            </a:pPr>
            <a:r>
              <a:rPr lang="en-GB" sz="2800"/>
              <a:t>D</a:t>
            </a:r>
            <a:r>
              <a:rPr lang="en-GB" sz="2800" i="1"/>
              <a:t>rawing conclusions </a:t>
            </a:r>
            <a:r>
              <a:rPr lang="en-GB" sz="2800"/>
              <a:t>about whether arguments are valid and justifiable, based on good evidence and sensible assumptions;</a:t>
            </a:r>
          </a:p>
          <a:p>
            <a:pPr>
              <a:lnSpc>
                <a:spcPct val="90000"/>
              </a:lnSpc>
            </a:pPr>
            <a:r>
              <a:rPr lang="en-GB" sz="2800"/>
              <a:t>P</a:t>
            </a:r>
            <a:r>
              <a:rPr lang="en-GB" sz="2800" i="1"/>
              <a:t>resenting a point of view </a:t>
            </a:r>
            <a:r>
              <a:rPr lang="en-GB" sz="2800"/>
              <a:t>in a structured, clear, well-reasoned way that convinces others.</a:t>
            </a:r>
          </a:p>
        </p:txBody>
      </p:sp>
    </p:spTree>
    <p:extLst>
      <p:ext uri="{BB962C8B-B14F-4D97-AF65-F5344CB8AC3E}">
        <p14:creationId xmlns:p14="http://schemas.microsoft.com/office/powerpoint/2010/main" val="9798389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Be Sceptical</a:t>
            </a:r>
          </a:p>
        </p:txBody>
      </p:sp>
      <p:sp>
        <p:nvSpPr>
          <p:cNvPr id="35843" name="Rectangle 3"/>
          <p:cNvSpPr>
            <a:spLocks noGrp="1" noChangeArrowheads="1"/>
          </p:cNvSpPr>
          <p:nvPr>
            <p:ph type="body" idx="1"/>
          </p:nvPr>
        </p:nvSpPr>
        <p:spPr/>
        <p:txBody>
          <a:bodyPr/>
          <a:lstStyle/>
          <a:p>
            <a:r>
              <a:rPr lang="en-GB" dirty="0"/>
              <a:t>“Polite doubt” and “critical friendship” as a method!</a:t>
            </a:r>
          </a:p>
          <a:p>
            <a:pPr lvl="1"/>
            <a:r>
              <a:rPr lang="en-GB" dirty="0"/>
              <a:t>You must develop this approach</a:t>
            </a:r>
          </a:p>
          <a:p>
            <a:r>
              <a:rPr lang="en-GB" dirty="0" err="1"/>
              <a:t>Eg</a:t>
            </a:r>
            <a:endParaRPr lang="en-GB" dirty="0"/>
          </a:p>
          <a:p>
            <a:pPr lvl="1"/>
            <a:r>
              <a:rPr lang="en-GB" dirty="0"/>
              <a:t>“Jones [</a:t>
            </a:r>
            <a:r>
              <a:rPr lang="en-GB" dirty="0" smtClean="0"/>
              <a:t>2013] </a:t>
            </a:r>
            <a:r>
              <a:rPr lang="en-GB" dirty="0"/>
              <a:t>claims that …….” indicates that you remain to be </a:t>
            </a:r>
            <a:r>
              <a:rPr lang="en-GB" dirty="0" smtClean="0"/>
              <a:t>convinced</a:t>
            </a:r>
          </a:p>
          <a:p>
            <a:pPr lvl="1"/>
            <a:r>
              <a:rPr lang="en-GB" dirty="0" smtClean="0"/>
              <a:t>“As Jones [2013] states ….…” indicates you are solidly behind the point</a:t>
            </a:r>
            <a:endParaRPr lang="en-GB" dirty="0"/>
          </a:p>
        </p:txBody>
      </p:sp>
    </p:spTree>
    <p:extLst>
      <p:ext uri="{BB962C8B-B14F-4D97-AF65-F5344CB8AC3E}">
        <p14:creationId xmlns:p14="http://schemas.microsoft.com/office/powerpoint/2010/main" val="3126133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It is “Method”</a:t>
            </a:r>
          </a:p>
        </p:txBody>
      </p:sp>
      <p:sp>
        <p:nvSpPr>
          <p:cNvPr id="36867" name="Rectangle 3"/>
          <p:cNvSpPr>
            <a:spLocks noGrp="1" noChangeArrowheads="1"/>
          </p:cNvSpPr>
          <p:nvPr>
            <p:ph type="body" idx="1"/>
          </p:nvPr>
        </p:nvSpPr>
        <p:spPr/>
        <p:txBody>
          <a:bodyPr/>
          <a:lstStyle/>
          <a:p>
            <a:r>
              <a:rPr lang="en-GB"/>
              <a:t>The method of analysis</a:t>
            </a:r>
          </a:p>
          <a:p>
            <a:r>
              <a:rPr lang="en-GB"/>
              <a:t>It is not the argument (which is the message)</a:t>
            </a:r>
          </a:p>
        </p:txBody>
      </p:sp>
    </p:spTree>
    <p:extLst>
      <p:ext uri="{BB962C8B-B14F-4D97-AF65-F5344CB8AC3E}">
        <p14:creationId xmlns:p14="http://schemas.microsoft.com/office/powerpoint/2010/main" val="16802118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The Method</a:t>
            </a:r>
          </a:p>
        </p:txBody>
      </p:sp>
      <p:sp>
        <p:nvSpPr>
          <p:cNvPr id="37891" name="Rectangle 3"/>
          <p:cNvSpPr>
            <a:spLocks noGrp="1" noChangeArrowheads="1"/>
          </p:cNvSpPr>
          <p:nvPr>
            <p:ph type="body" idx="1"/>
          </p:nvPr>
        </p:nvSpPr>
        <p:spPr/>
        <p:txBody>
          <a:bodyPr/>
          <a:lstStyle/>
          <a:p>
            <a:r>
              <a:rPr lang="en-GB" sz="2800"/>
              <a:t>Identify their reasons and conclusions;</a:t>
            </a:r>
          </a:p>
          <a:p>
            <a:r>
              <a:rPr lang="en-GB" sz="2800"/>
              <a:t>Analyse how they select, combine and order reasons to construct a line of reasoning;</a:t>
            </a:r>
          </a:p>
          <a:p>
            <a:r>
              <a:rPr lang="en-GB" sz="2800"/>
              <a:t>Evaluate whether their reasons support the conclusions they draw;</a:t>
            </a:r>
          </a:p>
          <a:p>
            <a:r>
              <a:rPr lang="en-GB" sz="2800"/>
              <a:t>Evaluate whether their reasons are well-founded, based on good evidence;</a:t>
            </a:r>
          </a:p>
          <a:p>
            <a:r>
              <a:rPr lang="en-GB" sz="2800"/>
              <a:t>Identify flaws in their reasoning</a:t>
            </a:r>
          </a:p>
        </p:txBody>
      </p:sp>
    </p:spTree>
    <p:extLst>
      <p:ext uri="{BB962C8B-B14F-4D97-AF65-F5344CB8AC3E}">
        <p14:creationId xmlns:p14="http://schemas.microsoft.com/office/powerpoint/2010/main" val="10952405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Writing the Report</a:t>
            </a:r>
            <a:endParaRPr lang="en-GB" dirty="0"/>
          </a:p>
        </p:txBody>
      </p:sp>
      <p:sp>
        <p:nvSpPr>
          <p:cNvPr id="6" name="Subtitle 5"/>
          <p:cNvSpPr>
            <a:spLocks noGrp="1"/>
          </p:cNvSpPr>
          <p:nvPr>
            <p:ph type="subTitle" idx="1"/>
          </p:nvPr>
        </p:nvSpPr>
        <p:spPr/>
        <p:txBody>
          <a:bodyPr/>
          <a:lstStyle/>
          <a:p>
            <a:r>
              <a:rPr lang="en-GB" dirty="0" smtClean="0"/>
              <a:t>Getting the benefit of the your work</a:t>
            </a:r>
            <a:endParaRPr lang="en-GB" dirty="0"/>
          </a:p>
        </p:txBody>
      </p:sp>
    </p:spTree>
    <p:extLst>
      <p:ext uri="{BB962C8B-B14F-4D97-AF65-F5344CB8AC3E}">
        <p14:creationId xmlns:p14="http://schemas.microsoft.com/office/powerpoint/2010/main" val="37236883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normAutofit/>
          </a:bodyPr>
          <a:lstStyle/>
          <a:p>
            <a:r>
              <a:rPr lang="en-GB" dirty="0"/>
              <a:t>Identifying </a:t>
            </a:r>
            <a:r>
              <a:rPr lang="en-GB" dirty="0" smtClean="0"/>
              <a:t>the Key Issues</a:t>
            </a:r>
            <a:endParaRPr lang="en-GB" dirty="0"/>
          </a:p>
        </p:txBody>
      </p:sp>
      <p:sp>
        <p:nvSpPr>
          <p:cNvPr id="60419" name="Rectangle 3"/>
          <p:cNvSpPr>
            <a:spLocks noGrp="1" noChangeArrowheads="1"/>
          </p:cNvSpPr>
          <p:nvPr>
            <p:ph type="body" idx="1"/>
          </p:nvPr>
        </p:nvSpPr>
        <p:spPr/>
        <p:txBody>
          <a:bodyPr/>
          <a:lstStyle/>
          <a:p>
            <a:r>
              <a:rPr lang="en-GB" b="1" dirty="0">
                <a:solidFill>
                  <a:srgbClr val="FF0000"/>
                </a:solidFill>
              </a:rPr>
              <a:t>Identification</a:t>
            </a:r>
            <a:r>
              <a:rPr lang="en-GB" dirty="0"/>
              <a:t> of issues or problems relevant to the subject area</a:t>
            </a:r>
          </a:p>
          <a:p>
            <a:r>
              <a:rPr lang="en-GB" dirty="0"/>
              <a:t>Ability to </a:t>
            </a:r>
            <a:r>
              <a:rPr lang="en-GB" b="1" dirty="0">
                <a:solidFill>
                  <a:srgbClr val="FF0000"/>
                </a:solidFill>
              </a:rPr>
              <a:t>interpret</a:t>
            </a:r>
            <a:r>
              <a:rPr lang="en-GB" dirty="0"/>
              <a:t> and pose solutions to these issues or </a:t>
            </a:r>
            <a:r>
              <a:rPr lang="en-GB" b="1" dirty="0">
                <a:solidFill>
                  <a:srgbClr val="FF0000"/>
                </a:solidFill>
              </a:rPr>
              <a:t>further develop arguments</a:t>
            </a:r>
            <a:r>
              <a:rPr lang="en-GB" dirty="0"/>
              <a:t>, thus shedding new </a:t>
            </a:r>
            <a:r>
              <a:rPr lang="en-GB" dirty="0" smtClean="0"/>
              <a:t>light</a:t>
            </a:r>
            <a:endParaRPr lang="en-GB" dirty="0"/>
          </a:p>
          <a:p>
            <a:r>
              <a:rPr lang="en-GB" dirty="0"/>
              <a:t>An awareness of knowledge and information relating to the subject area and how research informs the subject area </a:t>
            </a:r>
          </a:p>
        </p:txBody>
      </p:sp>
    </p:spTree>
    <p:extLst>
      <p:ext uri="{BB962C8B-B14F-4D97-AF65-F5344CB8AC3E}">
        <p14:creationId xmlns:p14="http://schemas.microsoft.com/office/powerpoint/2010/main" val="41850976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r>
              <a:rPr lang="en-GB" sz="4000"/>
              <a:t>Critical evaluation with confidence (1)</a:t>
            </a:r>
          </a:p>
        </p:txBody>
      </p:sp>
      <p:sp>
        <p:nvSpPr>
          <p:cNvPr id="62467" name="Rectangle 3"/>
          <p:cNvSpPr>
            <a:spLocks noGrp="1" noChangeArrowheads="1"/>
          </p:cNvSpPr>
          <p:nvPr>
            <p:ph type="body" idx="1"/>
          </p:nvPr>
        </p:nvSpPr>
        <p:spPr/>
        <p:txBody>
          <a:bodyPr/>
          <a:lstStyle/>
          <a:p>
            <a:r>
              <a:rPr lang="en-GB" dirty="0"/>
              <a:t>Giving </a:t>
            </a:r>
            <a:r>
              <a:rPr lang="en-GB" dirty="0" smtClean="0"/>
              <a:t>your </a:t>
            </a:r>
            <a:r>
              <a:rPr lang="en-GB" b="1" dirty="0">
                <a:solidFill>
                  <a:srgbClr val="FF0000"/>
                </a:solidFill>
              </a:rPr>
              <a:t>personal</a:t>
            </a:r>
            <a:r>
              <a:rPr lang="en-GB" dirty="0"/>
              <a:t> </a:t>
            </a:r>
            <a:r>
              <a:rPr lang="en-GB" dirty="0" smtClean="0"/>
              <a:t>understanding and perspective</a:t>
            </a:r>
            <a:endParaRPr lang="en-GB" dirty="0"/>
          </a:p>
          <a:p>
            <a:r>
              <a:rPr lang="en-GB" b="1" dirty="0">
                <a:solidFill>
                  <a:srgbClr val="FF0000"/>
                </a:solidFill>
              </a:rPr>
              <a:t>Substantiating</a:t>
            </a:r>
            <a:r>
              <a:rPr lang="en-GB" dirty="0"/>
              <a:t> this view with </a:t>
            </a:r>
            <a:r>
              <a:rPr lang="en-GB" b="1" dirty="0">
                <a:solidFill>
                  <a:srgbClr val="FF0000"/>
                </a:solidFill>
              </a:rPr>
              <a:t>reference</a:t>
            </a:r>
            <a:r>
              <a:rPr lang="en-GB" dirty="0"/>
              <a:t> to current knowledge</a:t>
            </a:r>
          </a:p>
          <a:p>
            <a:pPr lvl="1"/>
            <a:r>
              <a:rPr lang="en-GB" dirty="0"/>
              <a:t>Accepted mechanism is by referring to relevant </a:t>
            </a:r>
            <a:r>
              <a:rPr lang="en-GB" dirty="0" smtClean="0"/>
              <a:t>literature</a:t>
            </a:r>
            <a:endParaRPr lang="en-GB" dirty="0"/>
          </a:p>
          <a:p>
            <a:pPr lvl="1"/>
            <a:r>
              <a:rPr lang="en-GB" dirty="0"/>
              <a:t>Standard protocol for </a:t>
            </a:r>
            <a:r>
              <a:rPr lang="en-GB" b="1" dirty="0">
                <a:solidFill>
                  <a:srgbClr val="FF0000"/>
                </a:solidFill>
              </a:rPr>
              <a:t>citing references</a:t>
            </a:r>
            <a:r>
              <a:rPr lang="en-GB" dirty="0"/>
              <a:t> is expected</a:t>
            </a:r>
          </a:p>
        </p:txBody>
      </p:sp>
    </p:spTree>
    <p:extLst>
      <p:ext uri="{BB962C8B-B14F-4D97-AF65-F5344CB8AC3E}">
        <p14:creationId xmlns:p14="http://schemas.microsoft.com/office/powerpoint/2010/main" val="212205396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sz="4000"/>
              <a:t>Critical evaluation with confidence (2)</a:t>
            </a:r>
          </a:p>
        </p:txBody>
      </p:sp>
      <p:sp>
        <p:nvSpPr>
          <p:cNvPr id="57347" name="Rectangle 3"/>
          <p:cNvSpPr>
            <a:spLocks noGrp="1" noChangeArrowheads="1"/>
          </p:cNvSpPr>
          <p:nvPr>
            <p:ph type="body" idx="1"/>
          </p:nvPr>
        </p:nvSpPr>
        <p:spPr/>
        <p:txBody>
          <a:bodyPr/>
          <a:lstStyle/>
          <a:p>
            <a:r>
              <a:rPr lang="en-GB"/>
              <a:t>Use of clear English, combined with structured approach, giving rise to persuasive argument</a:t>
            </a:r>
          </a:p>
          <a:p>
            <a:r>
              <a:rPr lang="en-GB" sz="3600" b="1"/>
              <a:t>An authoritative style of writing similar to that found in reputable academic or professional journals or text books.</a:t>
            </a:r>
            <a:r>
              <a:rPr lang="en-GB"/>
              <a:t> </a:t>
            </a:r>
          </a:p>
        </p:txBody>
      </p:sp>
    </p:spTree>
    <p:extLst>
      <p:ext uri="{BB962C8B-B14F-4D97-AF65-F5344CB8AC3E}">
        <p14:creationId xmlns:p14="http://schemas.microsoft.com/office/powerpoint/2010/main" val="18077612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Demonstration of deep knowledge </a:t>
            </a:r>
          </a:p>
        </p:txBody>
      </p:sp>
      <p:sp>
        <p:nvSpPr>
          <p:cNvPr id="58371" name="Rectangle 3"/>
          <p:cNvSpPr>
            <a:spLocks noGrp="1" noChangeArrowheads="1"/>
          </p:cNvSpPr>
          <p:nvPr>
            <p:ph type="body" idx="1"/>
          </p:nvPr>
        </p:nvSpPr>
        <p:spPr/>
        <p:txBody>
          <a:bodyPr/>
          <a:lstStyle/>
          <a:p>
            <a:r>
              <a:rPr lang="en-GB" b="1">
                <a:solidFill>
                  <a:srgbClr val="FF0000"/>
                </a:solidFill>
              </a:rPr>
              <a:t>Comprehensive coverage</a:t>
            </a:r>
            <a:r>
              <a:rPr lang="en-GB"/>
              <a:t> of the subject area</a:t>
            </a:r>
          </a:p>
          <a:p>
            <a:r>
              <a:rPr lang="en-GB"/>
              <a:t>Level of </a:t>
            </a:r>
            <a:r>
              <a:rPr lang="en-GB" b="1">
                <a:solidFill>
                  <a:srgbClr val="FF0000"/>
                </a:solidFill>
              </a:rPr>
              <a:t>understanding</a:t>
            </a:r>
            <a:r>
              <a:rPr lang="en-GB"/>
              <a:t> demonstrated through </a:t>
            </a:r>
            <a:r>
              <a:rPr lang="en-GB" b="1">
                <a:solidFill>
                  <a:srgbClr val="FF0000"/>
                </a:solidFill>
              </a:rPr>
              <a:t>application</a:t>
            </a:r>
            <a:r>
              <a:rPr lang="en-GB"/>
              <a:t> of knowledge and information in differing circumstances or situations.</a:t>
            </a:r>
          </a:p>
          <a:p>
            <a:r>
              <a:rPr lang="en-GB"/>
              <a:t>Deployment of </a:t>
            </a:r>
            <a:r>
              <a:rPr lang="en-GB" b="1">
                <a:solidFill>
                  <a:srgbClr val="FF0000"/>
                </a:solidFill>
              </a:rPr>
              <a:t>personal argument and persuasion</a:t>
            </a:r>
            <a:r>
              <a:rPr lang="en-GB"/>
              <a:t> in order to achieve logical conclusion. </a:t>
            </a:r>
          </a:p>
        </p:txBody>
      </p:sp>
    </p:spTree>
    <p:extLst>
      <p:ext uri="{BB962C8B-B14F-4D97-AF65-F5344CB8AC3E}">
        <p14:creationId xmlns:p14="http://schemas.microsoft.com/office/powerpoint/2010/main" val="3414024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Independent Learning</a:t>
            </a:r>
          </a:p>
        </p:txBody>
      </p:sp>
      <p:sp>
        <p:nvSpPr>
          <p:cNvPr id="59395" name="Rectangle 3"/>
          <p:cNvSpPr>
            <a:spLocks noGrp="1" noChangeArrowheads="1"/>
          </p:cNvSpPr>
          <p:nvPr>
            <p:ph type="body" idx="1"/>
          </p:nvPr>
        </p:nvSpPr>
        <p:spPr/>
        <p:txBody>
          <a:bodyPr/>
          <a:lstStyle/>
          <a:p>
            <a:r>
              <a:rPr lang="en-GB" dirty="0"/>
              <a:t>Some of the assessed material may demonstrate that the student has acquired knowledge from independent sources resulting from </a:t>
            </a:r>
            <a:r>
              <a:rPr lang="en-GB" b="1" dirty="0">
                <a:solidFill>
                  <a:srgbClr val="FF0000"/>
                </a:solidFill>
              </a:rPr>
              <a:t>directed reading</a:t>
            </a:r>
            <a:r>
              <a:rPr lang="en-GB" dirty="0"/>
              <a:t> or by </a:t>
            </a:r>
            <a:r>
              <a:rPr lang="en-GB" b="1" dirty="0">
                <a:solidFill>
                  <a:srgbClr val="FF0000"/>
                </a:solidFill>
              </a:rPr>
              <a:t>independently</a:t>
            </a:r>
            <a:r>
              <a:rPr lang="en-GB" dirty="0"/>
              <a:t> seeking their own learning </a:t>
            </a:r>
            <a:r>
              <a:rPr lang="en-GB" dirty="0" smtClean="0"/>
              <a:t>material</a:t>
            </a:r>
            <a:endParaRPr lang="en-GB" dirty="0"/>
          </a:p>
          <a:p>
            <a:r>
              <a:rPr lang="en-GB" dirty="0" smtClean="0"/>
              <a:t>This is </a:t>
            </a:r>
            <a:r>
              <a:rPr lang="en-GB" b="1" dirty="0">
                <a:solidFill>
                  <a:srgbClr val="FF0000"/>
                </a:solidFill>
              </a:rPr>
              <a:t>expected</a:t>
            </a:r>
            <a:r>
              <a:rPr lang="en-GB" dirty="0" smtClean="0"/>
              <a:t> for project work</a:t>
            </a:r>
            <a:endParaRPr lang="en-GB" dirty="0"/>
          </a:p>
        </p:txBody>
      </p:sp>
    </p:spTree>
    <p:extLst>
      <p:ext uri="{BB962C8B-B14F-4D97-AF65-F5344CB8AC3E}">
        <p14:creationId xmlns:p14="http://schemas.microsoft.com/office/powerpoint/2010/main" val="15706095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Oates (2006): </a:t>
            </a:r>
            <a:r>
              <a:rPr lang="en-GB" dirty="0" err="1" smtClean="0"/>
              <a:t>Briony</a:t>
            </a:r>
            <a:r>
              <a:rPr lang="en-GB" dirty="0" smtClean="0"/>
              <a:t> Oates, “Researching Information Systems and Computing”, Sage Publications Ltd., London, 2006, ISBN 1-4129-0223-1, pp. 33</a:t>
            </a:r>
          </a:p>
          <a:p>
            <a:r>
              <a:rPr lang="en-GB" dirty="0" smtClean="0"/>
              <a:t>Cottrell (2005): Stella Cottrell, Critical Thinking Skills Developing Effective Analysis and Argument, Palgrave Macmillan , 2005, ISBN 1403996857</a:t>
            </a:r>
          </a:p>
          <a:p>
            <a:endParaRPr lang="en-GB" dirty="0"/>
          </a:p>
        </p:txBody>
      </p:sp>
    </p:spTree>
    <p:extLst>
      <p:ext uri="{BB962C8B-B14F-4D97-AF65-F5344CB8AC3E}">
        <p14:creationId xmlns:p14="http://schemas.microsoft.com/office/powerpoint/2010/main" val="7703788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1165</Words>
  <Application>Microsoft Office PowerPoint</Application>
  <PresentationFormat>On-screen Show (4:3)</PresentationFormat>
  <Paragraphs>239</Paragraphs>
  <Slides>37</Slides>
  <Notes>1</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Research Methods</vt:lpstr>
      <vt:lpstr>PowerPoint Presentation</vt:lpstr>
      <vt:lpstr>PowerPoint Presentation</vt:lpstr>
      <vt:lpstr>The Research Process</vt:lpstr>
      <vt:lpstr>PowerPoint Presentation</vt:lpstr>
      <vt:lpstr>PowerPoint Presentation</vt:lpstr>
      <vt:lpstr>PowerPoint Presentation</vt:lpstr>
      <vt:lpstr>PowerPoint Presentation</vt:lpstr>
      <vt:lpstr>PowerPoint Presentation</vt:lpstr>
      <vt:lpstr>PowerPoint Presentation</vt:lpstr>
      <vt:lpstr>Experiments</vt:lpstr>
      <vt:lpstr>Likely Types of Project</vt:lpstr>
      <vt:lpstr>PowerPoint Presentation</vt:lpstr>
      <vt:lpstr>PowerPoint Presentation</vt:lpstr>
      <vt:lpstr>PowerPoint Presentation</vt:lpstr>
      <vt:lpstr>Communicating Your Work</vt:lpstr>
      <vt:lpstr>What is Knowledge?</vt:lpstr>
      <vt:lpstr>How Do We Know Anything?</vt:lpstr>
      <vt:lpstr>Epistemology</vt:lpstr>
      <vt:lpstr>Knowledge in Writing</vt:lpstr>
      <vt:lpstr>Knowledge in Writing</vt:lpstr>
      <vt:lpstr>Knowledge in Writing (Outer Limits)</vt:lpstr>
      <vt:lpstr>Good Research Communication?</vt:lpstr>
      <vt:lpstr>PowerPoint Presentation</vt:lpstr>
      <vt:lpstr>What is Critical Thinking?</vt:lpstr>
      <vt:lpstr>Critical Thinking Process (1)</vt:lpstr>
      <vt:lpstr>Process (2)</vt:lpstr>
      <vt:lpstr>Be Sceptical</vt:lpstr>
      <vt:lpstr>It is “Method”</vt:lpstr>
      <vt:lpstr>The Method</vt:lpstr>
      <vt:lpstr>Writing the Report</vt:lpstr>
      <vt:lpstr>Identifying the Key Issues</vt:lpstr>
      <vt:lpstr>Critical evaluation with confidence (1)</vt:lpstr>
      <vt:lpstr>Critical evaluation with confidence (2)</vt:lpstr>
      <vt:lpstr>Demonstration of deep knowledge </vt:lpstr>
      <vt:lpstr>Independent Learning</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Rees</dc:creator>
  <cp:lastModifiedBy>Rees, John</cp:lastModifiedBy>
  <cp:revision>9</cp:revision>
  <cp:lastPrinted>2014-02-03T15:19:59Z</cp:lastPrinted>
  <dcterms:created xsi:type="dcterms:W3CDTF">2014-02-03T14:42:46Z</dcterms:created>
  <dcterms:modified xsi:type="dcterms:W3CDTF">2015-09-21T07:12:14Z</dcterms:modified>
</cp:coreProperties>
</file>