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404" r:id="rId6"/>
    <p:sldId id="405" r:id="rId7"/>
    <p:sldId id="399" r:id="rId8"/>
    <p:sldId id="342" r:id="rId9"/>
    <p:sldId id="257" r:id="rId10"/>
    <p:sldId id="396" r:id="rId11"/>
    <p:sldId id="407" r:id="rId12"/>
    <p:sldId id="343" r:id="rId13"/>
    <p:sldId id="332" r:id="rId14"/>
    <p:sldId id="397" r:id="rId15"/>
    <p:sldId id="344" r:id="rId16"/>
    <p:sldId id="259" r:id="rId17"/>
    <p:sldId id="281" r:id="rId18"/>
    <p:sldId id="345" r:id="rId19"/>
    <p:sldId id="346" r:id="rId20"/>
    <p:sldId id="282" r:id="rId21"/>
    <p:sldId id="284" r:id="rId22"/>
    <p:sldId id="283" r:id="rId23"/>
    <p:sldId id="347" r:id="rId24"/>
    <p:sldId id="348" r:id="rId25"/>
    <p:sldId id="349" r:id="rId26"/>
    <p:sldId id="350" r:id="rId27"/>
    <p:sldId id="351" r:id="rId28"/>
    <p:sldId id="352" r:id="rId29"/>
    <p:sldId id="353" r:id="rId30"/>
    <p:sldId id="410" r:id="rId31"/>
    <p:sldId id="401" r:id="rId32"/>
    <p:sldId id="402" r:id="rId33"/>
    <p:sldId id="403" r:id="rId34"/>
    <p:sldId id="359" r:id="rId35"/>
    <p:sldId id="406" r:id="rId36"/>
    <p:sldId id="338" r:id="rId37"/>
    <p:sldId id="360" r:id="rId38"/>
    <p:sldId id="361" r:id="rId39"/>
    <p:sldId id="356" r:id="rId40"/>
    <p:sldId id="357" r:id="rId41"/>
    <p:sldId id="358" r:id="rId42"/>
    <p:sldId id="274" r:id="rId43"/>
    <p:sldId id="354" r:id="rId44"/>
    <p:sldId id="355" r:id="rId45"/>
    <p:sldId id="365" r:id="rId46"/>
    <p:sldId id="362" r:id="rId47"/>
    <p:sldId id="363" r:id="rId48"/>
    <p:sldId id="364" r:id="rId49"/>
    <p:sldId id="309" r:id="rId50"/>
    <p:sldId id="280" r:id="rId51"/>
    <p:sldId id="409" r:id="rId52"/>
    <p:sldId id="267" r:id="rId53"/>
    <p:sldId id="268" r:id="rId54"/>
    <p:sldId id="415" r:id="rId55"/>
    <p:sldId id="366" r:id="rId56"/>
    <p:sldId id="367" r:id="rId57"/>
    <p:sldId id="293" r:id="rId58"/>
    <p:sldId id="368" r:id="rId59"/>
    <p:sldId id="369" r:id="rId60"/>
    <p:sldId id="370" r:id="rId61"/>
    <p:sldId id="296" r:id="rId62"/>
    <p:sldId id="371" r:id="rId63"/>
    <p:sldId id="416" r:id="rId64"/>
    <p:sldId id="372" r:id="rId65"/>
    <p:sldId id="424" r:id="rId66"/>
    <p:sldId id="299" r:id="rId67"/>
    <p:sldId id="373" r:id="rId68"/>
    <p:sldId id="376" r:id="rId69"/>
    <p:sldId id="301" r:id="rId70"/>
    <p:sldId id="374" r:id="rId71"/>
    <p:sldId id="375" r:id="rId72"/>
    <p:sldId id="420" r:id="rId73"/>
    <p:sldId id="422" r:id="rId74"/>
    <p:sldId id="377" r:id="rId75"/>
    <p:sldId id="378" r:id="rId76"/>
    <p:sldId id="379" r:id="rId77"/>
    <p:sldId id="419" r:id="rId78"/>
    <p:sldId id="380" r:id="rId79"/>
    <p:sldId id="381" r:id="rId80"/>
    <p:sldId id="318" r:id="rId81"/>
    <p:sldId id="386" r:id="rId82"/>
    <p:sldId id="387" r:id="rId83"/>
    <p:sldId id="382" r:id="rId84"/>
    <p:sldId id="383" r:id="rId85"/>
    <p:sldId id="384" r:id="rId86"/>
    <p:sldId id="385" r:id="rId87"/>
    <p:sldId id="418" r:id="rId88"/>
    <p:sldId id="312" r:id="rId89"/>
    <p:sldId id="319" r:id="rId90"/>
    <p:sldId id="388" r:id="rId91"/>
    <p:sldId id="389" r:id="rId92"/>
    <p:sldId id="417" r:id="rId93"/>
    <p:sldId id="390" r:id="rId94"/>
    <p:sldId id="317" r:id="rId95"/>
    <p:sldId id="391" r:id="rId96"/>
    <p:sldId id="414" r:id="rId97"/>
    <p:sldId id="392" r:id="rId98"/>
    <p:sldId id="393" r:id="rId99"/>
    <p:sldId id="394" r:id="rId100"/>
    <p:sldId id="395" r:id="rId101"/>
    <p:sldId id="413" r:id="rId102"/>
    <p:sldId id="411" r:id="rId103"/>
    <p:sldId id="412" r:id="rId104"/>
    <p:sldId id="264" r:id="rId105"/>
    <p:sldId id="269" r:id="rId106"/>
    <p:sldId id="270" r:id="rId107"/>
    <p:sldId id="423" r:id="rId10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AE5E70-5875-C0B9-B752-EE989A7FEBF4}" v="37" dt="2026-04-07T23:32:03.787"/>
    <p1510:client id="{90BB7664-0DCA-527C-C83E-9DC8400948E7}" v="14" dt="2026-04-07T15:03:37.919"/>
    <p1510:client id="{9218F17D-29CB-A2C1-A7A9-E7098EDF2610}" v="181" dt="2026-04-08T09:17:43.667"/>
    <p1510:client id="{A731670A-F961-6258-D758-082420BBCFC8}" v="321" dt="2026-04-07T11:38:56.520"/>
    <p1510:client id="{B4869C80-1908-469E-1972-F4D499E3B767}" v="4" dt="2026-04-06T09:27:28.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75" d="100"/>
          <a:sy n="75" d="100"/>
        </p:scale>
        <p:origin x="66"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ableStyles" Target="tableStyle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microsoft.com/office/2015/10/relationships/revisionInfo" Target="revisionInfo.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presProps" Target="presProps.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1" Type="http://schemas.openxmlformats.org/officeDocument/2006/relationships/hyperlink" Target="https://www.youtube.com/watch?v=G77u925yRJk" TargetMode="External"/></Relationships>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2.sv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5.svg"/><Relationship Id="rId4" Type="http://schemas.openxmlformats.org/officeDocument/2006/relationships/image" Target="../media/image9.svg"/></Relationships>
</file>

<file path=ppt/diagrams/_rels/data1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svg"/><Relationship Id="rId4" Type="http://schemas.openxmlformats.org/officeDocument/2006/relationships/image" Target="../media/image27.svg"/></Relationships>
</file>

<file path=ppt/diagrams/_rels/data1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svg"/><Relationship Id="rId6" Type="http://schemas.openxmlformats.org/officeDocument/2006/relationships/image" Target="../media/image9.svg"/><Relationship Id="rId5" Type="http://schemas.openxmlformats.org/officeDocument/2006/relationships/image" Target="../media/image31.svg"/><Relationship Id="rId4" Type="http://schemas.openxmlformats.org/officeDocument/2006/relationships/image" Target="../media/image30.svg"/></Relationships>
</file>

<file path=ppt/diagrams/_rels/data1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svg"/><Relationship Id="rId7" Type="http://schemas.openxmlformats.org/officeDocument/2006/relationships/image" Target="../media/image39.svg"/><Relationship Id="rId2" Type="http://schemas.openxmlformats.org/officeDocument/2006/relationships/image" Target="../media/image34.svg"/><Relationship Id="rId1" Type="http://schemas.openxmlformats.org/officeDocument/2006/relationships/image" Target="../media/image33.svg"/><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youtube.com/watch?v=G77u925yRJk"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2.sv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5.svg"/><Relationship Id="rId4" Type="http://schemas.openxmlformats.org/officeDocument/2006/relationships/image" Target="../media/image9.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svg"/><Relationship Id="rId4" Type="http://schemas.openxmlformats.org/officeDocument/2006/relationships/image" Target="../media/image2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svg"/><Relationship Id="rId6" Type="http://schemas.openxmlformats.org/officeDocument/2006/relationships/image" Target="../media/image9.svg"/><Relationship Id="rId5" Type="http://schemas.openxmlformats.org/officeDocument/2006/relationships/image" Target="../media/image31.svg"/><Relationship Id="rId4" Type="http://schemas.openxmlformats.org/officeDocument/2006/relationships/image" Target="../media/image30.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svg"/><Relationship Id="rId7" Type="http://schemas.openxmlformats.org/officeDocument/2006/relationships/image" Target="../media/image39.svg"/><Relationship Id="rId2" Type="http://schemas.openxmlformats.org/officeDocument/2006/relationships/image" Target="../media/image34.svg"/><Relationship Id="rId1" Type="http://schemas.openxmlformats.org/officeDocument/2006/relationships/image" Target="../media/image33.svg"/><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2351E1-9B12-4F4C-B84B-1239950F43D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F19E22C-62BA-4A92-A919-ED897B6C4CC0}">
      <dgm:prSet/>
      <dgm:spPr/>
      <dgm:t>
        <a:bodyPr/>
        <a:lstStyle/>
        <a:p>
          <a:r>
            <a:rPr lang="en-US"/>
            <a:t>When you think of organizational structure, you're likely to think about things like rules and regulations, how jobs are defined, and an authority chain of command. A 'well-oiled' organization is thought to have a comprehensive set of formal rules, designated departments, and a clearly defined authority hierarchy. But this needn't be the case. </a:t>
          </a:r>
        </a:p>
      </dgm:t>
    </dgm:pt>
    <dgm:pt modelId="{BBEB8556-561E-4AC5-B165-58FA38C54FEF}" type="parTrans" cxnId="{D63F6DF4-6967-4F19-A900-E1A4C71FF2C0}">
      <dgm:prSet/>
      <dgm:spPr/>
      <dgm:t>
        <a:bodyPr/>
        <a:lstStyle/>
        <a:p>
          <a:endParaRPr lang="en-US"/>
        </a:p>
      </dgm:t>
    </dgm:pt>
    <dgm:pt modelId="{A1D0B69B-7F73-4418-88E8-C1E6DD5EE339}" type="sibTrans" cxnId="{D63F6DF4-6967-4F19-A900-E1A4C71FF2C0}">
      <dgm:prSet/>
      <dgm:spPr/>
      <dgm:t>
        <a:bodyPr/>
        <a:lstStyle/>
        <a:p>
          <a:endParaRPr lang="en-US"/>
        </a:p>
      </dgm:t>
    </dgm:pt>
    <dgm:pt modelId="{CEAA2D12-FDDA-4717-9108-45313BF16666}">
      <dgm:prSet/>
      <dgm:spPr/>
      <dgm:t>
        <a:bodyPr/>
        <a:lstStyle/>
        <a:p>
          <a:r>
            <a:rPr lang="en-US"/>
            <a:t>ING, a Dutch banking firm, has recently transitioned into a free-form structure that flattens the organization, minimizes the number of managers, and relies on small teams to get the work done. Specifically, ING has replaced its functional departments with 350 nine-person autonomous teams. They have end-to-end responsibility for handling clients' needs. The company credits this new structure with improved response speed, increased employee engagement, and higher productivity.</a:t>
          </a:r>
        </a:p>
      </dgm:t>
    </dgm:pt>
    <dgm:pt modelId="{96BD3D56-BEFD-4BEE-90FB-4010585ADAD9}" type="parTrans" cxnId="{7BB4354B-3AB6-4239-9F6D-1DA0A7E80DCE}">
      <dgm:prSet/>
      <dgm:spPr/>
      <dgm:t>
        <a:bodyPr/>
        <a:lstStyle/>
        <a:p>
          <a:endParaRPr lang="en-US"/>
        </a:p>
      </dgm:t>
    </dgm:pt>
    <dgm:pt modelId="{1407E928-AB9D-437D-BF11-9D55B3E4080A}" type="sibTrans" cxnId="{7BB4354B-3AB6-4239-9F6D-1DA0A7E80DCE}">
      <dgm:prSet/>
      <dgm:spPr/>
      <dgm:t>
        <a:bodyPr/>
        <a:lstStyle/>
        <a:p>
          <a:endParaRPr lang="en-US"/>
        </a:p>
      </dgm:t>
    </dgm:pt>
    <dgm:pt modelId="{19F87CDE-9EC2-42AA-8FF8-DD2860CF1400}" type="pres">
      <dgm:prSet presAssocID="{4B2351E1-9B12-4F4C-B84B-1239950F43D1}" presName="root" presStyleCnt="0">
        <dgm:presLayoutVars>
          <dgm:dir/>
          <dgm:resizeHandles val="exact"/>
        </dgm:presLayoutVars>
      </dgm:prSet>
      <dgm:spPr/>
    </dgm:pt>
    <dgm:pt modelId="{2106AF7C-3490-42B9-BDC1-331BECE26C27}" type="pres">
      <dgm:prSet presAssocID="{2F19E22C-62BA-4A92-A919-ED897B6C4CC0}" presName="compNode" presStyleCnt="0"/>
      <dgm:spPr/>
    </dgm:pt>
    <dgm:pt modelId="{ED587CF0-D158-4E7A-9D34-E0D68C77747F}" type="pres">
      <dgm:prSet presAssocID="{2F19E22C-62BA-4A92-A919-ED897B6C4CC0}" presName="bgRect" presStyleLbl="bgShp" presStyleIdx="0" presStyleCnt="2"/>
      <dgm:spPr/>
    </dgm:pt>
    <dgm:pt modelId="{9EC9DF10-0E4A-4693-A0B5-948644E31F19}" type="pres">
      <dgm:prSet presAssocID="{2F19E22C-62BA-4A92-A919-ED897B6C4CC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41FC01B5-258A-4F6B-BADA-65CDC555690A}" type="pres">
      <dgm:prSet presAssocID="{2F19E22C-62BA-4A92-A919-ED897B6C4CC0}" presName="spaceRect" presStyleCnt="0"/>
      <dgm:spPr/>
    </dgm:pt>
    <dgm:pt modelId="{747D18B2-E4C9-48DB-927F-00A518BE79F7}" type="pres">
      <dgm:prSet presAssocID="{2F19E22C-62BA-4A92-A919-ED897B6C4CC0}" presName="parTx" presStyleLbl="revTx" presStyleIdx="0" presStyleCnt="2">
        <dgm:presLayoutVars>
          <dgm:chMax val="0"/>
          <dgm:chPref val="0"/>
        </dgm:presLayoutVars>
      </dgm:prSet>
      <dgm:spPr/>
    </dgm:pt>
    <dgm:pt modelId="{4AEDABEF-5D3E-451E-9486-D9CFE26359F6}" type="pres">
      <dgm:prSet presAssocID="{A1D0B69B-7F73-4418-88E8-C1E6DD5EE339}" presName="sibTrans" presStyleCnt="0"/>
      <dgm:spPr/>
    </dgm:pt>
    <dgm:pt modelId="{7E49C0C6-C268-4A53-859E-D710E4C6E2EF}" type="pres">
      <dgm:prSet presAssocID="{CEAA2D12-FDDA-4717-9108-45313BF16666}" presName="compNode" presStyleCnt="0"/>
      <dgm:spPr/>
    </dgm:pt>
    <dgm:pt modelId="{03D0D162-7928-4ACB-B7C1-22FACF5A1C66}" type="pres">
      <dgm:prSet presAssocID="{CEAA2D12-FDDA-4717-9108-45313BF16666}" presName="bgRect" presStyleLbl="bgShp" presStyleIdx="1" presStyleCnt="2"/>
      <dgm:spPr/>
    </dgm:pt>
    <dgm:pt modelId="{3BD47FCB-22FF-43DF-86F8-4D0597ED1C05}" type="pres">
      <dgm:prSet presAssocID="{CEAA2D12-FDDA-4717-9108-45313BF1666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BB0230CA-F4FC-4B41-A109-98D791CD7A32}" type="pres">
      <dgm:prSet presAssocID="{CEAA2D12-FDDA-4717-9108-45313BF16666}" presName="spaceRect" presStyleCnt="0"/>
      <dgm:spPr/>
    </dgm:pt>
    <dgm:pt modelId="{9CF32F80-7E0D-45DE-9E59-6244033BD78C}" type="pres">
      <dgm:prSet presAssocID="{CEAA2D12-FDDA-4717-9108-45313BF16666}" presName="parTx" presStyleLbl="revTx" presStyleIdx="1" presStyleCnt="2">
        <dgm:presLayoutVars>
          <dgm:chMax val="0"/>
          <dgm:chPref val="0"/>
        </dgm:presLayoutVars>
      </dgm:prSet>
      <dgm:spPr/>
    </dgm:pt>
  </dgm:ptLst>
  <dgm:cxnLst>
    <dgm:cxn modelId="{7BB4354B-3AB6-4239-9F6D-1DA0A7E80DCE}" srcId="{4B2351E1-9B12-4F4C-B84B-1239950F43D1}" destId="{CEAA2D12-FDDA-4717-9108-45313BF16666}" srcOrd="1" destOrd="0" parTransId="{96BD3D56-BEFD-4BEE-90FB-4010585ADAD9}" sibTransId="{1407E928-AB9D-437D-BF11-9D55B3E4080A}"/>
    <dgm:cxn modelId="{CD3DD182-A353-4916-97BD-4DEB45190F9C}" type="presOf" srcId="{4B2351E1-9B12-4F4C-B84B-1239950F43D1}" destId="{19F87CDE-9EC2-42AA-8FF8-DD2860CF1400}" srcOrd="0" destOrd="0" presId="urn:microsoft.com/office/officeart/2018/2/layout/IconVerticalSolidList"/>
    <dgm:cxn modelId="{4D09908E-5979-46FE-B014-AD98FFD341E5}" type="presOf" srcId="{2F19E22C-62BA-4A92-A919-ED897B6C4CC0}" destId="{747D18B2-E4C9-48DB-927F-00A518BE79F7}" srcOrd="0" destOrd="0" presId="urn:microsoft.com/office/officeart/2018/2/layout/IconVerticalSolidList"/>
    <dgm:cxn modelId="{62ED8DBC-09A9-4F83-ACF6-5C2D3307A66B}" type="presOf" srcId="{CEAA2D12-FDDA-4717-9108-45313BF16666}" destId="{9CF32F80-7E0D-45DE-9E59-6244033BD78C}" srcOrd="0" destOrd="0" presId="urn:microsoft.com/office/officeart/2018/2/layout/IconVerticalSolidList"/>
    <dgm:cxn modelId="{D63F6DF4-6967-4F19-A900-E1A4C71FF2C0}" srcId="{4B2351E1-9B12-4F4C-B84B-1239950F43D1}" destId="{2F19E22C-62BA-4A92-A919-ED897B6C4CC0}" srcOrd="0" destOrd="0" parTransId="{BBEB8556-561E-4AC5-B165-58FA38C54FEF}" sibTransId="{A1D0B69B-7F73-4418-88E8-C1E6DD5EE339}"/>
    <dgm:cxn modelId="{36CC4357-DA1C-4CC1-8D32-13B26D1B825C}" type="presParOf" srcId="{19F87CDE-9EC2-42AA-8FF8-DD2860CF1400}" destId="{2106AF7C-3490-42B9-BDC1-331BECE26C27}" srcOrd="0" destOrd="0" presId="urn:microsoft.com/office/officeart/2018/2/layout/IconVerticalSolidList"/>
    <dgm:cxn modelId="{A10B0649-0FAE-4ED0-9677-BFDC817286F5}" type="presParOf" srcId="{2106AF7C-3490-42B9-BDC1-331BECE26C27}" destId="{ED587CF0-D158-4E7A-9D34-E0D68C77747F}" srcOrd="0" destOrd="0" presId="urn:microsoft.com/office/officeart/2018/2/layout/IconVerticalSolidList"/>
    <dgm:cxn modelId="{1B80C984-F2C4-430D-8095-6227417A9E55}" type="presParOf" srcId="{2106AF7C-3490-42B9-BDC1-331BECE26C27}" destId="{9EC9DF10-0E4A-4693-A0B5-948644E31F19}" srcOrd="1" destOrd="0" presId="urn:microsoft.com/office/officeart/2018/2/layout/IconVerticalSolidList"/>
    <dgm:cxn modelId="{E9CB9DF4-4FA4-4F7D-B6AE-FDD43AF26C6C}" type="presParOf" srcId="{2106AF7C-3490-42B9-BDC1-331BECE26C27}" destId="{41FC01B5-258A-4F6B-BADA-65CDC555690A}" srcOrd="2" destOrd="0" presId="urn:microsoft.com/office/officeart/2018/2/layout/IconVerticalSolidList"/>
    <dgm:cxn modelId="{6FBB63B9-4755-40CC-AC71-4829CC4A612E}" type="presParOf" srcId="{2106AF7C-3490-42B9-BDC1-331BECE26C27}" destId="{747D18B2-E4C9-48DB-927F-00A518BE79F7}" srcOrd="3" destOrd="0" presId="urn:microsoft.com/office/officeart/2018/2/layout/IconVerticalSolidList"/>
    <dgm:cxn modelId="{E1B2D359-605D-4C89-9FE7-D38BAF302EF9}" type="presParOf" srcId="{19F87CDE-9EC2-42AA-8FF8-DD2860CF1400}" destId="{4AEDABEF-5D3E-451E-9486-D9CFE26359F6}" srcOrd="1" destOrd="0" presId="urn:microsoft.com/office/officeart/2018/2/layout/IconVerticalSolidList"/>
    <dgm:cxn modelId="{EC5CDD42-D582-4C3F-B247-95BBF33B37E6}" type="presParOf" srcId="{19F87CDE-9EC2-42AA-8FF8-DD2860CF1400}" destId="{7E49C0C6-C268-4A53-859E-D710E4C6E2EF}" srcOrd="2" destOrd="0" presId="urn:microsoft.com/office/officeart/2018/2/layout/IconVerticalSolidList"/>
    <dgm:cxn modelId="{F9B72458-06B9-4DE5-83D9-3978F3DC62B1}" type="presParOf" srcId="{7E49C0C6-C268-4A53-859E-D710E4C6E2EF}" destId="{03D0D162-7928-4ACB-B7C1-22FACF5A1C66}" srcOrd="0" destOrd="0" presId="urn:microsoft.com/office/officeart/2018/2/layout/IconVerticalSolidList"/>
    <dgm:cxn modelId="{52957184-F49B-4474-97CF-0DB3DD6AD933}" type="presParOf" srcId="{7E49C0C6-C268-4A53-859E-D710E4C6E2EF}" destId="{3BD47FCB-22FF-43DF-86F8-4D0597ED1C05}" srcOrd="1" destOrd="0" presId="urn:microsoft.com/office/officeart/2018/2/layout/IconVerticalSolidList"/>
    <dgm:cxn modelId="{84C03FFE-C579-4EDF-99A4-5F2FF2093846}" type="presParOf" srcId="{7E49C0C6-C268-4A53-859E-D710E4C6E2EF}" destId="{BB0230CA-F4FC-4B41-A109-98D791CD7A32}" srcOrd="2" destOrd="0" presId="urn:microsoft.com/office/officeart/2018/2/layout/IconVerticalSolidList"/>
    <dgm:cxn modelId="{348C13D2-56E0-4EDB-8CF5-FF9C9794A57E}" type="presParOf" srcId="{7E49C0C6-C268-4A53-859E-D710E4C6E2EF}" destId="{9CF32F80-7E0D-45DE-9E59-6244033BD7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AF741B-11BF-4CD7-8F3A-8EB6F4C4BC9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C0E1612-F790-4183-8564-A280CF774D0A}">
      <dgm:prSet/>
      <dgm:spPr/>
      <dgm:t>
        <a:bodyPr/>
        <a:lstStyle/>
        <a:p>
          <a:r>
            <a:rPr lang="en-US"/>
            <a:t>In this session, the basics of organizing will be discussed. </a:t>
          </a:r>
        </a:p>
      </dgm:t>
    </dgm:pt>
    <dgm:pt modelId="{C8AA022A-DB0D-4CEC-8E74-8DFEC4F37E1E}" type="parTrans" cxnId="{01391AFA-DA20-4093-A9AA-502697500249}">
      <dgm:prSet/>
      <dgm:spPr/>
      <dgm:t>
        <a:bodyPr/>
        <a:lstStyle/>
        <a:p>
          <a:endParaRPr lang="en-US"/>
        </a:p>
      </dgm:t>
    </dgm:pt>
    <dgm:pt modelId="{F6573F87-71FF-4B23-B94E-BDB41DF5EE23}" type="sibTrans" cxnId="{01391AFA-DA20-4093-A9AA-502697500249}">
      <dgm:prSet/>
      <dgm:spPr/>
      <dgm:t>
        <a:bodyPr/>
        <a:lstStyle/>
        <a:p>
          <a:endParaRPr lang="en-US"/>
        </a:p>
      </dgm:t>
    </dgm:pt>
    <dgm:pt modelId="{BED84F25-C126-4B79-B9D7-9C0243C3B1AE}">
      <dgm:prSet/>
      <dgm:spPr/>
      <dgm:t>
        <a:bodyPr/>
        <a:lstStyle/>
        <a:p>
          <a:r>
            <a:rPr lang="en-US"/>
            <a:t>Key organizing concepts and their components will be defined and how managers use these to create a variety of structures. </a:t>
          </a:r>
        </a:p>
      </dgm:t>
    </dgm:pt>
    <dgm:pt modelId="{272734AB-0BBF-42B8-8081-10646890B9E8}" type="parTrans" cxnId="{D4B2CD38-B666-402F-AE58-A1008C1D775D}">
      <dgm:prSet/>
      <dgm:spPr/>
      <dgm:t>
        <a:bodyPr/>
        <a:lstStyle/>
        <a:p>
          <a:endParaRPr lang="en-US"/>
        </a:p>
      </dgm:t>
    </dgm:pt>
    <dgm:pt modelId="{76D3F163-6CA1-4FF1-8E7F-2D62108A5CEE}" type="sibTrans" cxnId="{D4B2CD38-B666-402F-AE58-A1008C1D775D}">
      <dgm:prSet/>
      <dgm:spPr/>
      <dgm:t>
        <a:bodyPr/>
        <a:lstStyle/>
        <a:p>
          <a:endParaRPr lang="en-US"/>
        </a:p>
      </dgm:t>
    </dgm:pt>
    <dgm:pt modelId="{7BE8E401-9943-4B30-BC4D-FBDF2E0F0BDE}">
      <dgm:prSet/>
      <dgm:spPr/>
      <dgm:t>
        <a:bodyPr/>
        <a:lstStyle/>
        <a:p>
          <a:r>
            <a:rPr lang="en-US"/>
            <a:t>We'll also see under what conditions a free-form structure like ING's is preferred or when a more structured hierarchy is the best choice.</a:t>
          </a:r>
        </a:p>
      </dgm:t>
    </dgm:pt>
    <dgm:pt modelId="{6A33C182-99CE-42E7-B6F9-8B00246A7A53}" type="parTrans" cxnId="{91D86056-B0DE-4B33-B925-62BE324D52F7}">
      <dgm:prSet/>
      <dgm:spPr/>
      <dgm:t>
        <a:bodyPr/>
        <a:lstStyle/>
        <a:p>
          <a:endParaRPr lang="en-US"/>
        </a:p>
      </dgm:t>
    </dgm:pt>
    <dgm:pt modelId="{CEC47825-1A29-4BEC-BF43-A9D200E25AEE}" type="sibTrans" cxnId="{91D86056-B0DE-4B33-B925-62BE324D52F7}">
      <dgm:prSet/>
      <dgm:spPr/>
      <dgm:t>
        <a:bodyPr/>
        <a:lstStyle/>
        <a:p>
          <a:endParaRPr lang="en-US"/>
        </a:p>
      </dgm:t>
    </dgm:pt>
    <dgm:pt modelId="{E40A7DF0-5867-41E8-94FD-4920B5F82B69}">
      <dgm:prSet/>
      <dgm:spPr/>
      <dgm:t>
        <a:bodyPr/>
        <a:lstStyle/>
        <a:p>
          <a:r>
            <a:rPr lang="en-US">
              <a:hlinkClick xmlns:r="http://schemas.openxmlformats.org/officeDocument/2006/relationships" r:id="rId1"/>
            </a:rPr>
            <a:t>What is Organizational Design? How Does It Support a Digital Strategy and Change Management Plan?</a:t>
          </a:r>
          <a:endParaRPr lang="en-US"/>
        </a:p>
      </dgm:t>
    </dgm:pt>
    <dgm:pt modelId="{2C2FB908-39CF-42B9-BD01-8398FC56A5D9}" type="parTrans" cxnId="{B80236A4-B5DA-4B20-A0C1-91C092121182}">
      <dgm:prSet/>
      <dgm:spPr/>
      <dgm:t>
        <a:bodyPr/>
        <a:lstStyle/>
        <a:p>
          <a:endParaRPr lang="en-US"/>
        </a:p>
      </dgm:t>
    </dgm:pt>
    <dgm:pt modelId="{9C85B765-51B1-46CD-B07A-F9DE113C1956}" type="sibTrans" cxnId="{B80236A4-B5DA-4B20-A0C1-91C092121182}">
      <dgm:prSet/>
      <dgm:spPr/>
      <dgm:t>
        <a:bodyPr/>
        <a:lstStyle/>
        <a:p>
          <a:endParaRPr lang="en-US"/>
        </a:p>
      </dgm:t>
    </dgm:pt>
    <dgm:pt modelId="{6CEE26A7-A872-487D-9982-FCDB1EF1B375}" type="pres">
      <dgm:prSet presAssocID="{DBAF741B-11BF-4CD7-8F3A-8EB6F4C4BC93}" presName="linear" presStyleCnt="0">
        <dgm:presLayoutVars>
          <dgm:animLvl val="lvl"/>
          <dgm:resizeHandles val="exact"/>
        </dgm:presLayoutVars>
      </dgm:prSet>
      <dgm:spPr/>
    </dgm:pt>
    <dgm:pt modelId="{96D5B4A4-89A0-45F6-9C37-70AAE4F92AF8}" type="pres">
      <dgm:prSet presAssocID="{AC0E1612-F790-4183-8564-A280CF774D0A}" presName="parentText" presStyleLbl="node1" presStyleIdx="0" presStyleCnt="4">
        <dgm:presLayoutVars>
          <dgm:chMax val="0"/>
          <dgm:bulletEnabled val="1"/>
        </dgm:presLayoutVars>
      </dgm:prSet>
      <dgm:spPr/>
    </dgm:pt>
    <dgm:pt modelId="{565F5757-3529-4FA5-B5BD-A5051FAA2BF6}" type="pres">
      <dgm:prSet presAssocID="{F6573F87-71FF-4B23-B94E-BDB41DF5EE23}" presName="spacer" presStyleCnt="0"/>
      <dgm:spPr/>
    </dgm:pt>
    <dgm:pt modelId="{7084C94B-ED58-49F2-9813-291FEA9BC9C5}" type="pres">
      <dgm:prSet presAssocID="{BED84F25-C126-4B79-B9D7-9C0243C3B1AE}" presName="parentText" presStyleLbl="node1" presStyleIdx="1" presStyleCnt="4">
        <dgm:presLayoutVars>
          <dgm:chMax val="0"/>
          <dgm:bulletEnabled val="1"/>
        </dgm:presLayoutVars>
      </dgm:prSet>
      <dgm:spPr/>
    </dgm:pt>
    <dgm:pt modelId="{C5B0C60E-07FC-49F4-AB0D-33B4F4DC047B}" type="pres">
      <dgm:prSet presAssocID="{76D3F163-6CA1-4FF1-8E7F-2D62108A5CEE}" presName="spacer" presStyleCnt="0"/>
      <dgm:spPr/>
    </dgm:pt>
    <dgm:pt modelId="{D2B1F909-E576-45AC-834B-4769332AE567}" type="pres">
      <dgm:prSet presAssocID="{7BE8E401-9943-4B30-BC4D-FBDF2E0F0BDE}" presName="parentText" presStyleLbl="node1" presStyleIdx="2" presStyleCnt="4">
        <dgm:presLayoutVars>
          <dgm:chMax val="0"/>
          <dgm:bulletEnabled val="1"/>
        </dgm:presLayoutVars>
      </dgm:prSet>
      <dgm:spPr/>
    </dgm:pt>
    <dgm:pt modelId="{A4FD859B-F90E-4342-997A-B73DF08ED931}" type="pres">
      <dgm:prSet presAssocID="{CEC47825-1A29-4BEC-BF43-A9D200E25AEE}" presName="spacer" presStyleCnt="0"/>
      <dgm:spPr/>
    </dgm:pt>
    <dgm:pt modelId="{A611A75E-6C5F-4FC3-8E79-9BA0F032DC38}" type="pres">
      <dgm:prSet presAssocID="{E40A7DF0-5867-41E8-94FD-4920B5F82B69}" presName="parentText" presStyleLbl="node1" presStyleIdx="3" presStyleCnt="4">
        <dgm:presLayoutVars>
          <dgm:chMax val="0"/>
          <dgm:bulletEnabled val="1"/>
        </dgm:presLayoutVars>
      </dgm:prSet>
      <dgm:spPr/>
    </dgm:pt>
  </dgm:ptLst>
  <dgm:cxnLst>
    <dgm:cxn modelId="{DCAC8905-24EA-4C8B-B713-6CBC073C4E5B}" type="presOf" srcId="{7BE8E401-9943-4B30-BC4D-FBDF2E0F0BDE}" destId="{D2B1F909-E576-45AC-834B-4769332AE567}" srcOrd="0" destOrd="0" presId="urn:microsoft.com/office/officeart/2005/8/layout/vList2"/>
    <dgm:cxn modelId="{A277E12B-898F-4A76-A198-A4004E9D7446}" type="presOf" srcId="{E40A7DF0-5867-41E8-94FD-4920B5F82B69}" destId="{A611A75E-6C5F-4FC3-8E79-9BA0F032DC38}" srcOrd="0" destOrd="0" presId="urn:microsoft.com/office/officeart/2005/8/layout/vList2"/>
    <dgm:cxn modelId="{D4B2CD38-B666-402F-AE58-A1008C1D775D}" srcId="{DBAF741B-11BF-4CD7-8F3A-8EB6F4C4BC93}" destId="{BED84F25-C126-4B79-B9D7-9C0243C3B1AE}" srcOrd="1" destOrd="0" parTransId="{272734AB-0BBF-42B8-8081-10646890B9E8}" sibTransId="{76D3F163-6CA1-4FF1-8E7F-2D62108A5CEE}"/>
    <dgm:cxn modelId="{1CCA433F-373F-4BF1-8A87-5327824DB27D}" type="presOf" srcId="{BED84F25-C126-4B79-B9D7-9C0243C3B1AE}" destId="{7084C94B-ED58-49F2-9813-291FEA9BC9C5}" srcOrd="0" destOrd="0" presId="urn:microsoft.com/office/officeart/2005/8/layout/vList2"/>
    <dgm:cxn modelId="{91D86056-B0DE-4B33-B925-62BE324D52F7}" srcId="{DBAF741B-11BF-4CD7-8F3A-8EB6F4C4BC93}" destId="{7BE8E401-9943-4B30-BC4D-FBDF2E0F0BDE}" srcOrd="2" destOrd="0" parTransId="{6A33C182-99CE-42E7-B6F9-8B00246A7A53}" sibTransId="{CEC47825-1A29-4BEC-BF43-A9D200E25AEE}"/>
    <dgm:cxn modelId="{B80236A4-B5DA-4B20-A0C1-91C092121182}" srcId="{DBAF741B-11BF-4CD7-8F3A-8EB6F4C4BC93}" destId="{E40A7DF0-5867-41E8-94FD-4920B5F82B69}" srcOrd="3" destOrd="0" parTransId="{2C2FB908-39CF-42B9-BD01-8398FC56A5D9}" sibTransId="{9C85B765-51B1-46CD-B07A-F9DE113C1956}"/>
    <dgm:cxn modelId="{146AD6F5-25D1-458F-BE5C-DADEF7FA0EA8}" type="presOf" srcId="{DBAF741B-11BF-4CD7-8F3A-8EB6F4C4BC93}" destId="{6CEE26A7-A872-487D-9982-FCDB1EF1B375}" srcOrd="0" destOrd="0" presId="urn:microsoft.com/office/officeart/2005/8/layout/vList2"/>
    <dgm:cxn modelId="{95CE55F8-28A1-4DEB-AEBB-A0599869EF97}" type="presOf" srcId="{AC0E1612-F790-4183-8564-A280CF774D0A}" destId="{96D5B4A4-89A0-45F6-9C37-70AAE4F92AF8}" srcOrd="0" destOrd="0" presId="urn:microsoft.com/office/officeart/2005/8/layout/vList2"/>
    <dgm:cxn modelId="{01391AFA-DA20-4093-A9AA-502697500249}" srcId="{DBAF741B-11BF-4CD7-8F3A-8EB6F4C4BC93}" destId="{AC0E1612-F790-4183-8564-A280CF774D0A}" srcOrd="0" destOrd="0" parTransId="{C8AA022A-DB0D-4CEC-8E74-8DFEC4F37E1E}" sibTransId="{F6573F87-71FF-4B23-B94E-BDB41DF5EE23}"/>
    <dgm:cxn modelId="{DBE97104-7941-4746-9836-A9CF3A45DEEA}" type="presParOf" srcId="{6CEE26A7-A872-487D-9982-FCDB1EF1B375}" destId="{96D5B4A4-89A0-45F6-9C37-70AAE4F92AF8}" srcOrd="0" destOrd="0" presId="urn:microsoft.com/office/officeart/2005/8/layout/vList2"/>
    <dgm:cxn modelId="{0053CBD7-3A24-4E9E-9F4B-20D5EAE59AF3}" type="presParOf" srcId="{6CEE26A7-A872-487D-9982-FCDB1EF1B375}" destId="{565F5757-3529-4FA5-B5BD-A5051FAA2BF6}" srcOrd="1" destOrd="0" presId="urn:microsoft.com/office/officeart/2005/8/layout/vList2"/>
    <dgm:cxn modelId="{FDCDC81B-3AF1-4858-8C66-57520A241807}" type="presParOf" srcId="{6CEE26A7-A872-487D-9982-FCDB1EF1B375}" destId="{7084C94B-ED58-49F2-9813-291FEA9BC9C5}" srcOrd="2" destOrd="0" presId="urn:microsoft.com/office/officeart/2005/8/layout/vList2"/>
    <dgm:cxn modelId="{742ADD35-DAFB-4546-B52A-53D091402033}" type="presParOf" srcId="{6CEE26A7-A872-487D-9982-FCDB1EF1B375}" destId="{C5B0C60E-07FC-49F4-AB0D-33B4F4DC047B}" srcOrd="3" destOrd="0" presId="urn:microsoft.com/office/officeart/2005/8/layout/vList2"/>
    <dgm:cxn modelId="{2316D502-8E94-4D17-A6EF-8F426A37AE3E}" type="presParOf" srcId="{6CEE26A7-A872-487D-9982-FCDB1EF1B375}" destId="{D2B1F909-E576-45AC-834B-4769332AE567}" srcOrd="4" destOrd="0" presId="urn:microsoft.com/office/officeart/2005/8/layout/vList2"/>
    <dgm:cxn modelId="{DD8D2726-F3E7-43EA-835D-9487A51C4FF0}" type="presParOf" srcId="{6CEE26A7-A872-487D-9982-FCDB1EF1B375}" destId="{A4FD859B-F90E-4342-997A-B73DF08ED931}" srcOrd="5" destOrd="0" presId="urn:microsoft.com/office/officeart/2005/8/layout/vList2"/>
    <dgm:cxn modelId="{44F31920-916D-414D-B7B9-613964C78898}" type="presParOf" srcId="{6CEE26A7-A872-487D-9982-FCDB1EF1B375}" destId="{A611A75E-6C5F-4FC3-8E79-9BA0F032DC3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8AA285-6BF2-4ECA-BA5B-0FDF4B6C6D82}" type="doc">
      <dgm:prSet loTypeId="urn:microsoft.com/office/officeart/2016/7/layout/VerticalHollowActionList" loCatId="List" qsTypeId="urn:microsoft.com/office/officeart/2005/8/quickstyle/simple5" qsCatId="simple" csTypeId="urn:microsoft.com/office/officeart/2005/8/colors/colorful5" csCatId="colorful"/>
      <dgm:spPr/>
      <dgm:t>
        <a:bodyPr/>
        <a:lstStyle/>
        <a:p>
          <a:endParaRPr lang="en-US"/>
        </a:p>
      </dgm:t>
    </dgm:pt>
    <dgm:pt modelId="{F9A3E5E6-6994-4A75-94CC-61110131DF25}">
      <dgm:prSet/>
      <dgm:spPr/>
      <dgm:t>
        <a:bodyPr/>
        <a:lstStyle/>
        <a:p>
          <a:r>
            <a:rPr lang="en-US"/>
            <a:t>Describe</a:t>
          </a:r>
        </a:p>
      </dgm:t>
    </dgm:pt>
    <dgm:pt modelId="{137D0753-3D24-40F5-B658-C4AD079A9942}" type="parTrans" cxnId="{1AAC7C00-3F1B-4AEB-A3D9-46D447BF70BB}">
      <dgm:prSet/>
      <dgm:spPr/>
      <dgm:t>
        <a:bodyPr/>
        <a:lstStyle/>
        <a:p>
          <a:endParaRPr lang="en-US"/>
        </a:p>
      </dgm:t>
    </dgm:pt>
    <dgm:pt modelId="{D2BAB006-A913-4523-98B9-6A0257A52CAF}" type="sibTrans" cxnId="{1AAC7C00-3F1B-4AEB-A3D9-46D447BF70BB}">
      <dgm:prSet/>
      <dgm:spPr/>
      <dgm:t>
        <a:bodyPr/>
        <a:lstStyle/>
        <a:p>
          <a:endParaRPr lang="en-US"/>
        </a:p>
      </dgm:t>
    </dgm:pt>
    <dgm:pt modelId="{8B262876-8132-4A0B-8E28-08A08FDA9A18}">
      <dgm:prSet/>
      <dgm:spPr/>
      <dgm:t>
        <a:bodyPr/>
        <a:lstStyle/>
        <a:p>
          <a:r>
            <a:rPr lang="en-US"/>
            <a:t>Describe six key elements in organizational design</a:t>
          </a:r>
        </a:p>
      </dgm:t>
    </dgm:pt>
    <dgm:pt modelId="{00B69934-4737-4570-A780-E36ADB0D6872}" type="parTrans" cxnId="{C06BC9B4-938C-4778-B935-5597ACAFE73C}">
      <dgm:prSet/>
      <dgm:spPr/>
      <dgm:t>
        <a:bodyPr/>
        <a:lstStyle/>
        <a:p>
          <a:endParaRPr lang="en-US"/>
        </a:p>
      </dgm:t>
    </dgm:pt>
    <dgm:pt modelId="{ED590B60-CAA6-4DE4-89E3-321C73C9FE04}" type="sibTrans" cxnId="{C06BC9B4-938C-4778-B935-5597ACAFE73C}">
      <dgm:prSet/>
      <dgm:spPr/>
      <dgm:t>
        <a:bodyPr/>
        <a:lstStyle/>
        <a:p>
          <a:endParaRPr lang="en-US"/>
        </a:p>
      </dgm:t>
    </dgm:pt>
    <dgm:pt modelId="{7EC72EC2-33CD-4CE0-83BC-9DCFABBF9FE8}">
      <dgm:prSet/>
      <dgm:spPr/>
      <dgm:t>
        <a:bodyPr/>
        <a:lstStyle/>
        <a:p>
          <a:r>
            <a:rPr lang="en-US"/>
            <a:t>Contrast</a:t>
          </a:r>
        </a:p>
      </dgm:t>
    </dgm:pt>
    <dgm:pt modelId="{70AAE080-FDD1-43E7-A3F7-0A4CBE79EFC2}" type="parTrans" cxnId="{DE078901-98F9-4147-9EED-BB46AF98F887}">
      <dgm:prSet/>
      <dgm:spPr/>
      <dgm:t>
        <a:bodyPr/>
        <a:lstStyle/>
        <a:p>
          <a:endParaRPr lang="en-US"/>
        </a:p>
      </dgm:t>
    </dgm:pt>
    <dgm:pt modelId="{4E8C454D-B75A-46DC-99EB-36530CBD1B00}" type="sibTrans" cxnId="{DE078901-98F9-4147-9EED-BB46AF98F887}">
      <dgm:prSet/>
      <dgm:spPr/>
      <dgm:t>
        <a:bodyPr/>
        <a:lstStyle/>
        <a:p>
          <a:endParaRPr lang="en-US"/>
        </a:p>
      </dgm:t>
    </dgm:pt>
    <dgm:pt modelId="{66823AA2-8D57-42CE-B223-C9AB624AE1B1}">
      <dgm:prSet/>
      <dgm:spPr/>
      <dgm:t>
        <a:bodyPr/>
        <a:lstStyle/>
        <a:p>
          <a:r>
            <a:rPr lang="en-US"/>
            <a:t>Contrast mechanistic and organic structures</a:t>
          </a:r>
        </a:p>
      </dgm:t>
    </dgm:pt>
    <dgm:pt modelId="{DDE39479-A584-4B87-8602-B042DDFDBCE6}" type="parTrans" cxnId="{986FC0E9-4469-444C-A6D0-A0FC80467F1D}">
      <dgm:prSet/>
      <dgm:spPr/>
      <dgm:t>
        <a:bodyPr/>
        <a:lstStyle/>
        <a:p>
          <a:endParaRPr lang="en-US"/>
        </a:p>
      </dgm:t>
    </dgm:pt>
    <dgm:pt modelId="{EE30A1E5-EFC0-4CEF-A4CB-B5B21E9BECA2}" type="sibTrans" cxnId="{986FC0E9-4469-444C-A6D0-A0FC80467F1D}">
      <dgm:prSet/>
      <dgm:spPr/>
      <dgm:t>
        <a:bodyPr/>
        <a:lstStyle/>
        <a:p>
          <a:endParaRPr lang="en-US"/>
        </a:p>
      </dgm:t>
    </dgm:pt>
    <dgm:pt modelId="{A39F72B1-60B2-425A-8A13-016F9617BF9B}">
      <dgm:prSet/>
      <dgm:spPr/>
      <dgm:t>
        <a:bodyPr/>
        <a:lstStyle/>
        <a:p>
          <a:r>
            <a:rPr lang="en-US"/>
            <a:t>Discuss</a:t>
          </a:r>
        </a:p>
      </dgm:t>
    </dgm:pt>
    <dgm:pt modelId="{9E2027B6-B6CF-4D4C-AF00-E091C935B754}" type="parTrans" cxnId="{C8A3D38B-8640-4811-9E2B-79041E36F06E}">
      <dgm:prSet/>
      <dgm:spPr/>
      <dgm:t>
        <a:bodyPr/>
        <a:lstStyle/>
        <a:p>
          <a:endParaRPr lang="en-US"/>
        </a:p>
      </dgm:t>
    </dgm:pt>
    <dgm:pt modelId="{7AE49CAC-7A82-4FD3-96A7-84911B344E22}" type="sibTrans" cxnId="{C8A3D38B-8640-4811-9E2B-79041E36F06E}">
      <dgm:prSet/>
      <dgm:spPr/>
      <dgm:t>
        <a:bodyPr/>
        <a:lstStyle/>
        <a:p>
          <a:endParaRPr lang="en-US"/>
        </a:p>
      </dgm:t>
    </dgm:pt>
    <dgm:pt modelId="{4040B486-AFF9-4936-8012-01372D4AADB4}">
      <dgm:prSet/>
      <dgm:spPr/>
      <dgm:t>
        <a:bodyPr/>
        <a:lstStyle/>
        <a:p>
          <a:r>
            <a:rPr lang="en-US"/>
            <a:t>Discuss the contingency factors that favor either the mechanistic model or the organic model of organizational design</a:t>
          </a:r>
        </a:p>
      </dgm:t>
    </dgm:pt>
    <dgm:pt modelId="{07A89A84-0AEB-46F4-B2D1-F01D959C5EEA}" type="parTrans" cxnId="{419EB190-255C-4B53-885D-7872CB19C204}">
      <dgm:prSet/>
      <dgm:spPr/>
      <dgm:t>
        <a:bodyPr/>
        <a:lstStyle/>
        <a:p>
          <a:endParaRPr lang="en-US"/>
        </a:p>
      </dgm:t>
    </dgm:pt>
    <dgm:pt modelId="{30F61D58-50C8-4C20-ABE0-81245469D5E1}" type="sibTrans" cxnId="{419EB190-255C-4B53-885D-7872CB19C204}">
      <dgm:prSet/>
      <dgm:spPr/>
      <dgm:t>
        <a:bodyPr/>
        <a:lstStyle/>
        <a:p>
          <a:endParaRPr lang="en-US"/>
        </a:p>
      </dgm:t>
    </dgm:pt>
    <dgm:pt modelId="{7B256912-AE16-4934-807F-7866ED875DB3}">
      <dgm:prSet/>
      <dgm:spPr/>
      <dgm:t>
        <a:bodyPr/>
        <a:lstStyle/>
        <a:p>
          <a:r>
            <a:rPr lang="en-US"/>
            <a:t>Describe</a:t>
          </a:r>
        </a:p>
      </dgm:t>
    </dgm:pt>
    <dgm:pt modelId="{CBA9C446-6CCC-400C-9743-7F7483D1CD05}" type="parTrans" cxnId="{B5DF3C16-7C73-491F-9B41-F97535C6F52B}">
      <dgm:prSet/>
      <dgm:spPr/>
      <dgm:t>
        <a:bodyPr/>
        <a:lstStyle/>
        <a:p>
          <a:endParaRPr lang="en-US"/>
        </a:p>
      </dgm:t>
    </dgm:pt>
    <dgm:pt modelId="{D7C3A8B6-3B06-4163-B8A2-EE62CF58BF3E}" type="sibTrans" cxnId="{B5DF3C16-7C73-491F-9B41-F97535C6F52B}">
      <dgm:prSet/>
      <dgm:spPr/>
      <dgm:t>
        <a:bodyPr/>
        <a:lstStyle/>
        <a:p>
          <a:endParaRPr lang="en-US"/>
        </a:p>
      </dgm:t>
    </dgm:pt>
    <dgm:pt modelId="{5949176C-E497-4675-9345-49F4B7C547DE}">
      <dgm:prSet/>
      <dgm:spPr/>
      <dgm:t>
        <a:bodyPr/>
        <a:lstStyle/>
        <a:p>
          <a:r>
            <a:rPr lang="en-US"/>
            <a:t>Describe traditional organizational design options</a:t>
          </a:r>
        </a:p>
      </dgm:t>
    </dgm:pt>
    <dgm:pt modelId="{D7E959EE-0CE0-4524-85AD-3ACD013C6056}" type="parTrans" cxnId="{5A4D93B1-03D8-43B4-BE49-30BC8862E272}">
      <dgm:prSet/>
      <dgm:spPr/>
      <dgm:t>
        <a:bodyPr/>
        <a:lstStyle/>
        <a:p>
          <a:endParaRPr lang="en-US"/>
        </a:p>
      </dgm:t>
    </dgm:pt>
    <dgm:pt modelId="{751ADA64-690F-4105-9E6C-371CABA2235C}" type="sibTrans" cxnId="{5A4D93B1-03D8-43B4-BE49-30BC8862E272}">
      <dgm:prSet/>
      <dgm:spPr/>
      <dgm:t>
        <a:bodyPr/>
        <a:lstStyle/>
        <a:p>
          <a:endParaRPr lang="en-US"/>
        </a:p>
      </dgm:t>
    </dgm:pt>
    <dgm:pt modelId="{31540815-DF69-4209-B5A7-824D889ABA97}">
      <dgm:prSet/>
      <dgm:spPr/>
      <dgm:t>
        <a:bodyPr/>
        <a:lstStyle/>
        <a:p>
          <a:r>
            <a:rPr lang="en-US"/>
            <a:t>Discuss</a:t>
          </a:r>
        </a:p>
      </dgm:t>
    </dgm:pt>
    <dgm:pt modelId="{F34C09FF-1048-482E-B80A-48C8D0AEA426}" type="parTrans" cxnId="{D7B93A29-38AE-405A-A499-4F54AA051BFA}">
      <dgm:prSet/>
      <dgm:spPr/>
      <dgm:t>
        <a:bodyPr/>
        <a:lstStyle/>
        <a:p>
          <a:endParaRPr lang="en-US"/>
        </a:p>
      </dgm:t>
    </dgm:pt>
    <dgm:pt modelId="{AD725BA6-6475-48B2-B755-C6D12CAD5832}" type="sibTrans" cxnId="{D7B93A29-38AE-405A-A499-4F54AA051BFA}">
      <dgm:prSet/>
      <dgm:spPr/>
      <dgm:t>
        <a:bodyPr/>
        <a:lstStyle/>
        <a:p>
          <a:endParaRPr lang="en-US"/>
        </a:p>
      </dgm:t>
    </dgm:pt>
    <dgm:pt modelId="{25C2BD50-4A39-42C5-AA7F-A4BE8B83A5D9}">
      <dgm:prSet/>
      <dgm:spPr/>
      <dgm:t>
        <a:bodyPr/>
        <a:lstStyle/>
        <a:p>
          <a:r>
            <a:rPr lang="en-US"/>
            <a:t>Discuss organizing for flexibility in the twenty-first century.</a:t>
          </a:r>
        </a:p>
      </dgm:t>
    </dgm:pt>
    <dgm:pt modelId="{335958C3-2CB8-4EE5-AF2B-98A0B40FC05F}" type="parTrans" cxnId="{79A82372-2F36-41B4-B181-A5FABD444A72}">
      <dgm:prSet/>
      <dgm:spPr/>
      <dgm:t>
        <a:bodyPr/>
        <a:lstStyle/>
        <a:p>
          <a:endParaRPr lang="en-US"/>
        </a:p>
      </dgm:t>
    </dgm:pt>
    <dgm:pt modelId="{86EFC4D4-7850-4BCA-9B40-CB6F4C8DBDB1}" type="sibTrans" cxnId="{79A82372-2F36-41B4-B181-A5FABD444A72}">
      <dgm:prSet/>
      <dgm:spPr/>
      <dgm:t>
        <a:bodyPr/>
        <a:lstStyle/>
        <a:p>
          <a:endParaRPr lang="en-US"/>
        </a:p>
      </dgm:t>
    </dgm:pt>
    <dgm:pt modelId="{EBAB2A5F-6C0F-496B-8DBB-21895A970393}" type="pres">
      <dgm:prSet presAssocID="{9B8AA285-6BF2-4ECA-BA5B-0FDF4B6C6D82}" presName="Name0" presStyleCnt="0">
        <dgm:presLayoutVars>
          <dgm:dir/>
          <dgm:animLvl val="lvl"/>
          <dgm:resizeHandles val="exact"/>
        </dgm:presLayoutVars>
      </dgm:prSet>
      <dgm:spPr/>
    </dgm:pt>
    <dgm:pt modelId="{C2D32109-9B2C-41F0-A51E-408315D1A031}" type="pres">
      <dgm:prSet presAssocID="{F9A3E5E6-6994-4A75-94CC-61110131DF25}" presName="linNode" presStyleCnt="0"/>
      <dgm:spPr/>
    </dgm:pt>
    <dgm:pt modelId="{BD5CFE36-F6C1-464B-8271-D54299B558AB}" type="pres">
      <dgm:prSet presAssocID="{F9A3E5E6-6994-4A75-94CC-61110131DF25}" presName="parentText" presStyleLbl="solidFgAcc1" presStyleIdx="0" presStyleCnt="5">
        <dgm:presLayoutVars>
          <dgm:chMax val="1"/>
          <dgm:bulletEnabled/>
        </dgm:presLayoutVars>
      </dgm:prSet>
      <dgm:spPr/>
    </dgm:pt>
    <dgm:pt modelId="{9EDE630F-6519-4D21-A41E-FCA3119B5C5B}" type="pres">
      <dgm:prSet presAssocID="{F9A3E5E6-6994-4A75-94CC-61110131DF25}" presName="descendantText" presStyleLbl="alignNode1" presStyleIdx="0" presStyleCnt="5">
        <dgm:presLayoutVars>
          <dgm:bulletEnabled/>
        </dgm:presLayoutVars>
      </dgm:prSet>
      <dgm:spPr/>
    </dgm:pt>
    <dgm:pt modelId="{7B8E6AAD-8761-4315-81F8-51EEBFA41034}" type="pres">
      <dgm:prSet presAssocID="{D2BAB006-A913-4523-98B9-6A0257A52CAF}" presName="sp" presStyleCnt="0"/>
      <dgm:spPr/>
    </dgm:pt>
    <dgm:pt modelId="{E18947BA-AC4A-4954-BFB9-59836F0DD96F}" type="pres">
      <dgm:prSet presAssocID="{7EC72EC2-33CD-4CE0-83BC-9DCFABBF9FE8}" presName="linNode" presStyleCnt="0"/>
      <dgm:spPr/>
    </dgm:pt>
    <dgm:pt modelId="{9DD7C13A-A30A-48F6-980E-0EC0EC35684E}" type="pres">
      <dgm:prSet presAssocID="{7EC72EC2-33CD-4CE0-83BC-9DCFABBF9FE8}" presName="parentText" presStyleLbl="solidFgAcc1" presStyleIdx="1" presStyleCnt="5">
        <dgm:presLayoutVars>
          <dgm:chMax val="1"/>
          <dgm:bulletEnabled/>
        </dgm:presLayoutVars>
      </dgm:prSet>
      <dgm:spPr/>
    </dgm:pt>
    <dgm:pt modelId="{83DBE84B-9BB6-4B36-9A7C-17859B3F0EBD}" type="pres">
      <dgm:prSet presAssocID="{7EC72EC2-33CD-4CE0-83BC-9DCFABBF9FE8}" presName="descendantText" presStyleLbl="alignNode1" presStyleIdx="1" presStyleCnt="5">
        <dgm:presLayoutVars>
          <dgm:bulletEnabled/>
        </dgm:presLayoutVars>
      </dgm:prSet>
      <dgm:spPr/>
    </dgm:pt>
    <dgm:pt modelId="{A38528B3-AE01-44D1-B6F7-E5FD8CDF6EFC}" type="pres">
      <dgm:prSet presAssocID="{4E8C454D-B75A-46DC-99EB-36530CBD1B00}" presName="sp" presStyleCnt="0"/>
      <dgm:spPr/>
    </dgm:pt>
    <dgm:pt modelId="{A91E2D20-E234-4992-A34D-199ADF0CD64D}" type="pres">
      <dgm:prSet presAssocID="{A39F72B1-60B2-425A-8A13-016F9617BF9B}" presName="linNode" presStyleCnt="0"/>
      <dgm:spPr/>
    </dgm:pt>
    <dgm:pt modelId="{75FE23B3-1436-4DA5-9F97-CFC3DE4BF241}" type="pres">
      <dgm:prSet presAssocID="{A39F72B1-60B2-425A-8A13-016F9617BF9B}" presName="parentText" presStyleLbl="solidFgAcc1" presStyleIdx="2" presStyleCnt="5">
        <dgm:presLayoutVars>
          <dgm:chMax val="1"/>
          <dgm:bulletEnabled/>
        </dgm:presLayoutVars>
      </dgm:prSet>
      <dgm:spPr/>
    </dgm:pt>
    <dgm:pt modelId="{F75B1060-5B71-4F81-B92C-ED4C657C6CB6}" type="pres">
      <dgm:prSet presAssocID="{A39F72B1-60B2-425A-8A13-016F9617BF9B}" presName="descendantText" presStyleLbl="alignNode1" presStyleIdx="2" presStyleCnt="5">
        <dgm:presLayoutVars>
          <dgm:bulletEnabled/>
        </dgm:presLayoutVars>
      </dgm:prSet>
      <dgm:spPr/>
    </dgm:pt>
    <dgm:pt modelId="{E3AA695B-53B6-4AEB-A992-8608930EC5CD}" type="pres">
      <dgm:prSet presAssocID="{7AE49CAC-7A82-4FD3-96A7-84911B344E22}" presName="sp" presStyleCnt="0"/>
      <dgm:spPr/>
    </dgm:pt>
    <dgm:pt modelId="{1C483A0D-9E7F-40F3-B92B-2FE9ABDA39B6}" type="pres">
      <dgm:prSet presAssocID="{7B256912-AE16-4934-807F-7866ED875DB3}" presName="linNode" presStyleCnt="0"/>
      <dgm:spPr/>
    </dgm:pt>
    <dgm:pt modelId="{EF77B983-1177-42DA-ACE9-268021AD8A36}" type="pres">
      <dgm:prSet presAssocID="{7B256912-AE16-4934-807F-7866ED875DB3}" presName="parentText" presStyleLbl="solidFgAcc1" presStyleIdx="3" presStyleCnt="5">
        <dgm:presLayoutVars>
          <dgm:chMax val="1"/>
          <dgm:bulletEnabled/>
        </dgm:presLayoutVars>
      </dgm:prSet>
      <dgm:spPr/>
    </dgm:pt>
    <dgm:pt modelId="{6B1545FD-DD35-4420-8501-EDA202F8F093}" type="pres">
      <dgm:prSet presAssocID="{7B256912-AE16-4934-807F-7866ED875DB3}" presName="descendantText" presStyleLbl="alignNode1" presStyleIdx="3" presStyleCnt="5">
        <dgm:presLayoutVars>
          <dgm:bulletEnabled/>
        </dgm:presLayoutVars>
      </dgm:prSet>
      <dgm:spPr/>
    </dgm:pt>
    <dgm:pt modelId="{7E2632ED-49A1-4A52-BCAA-DA7EA6347EAA}" type="pres">
      <dgm:prSet presAssocID="{D7C3A8B6-3B06-4163-B8A2-EE62CF58BF3E}" presName="sp" presStyleCnt="0"/>
      <dgm:spPr/>
    </dgm:pt>
    <dgm:pt modelId="{AB9BB188-4151-4737-AE09-83123F874137}" type="pres">
      <dgm:prSet presAssocID="{31540815-DF69-4209-B5A7-824D889ABA97}" presName="linNode" presStyleCnt="0"/>
      <dgm:spPr/>
    </dgm:pt>
    <dgm:pt modelId="{42A3E74F-0002-4456-9F03-FB379F18E893}" type="pres">
      <dgm:prSet presAssocID="{31540815-DF69-4209-B5A7-824D889ABA97}" presName="parentText" presStyleLbl="solidFgAcc1" presStyleIdx="4" presStyleCnt="5">
        <dgm:presLayoutVars>
          <dgm:chMax val="1"/>
          <dgm:bulletEnabled/>
        </dgm:presLayoutVars>
      </dgm:prSet>
      <dgm:spPr/>
    </dgm:pt>
    <dgm:pt modelId="{1AD13215-74EB-4AB2-92C2-A7FA8A3CD27D}" type="pres">
      <dgm:prSet presAssocID="{31540815-DF69-4209-B5A7-824D889ABA97}" presName="descendantText" presStyleLbl="alignNode1" presStyleIdx="4" presStyleCnt="5">
        <dgm:presLayoutVars>
          <dgm:bulletEnabled/>
        </dgm:presLayoutVars>
      </dgm:prSet>
      <dgm:spPr/>
    </dgm:pt>
  </dgm:ptLst>
  <dgm:cxnLst>
    <dgm:cxn modelId="{1AAC7C00-3F1B-4AEB-A3D9-46D447BF70BB}" srcId="{9B8AA285-6BF2-4ECA-BA5B-0FDF4B6C6D82}" destId="{F9A3E5E6-6994-4A75-94CC-61110131DF25}" srcOrd="0" destOrd="0" parTransId="{137D0753-3D24-40F5-B658-C4AD079A9942}" sibTransId="{D2BAB006-A913-4523-98B9-6A0257A52CAF}"/>
    <dgm:cxn modelId="{DE078901-98F9-4147-9EED-BB46AF98F887}" srcId="{9B8AA285-6BF2-4ECA-BA5B-0FDF4B6C6D82}" destId="{7EC72EC2-33CD-4CE0-83BC-9DCFABBF9FE8}" srcOrd="1" destOrd="0" parTransId="{70AAE080-FDD1-43E7-A3F7-0A4CBE79EFC2}" sibTransId="{4E8C454D-B75A-46DC-99EB-36530CBD1B00}"/>
    <dgm:cxn modelId="{B5DF3C16-7C73-491F-9B41-F97535C6F52B}" srcId="{9B8AA285-6BF2-4ECA-BA5B-0FDF4B6C6D82}" destId="{7B256912-AE16-4934-807F-7866ED875DB3}" srcOrd="3" destOrd="0" parTransId="{CBA9C446-6CCC-400C-9743-7F7483D1CD05}" sibTransId="{D7C3A8B6-3B06-4163-B8A2-EE62CF58BF3E}"/>
    <dgm:cxn modelId="{F9A3CB18-572A-47C0-8EA0-C399527199AE}" type="presOf" srcId="{9B8AA285-6BF2-4ECA-BA5B-0FDF4B6C6D82}" destId="{EBAB2A5F-6C0F-496B-8DBB-21895A970393}" srcOrd="0" destOrd="0" presId="urn:microsoft.com/office/officeart/2016/7/layout/VerticalHollowActionList"/>
    <dgm:cxn modelId="{A4A76021-113F-402C-BBFB-A37D72DD30A1}" type="presOf" srcId="{25C2BD50-4A39-42C5-AA7F-A4BE8B83A5D9}" destId="{1AD13215-74EB-4AB2-92C2-A7FA8A3CD27D}" srcOrd="0" destOrd="0" presId="urn:microsoft.com/office/officeart/2016/7/layout/VerticalHollowActionList"/>
    <dgm:cxn modelId="{D7B93A29-38AE-405A-A499-4F54AA051BFA}" srcId="{9B8AA285-6BF2-4ECA-BA5B-0FDF4B6C6D82}" destId="{31540815-DF69-4209-B5A7-824D889ABA97}" srcOrd="4" destOrd="0" parTransId="{F34C09FF-1048-482E-B80A-48C8D0AEA426}" sibTransId="{AD725BA6-6475-48B2-B755-C6D12CAD5832}"/>
    <dgm:cxn modelId="{79A82372-2F36-41B4-B181-A5FABD444A72}" srcId="{31540815-DF69-4209-B5A7-824D889ABA97}" destId="{25C2BD50-4A39-42C5-AA7F-A4BE8B83A5D9}" srcOrd="0" destOrd="0" parTransId="{335958C3-2CB8-4EE5-AF2B-98A0B40FC05F}" sibTransId="{86EFC4D4-7850-4BCA-9B40-CB6F4C8DBDB1}"/>
    <dgm:cxn modelId="{C8A3D38B-8640-4811-9E2B-79041E36F06E}" srcId="{9B8AA285-6BF2-4ECA-BA5B-0FDF4B6C6D82}" destId="{A39F72B1-60B2-425A-8A13-016F9617BF9B}" srcOrd="2" destOrd="0" parTransId="{9E2027B6-B6CF-4D4C-AF00-E091C935B754}" sibTransId="{7AE49CAC-7A82-4FD3-96A7-84911B344E22}"/>
    <dgm:cxn modelId="{419EB190-255C-4B53-885D-7872CB19C204}" srcId="{A39F72B1-60B2-425A-8A13-016F9617BF9B}" destId="{4040B486-AFF9-4936-8012-01372D4AADB4}" srcOrd="0" destOrd="0" parTransId="{07A89A84-0AEB-46F4-B2D1-F01D959C5EEA}" sibTransId="{30F61D58-50C8-4C20-ABE0-81245469D5E1}"/>
    <dgm:cxn modelId="{5DFBE292-470B-4E7D-8DBF-8838585F75BE}" type="presOf" srcId="{31540815-DF69-4209-B5A7-824D889ABA97}" destId="{42A3E74F-0002-4456-9F03-FB379F18E893}" srcOrd="0" destOrd="0" presId="urn:microsoft.com/office/officeart/2016/7/layout/VerticalHollowActionList"/>
    <dgm:cxn modelId="{1425E3A2-F38D-4B19-8BAC-AE2746B63CF9}" type="presOf" srcId="{7B256912-AE16-4934-807F-7866ED875DB3}" destId="{EF77B983-1177-42DA-ACE9-268021AD8A36}" srcOrd="0" destOrd="0" presId="urn:microsoft.com/office/officeart/2016/7/layout/VerticalHollowActionList"/>
    <dgm:cxn modelId="{5A4D93B1-03D8-43B4-BE49-30BC8862E272}" srcId="{7B256912-AE16-4934-807F-7866ED875DB3}" destId="{5949176C-E497-4675-9345-49F4B7C547DE}" srcOrd="0" destOrd="0" parTransId="{D7E959EE-0CE0-4524-85AD-3ACD013C6056}" sibTransId="{751ADA64-690F-4105-9E6C-371CABA2235C}"/>
    <dgm:cxn modelId="{9697CEB3-4240-48CE-9146-2CF14A7B2C85}" type="presOf" srcId="{8B262876-8132-4A0B-8E28-08A08FDA9A18}" destId="{9EDE630F-6519-4D21-A41E-FCA3119B5C5B}" srcOrd="0" destOrd="0" presId="urn:microsoft.com/office/officeart/2016/7/layout/VerticalHollowActionList"/>
    <dgm:cxn modelId="{C06BC9B4-938C-4778-B935-5597ACAFE73C}" srcId="{F9A3E5E6-6994-4A75-94CC-61110131DF25}" destId="{8B262876-8132-4A0B-8E28-08A08FDA9A18}" srcOrd="0" destOrd="0" parTransId="{00B69934-4737-4570-A780-E36ADB0D6872}" sibTransId="{ED590B60-CAA6-4DE4-89E3-321C73C9FE04}"/>
    <dgm:cxn modelId="{C73CBECA-30B1-4D20-A507-3F4D0A3D84F9}" type="presOf" srcId="{7EC72EC2-33CD-4CE0-83BC-9DCFABBF9FE8}" destId="{9DD7C13A-A30A-48F6-980E-0EC0EC35684E}" srcOrd="0" destOrd="0" presId="urn:microsoft.com/office/officeart/2016/7/layout/VerticalHollowActionList"/>
    <dgm:cxn modelId="{A38441D3-667E-4C22-A09A-8E70A8A7D097}" type="presOf" srcId="{A39F72B1-60B2-425A-8A13-016F9617BF9B}" destId="{75FE23B3-1436-4DA5-9F97-CFC3DE4BF241}" srcOrd="0" destOrd="0" presId="urn:microsoft.com/office/officeart/2016/7/layout/VerticalHollowActionList"/>
    <dgm:cxn modelId="{986FC0E9-4469-444C-A6D0-A0FC80467F1D}" srcId="{7EC72EC2-33CD-4CE0-83BC-9DCFABBF9FE8}" destId="{66823AA2-8D57-42CE-B223-C9AB624AE1B1}" srcOrd="0" destOrd="0" parTransId="{DDE39479-A584-4B87-8602-B042DDFDBCE6}" sibTransId="{EE30A1E5-EFC0-4CEF-A4CB-B5B21E9BECA2}"/>
    <dgm:cxn modelId="{73DF1AEA-224F-4680-BACA-6E1220B1F904}" type="presOf" srcId="{5949176C-E497-4675-9345-49F4B7C547DE}" destId="{6B1545FD-DD35-4420-8501-EDA202F8F093}" srcOrd="0" destOrd="0" presId="urn:microsoft.com/office/officeart/2016/7/layout/VerticalHollowActionList"/>
    <dgm:cxn modelId="{741AAAEC-4BB1-4908-B117-CAC3F4FA4AA2}" type="presOf" srcId="{66823AA2-8D57-42CE-B223-C9AB624AE1B1}" destId="{83DBE84B-9BB6-4B36-9A7C-17859B3F0EBD}" srcOrd="0" destOrd="0" presId="urn:microsoft.com/office/officeart/2016/7/layout/VerticalHollowActionList"/>
    <dgm:cxn modelId="{26BCE5F2-9E32-4EFE-B258-3B2F1AB6C8D9}" type="presOf" srcId="{4040B486-AFF9-4936-8012-01372D4AADB4}" destId="{F75B1060-5B71-4F81-B92C-ED4C657C6CB6}" srcOrd="0" destOrd="0" presId="urn:microsoft.com/office/officeart/2016/7/layout/VerticalHollowActionList"/>
    <dgm:cxn modelId="{C92A84F8-DBB1-4C89-83F3-9A6B8BC814D3}" type="presOf" srcId="{F9A3E5E6-6994-4A75-94CC-61110131DF25}" destId="{BD5CFE36-F6C1-464B-8271-D54299B558AB}" srcOrd="0" destOrd="0" presId="urn:microsoft.com/office/officeart/2016/7/layout/VerticalHollowActionList"/>
    <dgm:cxn modelId="{3DE1FA87-7212-4B07-AFB1-4C2125070288}" type="presParOf" srcId="{EBAB2A5F-6C0F-496B-8DBB-21895A970393}" destId="{C2D32109-9B2C-41F0-A51E-408315D1A031}" srcOrd="0" destOrd="0" presId="urn:microsoft.com/office/officeart/2016/7/layout/VerticalHollowActionList"/>
    <dgm:cxn modelId="{3E597FFC-7B58-42D2-AC88-E915346CA17E}" type="presParOf" srcId="{C2D32109-9B2C-41F0-A51E-408315D1A031}" destId="{BD5CFE36-F6C1-464B-8271-D54299B558AB}" srcOrd="0" destOrd="0" presId="urn:microsoft.com/office/officeart/2016/7/layout/VerticalHollowActionList"/>
    <dgm:cxn modelId="{D9A971E1-CB72-41DC-97C6-9E8008975CE9}" type="presParOf" srcId="{C2D32109-9B2C-41F0-A51E-408315D1A031}" destId="{9EDE630F-6519-4D21-A41E-FCA3119B5C5B}" srcOrd="1" destOrd="0" presId="urn:microsoft.com/office/officeart/2016/7/layout/VerticalHollowActionList"/>
    <dgm:cxn modelId="{36F70798-D222-4BB1-8F50-A36A02A23ABC}" type="presParOf" srcId="{EBAB2A5F-6C0F-496B-8DBB-21895A970393}" destId="{7B8E6AAD-8761-4315-81F8-51EEBFA41034}" srcOrd="1" destOrd="0" presId="urn:microsoft.com/office/officeart/2016/7/layout/VerticalHollowActionList"/>
    <dgm:cxn modelId="{8C41EE1F-46B9-45EE-AA7E-EC6FEFD99CB6}" type="presParOf" srcId="{EBAB2A5F-6C0F-496B-8DBB-21895A970393}" destId="{E18947BA-AC4A-4954-BFB9-59836F0DD96F}" srcOrd="2" destOrd="0" presId="urn:microsoft.com/office/officeart/2016/7/layout/VerticalHollowActionList"/>
    <dgm:cxn modelId="{A33B4E89-C080-4B64-9DFB-E6E3E80D4023}" type="presParOf" srcId="{E18947BA-AC4A-4954-BFB9-59836F0DD96F}" destId="{9DD7C13A-A30A-48F6-980E-0EC0EC35684E}" srcOrd="0" destOrd="0" presId="urn:microsoft.com/office/officeart/2016/7/layout/VerticalHollowActionList"/>
    <dgm:cxn modelId="{2BBDAE4C-CB19-4A39-BC6B-416516938819}" type="presParOf" srcId="{E18947BA-AC4A-4954-BFB9-59836F0DD96F}" destId="{83DBE84B-9BB6-4B36-9A7C-17859B3F0EBD}" srcOrd="1" destOrd="0" presId="urn:microsoft.com/office/officeart/2016/7/layout/VerticalHollowActionList"/>
    <dgm:cxn modelId="{8BB3EB72-6D9E-4466-9CC2-A54BB2EE1A01}" type="presParOf" srcId="{EBAB2A5F-6C0F-496B-8DBB-21895A970393}" destId="{A38528B3-AE01-44D1-B6F7-E5FD8CDF6EFC}" srcOrd="3" destOrd="0" presId="urn:microsoft.com/office/officeart/2016/7/layout/VerticalHollowActionList"/>
    <dgm:cxn modelId="{488B40A5-362D-432A-AC0D-34DF91C274A4}" type="presParOf" srcId="{EBAB2A5F-6C0F-496B-8DBB-21895A970393}" destId="{A91E2D20-E234-4992-A34D-199ADF0CD64D}" srcOrd="4" destOrd="0" presId="urn:microsoft.com/office/officeart/2016/7/layout/VerticalHollowActionList"/>
    <dgm:cxn modelId="{EA73340E-C51E-470B-BDED-B36BDF10386B}" type="presParOf" srcId="{A91E2D20-E234-4992-A34D-199ADF0CD64D}" destId="{75FE23B3-1436-4DA5-9F97-CFC3DE4BF241}" srcOrd="0" destOrd="0" presId="urn:microsoft.com/office/officeart/2016/7/layout/VerticalHollowActionList"/>
    <dgm:cxn modelId="{559B5ECC-1956-4841-8E36-1B49A7DD5D09}" type="presParOf" srcId="{A91E2D20-E234-4992-A34D-199ADF0CD64D}" destId="{F75B1060-5B71-4F81-B92C-ED4C657C6CB6}" srcOrd="1" destOrd="0" presId="urn:microsoft.com/office/officeart/2016/7/layout/VerticalHollowActionList"/>
    <dgm:cxn modelId="{A7126407-9D99-435D-B5BE-BF378BDAECC5}" type="presParOf" srcId="{EBAB2A5F-6C0F-496B-8DBB-21895A970393}" destId="{E3AA695B-53B6-4AEB-A992-8608930EC5CD}" srcOrd="5" destOrd="0" presId="urn:microsoft.com/office/officeart/2016/7/layout/VerticalHollowActionList"/>
    <dgm:cxn modelId="{1961642B-B7C7-442F-8E8F-4CB6357CEA31}" type="presParOf" srcId="{EBAB2A5F-6C0F-496B-8DBB-21895A970393}" destId="{1C483A0D-9E7F-40F3-B92B-2FE9ABDA39B6}" srcOrd="6" destOrd="0" presId="urn:microsoft.com/office/officeart/2016/7/layout/VerticalHollowActionList"/>
    <dgm:cxn modelId="{56095470-D335-42CC-85C7-16666556D099}" type="presParOf" srcId="{1C483A0D-9E7F-40F3-B92B-2FE9ABDA39B6}" destId="{EF77B983-1177-42DA-ACE9-268021AD8A36}" srcOrd="0" destOrd="0" presId="urn:microsoft.com/office/officeart/2016/7/layout/VerticalHollowActionList"/>
    <dgm:cxn modelId="{081DEC14-FF27-467F-A2F1-4F884F12AD71}" type="presParOf" srcId="{1C483A0D-9E7F-40F3-B92B-2FE9ABDA39B6}" destId="{6B1545FD-DD35-4420-8501-EDA202F8F093}" srcOrd="1" destOrd="0" presId="urn:microsoft.com/office/officeart/2016/7/layout/VerticalHollowActionList"/>
    <dgm:cxn modelId="{393FC28F-0548-4A96-ABA2-CF1B06DA692A}" type="presParOf" srcId="{EBAB2A5F-6C0F-496B-8DBB-21895A970393}" destId="{7E2632ED-49A1-4A52-BCAA-DA7EA6347EAA}" srcOrd="7" destOrd="0" presId="urn:microsoft.com/office/officeart/2016/7/layout/VerticalHollowActionList"/>
    <dgm:cxn modelId="{FF787648-F250-462C-B730-10F025D5EEC0}" type="presParOf" srcId="{EBAB2A5F-6C0F-496B-8DBB-21895A970393}" destId="{AB9BB188-4151-4737-AE09-83123F874137}" srcOrd="8" destOrd="0" presId="urn:microsoft.com/office/officeart/2016/7/layout/VerticalHollowActionList"/>
    <dgm:cxn modelId="{A41D4098-47E8-4013-8EC1-AB05FB9A6C16}" type="presParOf" srcId="{AB9BB188-4151-4737-AE09-83123F874137}" destId="{42A3E74F-0002-4456-9F03-FB379F18E893}" srcOrd="0" destOrd="0" presId="urn:microsoft.com/office/officeart/2016/7/layout/VerticalHollowActionList"/>
    <dgm:cxn modelId="{E0028C55-006A-4FA3-9945-4B1055BB2AB1}" type="presParOf" srcId="{AB9BB188-4151-4737-AE09-83123F874137}" destId="{1AD13215-74EB-4AB2-92C2-A7FA8A3CD27D}"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B736DF-B58C-4E28-B5DF-D1B2E241228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87A410-C68F-48C0-AF3F-5013954EF72E}">
      <dgm:prSet/>
      <dgm:spPr/>
      <dgm:t>
        <a:bodyPr/>
        <a:lstStyle/>
        <a:p>
          <a:r>
            <a:rPr lang="en-US" b="1"/>
            <a:t>Work specialization</a:t>
          </a:r>
          <a:r>
            <a:rPr lang="en-US"/>
            <a:t> (division of labor) refers to dividing organizational activities into separate, specific jobs.</a:t>
          </a:r>
        </a:p>
      </dgm:t>
    </dgm:pt>
    <dgm:pt modelId="{B452D038-423C-40E4-91CF-4CA7F69275B6}" type="parTrans" cxnId="{00B22AE7-772A-4762-AB93-76A500A50476}">
      <dgm:prSet/>
      <dgm:spPr/>
      <dgm:t>
        <a:bodyPr/>
        <a:lstStyle/>
        <a:p>
          <a:endParaRPr lang="en-US"/>
        </a:p>
      </dgm:t>
    </dgm:pt>
    <dgm:pt modelId="{F2A1E6E4-0F13-4548-9163-6D2693AA794F}" type="sibTrans" cxnId="{00B22AE7-772A-4762-AB93-76A500A50476}">
      <dgm:prSet/>
      <dgm:spPr/>
      <dgm:t>
        <a:bodyPr/>
        <a:lstStyle/>
        <a:p>
          <a:endParaRPr lang="en-US"/>
        </a:p>
      </dgm:t>
    </dgm:pt>
    <dgm:pt modelId="{4E4649CA-139F-46C6-903A-1DB32E769730}">
      <dgm:prSet/>
      <dgm:spPr/>
      <dgm:t>
        <a:bodyPr/>
        <a:lstStyle/>
        <a:p>
          <a:r>
            <a:rPr lang="en-US"/>
            <a:t>The essence of specialization is breaking down a job into multiple steps, each done by a different individual.</a:t>
          </a:r>
        </a:p>
      </dgm:t>
    </dgm:pt>
    <dgm:pt modelId="{C4F39672-0D91-4C5C-A3FA-DE9A565F30DF}" type="parTrans" cxnId="{579A6100-15F0-4E8B-A395-B9E936334700}">
      <dgm:prSet/>
      <dgm:spPr/>
      <dgm:t>
        <a:bodyPr/>
        <a:lstStyle/>
        <a:p>
          <a:endParaRPr lang="en-US"/>
        </a:p>
      </dgm:t>
    </dgm:pt>
    <dgm:pt modelId="{3388936A-6CA4-438F-837B-4FAC13C4BAAD}" type="sibTrans" cxnId="{579A6100-15F0-4E8B-A395-B9E936334700}">
      <dgm:prSet/>
      <dgm:spPr/>
      <dgm:t>
        <a:bodyPr/>
        <a:lstStyle/>
        <a:p>
          <a:endParaRPr lang="en-US"/>
        </a:p>
      </dgm:t>
    </dgm:pt>
    <dgm:pt modelId="{A09A56DA-1798-4901-B144-391D8016CB22}">
      <dgm:prSet/>
      <dgm:spPr/>
      <dgm:t>
        <a:bodyPr/>
        <a:lstStyle/>
        <a:p>
          <a:r>
            <a:rPr lang="en-US"/>
            <a:t>Henry Ford pioneered the use of the assembly line in the early 20th century, assigning each worker a single repetitive task.</a:t>
          </a:r>
        </a:p>
      </dgm:t>
    </dgm:pt>
    <dgm:pt modelId="{8A8239E5-C1F8-4DA5-A010-D6C2B81DB102}" type="parTrans" cxnId="{D9A1A117-DD7B-4A05-8CF6-D32D0B02D5FF}">
      <dgm:prSet/>
      <dgm:spPr/>
      <dgm:t>
        <a:bodyPr/>
        <a:lstStyle/>
        <a:p>
          <a:endParaRPr lang="en-US"/>
        </a:p>
      </dgm:t>
    </dgm:pt>
    <dgm:pt modelId="{C0428D72-DF87-4334-9E45-96CBA9EC81B5}" type="sibTrans" cxnId="{D9A1A117-DD7B-4A05-8CF6-D32D0B02D5FF}">
      <dgm:prSet/>
      <dgm:spPr/>
      <dgm:t>
        <a:bodyPr/>
        <a:lstStyle/>
        <a:p>
          <a:endParaRPr lang="en-US"/>
        </a:p>
      </dgm:t>
    </dgm:pt>
    <dgm:pt modelId="{88527E2D-E43D-4E49-BB63-55ED1D8458FF}">
      <dgm:prSet/>
      <dgm:spPr/>
      <dgm:t>
        <a:bodyPr/>
        <a:lstStyle/>
        <a:p>
          <a:r>
            <a:rPr lang="en-US"/>
            <a:t>Dividing jobs into small, standardized steps allowed Ford to produce a car every ten seconds using workers with limited skills.</a:t>
          </a:r>
        </a:p>
      </dgm:t>
    </dgm:pt>
    <dgm:pt modelId="{B0DCE9A2-AF9B-4DBE-BB5F-6C691D6141B6}" type="parTrans" cxnId="{D8A1AAA5-BDFE-4D76-96FC-DAC963B952DE}">
      <dgm:prSet/>
      <dgm:spPr/>
      <dgm:t>
        <a:bodyPr/>
        <a:lstStyle/>
        <a:p>
          <a:endParaRPr lang="en-US"/>
        </a:p>
      </dgm:t>
    </dgm:pt>
    <dgm:pt modelId="{3AE8C0D1-5BC6-4980-A27F-5707B3C9DAE7}" type="sibTrans" cxnId="{D8A1AAA5-BDFE-4D76-96FC-DAC963B952DE}">
      <dgm:prSet/>
      <dgm:spPr/>
      <dgm:t>
        <a:bodyPr/>
        <a:lstStyle/>
        <a:p>
          <a:endParaRPr lang="en-US"/>
        </a:p>
      </dgm:t>
    </dgm:pt>
    <dgm:pt modelId="{5514B4D9-32AB-4691-92E9-504169D9C3F3}" type="pres">
      <dgm:prSet presAssocID="{D5B736DF-B58C-4E28-B5DF-D1B2E2412287}" presName="root" presStyleCnt="0">
        <dgm:presLayoutVars>
          <dgm:dir/>
          <dgm:resizeHandles val="exact"/>
        </dgm:presLayoutVars>
      </dgm:prSet>
      <dgm:spPr/>
    </dgm:pt>
    <dgm:pt modelId="{EB4C79AD-F476-416F-A978-C8A813AB9CE8}" type="pres">
      <dgm:prSet presAssocID="{2C87A410-C68F-48C0-AF3F-5013954EF72E}" presName="compNode" presStyleCnt="0"/>
      <dgm:spPr/>
    </dgm:pt>
    <dgm:pt modelId="{DA8B81F7-1BC5-4F63-BD93-364A368C397B}" type="pres">
      <dgm:prSet presAssocID="{2C87A410-C68F-48C0-AF3F-5013954EF72E}" presName="bgRect" presStyleLbl="bgShp" presStyleIdx="0" presStyleCnt="4"/>
      <dgm:spPr/>
    </dgm:pt>
    <dgm:pt modelId="{DB0A14B9-EB6D-49FB-BEFA-D619DCCA679D}" type="pres">
      <dgm:prSet presAssocID="{2C87A410-C68F-48C0-AF3F-5013954EF72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1770F812-6020-40F7-B161-D480999B690C}" type="pres">
      <dgm:prSet presAssocID="{2C87A410-C68F-48C0-AF3F-5013954EF72E}" presName="spaceRect" presStyleCnt="0"/>
      <dgm:spPr/>
    </dgm:pt>
    <dgm:pt modelId="{5152B1EE-D4DB-4ECF-8F83-C4A3D9C22F47}" type="pres">
      <dgm:prSet presAssocID="{2C87A410-C68F-48C0-AF3F-5013954EF72E}" presName="parTx" presStyleLbl="revTx" presStyleIdx="0" presStyleCnt="4">
        <dgm:presLayoutVars>
          <dgm:chMax val="0"/>
          <dgm:chPref val="0"/>
        </dgm:presLayoutVars>
      </dgm:prSet>
      <dgm:spPr/>
    </dgm:pt>
    <dgm:pt modelId="{7697179C-FEA6-4160-ABEA-6F83D96BB4F9}" type="pres">
      <dgm:prSet presAssocID="{F2A1E6E4-0F13-4548-9163-6D2693AA794F}" presName="sibTrans" presStyleCnt="0"/>
      <dgm:spPr/>
    </dgm:pt>
    <dgm:pt modelId="{C42E68DC-B12D-4363-9558-7B8F20DC0CC5}" type="pres">
      <dgm:prSet presAssocID="{4E4649CA-139F-46C6-903A-1DB32E769730}" presName="compNode" presStyleCnt="0"/>
      <dgm:spPr/>
    </dgm:pt>
    <dgm:pt modelId="{6FBC22EC-D61D-4B00-BE28-653E4D8F0146}" type="pres">
      <dgm:prSet presAssocID="{4E4649CA-139F-46C6-903A-1DB32E769730}" presName="bgRect" presStyleLbl="bgShp" presStyleIdx="1" presStyleCnt="4"/>
      <dgm:spPr/>
    </dgm:pt>
    <dgm:pt modelId="{A2335E5B-83DF-466B-A502-3B25DBED771F}" type="pres">
      <dgm:prSet presAssocID="{4E4649CA-139F-46C6-903A-1DB32E76973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7457BD1B-5955-414F-A295-93C29890CD8E}" type="pres">
      <dgm:prSet presAssocID="{4E4649CA-139F-46C6-903A-1DB32E769730}" presName="spaceRect" presStyleCnt="0"/>
      <dgm:spPr/>
    </dgm:pt>
    <dgm:pt modelId="{F8B8B5FF-190D-48BD-8F5C-C7792E5BFE75}" type="pres">
      <dgm:prSet presAssocID="{4E4649CA-139F-46C6-903A-1DB32E769730}" presName="parTx" presStyleLbl="revTx" presStyleIdx="1" presStyleCnt="4">
        <dgm:presLayoutVars>
          <dgm:chMax val="0"/>
          <dgm:chPref val="0"/>
        </dgm:presLayoutVars>
      </dgm:prSet>
      <dgm:spPr/>
    </dgm:pt>
    <dgm:pt modelId="{B14ED28E-BB75-4D23-8C97-D723A931D6BF}" type="pres">
      <dgm:prSet presAssocID="{3388936A-6CA4-438F-837B-4FAC13C4BAAD}" presName="sibTrans" presStyleCnt="0"/>
      <dgm:spPr/>
    </dgm:pt>
    <dgm:pt modelId="{F11947C8-4B01-49C7-BB58-D32A3417ABB1}" type="pres">
      <dgm:prSet presAssocID="{A09A56DA-1798-4901-B144-391D8016CB22}" presName="compNode" presStyleCnt="0"/>
      <dgm:spPr/>
    </dgm:pt>
    <dgm:pt modelId="{C988417A-B966-474B-9A7A-EC4C8AB77BE2}" type="pres">
      <dgm:prSet presAssocID="{A09A56DA-1798-4901-B144-391D8016CB22}" presName="bgRect" presStyleLbl="bgShp" presStyleIdx="2" presStyleCnt="4"/>
      <dgm:spPr/>
    </dgm:pt>
    <dgm:pt modelId="{9FCA8B75-D261-47F8-BB4F-474D4233974E}" type="pres">
      <dgm:prSet presAssocID="{A09A56DA-1798-4901-B144-391D8016CB2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lder"/>
        </a:ext>
      </dgm:extLst>
    </dgm:pt>
    <dgm:pt modelId="{4A92AC14-5976-48C9-87F0-6177A9C0FAA2}" type="pres">
      <dgm:prSet presAssocID="{A09A56DA-1798-4901-B144-391D8016CB22}" presName="spaceRect" presStyleCnt="0"/>
      <dgm:spPr/>
    </dgm:pt>
    <dgm:pt modelId="{40E83D94-FA13-4E02-BA6B-CD4977EE16AA}" type="pres">
      <dgm:prSet presAssocID="{A09A56DA-1798-4901-B144-391D8016CB22}" presName="parTx" presStyleLbl="revTx" presStyleIdx="2" presStyleCnt="4">
        <dgm:presLayoutVars>
          <dgm:chMax val="0"/>
          <dgm:chPref val="0"/>
        </dgm:presLayoutVars>
      </dgm:prSet>
      <dgm:spPr/>
    </dgm:pt>
    <dgm:pt modelId="{DA6AEFB6-3A8E-4E19-8E5D-CB0EF9C24ADC}" type="pres">
      <dgm:prSet presAssocID="{C0428D72-DF87-4334-9E45-96CBA9EC81B5}" presName="sibTrans" presStyleCnt="0"/>
      <dgm:spPr/>
    </dgm:pt>
    <dgm:pt modelId="{05B4C73B-D5C3-4E59-BBF5-8DB1636ACC82}" type="pres">
      <dgm:prSet presAssocID="{88527E2D-E43D-4E49-BB63-55ED1D8458FF}" presName="compNode" presStyleCnt="0"/>
      <dgm:spPr/>
    </dgm:pt>
    <dgm:pt modelId="{988FEFAD-6B05-479C-ACC4-DC5A6A62839D}" type="pres">
      <dgm:prSet presAssocID="{88527E2D-E43D-4E49-BB63-55ED1D8458FF}" presName="bgRect" presStyleLbl="bgShp" presStyleIdx="3" presStyleCnt="4"/>
      <dgm:spPr/>
    </dgm:pt>
    <dgm:pt modelId="{8C3F6F55-89AB-44F2-A917-2624BDCFAF81}" type="pres">
      <dgm:prSet presAssocID="{88527E2D-E43D-4E49-BB63-55ED1D8458F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6AAEEAC7-F501-4A7A-8EB4-B974F5019E80}" type="pres">
      <dgm:prSet presAssocID="{88527E2D-E43D-4E49-BB63-55ED1D8458FF}" presName="spaceRect" presStyleCnt="0"/>
      <dgm:spPr/>
    </dgm:pt>
    <dgm:pt modelId="{AA643270-20B9-463F-87AF-33CA690D2AF4}" type="pres">
      <dgm:prSet presAssocID="{88527E2D-E43D-4E49-BB63-55ED1D8458FF}" presName="parTx" presStyleLbl="revTx" presStyleIdx="3" presStyleCnt="4">
        <dgm:presLayoutVars>
          <dgm:chMax val="0"/>
          <dgm:chPref val="0"/>
        </dgm:presLayoutVars>
      </dgm:prSet>
      <dgm:spPr/>
    </dgm:pt>
  </dgm:ptLst>
  <dgm:cxnLst>
    <dgm:cxn modelId="{579A6100-15F0-4E8B-A395-B9E936334700}" srcId="{D5B736DF-B58C-4E28-B5DF-D1B2E2412287}" destId="{4E4649CA-139F-46C6-903A-1DB32E769730}" srcOrd="1" destOrd="0" parTransId="{C4F39672-0D91-4C5C-A3FA-DE9A565F30DF}" sibTransId="{3388936A-6CA4-438F-837B-4FAC13C4BAAD}"/>
    <dgm:cxn modelId="{169C5815-2AC0-4CA1-BA61-CFD5236CE7D3}" type="presOf" srcId="{D5B736DF-B58C-4E28-B5DF-D1B2E2412287}" destId="{5514B4D9-32AB-4691-92E9-504169D9C3F3}" srcOrd="0" destOrd="0" presId="urn:microsoft.com/office/officeart/2018/2/layout/IconVerticalSolidList"/>
    <dgm:cxn modelId="{D9A1A117-DD7B-4A05-8CF6-D32D0B02D5FF}" srcId="{D5B736DF-B58C-4E28-B5DF-D1B2E2412287}" destId="{A09A56DA-1798-4901-B144-391D8016CB22}" srcOrd="2" destOrd="0" parTransId="{8A8239E5-C1F8-4DA5-A010-D6C2B81DB102}" sibTransId="{C0428D72-DF87-4334-9E45-96CBA9EC81B5}"/>
    <dgm:cxn modelId="{094E511C-A87B-4710-AF83-BD908169B318}" type="presOf" srcId="{88527E2D-E43D-4E49-BB63-55ED1D8458FF}" destId="{AA643270-20B9-463F-87AF-33CA690D2AF4}" srcOrd="0" destOrd="0" presId="urn:microsoft.com/office/officeart/2018/2/layout/IconVerticalSolidList"/>
    <dgm:cxn modelId="{F2D16C1D-6D0A-4201-943C-7F35575E353D}" type="presOf" srcId="{A09A56DA-1798-4901-B144-391D8016CB22}" destId="{40E83D94-FA13-4E02-BA6B-CD4977EE16AA}" srcOrd="0" destOrd="0" presId="urn:microsoft.com/office/officeart/2018/2/layout/IconVerticalSolidList"/>
    <dgm:cxn modelId="{299A4028-4CC5-4C83-8ADA-81EEF08980D5}" type="presOf" srcId="{4E4649CA-139F-46C6-903A-1DB32E769730}" destId="{F8B8B5FF-190D-48BD-8F5C-C7792E5BFE75}" srcOrd="0" destOrd="0" presId="urn:microsoft.com/office/officeart/2018/2/layout/IconVerticalSolidList"/>
    <dgm:cxn modelId="{475CFF5C-4AB7-429B-9C34-BDAA33791ABA}" type="presOf" srcId="{2C87A410-C68F-48C0-AF3F-5013954EF72E}" destId="{5152B1EE-D4DB-4ECF-8F83-C4A3D9C22F47}" srcOrd="0" destOrd="0" presId="urn:microsoft.com/office/officeart/2018/2/layout/IconVerticalSolidList"/>
    <dgm:cxn modelId="{D8A1AAA5-BDFE-4D76-96FC-DAC963B952DE}" srcId="{D5B736DF-B58C-4E28-B5DF-D1B2E2412287}" destId="{88527E2D-E43D-4E49-BB63-55ED1D8458FF}" srcOrd="3" destOrd="0" parTransId="{B0DCE9A2-AF9B-4DBE-BB5F-6C691D6141B6}" sibTransId="{3AE8C0D1-5BC6-4980-A27F-5707B3C9DAE7}"/>
    <dgm:cxn modelId="{00B22AE7-772A-4762-AB93-76A500A50476}" srcId="{D5B736DF-B58C-4E28-B5DF-D1B2E2412287}" destId="{2C87A410-C68F-48C0-AF3F-5013954EF72E}" srcOrd="0" destOrd="0" parTransId="{B452D038-423C-40E4-91CF-4CA7F69275B6}" sibTransId="{F2A1E6E4-0F13-4548-9163-6D2693AA794F}"/>
    <dgm:cxn modelId="{E945D2E1-42CC-4068-A59F-F4EA83D87B51}" type="presParOf" srcId="{5514B4D9-32AB-4691-92E9-504169D9C3F3}" destId="{EB4C79AD-F476-416F-A978-C8A813AB9CE8}" srcOrd="0" destOrd="0" presId="urn:microsoft.com/office/officeart/2018/2/layout/IconVerticalSolidList"/>
    <dgm:cxn modelId="{B7AB6646-838A-442E-BCB9-5C6A768D6FE5}" type="presParOf" srcId="{EB4C79AD-F476-416F-A978-C8A813AB9CE8}" destId="{DA8B81F7-1BC5-4F63-BD93-364A368C397B}" srcOrd="0" destOrd="0" presId="urn:microsoft.com/office/officeart/2018/2/layout/IconVerticalSolidList"/>
    <dgm:cxn modelId="{99E920BD-9987-438D-AEE4-A8A40B016C4F}" type="presParOf" srcId="{EB4C79AD-F476-416F-A978-C8A813AB9CE8}" destId="{DB0A14B9-EB6D-49FB-BEFA-D619DCCA679D}" srcOrd="1" destOrd="0" presId="urn:microsoft.com/office/officeart/2018/2/layout/IconVerticalSolidList"/>
    <dgm:cxn modelId="{6677815A-1816-445A-8664-3FEF21DA045D}" type="presParOf" srcId="{EB4C79AD-F476-416F-A978-C8A813AB9CE8}" destId="{1770F812-6020-40F7-B161-D480999B690C}" srcOrd="2" destOrd="0" presId="urn:microsoft.com/office/officeart/2018/2/layout/IconVerticalSolidList"/>
    <dgm:cxn modelId="{2D9862CF-3811-4D2A-8979-618F1E50C6CC}" type="presParOf" srcId="{EB4C79AD-F476-416F-A978-C8A813AB9CE8}" destId="{5152B1EE-D4DB-4ECF-8F83-C4A3D9C22F47}" srcOrd="3" destOrd="0" presId="urn:microsoft.com/office/officeart/2018/2/layout/IconVerticalSolidList"/>
    <dgm:cxn modelId="{F9DC49DE-943A-4A48-AB4C-A687D99B8204}" type="presParOf" srcId="{5514B4D9-32AB-4691-92E9-504169D9C3F3}" destId="{7697179C-FEA6-4160-ABEA-6F83D96BB4F9}" srcOrd="1" destOrd="0" presId="urn:microsoft.com/office/officeart/2018/2/layout/IconVerticalSolidList"/>
    <dgm:cxn modelId="{9B90E30D-FDC2-4E53-B2A2-3EE2EE6F9F8F}" type="presParOf" srcId="{5514B4D9-32AB-4691-92E9-504169D9C3F3}" destId="{C42E68DC-B12D-4363-9558-7B8F20DC0CC5}" srcOrd="2" destOrd="0" presId="urn:microsoft.com/office/officeart/2018/2/layout/IconVerticalSolidList"/>
    <dgm:cxn modelId="{57C0EA0D-4B08-406B-A21F-C90D28EEE459}" type="presParOf" srcId="{C42E68DC-B12D-4363-9558-7B8F20DC0CC5}" destId="{6FBC22EC-D61D-4B00-BE28-653E4D8F0146}" srcOrd="0" destOrd="0" presId="urn:microsoft.com/office/officeart/2018/2/layout/IconVerticalSolidList"/>
    <dgm:cxn modelId="{93392DB6-0CEF-470E-B1C1-CDBF30563190}" type="presParOf" srcId="{C42E68DC-B12D-4363-9558-7B8F20DC0CC5}" destId="{A2335E5B-83DF-466B-A502-3B25DBED771F}" srcOrd="1" destOrd="0" presId="urn:microsoft.com/office/officeart/2018/2/layout/IconVerticalSolidList"/>
    <dgm:cxn modelId="{64752E37-08DB-4942-9825-21B1058B0918}" type="presParOf" srcId="{C42E68DC-B12D-4363-9558-7B8F20DC0CC5}" destId="{7457BD1B-5955-414F-A295-93C29890CD8E}" srcOrd="2" destOrd="0" presId="urn:microsoft.com/office/officeart/2018/2/layout/IconVerticalSolidList"/>
    <dgm:cxn modelId="{E3D2FB41-8A87-4004-A67C-F58A5F588BC3}" type="presParOf" srcId="{C42E68DC-B12D-4363-9558-7B8F20DC0CC5}" destId="{F8B8B5FF-190D-48BD-8F5C-C7792E5BFE75}" srcOrd="3" destOrd="0" presId="urn:microsoft.com/office/officeart/2018/2/layout/IconVerticalSolidList"/>
    <dgm:cxn modelId="{781BB975-F4D7-4EE0-8D59-9F0330659F66}" type="presParOf" srcId="{5514B4D9-32AB-4691-92E9-504169D9C3F3}" destId="{B14ED28E-BB75-4D23-8C97-D723A931D6BF}" srcOrd="3" destOrd="0" presId="urn:microsoft.com/office/officeart/2018/2/layout/IconVerticalSolidList"/>
    <dgm:cxn modelId="{FC8B2328-7351-4256-B188-1E9B948DC00E}" type="presParOf" srcId="{5514B4D9-32AB-4691-92E9-504169D9C3F3}" destId="{F11947C8-4B01-49C7-BB58-D32A3417ABB1}" srcOrd="4" destOrd="0" presId="urn:microsoft.com/office/officeart/2018/2/layout/IconVerticalSolidList"/>
    <dgm:cxn modelId="{490BB879-7F96-400B-B89E-5937FEE031CC}" type="presParOf" srcId="{F11947C8-4B01-49C7-BB58-D32A3417ABB1}" destId="{C988417A-B966-474B-9A7A-EC4C8AB77BE2}" srcOrd="0" destOrd="0" presId="urn:microsoft.com/office/officeart/2018/2/layout/IconVerticalSolidList"/>
    <dgm:cxn modelId="{02D19EC9-44C0-482C-BF90-AAB7E5D7C6C5}" type="presParOf" srcId="{F11947C8-4B01-49C7-BB58-D32A3417ABB1}" destId="{9FCA8B75-D261-47F8-BB4F-474D4233974E}" srcOrd="1" destOrd="0" presId="urn:microsoft.com/office/officeart/2018/2/layout/IconVerticalSolidList"/>
    <dgm:cxn modelId="{2A61D0EC-ED40-4CEF-817D-18009A2AE57D}" type="presParOf" srcId="{F11947C8-4B01-49C7-BB58-D32A3417ABB1}" destId="{4A92AC14-5976-48C9-87F0-6177A9C0FAA2}" srcOrd="2" destOrd="0" presId="urn:microsoft.com/office/officeart/2018/2/layout/IconVerticalSolidList"/>
    <dgm:cxn modelId="{4DC0CFB0-2C45-473D-A048-61A77EE76225}" type="presParOf" srcId="{F11947C8-4B01-49C7-BB58-D32A3417ABB1}" destId="{40E83D94-FA13-4E02-BA6B-CD4977EE16AA}" srcOrd="3" destOrd="0" presId="urn:microsoft.com/office/officeart/2018/2/layout/IconVerticalSolidList"/>
    <dgm:cxn modelId="{FE808EBC-77AA-4229-88D7-A5E1571C8978}" type="presParOf" srcId="{5514B4D9-32AB-4691-92E9-504169D9C3F3}" destId="{DA6AEFB6-3A8E-4E19-8E5D-CB0EF9C24ADC}" srcOrd="5" destOrd="0" presId="urn:microsoft.com/office/officeart/2018/2/layout/IconVerticalSolidList"/>
    <dgm:cxn modelId="{C1CB82C7-9D7F-467E-97B0-94EF973186D4}" type="presParOf" srcId="{5514B4D9-32AB-4691-92E9-504169D9C3F3}" destId="{05B4C73B-D5C3-4E59-BBF5-8DB1636ACC82}" srcOrd="6" destOrd="0" presId="urn:microsoft.com/office/officeart/2018/2/layout/IconVerticalSolidList"/>
    <dgm:cxn modelId="{4E939AE2-AB57-4166-BCF0-F09B85ADBD1C}" type="presParOf" srcId="{05B4C73B-D5C3-4E59-BBF5-8DB1636ACC82}" destId="{988FEFAD-6B05-479C-ACC4-DC5A6A62839D}" srcOrd="0" destOrd="0" presId="urn:microsoft.com/office/officeart/2018/2/layout/IconVerticalSolidList"/>
    <dgm:cxn modelId="{EED20213-D096-45A2-AA07-34DFC8611256}" type="presParOf" srcId="{05B4C73B-D5C3-4E59-BBF5-8DB1636ACC82}" destId="{8C3F6F55-89AB-44F2-A917-2624BDCFAF81}" srcOrd="1" destOrd="0" presId="urn:microsoft.com/office/officeart/2018/2/layout/IconVerticalSolidList"/>
    <dgm:cxn modelId="{9ECC5499-A7DF-4280-A0BD-DC8D42012A49}" type="presParOf" srcId="{05B4C73B-D5C3-4E59-BBF5-8DB1636ACC82}" destId="{6AAEEAC7-F501-4A7A-8EB4-B974F5019E80}" srcOrd="2" destOrd="0" presId="urn:microsoft.com/office/officeart/2018/2/layout/IconVerticalSolidList"/>
    <dgm:cxn modelId="{AAD735FF-02F5-4E2E-9F98-C0505E36483D}" type="presParOf" srcId="{05B4C73B-D5C3-4E59-BBF5-8DB1636ACC82}" destId="{AA643270-20B9-463F-87AF-33CA690D2AF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BC4359-6207-4F3B-B705-868832D3F75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E7DAE9-5AE9-40E8-B75E-BFA7E11EBABB}">
      <dgm:prSet/>
      <dgm:spPr/>
      <dgm:t>
        <a:bodyPr/>
        <a:lstStyle/>
        <a:p>
          <a:r>
            <a:rPr lang="en-US"/>
            <a:t>Specialization maximizes the efficient use of employees' skills and can help improve skills through repetition.</a:t>
          </a:r>
        </a:p>
      </dgm:t>
    </dgm:pt>
    <dgm:pt modelId="{51E1C8B4-B811-46E9-B6E5-573D9BF91E1F}" type="parTrans" cxnId="{C6FCA9B9-8BD6-4D22-9ADE-CC223AD8151A}">
      <dgm:prSet/>
      <dgm:spPr/>
      <dgm:t>
        <a:bodyPr/>
        <a:lstStyle/>
        <a:p>
          <a:endParaRPr lang="en-US"/>
        </a:p>
      </dgm:t>
    </dgm:pt>
    <dgm:pt modelId="{B9687E25-DEA3-4E7A-95FE-00DFCF57D7D5}" type="sibTrans" cxnId="{C6FCA9B9-8BD6-4D22-9ADE-CC223AD8151A}">
      <dgm:prSet/>
      <dgm:spPr/>
      <dgm:t>
        <a:bodyPr/>
        <a:lstStyle/>
        <a:p>
          <a:endParaRPr lang="en-US"/>
        </a:p>
      </dgm:t>
    </dgm:pt>
    <dgm:pt modelId="{64936CD1-377E-4810-9F05-39481BBA7304}">
      <dgm:prSet/>
      <dgm:spPr/>
      <dgm:t>
        <a:bodyPr/>
        <a:lstStyle/>
        <a:p>
          <a:r>
            <a:rPr lang="en-US"/>
            <a:t>Less time is wasted switching tasks, tools, or setups, increasing productivity.</a:t>
          </a:r>
        </a:p>
      </dgm:t>
    </dgm:pt>
    <dgm:pt modelId="{8C598872-3848-4684-9459-B4FA88E92410}" type="parTrans" cxnId="{2A7FE628-9529-4A8B-ADD8-C29547E37BD0}">
      <dgm:prSet/>
      <dgm:spPr/>
      <dgm:t>
        <a:bodyPr/>
        <a:lstStyle/>
        <a:p>
          <a:endParaRPr lang="en-US"/>
        </a:p>
      </dgm:t>
    </dgm:pt>
    <dgm:pt modelId="{28E7DD5E-6551-4E3C-BF05-7994612561DC}" type="sibTrans" cxnId="{2A7FE628-9529-4A8B-ADD8-C29547E37BD0}">
      <dgm:prSet/>
      <dgm:spPr/>
      <dgm:t>
        <a:bodyPr/>
        <a:lstStyle/>
        <a:p>
          <a:endParaRPr lang="en-US"/>
        </a:p>
      </dgm:t>
    </dgm:pt>
    <dgm:pt modelId="{2846EFBD-3A57-41E4-B64E-960FDB31CC08}">
      <dgm:prSet/>
      <dgm:spPr/>
      <dgm:t>
        <a:bodyPr/>
        <a:lstStyle/>
        <a:p>
          <a:r>
            <a:rPr lang="en-US"/>
            <a:t>It allows organizations to match tasks with the required skill level—complex tasks to highly skilled employees, simpler tasks to lower‑skilled employees.</a:t>
          </a:r>
        </a:p>
      </dgm:t>
    </dgm:pt>
    <dgm:pt modelId="{8DF17333-49E7-4BE6-A066-E08906BE9385}" type="parTrans" cxnId="{C09298B4-15D8-4B4B-A64B-8CFBE3181698}">
      <dgm:prSet/>
      <dgm:spPr/>
      <dgm:t>
        <a:bodyPr/>
        <a:lstStyle/>
        <a:p>
          <a:endParaRPr lang="en-US"/>
        </a:p>
      </dgm:t>
    </dgm:pt>
    <dgm:pt modelId="{83B47D3C-AF4C-4DDD-9776-548EC3373BF8}" type="sibTrans" cxnId="{C09298B4-15D8-4B4B-A64B-8CFBE3181698}">
      <dgm:prSet/>
      <dgm:spPr/>
      <dgm:t>
        <a:bodyPr/>
        <a:lstStyle/>
        <a:p>
          <a:endParaRPr lang="en-US"/>
        </a:p>
      </dgm:t>
    </dgm:pt>
    <dgm:pt modelId="{DFB0EBD5-EAFB-456E-93C0-B1770ED8EA44}">
      <dgm:prSet/>
      <dgm:spPr/>
      <dgm:t>
        <a:bodyPr/>
        <a:lstStyle/>
        <a:p>
          <a:r>
            <a:rPr lang="en-US"/>
            <a:t>If workers had to perform </a:t>
          </a:r>
          <a:r>
            <a:rPr lang="en-US" i="1"/>
            <a:t>all</a:t>
          </a:r>
          <a:r>
            <a:rPr lang="en-US"/>
            <a:t> steps, everyone would need to be skilled at both difficult and simple tasks, making processes inefficient.</a:t>
          </a:r>
        </a:p>
      </dgm:t>
    </dgm:pt>
    <dgm:pt modelId="{E2F85219-C70E-470B-BCA2-B41A2F4ADB40}" type="parTrans" cxnId="{17A060D3-E80A-4CAE-ACD0-3D2E5ED2D051}">
      <dgm:prSet/>
      <dgm:spPr/>
      <dgm:t>
        <a:bodyPr/>
        <a:lstStyle/>
        <a:p>
          <a:endParaRPr lang="en-US"/>
        </a:p>
      </dgm:t>
    </dgm:pt>
    <dgm:pt modelId="{99C75C7F-DD80-4805-AFA2-74D2E56BE3B8}" type="sibTrans" cxnId="{17A060D3-E80A-4CAE-ACD0-3D2E5ED2D051}">
      <dgm:prSet/>
      <dgm:spPr/>
      <dgm:t>
        <a:bodyPr/>
        <a:lstStyle/>
        <a:p>
          <a:endParaRPr lang="en-US"/>
        </a:p>
      </dgm:t>
    </dgm:pt>
    <dgm:pt modelId="{6387839E-57BE-4A5C-8F21-FF9302EA3FDD}">
      <dgm:prSet/>
      <dgm:spPr/>
      <dgm:t>
        <a:bodyPr/>
        <a:lstStyle/>
        <a:p>
          <a:r>
            <a:rPr lang="en-US"/>
            <a:t>Early supporters of specialization believed it would greatly increase productivity—which was largely true when first introduced.</a:t>
          </a:r>
        </a:p>
      </dgm:t>
    </dgm:pt>
    <dgm:pt modelId="{2B62C8CC-FD20-458D-A918-AEFBE8795377}" type="parTrans" cxnId="{31138305-3EF1-4D2A-BE02-7DF38F5D8D5D}">
      <dgm:prSet/>
      <dgm:spPr/>
      <dgm:t>
        <a:bodyPr/>
        <a:lstStyle/>
        <a:p>
          <a:endParaRPr lang="en-US"/>
        </a:p>
      </dgm:t>
    </dgm:pt>
    <dgm:pt modelId="{BE6EF73D-F0E4-4349-831A-72E5D917EBCE}" type="sibTrans" cxnId="{31138305-3EF1-4D2A-BE02-7DF38F5D8D5D}">
      <dgm:prSet/>
      <dgm:spPr/>
      <dgm:t>
        <a:bodyPr/>
        <a:lstStyle/>
        <a:p>
          <a:endParaRPr lang="en-US"/>
        </a:p>
      </dgm:t>
    </dgm:pt>
    <dgm:pt modelId="{6E187C5F-8459-429E-B956-21AEDAE47429}" type="pres">
      <dgm:prSet presAssocID="{D1BC4359-6207-4F3B-B705-868832D3F750}" presName="root" presStyleCnt="0">
        <dgm:presLayoutVars>
          <dgm:dir/>
          <dgm:resizeHandles val="exact"/>
        </dgm:presLayoutVars>
      </dgm:prSet>
      <dgm:spPr/>
    </dgm:pt>
    <dgm:pt modelId="{75BF74AE-6C7E-494A-988C-3F82D5E7E3DB}" type="pres">
      <dgm:prSet presAssocID="{BDE7DAE9-5AE9-40E8-B75E-BFA7E11EBABB}" presName="compNode" presStyleCnt="0"/>
      <dgm:spPr/>
    </dgm:pt>
    <dgm:pt modelId="{10BEB729-9AE8-4742-ACF8-0B2E830B5E2C}" type="pres">
      <dgm:prSet presAssocID="{BDE7DAE9-5AE9-40E8-B75E-BFA7E11EBABB}" presName="bgRect" presStyleLbl="bgShp" presStyleIdx="0" presStyleCnt="5"/>
      <dgm:spPr/>
    </dgm:pt>
    <dgm:pt modelId="{67729E51-A0E7-44DB-9530-C020AF7552AF}" type="pres">
      <dgm:prSet presAssocID="{BDE7DAE9-5AE9-40E8-B75E-BFA7E11EBAB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FEBAB62E-097D-4106-B5D9-C395E7613D9C}" type="pres">
      <dgm:prSet presAssocID="{BDE7DAE9-5AE9-40E8-B75E-BFA7E11EBABB}" presName="spaceRect" presStyleCnt="0"/>
      <dgm:spPr/>
    </dgm:pt>
    <dgm:pt modelId="{464B4EE9-3452-470C-9E7F-565E1C641D7C}" type="pres">
      <dgm:prSet presAssocID="{BDE7DAE9-5AE9-40E8-B75E-BFA7E11EBABB}" presName="parTx" presStyleLbl="revTx" presStyleIdx="0" presStyleCnt="5">
        <dgm:presLayoutVars>
          <dgm:chMax val="0"/>
          <dgm:chPref val="0"/>
        </dgm:presLayoutVars>
      </dgm:prSet>
      <dgm:spPr/>
    </dgm:pt>
    <dgm:pt modelId="{AC0B0980-4E04-44D3-8200-BBD8E25234E6}" type="pres">
      <dgm:prSet presAssocID="{B9687E25-DEA3-4E7A-95FE-00DFCF57D7D5}" presName="sibTrans" presStyleCnt="0"/>
      <dgm:spPr/>
    </dgm:pt>
    <dgm:pt modelId="{CF6FF47E-602A-4546-B78C-F1CB51278400}" type="pres">
      <dgm:prSet presAssocID="{64936CD1-377E-4810-9F05-39481BBA7304}" presName="compNode" presStyleCnt="0"/>
      <dgm:spPr/>
    </dgm:pt>
    <dgm:pt modelId="{98F8417E-BBBE-48A3-A5BA-CD87B7FB0AE1}" type="pres">
      <dgm:prSet presAssocID="{64936CD1-377E-4810-9F05-39481BBA7304}" presName="bgRect" presStyleLbl="bgShp" presStyleIdx="1" presStyleCnt="5"/>
      <dgm:spPr/>
    </dgm:pt>
    <dgm:pt modelId="{7290C2E1-45AF-4D7A-BDEB-98C76809D59D}" type="pres">
      <dgm:prSet presAssocID="{64936CD1-377E-4810-9F05-39481BBA730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4836C1AB-2B1E-4CBA-895C-9BCF48E806D2}" type="pres">
      <dgm:prSet presAssocID="{64936CD1-377E-4810-9F05-39481BBA7304}" presName="spaceRect" presStyleCnt="0"/>
      <dgm:spPr/>
    </dgm:pt>
    <dgm:pt modelId="{726EFF22-4CEE-47F3-941C-04C8BF628BCA}" type="pres">
      <dgm:prSet presAssocID="{64936CD1-377E-4810-9F05-39481BBA7304}" presName="parTx" presStyleLbl="revTx" presStyleIdx="1" presStyleCnt="5">
        <dgm:presLayoutVars>
          <dgm:chMax val="0"/>
          <dgm:chPref val="0"/>
        </dgm:presLayoutVars>
      </dgm:prSet>
      <dgm:spPr/>
    </dgm:pt>
    <dgm:pt modelId="{7C8DAA80-8B30-4E05-8C79-B97032D42283}" type="pres">
      <dgm:prSet presAssocID="{28E7DD5E-6551-4E3C-BF05-7994612561DC}" presName="sibTrans" presStyleCnt="0"/>
      <dgm:spPr/>
    </dgm:pt>
    <dgm:pt modelId="{86646471-5EEF-47D5-A281-3D6FD35B36FF}" type="pres">
      <dgm:prSet presAssocID="{2846EFBD-3A57-41E4-B64E-960FDB31CC08}" presName="compNode" presStyleCnt="0"/>
      <dgm:spPr/>
    </dgm:pt>
    <dgm:pt modelId="{AB73CEB0-F220-49BE-A755-AAAD39CE6AD8}" type="pres">
      <dgm:prSet presAssocID="{2846EFBD-3A57-41E4-B64E-960FDB31CC08}" presName="bgRect" presStyleLbl="bgShp" presStyleIdx="2" presStyleCnt="5"/>
      <dgm:spPr/>
    </dgm:pt>
    <dgm:pt modelId="{A13737E9-C837-4BD6-8FC0-8486079CEF71}" type="pres">
      <dgm:prSet presAssocID="{2846EFBD-3A57-41E4-B64E-960FDB31CC0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lder"/>
        </a:ext>
      </dgm:extLst>
    </dgm:pt>
    <dgm:pt modelId="{A88003F3-C882-47AF-B7B1-624379E3C0B0}" type="pres">
      <dgm:prSet presAssocID="{2846EFBD-3A57-41E4-B64E-960FDB31CC08}" presName="spaceRect" presStyleCnt="0"/>
      <dgm:spPr/>
    </dgm:pt>
    <dgm:pt modelId="{142254A5-3C82-419D-B1D6-F3E73C3708E9}" type="pres">
      <dgm:prSet presAssocID="{2846EFBD-3A57-41E4-B64E-960FDB31CC08}" presName="parTx" presStyleLbl="revTx" presStyleIdx="2" presStyleCnt="5">
        <dgm:presLayoutVars>
          <dgm:chMax val="0"/>
          <dgm:chPref val="0"/>
        </dgm:presLayoutVars>
      </dgm:prSet>
      <dgm:spPr/>
    </dgm:pt>
    <dgm:pt modelId="{A59AC407-C483-492B-A29F-84423CC98AB8}" type="pres">
      <dgm:prSet presAssocID="{83B47D3C-AF4C-4DDD-9776-548EC3373BF8}" presName="sibTrans" presStyleCnt="0"/>
      <dgm:spPr/>
    </dgm:pt>
    <dgm:pt modelId="{94FF3E6C-911D-41FA-90CA-F4C209D49934}" type="pres">
      <dgm:prSet presAssocID="{DFB0EBD5-EAFB-456E-93C0-B1770ED8EA44}" presName="compNode" presStyleCnt="0"/>
      <dgm:spPr/>
    </dgm:pt>
    <dgm:pt modelId="{C14398D9-0823-4728-A237-3CD72C6EE667}" type="pres">
      <dgm:prSet presAssocID="{DFB0EBD5-EAFB-456E-93C0-B1770ED8EA44}" presName="bgRect" presStyleLbl="bgShp" presStyleIdx="3" presStyleCnt="5"/>
      <dgm:spPr/>
    </dgm:pt>
    <dgm:pt modelId="{D27C3473-74A9-49E7-8B93-36D068A74B33}" type="pres">
      <dgm:prSet presAssocID="{DFB0EBD5-EAFB-456E-93C0-B1770ED8EA4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31B890F7-B002-4408-9462-5ABA5B833ADE}" type="pres">
      <dgm:prSet presAssocID="{DFB0EBD5-EAFB-456E-93C0-B1770ED8EA44}" presName="spaceRect" presStyleCnt="0"/>
      <dgm:spPr/>
    </dgm:pt>
    <dgm:pt modelId="{151875EE-9BBD-4004-97BE-F01CD7347928}" type="pres">
      <dgm:prSet presAssocID="{DFB0EBD5-EAFB-456E-93C0-B1770ED8EA44}" presName="parTx" presStyleLbl="revTx" presStyleIdx="3" presStyleCnt="5">
        <dgm:presLayoutVars>
          <dgm:chMax val="0"/>
          <dgm:chPref val="0"/>
        </dgm:presLayoutVars>
      </dgm:prSet>
      <dgm:spPr/>
    </dgm:pt>
    <dgm:pt modelId="{83BD3EB0-C37A-4848-88CA-DAC6761207B2}" type="pres">
      <dgm:prSet presAssocID="{99C75C7F-DD80-4805-AFA2-74D2E56BE3B8}" presName="sibTrans" presStyleCnt="0"/>
      <dgm:spPr/>
    </dgm:pt>
    <dgm:pt modelId="{277741D6-48C7-4BDB-B66E-58E1F44EF0CE}" type="pres">
      <dgm:prSet presAssocID="{6387839E-57BE-4A5C-8F21-FF9302EA3FDD}" presName="compNode" presStyleCnt="0"/>
      <dgm:spPr/>
    </dgm:pt>
    <dgm:pt modelId="{D45636E0-71AD-49C5-9C15-C8F7DD4428DE}" type="pres">
      <dgm:prSet presAssocID="{6387839E-57BE-4A5C-8F21-FF9302EA3FDD}" presName="bgRect" presStyleLbl="bgShp" presStyleIdx="4" presStyleCnt="5"/>
      <dgm:spPr/>
    </dgm:pt>
    <dgm:pt modelId="{0829532B-50EF-4475-A396-40735B19041C}" type="pres">
      <dgm:prSet presAssocID="{6387839E-57BE-4A5C-8F21-FF9302EA3FD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EA10807E-84E0-4CC2-9215-C44771E258C7}" type="pres">
      <dgm:prSet presAssocID="{6387839E-57BE-4A5C-8F21-FF9302EA3FDD}" presName="spaceRect" presStyleCnt="0"/>
      <dgm:spPr/>
    </dgm:pt>
    <dgm:pt modelId="{CE087DAB-A053-42B4-A8B4-DAD0FBA57AB5}" type="pres">
      <dgm:prSet presAssocID="{6387839E-57BE-4A5C-8F21-FF9302EA3FDD}" presName="parTx" presStyleLbl="revTx" presStyleIdx="4" presStyleCnt="5">
        <dgm:presLayoutVars>
          <dgm:chMax val="0"/>
          <dgm:chPref val="0"/>
        </dgm:presLayoutVars>
      </dgm:prSet>
      <dgm:spPr/>
    </dgm:pt>
  </dgm:ptLst>
  <dgm:cxnLst>
    <dgm:cxn modelId="{31138305-3EF1-4D2A-BE02-7DF38F5D8D5D}" srcId="{D1BC4359-6207-4F3B-B705-868832D3F750}" destId="{6387839E-57BE-4A5C-8F21-FF9302EA3FDD}" srcOrd="4" destOrd="0" parTransId="{2B62C8CC-FD20-458D-A918-AEFBE8795377}" sibTransId="{BE6EF73D-F0E4-4349-831A-72E5D917EBCE}"/>
    <dgm:cxn modelId="{2A7FE628-9529-4A8B-ADD8-C29547E37BD0}" srcId="{D1BC4359-6207-4F3B-B705-868832D3F750}" destId="{64936CD1-377E-4810-9F05-39481BBA7304}" srcOrd="1" destOrd="0" parTransId="{8C598872-3848-4684-9459-B4FA88E92410}" sibTransId="{28E7DD5E-6551-4E3C-BF05-7994612561DC}"/>
    <dgm:cxn modelId="{91F16341-A261-4985-9A25-1D96E051BCBB}" type="presOf" srcId="{DFB0EBD5-EAFB-456E-93C0-B1770ED8EA44}" destId="{151875EE-9BBD-4004-97BE-F01CD7347928}" srcOrd="0" destOrd="0" presId="urn:microsoft.com/office/officeart/2018/2/layout/IconVerticalSolidList"/>
    <dgm:cxn modelId="{DEEE056B-2748-40EA-B833-569891883C9D}" type="presOf" srcId="{BDE7DAE9-5AE9-40E8-B75E-BFA7E11EBABB}" destId="{464B4EE9-3452-470C-9E7F-565E1C641D7C}" srcOrd="0" destOrd="0" presId="urn:microsoft.com/office/officeart/2018/2/layout/IconVerticalSolidList"/>
    <dgm:cxn modelId="{F4AB5292-7152-4DFB-ADE9-7C388EB64A03}" type="presOf" srcId="{6387839E-57BE-4A5C-8F21-FF9302EA3FDD}" destId="{CE087DAB-A053-42B4-A8B4-DAD0FBA57AB5}" srcOrd="0" destOrd="0" presId="urn:microsoft.com/office/officeart/2018/2/layout/IconVerticalSolidList"/>
    <dgm:cxn modelId="{C2D7B9B1-D550-4602-BE40-43460FF34D14}" type="presOf" srcId="{2846EFBD-3A57-41E4-B64E-960FDB31CC08}" destId="{142254A5-3C82-419D-B1D6-F3E73C3708E9}" srcOrd="0" destOrd="0" presId="urn:microsoft.com/office/officeart/2018/2/layout/IconVerticalSolidList"/>
    <dgm:cxn modelId="{C09298B4-15D8-4B4B-A64B-8CFBE3181698}" srcId="{D1BC4359-6207-4F3B-B705-868832D3F750}" destId="{2846EFBD-3A57-41E4-B64E-960FDB31CC08}" srcOrd="2" destOrd="0" parTransId="{8DF17333-49E7-4BE6-A066-E08906BE9385}" sibTransId="{83B47D3C-AF4C-4DDD-9776-548EC3373BF8}"/>
    <dgm:cxn modelId="{C6FCA9B9-8BD6-4D22-9ADE-CC223AD8151A}" srcId="{D1BC4359-6207-4F3B-B705-868832D3F750}" destId="{BDE7DAE9-5AE9-40E8-B75E-BFA7E11EBABB}" srcOrd="0" destOrd="0" parTransId="{51E1C8B4-B811-46E9-B6E5-573D9BF91E1F}" sibTransId="{B9687E25-DEA3-4E7A-95FE-00DFCF57D7D5}"/>
    <dgm:cxn modelId="{E4197ACB-BBD7-4280-87F9-E385EB75B567}" type="presOf" srcId="{64936CD1-377E-4810-9F05-39481BBA7304}" destId="{726EFF22-4CEE-47F3-941C-04C8BF628BCA}" srcOrd="0" destOrd="0" presId="urn:microsoft.com/office/officeart/2018/2/layout/IconVerticalSolidList"/>
    <dgm:cxn modelId="{5D3065CE-C735-4202-B1F9-416928BA0617}" type="presOf" srcId="{D1BC4359-6207-4F3B-B705-868832D3F750}" destId="{6E187C5F-8459-429E-B956-21AEDAE47429}" srcOrd="0" destOrd="0" presId="urn:microsoft.com/office/officeart/2018/2/layout/IconVerticalSolidList"/>
    <dgm:cxn modelId="{17A060D3-E80A-4CAE-ACD0-3D2E5ED2D051}" srcId="{D1BC4359-6207-4F3B-B705-868832D3F750}" destId="{DFB0EBD5-EAFB-456E-93C0-B1770ED8EA44}" srcOrd="3" destOrd="0" parTransId="{E2F85219-C70E-470B-BCA2-B41A2F4ADB40}" sibTransId="{99C75C7F-DD80-4805-AFA2-74D2E56BE3B8}"/>
    <dgm:cxn modelId="{2D3DEC7A-1A31-4BCA-9939-D8DBFF26528A}" type="presParOf" srcId="{6E187C5F-8459-429E-B956-21AEDAE47429}" destId="{75BF74AE-6C7E-494A-988C-3F82D5E7E3DB}" srcOrd="0" destOrd="0" presId="urn:microsoft.com/office/officeart/2018/2/layout/IconVerticalSolidList"/>
    <dgm:cxn modelId="{844103EB-D07F-4421-97F2-E68926CF9F2B}" type="presParOf" srcId="{75BF74AE-6C7E-494A-988C-3F82D5E7E3DB}" destId="{10BEB729-9AE8-4742-ACF8-0B2E830B5E2C}" srcOrd="0" destOrd="0" presId="urn:microsoft.com/office/officeart/2018/2/layout/IconVerticalSolidList"/>
    <dgm:cxn modelId="{562DE5DC-F32F-4360-A899-C972F029A55B}" type="presParOf" srcId="{75BF74AE-6C7E-494A-988C-3F82D5E7E3DB}" destId="{67729E51-A0E7-44DB-9530-C020AF7552AF}" srcOrd="1" destOrd="0" presId="urn:microsoft.com/office/officeart/2018/2/layout/IconVerticalSolidList"/>
    <dgm:cxn modelId="{B1AF55A6-B395-4079-A04C-2EE7E4A869BE}" type="presParOf" srcId="{75BF74AE-6C7E-494A-988C-3F82D5E7E3DB}" destId="{FEBAB62E-097D-4106-B5D9-C395E7613D9C}" srcOrd="2" destOrd="0" presId="urn:microsoft.com/office/officeart/2018/2/layout/IconVerticalSolidList"/>
    <dgm:cxn modelId="{8D5499CD-580F-4F28-AE17-28173E014D49}" type="presParOf" srcId="{75BF74AE-6C7E-494A-988C-3F82D5E7E3DB}" destId="{464B4EE9-3452-470C-9E7F-565E1C641D7C}" srcOrd="3" destOrd="0" presId="urn:microsoft.com/office/officeart/2018/2/layout/IconVerticalSolidList"/>
    <dgm:cxn modelId="{A520B0B9-EDDA-4CAB-BDE7-EEC2952BC98A}" type="presParOf" srcId="{6E187C5F-8459-429E-B956-21AEDAE47429}" destId="{AC0B0980-4E04-44D3-8200-BBD8E25234E6}" srcOrd="1" destOrd="0" presId="urn:microsoft.com/office/officeart/2018/2/layout/IconVerticalSolidList"/>
    <dgm:cxn modelId="{7D773A42-E209-451A-A2D4-5B54C369033D}" type="presParOf" srcId="{6E187C5F-8459-429E-B956-21AEDAE47429}" destId="{CF6FF47E-602A-4546-B78C-F1CB51278400}" srcOrd="2" destOrd="0" presId="urn:microsoft.com/office/officeart/2018/2/layout/IconVerticalSolidList"/>
    <dgm:cxn modelId="{73CF369F-A707-42DE-8E0F-D7606E7F3E1B}" type="presParOf" srcId="{CF6FF47E-602A-4546-B78C-F1CB51278400}" destId="{98F8417E-BBBE-48A3-A5BA-CD87B7FB0AE1}" srcOrd="0" destOrd="0" presId="urn:microsoft.com/office/officeart/2018/2/layout/IconVerticalSolidList"/>
    <dgm:cxn modelId="{D4D22F4A-1211-4AF4-82D4-B7C21543076D}" type="presParOf" srcId="{CF6FF47E-602A-4546-B78C-F1CB51278400}" destId="{7290C2E1-45AF-4D7A-BDEB-98C76809D59D}" srcOrd="1" destOrd="0" presId="urn:microsoft.com/office/officeart/2018/2/layout/IconVerticalSolidList"/>
    <dgm:cxn modelId="{595548F6-F52C-481E-93BC-24F0AFD515B2}" type="presParOf" srcId="{CF6FF47E-602A-4546-B78C-F1CB51278400}" destId="{4836C1AB-2B1E-4CBA-895C-9BCF48E806D2}" srcOrd="2" destOrd="0" presId="urn:microsoft.com/office/officeart/2018/2/layout/IconVerticalSolidList"/>
    <dgm:cxn modelId="{21540A3B-830C-4106-AB7A-41B2A2FC4753}" type="presParOf" srcId="{CF6FF47E-602A-4546-B78C-F1CB51278400}" destId="{726EFF22-4CEE-47F3-941C-04C8BF628BCA}" srcOrd="3" destOrd="0" presId="urn:microsoft.com/office/officeart/2018/2/layout/IconVerticalSolidList"/>
    <dgm:cxn modelId="{95055AC2-5188-4864-9C29-35AF3A665ED5}" type="presParOf" srcId="{6E187C5F-8459-429E-B956-21AEDAE47429}" destId="{7C8DAA80-8B30-4E05-8C79-B97032D42283}" srcOrd="3" destOrd="0" presId="urn:microsoft.com/office/officeart/2018/2/layout/IconVerticalSolidList"/>
    <dgm:cxn modelId="{77920FF0-1C0B-4E76-AF8C-D277437243C9}" type="presParOf" srcId="{6E187C5F-8459-429E-B956-21AEDAE47429}" destId="{86646471-5EEF-47D5-A281-3D6FD35B36FF}" srcOrd="4" destOrd="0" presId="urn:microsoft.com/office/officeart/2018/2/layout/IconVerticalSolidList"/>
    <dgm:cxn modelId="{57A7702B-2ABB-4ADC-BC20-7B2F0A725EA7}" type="presParOf" srcId="{86646471-5EEF-47D5-A281-3D6FD35B36FF}" destId="{AB73CEB0-F220-49BE-A755-AAAD39CE6AD8}" srcOrd="0" destOrd="0" presId="urn:microsoft.com/office/officeart/2018/2/layout/IconVerticalSolidList"/>
    <dgm:cxn modelId="{76A71FB0-F393-4908-9C65-6CA650AFA9E6}" type="presParOf" srcId="{86646471-5EEF-47D5-A281-3D6FD35B36FF}" destId="{A13737E9-C837-4BD6-8FC0-8486079CEF71}" srcOrd="1" destOrd="0" presId="urn:microsoft.com/office/officeart/2018/2/layout/IconVerticalSolidList"/>
    <dgm:cxn modelId="{B6C7E735-AFF3-45B3-9753-96192663B4FF}" type="presParOf" srcId="{86646471-5EEF-47D5-A281-3D6FD35B36FF}" destId="{A88003F3-C882-47AF-B7B1-624379E3C0B0}" srcOrd="2" destOrd="0" presId="urn:microsoft.com/office/officeart/2018/2/layout/IconVerticalSolidList"/>
    <dgm:cxn modelId="{D4399070-C202-4C1A-9129-FC18BC99AF52}" type="presParOf" srcId="{86646471-5EEF-47D5-A281-3D6FD35B36FF}" destId="{142254A5-3C82-419D-B1D6-F3E73C3708E9}" srcOrd="3" destOrd="0" presId="urn:microsoft.com/office/officeart/2018/2/layout/IconVerticalSolidList"/>
    <dgm:cxn modelId="{84322FB1-3E60-46CB-967A-2FFE7B825505}" type="presParOf" srcId="{6E187C5F-8459-429E-B956-21AEDAE47429}" destId="{A59AC407-C483-492B-A29F-84423CC98AB8}" srcOrd="5" destOrd="0" presId="urn:microsoft.com/office/officeart/2018/2/layout/IconVerticalSolidList"/>
    <dgm:cxn modelId="{569562BA-DFA6-4BC1-9585-BBC109D0DD9E}" type="presParOf" srcId="{6E187C5F-8459-429E-B956-21AEDAE47429}" destId="{94FF3E6C-911D-41FA-90CA-F4C209D49934}" srcOrd="6" destOrd="0" presId="urn:microsoft.com/office/officeart/2018/2/layout/IconVerticalSolidList"/>
    <dgm:cxn modelId="{53D0ED85-9EAC-49AD-8A2D-D85E3AD58E79}" type="presParOf" srcId="{94FF3E6C-911D-41FA-90CA-F4C209D49934}" destId="{C14398D9-0823-4728-A237-3CD72C6EE667}" srcOrd="0" destOrd="0" presId="urn:microsoft.com/office/officeart/2018/2/layout/IconVerticalSolidList"/>
    <dgm:cxn modelId="{5E86C826-CEA1-4B6F-8C7C-BC2B7B196A07}" type="presParOf" srcId="{94FF3E6C-911D-41FA-90CA-F4C209D49934}" destId="{D27C3473-74A9-49E7-8B93-36D068A74B33}" srcOrd="1" destOrd="0" presId="urn:microsoft.com/office/officeart/2018/2/layout/IconVerticalSolidList"/>
    <dgm:cxn modelId="{12AF4AE8-E3AF-4E21-BC8D-E4161B8E42F1}" type="presParOf" srcId="{94FF3E6C-911D-41FA-90CA-F4C209D49934}" destId="{31B890F7-B002-4408-9462-5ABA5B833ADE}" srcOrd="2" destOrd="0" presId="urn:microsoft.com/office/officeart/2018/2/layout/IconVerticalSolidList"/>
    <dgm:cxn modelId="{0C085FBE-5F23-43AB-B3F2-182620BEB640}" type="presParOf" srcId="{94FF3E6C-911D-41FA-90CA-F4C209D49934}" destId="{151875EE-9BBD-4004-97BE-F01CD7347928}" srcOrd="3" destOrd="0" presId="urn:microsoft.com/office/officeart/2018/2/layout/IconVerticalSolidList"/>
    <dgm:cxn modelId="{517C18D3-1779-4C79-A349-E9D909FEAB43}" type="presParOf" srcId="{6E187C5F-8459-429E-B956-21AEDAE47429}" destId="{83BD3EB0-C37A-4848-88CA-DAC6761207B2}" srcOrd="7" destOrd="0" presId="urn:microsoft.com/office/officeart/2018/2/layout/IconVerticalSolidList"/>
    <dgm:cxn modelId="{CDDBC878-D113-433B-8B0B-3A0FCBFFA722}" type="presParOf" srcId="{6E187C5F-8459-429E-B956-21AEDAE47429}" destId="{277741D6-48C7-4BDB-B66E-58E1F44EF0CE}" srcOrd="8" destOrd="0" presId="urn:microsoft.com/office/officeart/2018/2/layout/IconVerticalSolidList"/>
    <dgm:cxn modelId="{1C3C2D92-7240-43EC-BEA1-BF306B08A3F9}" type="presParOf" srcId="{277741D6-48C7-4BDB-B66E-58E1F44EF0CE}" destId="{D45636E0-71AD-49C5-9C15-C8F7DD4428DE}" srcOrd="0" destOrd="0" presId="urn:microsoft.com/office/officeart/2018/2/layout/IconVerticalSolidList"/>
    <dgm:cxn modelId="{15BFAF05-E5DA-4F50-A56A-6B12F806856D}" type="presParOf" srcId="{277741D6-48C7-4BDB-B66E-58E1F44EF0CE}" destId="{0829532B-50EF-4475-A396-40735B19041C}" srcOrd="1" destOrd="0" presId="urn:microsoft.com/office/officeart/2018/2/layout/IconVerticalSolidList"/>
    <dgm:cxn modelId="{E5A61B2C-07DE-4410-942A-B090C96AA786}" type="presParOf" srcId="{277741D6-48C7-4BDB-B66E-58E1F44EF0CE}" destId="{EA10807E-84E0-4CC2-9215-C44771E258C7}" srcOrd="2" destOrd="0" presId="urn:microsoft.com/office/officeart/2018/2/layout/IconVerticalSolidList"/>
    <dgm:cxn modelId="{C2554781-7C62-4BDE-8313-C5CDDA9AE569}" type="presParOf" srcId="{277741D6-48C7-4BDB-B66E-58E1F44EF0CE}" destId="{CE087DAB-A053-42B4-A8B4-DAD0FBA57A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AD68F7-E13E-4D8B-A394-B415B93CA9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533651A-2850-4673-91DA-29D4CA3128CE}">
      <dgm:prSet/>
      <dgm:spPr/>
      <dgm:t>
        <a:bodyPr/>
        <a:lstStyle/>
        <a:p>
          <a:r>
            <a:rPr lang="en-US"/>
            <a:t>After determining what tasks need to be done and who will do them, related work activities must be grouped together.</a:t>
          </a:r>
        </a:p>
      </dgm:t>
    </dgm:pt>
    <dgm:pt modelId="{52EAFBFA-B8E7-47A3-AD1A-003DAA9E1A80}" type="parTrans" cxnId="{3AFBAE61-64FA-41E5-A0E2-6D00ACE48759}">
      <dgm:prSet/>
      <dgm:spPr/>
      <dgm:t>
        <a:bodyPr/>
        <a:lstStyle/>
        <a:p>
          <a:endParaRPr lang="en-US"/>
        </a:p>
      </dgm:t>
    </dgm:pt>
    <dgm:pt modelId="{ED0DA918-BF83-41A7-8A86-C338215E5BBB}" type="sibTrans" cxnId="{3AFBAE61-64FA-41E5-A0E2-6D00ACE48759}">
      <dgm:prSet/>
      <dgm:spPr/>
      <dgm:t>
        <a:bodyPr/>
        <a:lstStyle/>
        <a:p>
          <a:endParaRPr lang="en-US"/>
        </a:p>
      </dgm:t>
    </dgm:pt>
    <dgm:pt modelId="{A663B25A-2EE5-4458-B2DC-7583FEA9B033}">
      <dgm:prSet/>
      <dgm:spPr/>
      <dgm:t>
        <a:bodyPr/>
        <a:lstStyle/>
        <a:p>
          <a:r>
            <a:rPr lang="en-US"/>
            <a:t>The process of grouping jobs so work is coordinated and integrated is called </a:t>
          </a:r>
          <a:r>
            <a:rPr lang="en-US" b="1"/>
            <a:t>departmentalization</a:t>
          </a:r>
          <a:r>
            <a:rPr lang="en-US"/>
            <a:t>.</a:t>
          </a:r>
        </a:p>
      </dgm:t>
    </dgm:pt>
    <dgm:pt modelId="{4F3F9DC1-E40C-4D95-8487-80A61AB00252}" type="parTrans" cxnId="{D96FBEFD-952D-48AE-B08E-F65A153B4FC2}">
      <dgm:prSet/>
      <dgm:spPr/>
      <dgm:t>
        <a:bodyPr/>
        <a:lstStyle/>
        <a:p>
          <a:endParaRPr lang="en-US"/>
        </a:p>
      </dgm:t>
    </dgm:pt>
    <dgm:pt modelId="{CD778BED-798A-4A98-89D2-4DEE8B20ECEA}" type="sibTrans" cxnId="{D96FBEFD-952D-48AE-B08E-F65A153B4FC2}">
      <dgm:prSet/>
      <dgm:spPr/>
      <dgm:t>
        <a:bodyPr/>
        <a:lstStyle/>
        <a:p>
          <a:endParaRPr lang="en-US"/>
        </a:p>
      </dgm:t>
    </dgm:pt>
    <dgm:pt modelId="{0CB5E3C7-29AD-41E2-923E-15BB048D5576}">
      <dgm:prSet/>
      <dgm:spPr/>
      <dgm:t>
        <a:bodyPr/>
        <a:lstStyle/>
        <a:p>
          <a:r>
            <a:rPr lang="en-US"/>
            <a:t>Organizations create departments to organize similar or related work tasks into units.</a:t>
          </a:r>
        </a:p>
      </dgm:t>
    </dgm:pt>
    <dgm:pt modelId="{279ECCF2-BEF3-49E3-96EB-34D553333780}" type="parTrans" cxnId="{50CE3B81-D713-4807-90DD-88E9DDA26AB4}">
      <dgm:prSet/>
      <dgm:spPr/>
      <dgm:t>
        <a:bodyPr/>
        <a:lstStyle/>
        <a:p>
          <a:endParaRPr lang="en-US"/>
        </a:p>
      </dgm:t>
    </dgm:pt>
    <dgm:pt modelId="{2769BD7D-7A0B-4663-B3AD-BAA7A2F38FED}" type="sibTrans" cxnId="{50CE3B81-D713-4807-90DD-88E9DDA26AB4}">
      <dgm:prSet/>
      <dgm:spPr/>
      <dgm:t>
        <a:bodyPr/>
        <a:lstStyle/>
        <a:p>
          <a:endParaRPr lang="en-US"/>
        </a:p>
      </dgm:t>
    </dgm:pt>
    <dgm:pt modelId="{6C7C4383-00B9-40FE-8AEC-BECD9CBA46C5}">
      <dgm:prSet/>
      <dgm:spPr/>
      <dgm:t>
        <a:bodyPr/>
        <a:lstStyle/>
        <a:p>
          <a:r>
            <a:rPr lang="en-US"/>
            <a:t>There are </a:t>
          </a:r>
          <a:r>
            <a:rPr lang="en-US" b="1"/>
            <a:t>five common forms of departmentalization</a:t>
          </a:r>
          <a:r>
            <a:rPr lang="en-US"/>
            <a:t>, though organizations may design their own unique structures.</a:t>
          </a:r>
        </a:p>
      </dgm:t>
    </dgm:pt>
    <dgm:pt modelId="{801BAC9A-C3EC-4351-811F-1AD2601A9530}" type="parTrans" cxnId="{85536024-3DCA-4E3B-A4E8-0D330AA44009}">
      <dgm:prSet/>
      <dgm:spPr/>
      <dgm:t>
        <a:bodyPr/>
        <a:lstStyle/>
        <a:p>
          <a:endParaRPr lang="en-US"/>
        </a:p>
      </dgm:t>
    </dgm:pt>
    <dgm:pt modelId="{A6F9BC2C-9928-49E6-B169-7AD5E7A6F0CF}" type="sibTrans" cxnId="{85536024-3DCA-4E3B-A4E8-0D330AA44009}">
      <dgm:prSet/>
      <dgm:spPr/>
      <dgm:t>
        <a:bodyPr/>
        <a:lstStyle/>
        <a:p>
          <a:endParaRPr lang="en-US"/>
        </a:p>
      </dgm:t>
    </dgm:pt>
    <dgm:pt modelId="{484CBF35-13B2-4D74-BB28-770E5D128EF0}">
      <dgm:prSet/>
      <dgm:spPr/>
      <dgm:t>
        <a:bodyPr/>
        <a:lstStyle/>
        <a:p>
          <a:r>
            <a:rPr lang="en-US"/>
            <a:t>Example: A hotel might have departments such as: </a:t>
          </a:r>
        </a:p>
      </dgm:t>
    </dgm:pt>
    <dgm:pt modelId="{9F87A520-839F-4847-9AB3-3F3ECEC9A890}" type="parTrans" cxnId="{67508D36-CA92-4C10-8332-4C0D90135D31}">
      <dgm:prSet/>
      <dgm:spPr/>
      <dgm:t>
        <a:bodyPr/>
        <a:lstStyle/>
        <a:p>
          <a:endParaRPr lang="en-US"/>
        </a:p>
      </dgm:t>
    </dgm:pt>
    <dgm:pt modelId="{FCE5D49F-302C-493C-8CEA-FBD2A3CB7D0F}" type="sibTrans" cxnId="{67508D36-CA92-4C10-8332-4C0D90135D31}">
      <dgm:prSet/>
      <dgm:spPr/>
      <dgm:t>
        <a:bodyPr/>
        <a:lstStyle/>
        <a:p>
          <a:endParaRPr lang="en-US"/>
        </a:p>
      </dgm:t>
    </dgm:pt>
    <dgm:pt modelId="{620259E4-D847-4CCB-A891-1430CCDB9BF4}">
      <dgm:prSet/>
      <dgm:spPr/>
      <dgm:t>
        <a:bodyPr/>
        <a:lstStyle/>
        <a:p>
          <a:r>
            <a:rPr lang="en-US"/>
            <a:t>Front desk operations</a:t>
          </a:r>
        </a:p>
      </dgm:t>
    </dgm:pt>
    <dgm:pt modelId="{BD024A75-03DF-4D02-AE11-28DB02BE1454}" type="parTrans" cxnId="{704B2D18-F46E-4EED-85BA-39A75A813965}">
      <dgm:prSet/>
      <dgm:spPr/>
      <dgm:t>
        <a:bodyPr/>
        <a:lstStyle/>
        <a:p>
          <a:endParaRPr lang="en-US"/>
        </a:p>
      </dgm:t>
    </dgm:pt>
    <dgm:pt modelId="{EF5C2B00-7DCE-4F51-91B7-E1CBFEF900C9}" type="sibTrans" cxnId="{704B2D18-F46E-4EED-85BA-39A75A813965}">
      <dgm:prSet/>
      <dgm:spPr/>
      <dgm:t>
        <a:bodyPr/>
        <a:lstStyle/>
        <a:p>
          <a:endParaRPr lang="en-US"/>
        </a:p>
      </dgm:t>
    </dgm:pt>
    <dgm:pt modelId="{3675B7FC-E2E9-4BC6-9680-25821FE54067}">
      <dgm:prSet/>
      <dgm:spPr/>
      <dgm:t>
        <a:bodyPr/>
        <a:lstStyle/>
        <a:p>
          <a:r>
            <a:rPr lang="en-US"/>
            <a:t>Sales and catering</a:t>
          </a:r>
        </a:p>
      </dgm:t>
    </dgm:pt>
    <dgm:pt modelId="{912EE4CA-4144-4E32-BAB7-68A3044BE584}" type="parTrans" cxnId="{C1367ADB-88C2-4E14-BFBD-5D1671BA0687}">
      <dgm:prSet/>
      <dgm:spPr/>
      <dgm:t>
        <a:bodyPr/>
        <a:lstStyle/>
        <a:p>
          <a:endParaRPr lang="en-US"/>
        </a:p>
      </dgm:t>
    </dgm:pt>
    <dgm:pt modelId="{F1E27788-6C41-47ED-809F-F05A9C61D14D}" type="sibTrans" cxnId="{C1367ADB-88C2-4E14-BFBD-5D1671BA0687}">
      <dgm:prSet/>
      <dgm:spPr/>
      <dgm:t>
        <a:bodyPr/>
        <a:lstStyle/>
        <a:p>
          <a:endParaRPr lang="en-US"/>
        </a:p>
      </dgm:t>
    </dgm:pt>
    <dgm:pt modelId="{BF1A8A06-90CE-43AB-BAFF-A059082E4DB7}">
      <dgm:prSet/>
      <dgm:spPr/>
      <dgm:t>
        <a:bodyPr/>
        <a:lstStyle/>
        <a:p>
          <a:r>
            <a:rPr lang="en-US"/>
            <a:t>Housekeeping</a:t>
          </a:r>
        </a:p>
      </dgm:t>
    </dgm:pt>
    <dgm:pt modelId="{3924D0A9-2403-480D-91CB-9374D5890324}" type="parTrans" cxnId="{8B00AA76-AE47-4311-B0C9-D430EC47722B}">
      <dgm:prSet/>
      <dgm:spPr/>
      <dgm:t>
        <a:bodyPr/>
        <a:lstStyle/>
        <a:p>
          <a:endParaRPr lang="en-US"/>
        </a:p>
      </dgm:t>
    </dgm:pt>
    <dgm:pt modelId="{4AD82638-FE00-40BF-A754-FA5A8B522181}" type="sibTrans" cxnId="{8B00AA76-AE47-4311-B0C9-D430EC47722B}">
      <dgm:prSet/>
      <dgm:spPr/>
      <dgm:t>
        <a:bodyPr/>
        <a:lstStyle/>
        <a:p>
          <a:endParaRPr lang="en-US"/>
        </a:p>
      </dgm:t>
    </dgm:pt>
    <dgm:pt modelId="{B089E677-908A-4CCA-821E-23C285F4480B}">
      <dgm:prSet/>
      <dgm:spPr/>
      <dgm:t>
        <a:bodyPr/>
        <a:lstStyle/>
        <a:p>
          <a:r>
            <a:rPr lang="en-US"/>
            <a:t>Maintenance</a:t>
          </a:r>
        </a:p>
      </dgm:t>
    </dgm:pt>
    <dgm:pt modelId="{05C8B138-0D74-4930-9DA6-3F7A5684CAF4}" type="parTrans" cxnId="{46B2BD26-1315-4B55-9B69-2AAE34138733}">
      <dgm:prSet/>
      <dgm:spPr/>
      <dgm:t>
        <a:bodyPr/>
        <a:lstStyle/>
        <a:p>
          <a:endParaRPr lang="en-US"/>
        </a:p>
      </dgm:t>
    </dgm:pt>
    <dgm:pt modelId="{6105B7E7-6610-4B31-A501-E6FAA21A421C}" type="sibTrans" cxnId="{46B2BD26-1315-4B55-9B69-2AAE34138733}">
      <dgm:prSet/>
      <dgm:spPr/>
      <dgm:t>
        <a:bodyPr/>
        <a:lstStyle/>
        <a:p>
          <a:endParaRPr lang="en-US"/>
        </a:p>
      </dgm:t>
    </dgm:pt>
    <dgm:pt modelId="{6AB75294-711C-4A15-A1BC-14FCA9C9D6C2}">
      <dgm:prSet/>
      <dgm:spPr/>
      <dgm:t>
        <a:bodyPr/>
        <a:lstStyle/>
        <a:p>
          <a:r>
            <a:rPr lang="en-US"/>
            <a:t>Exhibit 11‑3 explains each type of departmentalization along with their advantages and disadvantages.</a:t>
          </a:r>
        </a:p>
      </dgm:t>
    </dgm:pt>
    <dgm:pt modelId="{D4838BDB-CD70-487D-9E77-1CD3EE22E79B}" type="parTrans" cxnId="{CD7054C8-9077-45A6-B16B-5D47E0E844EE}">
      <dgm:prSet/>
      <dgm:spPr/>
      <dgm:t>
        <a:bodyPr/>
        <a:lstStyle/>
        <a:p>
          <a:endParaRPr lang="en-US"/>
        </a:p>
      </dgm:t>
    </dgm:pt>
    <dgm:pt modelId="{FEC49AC2-360A-48E0-9A1C-645DC87C677C}" type="sibTrans" cxnId="{CD7054C8-9077-45A6-B16B-5D47E0E844EE}">
      <dgm:prSet/>
      <dgm:spPr/>
      <dgm:t>
        <a:bodyPr/>
        <a:lstStyle/>
        <a:p>
          <a:endParaRPr lang="en-US"/>
        </a:p>
      </dgm:t>
    </dgm:pt>
    <dgm:pt modelId="{8E36450A-31CF-489B-B1B3-1C3E91383060}" type="pres">
      <dgm:prSet presAssocID="{D5AD68F7-E13E-4D8B-A394-B415B93CA983}" presName="linear" presStyleCnt="0">
        <dgm:presLayoutVars>
          <dgm:animLvl val="lvl"/>
          <dgm:resizeHandles val="exact"/>
        </dgm:presLayoutVars>
      </dgm:prSet>
      <dgm:spPr/>
    </dgm:pt>
    <dgm:pt modelId="{99F2040E-1859-4264-86BA-AF6953A726F7}" type="pres">
      <dgm:prSet presAssocID="{C533651A-2850-4673-91DA-29D4CA3128CE}" presName="parentText" presStyleLbl="node1" presStyleIdx="0" presStyleCnt="10">
        <dgm:presLayoutVars>
          <dgm:chMax val="0"/>
          <dgm:bulletEnabled val="1"/>
        </dgm:presLayoutVars>
      </dgm:prSet>
      <dgm:spPr/>
    </dgm:pt>
    <dgm:pt modelId="{96A2BE82-5237-4CD5-80E2-B00E63ACAD65}" type="pres">
      <dgm:prSet presAssocID="{ED0DA918-BF83-41A7-8A86-C338215E5BBB}" presName="spacer" presStyleCnt="0"/>
      <dgm:spPr/>
    </dgm:pt>
    <dgm:pt modelId="{33A810E6-B729-4361-937B-12BBFDF069F0}" type="pres">
      <dgm:prSet presAssocID="{A663B25A-2EE5-4458-B2DC-7583FEA9B033}" presName="parentText" presStyleLbl="node1" presStyleIdx="1" presStyleCnt="10">
        <dgm:presLayoutVars>
          <dgm:chMax val="0"/>
          <dgm:bulletEnabled val="1"/>
        </dgm:presLayoutVars>
      </dgm:prSet>
      <dgm:spPr/>
    </dgm:pt>
    <dgm:pt modelId="{7033F497-9E85-4F0F-A1D3-C09AD3FBC1A7}" type="pres">
      <dgm:prSet presAssocID="{CD778BED-798A-4A98-89D2-4DEE8B20ECEA}" presName="spacer" presStyleCnt="0"/>
      <dgm:spPr/>
    </dgm:pt>
    <dgm:pt modelId="{4990E754-FECC-4841-A6B6-9AC999AABE75}" type="pres">
      <dgm:prSet presAssocID="{0CB5E3C7-29AD-41E2-923E-15BB048D5576}" presName="parentText" presStyleLbl="node1" presStyleIdx="2" presStyleCnt="10">
        <dgm:presLayoutVars>
          <dgm:chMax val="0"/>
          <dgm:bulletEnabled val="1"/>
        </dgm:presLayoutVars>
      </dgm:prSet>
      <dgm:spPr/>
    </dgm:pt>
    <dgm:pt modelId="{BFF9322D-3507-4075-A47B-A2CF694CF73F}" type="pres">
      <dgm:prSet presAssocID="{2769BD7D-7A0B-4663-B3AD-BAA7A2F38FED}" presName="spacer" presStyleCnt="0"/>
      <dgm:spPr/>
    </dgm:pt>
    <dgm:pt modelId="{8A635EAA-5D88-4999-B694-5962057E5B73}" type="pres">
      <dgm:prSet presAssocID="{6C7C4383-00B9-40FE-8AEC-BECD9CBA46C5}" presName="parentText" presStyleLbl="node1" presStyleIdx="3" presStyleCnt="10">
        <dgm:presLayoutVars>
          <dgm:chMax val="0"/>
          <dgm:bulletEnabled val="1"/>
        </dgm:presLayoutVars>
      </dgm:prSet>
      <dgm:spPr/>
    </dgm:pt>
    <dgm:pt modelId="{772D2991-7156-4A7F-9906-5238B90FF949}" type="pres">
      <dgm:prSet presAssocID="{A6F9BC2C-9928-49E6-B169-7AD5E7A6F0CF}" presName="spacer" presStyleCnt="0"/>
      <dgm:spPr/>
    </dgm:pt>
    <dgm:pt modelId="{ABF581B5-5E2C-440C-94C3-784E2700186D}" type="pres">
      <dgm:prSet presAssocID="{484CBF35-13B2-4D74-BB28-770E5D128EF0}" presName="parentText" presStyleLbl="node1" presStyleIdx="4" presStyleCnt="10">
        <dgm:presLayoutVars>
          <dgm:chMax val="0"/>
          <dgm:bulletEnabled val="1"/>
        </dgm:presLayoutVars>
      </dgm:prSet>
      <dgm:spPr/>
    </dgm:pt>
    <dgm:pt modelId="{9246EC26-05F8-40C6-BB40-19E5E23599B9}" type="pres">
      <dgm:prSet presAssocID="{FCE5D49F-302C-493C-8CEA-FBD2A3CB7D0F}" presName="spacer" presStyleCnt="0"/>
      <dgm:spPr/>
    </dgm:pt>
    <dgm:pt modelId="{1D3A51D5-3C3D-4DF2-8DC9-F603BDFBFA3B}" type="pres">
      <dgm:prSet presAssocID="{620259E4-D847-4CCB-A891-1430CCDB9BF4}" presName="parentText" presStyleLbl="node1" presStyleIdx="5" presStyleCnt="10">
        <dgm:presLayoutVars>
          <dgm:chMax val="0"/>
          <dgm:bulletEnabled val="1"/>
        </dgm:presLayoutVars>
      </dgm:prSet>
      <dgm:spPr/>
    </dgm:pt>
    <dgm:pt modelId="{15A3A3C3-3191-4C07-8BE6-DDA6266AFCEE}" type="pres">
      <dgm:prSet presAssocID="{EF5C2B00-7DCE-4F51-91B7-E1CBFEF900C9}" presName="spacer" presStyleCnt="0"/>
      <dgm:spPr/>
    </dgm:pt>
    <dgm:pt modelId="{8CE7F891-BC51-4BAC-898F-1EF6CCF05464}" type="pres">
      <dgm:prSet presAssocID="{3675B7FC-E2E9-4BC6-9680-25821FE54067}" presName="parentText" presStyleLbl="node1" presStyleIdx="6" presStyleCnt="10">
        <dgm:presLayoutVars>
          <dgm:chMax val="0"/>
          <dgm:bulletEnabled val="1"/>
        </dgm:presLayoutVars>
      </dgm:prSet>
      <dgm:spPr/>
    </dgm:pt>
    <dgm:pt modelId="{FBF8C074-CFD0-4AEE-B1BD-37DDBC0C87CF}" type="pres">
      <dgm:prSet presAssocID="{F1E27788-6C41-47ED-809F-F05A9C61D14D}" presName="spacer" presStyleCnt="0"/>
      <dgm:spPr/>
    </dgm:pt>
    <dgm:pt modelId="{96B33924-273F-438D-A514-59C96141162E}" type="pres">
      <dgm:prSet presAssocID="{BF1A8A06-90CE-43AB-BAFF-A059082E4DB7}" presName="parentText" presStyleLbl="node1" presStyleIdx="7" presStyleCnt="10">
        <dgm:presLayoutVars>
          <dgm:chMax val="0"/>
          <dgm:bulletEnabled val="1"/>
        </dgm:presLayoutVars>
      </dgm:prSet>
      <dgm:spPr/>
    </dgm:pt>
    <dgm:pt modelId="{41B81512-18B8-492A-A696-59F0B6DC2B58}" type="pres">
      <dgm:prSet presAssocID="{4AD82638-FE00-40BF-A754-FA5A8B522181}" presName="spacer" presStyleCnt="0"/>
      <dgm:spPr/>
    </dgm:pt>
    <dgm:pt modelId="{498F6774-0809-40D6-BA32-C781A57CF944}" type="pres">
      <dgm:prSet presAssocID="{B089E677-908A-4CCA-821E-23C285F4480B}" presName="parentText" presStyleLbl="node1" presStyleIdx="8" presStyleCnt="10">
        <dgm:presLayoutVars>
          <dgm:chMax val="0"/>
          <dgm:bulletEnabled val="1"/>
        </dgm:presLayoutVars>
      </dgm:prSet>
      <dgm:spPr/>
    </dgm:pt>
    <dgm:pt modelId="{80E4A739-B8EB-4931-8AD1-AB2604FD198B}" type="pres">
      <dgm:prSet presAssocID="{6105B7E7-6610-4B31-A501-E6FAA21A421C}" presName="spacer" presStyleCnt="0"/>
      <dgm:spPr/>
    </dgm:pt>
    <dgm:pt modelId="{25392DEF-DAF0-4186-9DE2-828352329AA0}" type="pres">
      <dgm:prSet presAssocID="{6AB75294-711C-4A15-A1BC-14FCA9C9D6C2}" presName="parentText" presStyleLbl="node1" presStyleIdx="9" presStyleCnt="10">
        <dgm:presLayoutVars>
          <dgm:chMax val="0"/>
          <dgm:bulletEnabled val="1"/>
        </dgm:presLayoutVars>
      </dgm:prSet>
      <dgm:spPr/>
    </dgm:pt>
  </dgm:ptLst>
  <dgm:cxnLst>
    <dgm:cxn modelId="{1BCA040B-13BE-42F8-984A-DF45A1955433}" type="presOf" srcId="{3675B7FC-E2E9-4BC6-9680-25821FE54067}" destId="{8CE7F891-BC51-4BAC-898F-1EF6CCF05464}" srcOrd="0" destOrd="0" presId="urn:microsoft.com/office/officeart/2005/8/layout/vList2"/>
    <dgm:cxn modelId="{460E500B-DFE9-4CF0-A74D-D4AA43CA1CA1}" type="presOf" srcId="{484CBF35-13B2-4D74-BB28-770E5D128EF0}" destId="{ABF581B5-5E2C-440C-94C3-784E2700186D}" srcOrd="0" destOrd="0" presId="urn:microsoft.com/office/officeart/2005/8/layout/vList2"/>
    <dgm:cxn modelId="{704B2D18-F46E-4EED-85BA-39A75A813965}" srcId="{D5AD68F7-E13E-4D8B-A394-B415B93CA983}" destId="{620259E4-D847-4CCB-A891-1430CCDB9BF4}" srcOrd="5" destOrd="0" parTransId="{BD024A75-03DF-4D02-AE11-28DB02BE1454}" sibTransId="{EF5C2B00-7DCE-4F51-91B7-E1CBFEF900C9}"/>
    <dgm:cxn modelId="{85536024-3DCA-4E3B-A4E8-0D330AA44009}" srcId="{D5AD68F7-E13E-4D8B-A394-B415B93CA983}" destId="{6C7C4383-00B9-40FE-8AEC-BECD9CBA46C5}" srcOrd="3" destOrd="0" parTransId="{801BAC9A-C3EC-4351-811F-1AD2601A9530}" sibTransId="{A6F9BC2C-9928-49E6-B169-7AD5E7A6F0CF}"/>
    <dgm:cxn modelId="{2C8CBF25-02E9-4CA8-AF1C-0DFBD005DC3C}" type="presOf" srcId="{B089E677-908A-4CCA-821E-23C285F4480B}" destId="{498F6774-0809-40D6-BA32-C781A57CF944}" srcOrd="0" destOrd="0" presId="urn:microsoft.com/office/officeart/2005/8/layout/vList2"/>
    <dgm:cxn modelId="{46B2BD26-1315-4B55-9B69-2AAE34138733}" srcId="{D5AD68F7-E13E-4D8B-A394-B415B93CA983}" destId="{B089E677-908A-4CCA-821E-23C285F4480B}" srcOrd="8" destOrd="0" parTransId="{05C8B138-0D74-4930-9DA6-3F7A5684CAF4}" sibTransId="{6105B7E7-6610-4B31-A501-E6FAA21A421C}"/>
    <dgm:cxn modelId="{DD85AC28-AE4C-4FB2-BD9B-564C3A2839D8}" type="presOf" srcId="{6C7C4383-00B9-40FE-8AEC-BECD9CBA46C5}" destId="{8A635EAA-5D88-4999-B694-5962057E5B73}" srcOrd="0" destOrd="0" presId="urn:microsoft.com/office/officeart/2005/8/layout/vList2"/>
    <dgm:cxn modelId="{67508D36-CA92-4C10-8332-4C0D90135D31}" srcId="{D5AD68F7-E13E-4D8B-A394-B415B93CA983}" destId="{484CBF35-13B2-4D74-BB28-770E5D128EF0}" srcOrd="4" destOrd="0" parTransId="{9F87A520-839F-4847-9AB3-3F3ECEC9A890}" sibTransId="{FCE5D49F-302C-493C-8CEA-FBD2A3CB7D0F}"/>
    <dgm:cxn modelId="{BD1D5C40-048D-4C3B-8454-A2528A9A19A1}" type="presOf" srcId="{A663B25A-2EE5-4458-B2DC-7583FEA9B033}" destId="{33A810E6-B729-4361-937B-12BBFDF069F0}" srcOrd="0" destOrd="0" presId="urn:microsoft.com/office/officeart/2005/8/layout/vList2"/>
    <dgm:cxn modelId="{3AFBAE61-64FA-41E5-A0E2-6D00ACE48759}" srcId="{D5AD68F7-E13E-4D8B-A394-B415B93CA983}" destId="{C533651A-2850-4673-91DA-29D4CA3128CE}" srcOrd="0" destOrd="0" parTransId="{52EAFBFA-B8E7-47A3-AD1A-003DAA9E1A80}" sibTransId="{ED0DA918-BF83-41A7-8A86-C338215E5BBB}"/>
    <dgm:cxn modelId="{8B00AA76-AE47-4311-B0C9-D430EC47722B}" srcId="{D5AD68F7-E13E-4D8B-A394-B415B93CA983}" destId="{BF1A8A06-90CE-43AB-BAFF-A059082E4DB7}" srcOrd="7" destOrd="0" parTransId="{3924D0A9-2403-480D-91CB-9374D5890324}" sibTransId="{4AD82638-FE00-40BF-A754-FA5A8B522181}"/>
    <dgm:cxn modelId="{50CE3B81-D713-4807-90DD-88E9DDA26AB4}" srcId="{D5AD68F7-E13E-4D8B-A394-B415B93CA983}" destId="{0CB5E3C7-29AD-41E2-923E-15BB048D5576}" srcOrd="2" destOrd="0" parTransId="{279ECCF2-BEF3-49E3-96EB-34D553333780}" sibTransId="{2769BD7D-7A0B-4663-B3AD-BAA7A2F38FED}"/>
    <dgm:cxn modelId="{EA3F6785-ECFE-4CE3-9270-C41567D4E890}" type="presOf" srcId="{0CB5E3C7-29AD-41E2-923E-15BB048D5576}" destId="{4990E754-FECC-4841-A6B6-9AC999AABE75}" srcOrd="0" destOrd="0" presId="urn:microsoft.com/office/officeart/2005/8/layout/vList2"/>
    <dgm:cxn modelId="{5943348A-8387-4C78-8B59-1DD8340049CA}" type="presOf" srcId="{C533651A-2850-4673-91DA-29D4CA3128CE}" destId="{99F2040E-1859-4264-86BA-AF6953A726F7}" srcOrd="0" destOrd="0" presId="urn:microsoft.com/office/officeart/2005/8/layout/vList2"/>
    <dgm:cxn modelId="{E3F50FA6-9909-4B5A-9530-04FCBCA03C34}" type="presOf" srcId="{D5AD68F7-E13E-4D8B-A394-B415B93CA983}" destId="{8E36450A-31CF-489B-B1B3-1C3E91383060}" srcOrd="0" destOrd="0" presId="urn:microsoft.com/office/officeart/2005/8/layout/vList2"/>
    <dgm:cxn modelId="{41C342C2-3F31-4DAE-8B05-923A01D0D872}" type="presOf" srcId="{BF1A8A06-90CE-43AB-BAFF-A059082E4DB7}" destId="{96B33924-273F-438D-A514-59C96141162E}" srcOrd="0" destOrd="0" presId="urn:microsoft.com/office/officeart/2005/8/layout/vList2"/>
    <dgm:cxn modelId="{CD7054C8-9077-45A6-B16B-5D47E0E844EE}" srcId="{D5AD68F7-E13E-4D8B-A394-B415B93CA983}" destId="{6AB75294-711C-4A15-A1BC-14FCA9C9D6C2}" srcOrd="9" destOrd="0" parTransId="{D4838BDB-CD70-487D-9E77-1CD3EE22E79B}" sibTransId="{FEC49AC2-360A-48E0-9A1C-645DC87C677C}"/>
    <dgm:cxn modelId="{A524C4CC-B482-4EEF-81D0-4B8458BCAED6}" type="presOf" srcId="{620259E4-D847-4CCB-A891-1430CCDB9BF4}" destId="{1D3A51D5-3C3D-4DF2-8DC9-F603BDFBFA3B}" srcOrd="0" destOrd="0" presId="urn:microsoft.com/office/officeart/2005/8/layout/vList2"/>
    <dgm:cxn modelId="{C1367ADB-88C2-4E14-BFBD-5D1671BA0687}" srcId="{D5AD68F7-E13E-4D8B-A394-B415B93CA983}" destId="{3675B7FC-E2E9-4BC6-9680-25821FE54067}" srcOrd="6" destOrd="0" parTransId="{912EE4CA-4144-4E32-BAB7-68A3044BE584}" sibTransId="{F1E27788-6C41-47ED-809F-F05A9C61D14D}"/>
    <dgm:cxn modelId="{BDFA8DE2-9571-4DBE-A5EF-8D11097CC5AB}" type="presOf" srcId="{6AB75294-711C-4A15-A1BC-14FCA9C9D6C2}" destId="{25392DEF-DAF0-4186-9DE2-828352329AA0}" srcOrd="0" destOrd="0" presId="urn:microsoft.com/office/officeart/2005/8/layout/vList2"/>
    <dgm:cxn modelId="{D96FBEFD-952D-48AE-B08E-F65A153B4FC2}" srcId="{D5AD68F7-E13E-4D8B-A394-B415B93CA983}" destId="{A663B25A-2EE5-4458-B2DC-7583FEA9B033}" srcOrd="1" destOrd="0" parTransId="{4F3F9DC1-E40C-4D95-8487-80A61AB00252}" sibTransId="{CD778BED-798A-4A98-89D2-4DEE8B20ECEA}"/>
    <dgm:cxn modelId="{9715A066-23ED-420F-9FDD-53E0C1DE752B}" type="presParOf" srcId="{8E36450A-31CF-489B-B1B3-1C3E91383060}" destId="{99F2040E-1859-4264-86BA-AF6953A726F7}" srcOrd="0" destOrd="0" presId="urn:microsoft.com/office/officeart/2005/8/layout/vList2"/>
    <dgm:cxn modelId="{C646B65F-ED5D-4B0E-B194-F47B0FCEE61B}" type="presParOf" srcId="{8E36450A-31CF-489B-B1B3-1C3E91383060}" destId="{96A2BE82-5237-4CD5-80E2-B00E63ACAD65}" srcOrd="1" destOrd="0" presId="urn:microsoft.com/office/officeart/2005/8/layout/vList2"/>
    <dgm:cxn modelId="{F7601BCD-C157-42AC-ADC6-1D589CA4C0E2}" type="presParOf" srcId="{8E36450A-31CF-489B-B1B3-1C3E91383060}" destId="{33A810E6-B729-4361-937B-12BBFDF069F0}" srcOrd="2" destOrd="0" presId="urn:microsoft.com/office/officeart/2005/8/layout/vList2"/>
    <dgm:cxn modelId="{68AD2FC1-696C-425C-9AF0-E1EC95838066}" type="presParOf" srcId="{8E36450A-31CF-489B-B1B3-1C3E91383060}" destId="{7033F497-9E85-4F0F-A1D3-C09AD3FBC1A7}" srcOrd="3" destOrd="0" presId="urn:microsoft.com/office/officeart/2005/8/layout/vList2"/>
    <dgm:cxn modelId="{14335808-8116-4AA5-9011-A7776AA06F73}" type="presParOf" srcId="{8E36450A-31CF-489B-B1B3-1C3E91383060}" destId="{4990E754-FECC-4841-A6B6-9AC999AABE75}" srcOrd="4" destOrd="0" presId="urn:microsoft.com/office/officeart/2005/8/layout/vList2"/>
    <dgm:cxn modelId="{37C8E0B2-C943-4615-B558-1A31E6444209}" type="presParOf" srcId="{8E36450A-31CF-489B-B1B3-1C3E91383060}" destId="{BFF9322D-3507-4075-A47B-A2CF694CF73F}" srcOrd="5" destOrd="0" presId="urn:microsoft.com/office/officeart/2005/8/layout/vList2"/>
    <dgm:cxn modelId="{EDD4FAC8-E73D-40AB-AD32-252D4B08419B}" type="presParOf" srcId="{8E36450A-31CF-489B-B1B3-1C3E91383060}" destId="{8A635EAA-5D88-4999-B694-5962057E5B73}" srcOrd="6" destOrd="0" presId="urn:microsoft.com/office/officeart/2005/8/layout/vList2"/>
    <dgm:cxn modelId="{C4E63CE6-BAD0-4B6E-9BA9-F8A496BBF92D}" type="presParOf" srcId="{8E36450A-31CF-489B-B1B3-1C3E91383060}" destId="{772D2991-7156-4A7F-9906-5238B90FF949}" srcOrd="7" destOrd="0" presId="urn:microsoft.com/office/officeart/2005/8/layout/vList2"/>
    <dgm:cxn modelId="{053C39CD-6BD3-4452-8CC0-87B801FA6972}" type="presParOf" srcId="{8E36450A-31CF-489B-B1B3-1C3E91383060}" destId="{ABF581B5-5E2C-440C-94C3-784E2700186D}" srcOrd="8" destOrd="0" presId="urn:microsoft.com/office/officeart/2005/8/layout/vList2"/>
    <dgm:cxn modelId="{5367885C-C1C2-410B-80E3-57166D6EA502}" type="presParOf" srcId="{8E36450A-31CF-489B-B1B3-1C3E91383060}" destId="{9246EC26-05F8-40C6-BB40-19E5E23599B9}" srcOrd="9" destOrd="0" presId="urn:microsoft.com/office/officeart/2005/8/layout/vList2"/>
    <dgm:cxn modelId="{115AB0CF-29D5-4B84-8AE1-370D39F845C7}" type="presParOf" srcId="{8E36450A-31CF-489B-B1B3-1C3E91383060}" destId="{1D3A51D5-3C3D-4DF2-8DC9-F603BDFBFA3B}" srcOrd="10" destOrd="0" presId="urn:microsoft.com/office/officeart/2005/8/layout/vList2"/>
    <dgm:cxn modelId="{CE523299-F635-4EDC-8BE8-160165AEC143}" type="presParOf" srcId="{8E36450A-31CF-489B-B1B3-1C3E91383060}" destId="{15A3A3C3-3191-4C07-8BE6-DDA6266AFCEE}" srcOrd="11" destOrd="0" presId="urn:microsoft.com/office/officeart/2005/8/layout/vList2"/>
    <dgm:cxn modelId="{40067415-49BC-4DE1-96DA-70E1E31AB3BB}" type="presParOf" srcId="{8E36450A-31CF-489B-B1B3-1C3E91383060}" destId="{8CE7F891-BC51-4BAC-898F-1EF6CCF05464}" srcOrd="12" destOrd="0" presId="urn:microsoft.com/office/officeart/2005/8/layout/vList2"/>
    <dgm:cxn modelId="{46669059-FA10-4276-8BFA-6CDCE89C4633}" type="presParOf" srcId="{8E36450A-31CF-489B-B1B3-1C3E91383060}" destId="{FBF8C074-CFD0-4AEE-B1BD-37DDBC0C87CF}" srcOrd="13" destOrd="0" presId="urn:microsoft.com/office/officeart/2005/8/layout/vList2"/>
    <dgm:cxn modelId="{4991EA71-D6F9-4D5A-B433-8A0FBA06E9F6}" type="presParOf" srcId="{8E36450A-31CF-489B-B1B3-1C3E91383060}" destId="{96B33924-273F-438D-A514-59C96141162E}" srcOrd="14" destOrd="0" presId="urn:microsoft.com/office/officeart/2005/8/layout/vList2"/>
    <dgm:cxn modelId="{50C59FF9-6C70-4A6E-BD33-23BC563048C9}" type="presParOf" srcId="{8E36450A-31CF-489B-B1B3-1C3E91383060}" destId="{41B81512-18B8-492A-A696-59F0B6DC2B58}" srcOrd="15" destOrd="0" presId="urn:microsoft.com/office/officeart/2005/8/layout/vList2"/>
    <dgm:cxn modelId="{8C0E0384-0598-4FF7-BD24-8C28C4664844}" type="presParOf" srcId="{8E36450A-31CF-489B-B1B3-1C3E91383060}" destId="{498F6774-0809-40D6-BA32-C781A57CF944}" srcOrd="16" destOrd="0" presId="urn:microsoft.com/office/officeart/2005/8/layout/vList2"/>
    <dgm:cxn modelId="{809C5940-9726-41B6-AB34-AE7B227B4E36}" type="presParOf" srcId="{8E36450A-31CF-489B-B1B3-1C3E91383060}" destId="{80E4A739-B8EB-4931-8AD1-AB2604FD198B}" srcOrd="17" destOrd="0" presId="urn:microsoft.com/office/officeart/2005/8/layout/vList2"/>
    <dgm:cxn modelId="{FD7AC709-5118-4AE6-A54A-B12A97635A4C}" type="presParOf" srcId="{8E36450A-31CF-489B-B1B3-1C3E91383060}" destId="{25392DEF-DAF0-4186-9DE2-828352329AA0}"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3B2EEC9-E12E-48CB-8E81-8A5A2E9CF35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223A30-0F1E-471C-BD3F-0341123C765A}">
      <dgm:prSet/>
      <dgm:spPr/>
      <dgm:t>
        <a:bodyPr/>
        <a:lstStyle/>
        <a:p>
          <a:r>
            <a:rPr lang="en-US"/>
            <a:t>Large organizations often use </a:t>
          </a:r>
          <a:r>
            <a:rPr lang="en-US" b="1"/>
            <a:t>multiple types of departmentalization</a:t>
          </a:r>
          <a:r>
            <a:rPr lang="en-US"/>
            <a:t> at the same time.</a:t>
          </a:r>
        </a:p>
      </dgm:t>
    </dgm:pt>
    <dgm:pt modelId="{459EE138-7563-4AB5-9496-760E01DEDD1E}" type="parTrans" cxnId="{EBA06937-2B6B-411B-922A-402FDFAA3722}">
      <dgm:prSet/>
      <dgm:spPr/>
      <dgm:t>
        <a:bodyPr/>
        <a:lstStyle/>
        <a:p>
          <a:endParaRPr lang="en-US"/>
        </a:p>
      </dgm:t>
    </dgm:pt>
    <dgm:pt modelId="{A1A380B0-9C8E-4CCD-9AA0-6570FEE62CD5}" type="sibTrans" cxnId="{EBA06937-2B6B-411B-922A-402FDFAA3722}">
      <dgm:prSet/>
      <dgm:spPr/>
      <dgm:t>
        <a:bodyPr/>
        <a:lstStyle/>
        <a:p>
          <a:endParaRPr lang="en-US"/>
        </a:p>
      </dgm:t>
    </dgm:pt>
    <dgm:pt modelId="{26021FB1-CE8A-440C-90FD-1271B447BC57}">
      <dgm:prSet/>
      <dgm:spPr/>
      <dgm:t>
        <a:bodyPr/>
        <a:lstStyle/>
        <a:p>
          <a:r>
            <a:rPr lang="en-US" b="1"/>
            <a:t>General Electric (GE)</a:t>
          </a:r>
          <a:r>
            <a:rPr lang="en-US"/>
            <a:t> organizes corporate staff by </a:t>
          </a:r>
          <a:r>
            <a:rPr lang="en-US" b="1"/>
            <a:t>functional departments</a:t>
          </a:r>
          <a:r>
            <a:rPr lang="en-US"/>
            <a:t> such as: </a:t>
          </a:r>
        </a:p>
      </dgm:t>
    </dgm:pt>
    <dgm:pt modelId="{45897A2B-CF7D-4E86-95C3-837EE65C2616}" type="parTrans" cxnId="{5679F767-A07B-4BEB-8BFE-05BB8431DB93}">
      <dgm:prSet/>
      <dgm:spPr/>
      <dgm:t>
        <a:bodyPr/>
        <a:lstStyle/>
        <a:p>
          <a:endParaRPr lang="en-US"/>
        </a:p>
      </dgm:t>
    </dgm:pt>
    <dgm:pt modelId="{B908D54E-439F-4823-B9F3-96DDFF618208}" type="sibTrans" cxnId="{5679F767-A07B-4BEB-8BFE-05BB8431DB93}">
      <dgm:prSet/>
      <dgm:spPr/>
      <dgm:t>
        <a:bodyPr/>
        <a:lstStyle/>
        <a:p>
          <a:endParaRPr lang="en-US"/>
        </a:p>
      </dgm:t>
    </dgm:pt>
    <dgm:pt modelId="{C29D753C-E84F-4C76-94CC-80092028FEA6}">
      <dgm:prSet/>
      <dgm:spPr/>
      <dgm:t>
        <a:bodyPr/>
        <a:lstStyle/>
        <a:p>
          <a:r>
            <a:rPr lang="en-US"/>
            <a:t>Public relations</a:t>
          </a:r>
        </a:p>
      </dgm:t>
    </dgm:pt>
    <dgm:pt modelId="{8DE72198-5226-4961-932E-9F06FBE51F7C}" type="parTrans" cxnId="{C9703BC7-255B-4FB8-8E23-171377454C3B}">
      <dgm:prSet/>
      <dgm:spPr/>
      <dgm:t>
        <a:bodyPr/>
        <a:lstStyle/>
        <a:p>
          <a:endParaRPr lang="en-US"/>
        </a:p>
      </dgm:t>
    </dgm:pt>
    <dgm:pt modelId="{6F9C8AD5-0C72-4257-902B-77648D8A7B21}" type="sibTrans" cxnId="{C9703BC7-255B-4FB8-8E23-171377454C3B}">
      <dgm:prSet/>
      <dgm:spPr/>
      <dgm:t>
        <a:bodyPr/>
        <a:lstStyle/>
        <a:p>
          <a:endParaRPr lang="en-US"/>
        </a:p>
      </dgm:t>
    </dgm:pt>
    <dgm:pt modelId="{A4A4186F-C184-4E98-A241-DC3663520AA6}">
      <dgm:prSet/>
      <dgm:spPr/>
      <dgm:t>
        <a:bodyPr/>
        <a:lstStyle/>
        <a:p>
          <a:r>
            <a:rPr lang="en-US"/>
            <a:t>Legal</a:t>
          </a:r>
        </a:p>
      </dgm:t>
    </dgm:pt>
    <dgm:pt modelId="{79FCC049-EFAA-40B2-B0D0-3A6E323E9E91}" type="parTrans" cxnId="{EC500FC6-6C24-4C05-86BB-3A64344C4160}">
      <dgm:prSet/>
      <dgm:spPr/>
      <dgm:t>
        <a:bodyPr/>
        <a:lstStyle/>
        <a:p>
          <a:endParaRPr lang="en-US"/>
        </a:p>
      </dgm:t>
    </dgm:pt>
    <dgm:pt modelId="{AB65ED83-FD93-4F0F-AF13-30A048099AC3}" type="sibTrans" cxnId="{EC500FC6-6C24-4C05-86BB-3A64344C4160}">
      <dgm:prSet/>
      <dgm:spPr/>
      <dgm:t>
        <a:bodyPr/>
        <a:lstStyle/>
        <a:p>
          <a:endParaRPr lang="en-US"/>
        </a:p>
      </dgm:t>
    </dgm:pt>
    <dgm:pt modelId="{72A5A80C-BCCA-4E58-9104-05D774AB851A}">
      <dgm:prSet/>
      <dgm:spPr/>
      <dgm:t>
        <a:bodyPr/>
        <a:lstStyle/>
        <a:p>
          <a:r>
            <a:rPr lang="en-US"/>
            <a:t>Global research</a:t>
          </a:r>
        </a:p>
      </dgm:t>
    </dgm:pt>
    <dgm:pt modelId="{BC7AD3AD-4A1E-431E-A1A7-86F231B8E414}" type="parTrans" cxnId="{9D4C6734-C827-4E66-8063-4478FE879A64}">
      <dgm:prSet/>
      <dgm:spPr/>
      <dgm:t>
        <a:bodyPr/>
        <a:lstStyle/>
        <a:p>
          <a:endParaRPr lang="en-US"/>
        </a:p>
      </dgm:t>
    </dgm:pt>
    <dgm:pt modelId="{5287A931-9D42-4081-986F-B4DE6242CDD1}" type="sibTrans" cxnId="{9D4C6734-C827-4E66-8063-4478FE879A64}">
      <dgm:prSet/>
      <dgm:spPr/>
      <dgm:t>
        <a:bodyPr/>
        <a:lstStyle/>
        <a:p>
          <a:endParaRPr lang="en-US"/>
        </a:p>
      </dgm:t>
    </dgm:pt>
    <dgm:pt modelId="{3B649CEC-15D8-4940-B2B4-440F90D5A069}">
      <dgm:prSet/>
      <dgm:spPr/>
      <dgm:t>
        <a:bodyPr/>
        <a:lstStyle/>
        <a:p>
          <a:r>
            <a:rPr lang="en-US"/>
            <a:t>Human resources</a:t>
          </a:r>
        </a:p>
      </dgm:t>
    </dgm:pt>
    <dgm:pt modelId="{E955B666-4C00-46EA-B0A2-47EFF7A2712F}" type="parTrans" cxnId="{2EF590A6-D55C-44FF-9F82-D152D86232A9}">
      <dgm:prSet/>
      <dgm:spPr/>
      <dgm:t>
        <a:bodyPr/>
        <a:lstStyle/>
        <a:p>
          <a:endParaRPr lang="en-US"/>
        </a:p>
      </dgm:t>
    </dgm:pt>
    <dgm:pt modelId="{9835F9F3-2D64-4D7A-9452-304270A5DC02}" type="sibTrans" cxnId="{2EF590A6-D55C-44FF-9F82-D152D86232A9}">
      <dgm:prSet/>
      <dgm:spPr/>
      <dgm:t>
        <a:bodyPr/>
        <a:lstStyle/>
        <a:p>
          <a:endParaRPr lang="en-US"/>
        </a:p>
      </dgm:t>
    </dgm:pt>
    <dgm:pt modelId="{CAE8681C-25A5-4BC3-B050-DD2F990FF012}">
      <dgm:prSet/>
      <dgm:spPr/>
      <dgm:t>
        <a:bodyPr/>
        <a:lstStyle/>
        <a:p>
          <a:r>
            <a:rPr lang="en-US"/>
            <a:t>Finance</a:t>
          </a:r>
        </a:p>
      </dgm:t>
    </dgm:pt>
    <dgm:pt modelId="{F67F0F02-A5A6-49FF-B77F-866E6A6A3ACE}" type="parTrans" cxnId="{53D6D52B-D97C-4258-AA48-C01346244CE8}">
      <dgm:prSet/>
      <dgm:spPr/>
      <dgm:t>
        <a:bodyPr/>
        <a:lstStyle/>
        <a:p>
          <a:endParaRPr lang="en-US"/>
        </a:p>
      </dgm:t>
    </dgm:pt>
    <dgm:pt modelId="{F0337D46-9494-4454-BA79-51D864DB4216}" type="sibTrans" cxnId="{53D6D52B-D97C-4258-AA48-C01346244CE8}">
      <dgm:prSet/>
      <dgm:spPr/>
      <dgm:t>
        <a:bodyPr/>
        <a:lstStyle/>
        <a:p>
          <a:endParaRPr lang="en-US"/>
        </a:p>
      </dgm:t>
    </dgm:pt>
    <dgm:pt modelId="{E4D1B83D-5965-4626-8844-C58E3D670B4F}">
      <dgm:prSet/>
      <dgm:spPr/>
      <dgm:t>
        <a:bodyPr/>
        <a:lstStyle/>
        <a:p>
          <a:r>
            <a:rPr lang="en-US" b="1"/>
            <a:t>Pearson Education</a:t>
          </a:r>
          <a:r>
            <a:rPr lang="en-US"/>
            <a:t> organizes based on: </a:t>
          </a:r>
        </a:p>
      </dgm:t>
    </dgm:pt>
    <dgm:pt modelId="{7F2867B4-9E2A-4ECD-92D8-2E24E4D50011}" type="parTrans" cxnId="{8B9D65A5-CB91-453D-ADF0-8FB6B673487B}">
      <dgm:prSet/>
      <dgm:spPr/>
      <dgm:t>
        <a:bodyPr/>
        <a:lstStyle/>
        <a:p>
          <a:endParaRPr lang="en-US"/>
        </a:p>
      </dgm:t>
    </dgm:pt>
    <dgm:pt modelId="{B44A4E1A-0244-48E3-9B13-0774C22155B3}" type="sibTrans" cxnId="{8B9D65A5-CB91-453D-ADF0-8FB6B673487B}">
      <dgm:prSet/>
      <dgm:spPr/>
      <dgm:t>
        <a:bodyPr/>
        <a:lstStyle/>
        <a:p>
          <a:endParaRPr lang="en-US"/>
        </a:p>
      </dgm:t>
    </dgm:pt>
    <dgm:pt modelId="{F75FB061-119F-4AA5-AC81-9555E02F30C3}">
      <dgm:prSet/>
      <dgm:spPr/>
      <dgm:t>
        <a:bodyPr/>
        <a:lstStyle/>
        <a:p>
          <a:r>
            <a:rPr lang="en-US" b="1"/>
            <a:t>Educational market segments</a:t>
          </a:r>
          <a:r>
            <a:rPr lang="en-US"/>
            <a:t> (e.g., Pre‑K–12, higher education, professional)</a:t>
          </a:r>
        </a:p>
      </dgm:t>
    </dgm:pt>
    <dgm:pt modelId="{BF363E86-66C6-493A-B93E-7BF9E9A62B30}" type="parTrans" cxnId="{45844237-FEE1-498A-9539-B078BCC26D8F}">
      <dgm:prSet/>
      <dgm:spPr/>
      <dgm:t>
        <a:bodyPr/>
        <a:lstStyle/>
        <a:p>
          <a:endParaRPr lang="en-US"/>
        </a:p>
      </dgm:t>
    </dgm:pt>
    <dgm:pt modelId="{7295B760-CBAE-453E-90BD-01901BF43862}" type="sibTrans" cxnId="{45844237-FEE1-498A-9539-B078BCC26D8F}">
      <dgm:prSet/>
      <dgm:spPr/>
      <dgm:t>
        <a:bodyPr/>
        <a:lstStyle/>
        <a:p>
          <a:endParaRPr lang="en-US"/>
        </a:p>
      </dgm:t>
    </dgm:pt>
    <dgm:pt modelId="{B23834C4-DBF4-43C8-AF50-43BE9FB56605}">
      <dgm:prSet/>
      <dgm:spPr/>
      <dgm:t>
        <a:bodyPr/>
        <a:lstStyle/>
        <a:p>
          <a:r>
            <a:rPr lang="en-US" b="1"/>
            <a:t>Customer groups</a:t>
          </a:r>
          <a:r>
            <a:rPr lang="en-US"/>
            <a:t> (students, professors, workplace educators)</a:t>
          </a:r>
        </a:p>
      </dgm:t>
    </dgm:pt>
    <dgm:pt modelId="{063909B7-B985-4D6E-8575-495D9058AD36}" type="parTrans" cxnId="{27ABCA48-E483-4D29-87F2-5B44BA19E778}">
      <dgm:prSet/>
      <dgm:spPr/>
      <dgm:t>
        <a:bodyPr/>
        <a:lstStyle/>
        <a:p>
          <a:endParaRPr lang="en-US"/>
        </a:p>
      </dgm:t>
    </dgm:pt>
    <dgm:pt modelId="{32952844-5740-46AE-8A41-B01EFF478A53}" type="sibTrans" cxnId="{27ABCA48-E483-4D29-87F2-5B44BA19E778}">
      <dgm:prSet/>
      <dgm:spPr/>
      <dgm:t>
        <a:bodyPr/>
        <a:lstStyle/>
        <a:p>
          <a:endParaRPr lang="en-US"/>
        </a:p>
      </dgm:t>
    </dgm:pt>
    <dgm:pt modelId="{46DA86FA-EE14-46DF-BB73-2984ED17B971}">
      <dgm:prSet/>
      <dgm:spPr/>
      <dgm:t>
        <a:bodyPr/>
        <a:lstStyle/>
        <a:p>
          <a:r>
            <a:rPr lang="en-US" b="1"/>
            <a:t>Geographic regions</a:t>
          </a:r>
          <a:r>
            <a:rPr lang="en-US"/>
            <a:t> (e.g., U.S., Europe, Asia)</a:t>
          </a:r>
        </a:p>
      </dgm:t>
    </dgm:pt>
    <dgm:pt modelId="{5381ABB1-3613-401B-9348-7C2330C861BF}" type="parTrans" cxnId="{9CA65271-40A8-4957-82FD-44CF1E7E37AB}">
      <dgm:prSet/>
      <dgm:spPr/>
      <dgm:t>
        <a:bodyPr/>
        <a:lstStyle/>
        <a:p>
          <a:endParaRPr lang="en-US"/>
        </a:p>
      </dgm:t>
    </dgm:pt>
    <dgm:pt modelId="{6B7DC1A3-F272-41FD-921D-251946FD8103}" type="sibTrans" cxnId="{9CA65271-40A8-4957-82FD-44CF1E7E37AB}">
      <dgm:prSet/>
      <dgm:spPr/>
      <dgm:t>
        <a:bodyPr/>
        <a:lstStyle/>
        <a:p>
          <a:endParaRPr lang="en-US"/>
        </a:p>
      </dgm:t>
    </dgm:pt>
    <dgm:pt modelId="{B014152E-B948-4674-A066-6ACE9D2E0685}" type="pres">
      <dgm:prSet presAssocID="{E3B2EEC9-E12E-48CB-8E81-8A5A2E9CF35C}" presName="linear" presStyleCnt="0">
        <dgm:presLayoutVars>
          <dgm:animLvl val="lvl"/>
          <dgm:resizeHandles val="exact"/>
        </dgm:presLayoutVars>
      </dgm:prSet>
      <dgm:spPr/>
    </dgm:pt>
    <dgm:pt modelId="{CA30B882-B354-40C3-A6CE-263C45A0A83A}" type="pres">
      <dgm:prSet presAssocID="{F3223A30-0F1E-471C-BD3F-0341123C765A}" presName="parentText" presStyleLbl="node1" presStyleIdx="0" presStyleCnt="11">
        <dgm:presLayoutVars>
          <dgm:chMax val="0"/>
          <dgm:bulletEnabled val="1"/>
        </dgm:presLayoutVars>
      </dgm:prSet>
      <dgm:spPr/>
    </dgm:pt>
    <dgm:pt modelId="{8EE227A3-F3DF-493C-B1AE-F89D77332F43}" type="pres">
      <dgm:prSet presAssocID="{A1A380B0-9C8E-4CCD-9AA0-6570FEE62CD5}" presName="spacer" presStyleCnt="0"/>
      <dgm:spPr/>
    </dgm:pt>
    <dgm:pt modelId="{7054078E-4334-4628-86F1-4F6FEB10A896}" type="pres">
      <dgm:prSet presAssocID="{26021FB1-CE8A-440C-90FD-1271B447BC57}" presName="parentText" presStyleLbl="node1" presStyleIdx="1" presStyleCnt="11">
        <dgm:presLayoutVars>
          <dgm:chMax val="0"/>
          <dgm:bulletEnabled val="1"/>
        </dgm:presLayoutVars>
      </dgm:prSet>
      <dgm:spPr/>
    </dgm:pt>
    <dgm:pt modelId="{48E3517E-4D82-49CE-9325-9795DD47DF79}" type="pres">
      <dgm:prSet presAssocID="{B908D54E-439F-4823-B9F3-96DDFF618208}" presName="spacer" presStyleCnt="0"/>
      <dgm:spPr/>
    </dgm:pt>
    <dgm:pt modelId="{1BC94B01-4E68-44FA-A890-47BC759CFACD}" type="pres">
      <dgm:prSet presAssocID="{C29D753C-E84F-4C76-94CC-80092028FEA6}" presName="parentText" presStyleLbl="node1" presStyleIdx="2" presStyleCnt="11">
        <dgm:presLayoutVars>
          <dgm:chMax val="0"/>
          <dgm:bulletEnabled val="1"/>
        </dgm:presLayoutVars>
      </dgm:prSet>
      <dgm:spPr/>
    </dgm:pt>
    <dgm:pt modelId="{4AE9CD72-88C4-491B-B43A-65E67D99CBE8}" type="pres">
      <dgm:prSet presAssocID="{6F9C8AD5-0C72-4257-902B-77648D8A7B21}" presName="spacer" presStyleCnt="0"/>
      <dgm:spPr/>
    </dgm:pt>
    <dgm:pt modelId="{41F8A5FE-2114-4E00-A491-717BB5C4CA5D}" type="pres">
      <dgm:prSet presAssocID="{A4A4186F-C184-4E98-A241-DC3663520AA6}" presName="parentText" presStyleLbl="node1" presStyleIdx="3" presStyleCnt="11">
        <dgm:presLayoutVars>
          <dgm:chMax val="0"/>
          <dgm:bulletEnabled val="1"/>
        </dgm:presLayoutVars>
      </dgm:prSet>
      <dgm:spPr/>
    </dgm:pt>
    <dgm:pt modelId="{A4838E0D-F1F7-4525-BEAF-EC29E33EB203}" type="pres">
      <dgm:prSet presAssocID="{AB65ED83-FD93-4F0F-AF13-30A048099AC3}" presName="spacer" presStyleCnt="0"/>
      <dgm:spPr/>
    </dgm:pt>
    <dgm:pt modelId="{3F664768-5A00-492E-95A8-D8C0AF8E3EB5}" type="pres">
      <dgm:prSet presAssocID="{72A5A80C-BCCA-4E58-9104-05D774AB851A}" presName="parentText" presStyleLbl="node1" presStyleIdx="4" presStyleCnt="11">
        <dgm:presLayoutVars>
          <dgm:chMax val="0"/>
          <dgm:bulletEnabled val="1"/>
        </dgm:presLayoutVars>
      </dgm:prSet>
      <dgm:spPr/>
    </dgm:pt>
    <dgm:pt modelId="{197F3E55-2B80-40C8-9E23-E67FAAA86001}" type="pres">
      <dgm:prSet presAssocID="{5287A931-9D42-4081-986F-B4DE6242CDD1}" presName="spacer" presStyleCnt="0"/>
      <dgm:spPr/>
    </dgm:pt>
    <dgm:pt modelId="{1A694EB6-BF17-4B9D-9229-56C9FE289AEC}" type="pres">
      <dgm:prSet presAssocID="{3B649CEC-15D8-4940-B2B4-440F90D5A069}" presName="parentText" presStyleLbl="node1" presStyleIdx="5" presStyleCnt="11">
        <dgm:presLayoutVars>
          <dgm:chMax val="0"/>
          <dgm:bulletEnabled val="1"/>
        </dgm:presLayoutVars>
      </dgm:prSet>
      <dgm:spPr/>
    </dgm:pt>
    <dgm:pt modelId="{BDC2E886-0F37-4B33-8453-2DA2D435E951}" type="pres">
      <dgm:prSet presAssocID="{9835F9F3-2D64-4D7A-9452-304270A5DC02}" presName="spacer" presStyleCnt="0"/>
      <dgm:spPr/>
    </dgm:pt>
    <dgm:pt modelId="{0C123C14-FF14-4A05-9ACD-DE7F2BB93C14}" type="pres">
      <dgm:prSet presAssocID="{CAE8681C-25A5-4BC3-B050-DD2F990FF012}" presName="parentText" presStyleLbl="node1" presStyleIdx="6" presStyleCnt="11">
        <dgm:presLayoutVars>
          <dgm:chMax val="0"/>
          <dgm:bulletEnabled val="1"/>
        </dgm:presLayoutVars>
      </dgm:prSet>
      <dgm:spPr/>
    </dgm:pt>
    <dgm:pt modelId="{9D94892D-E1BB-461D-89FD-BD876801132D}" type="pres">
      <dgm:prSet presAssocID="{F0337D46-9494-4454-BA79-51D864DB4216}" presName="spacer" presStyleCnt="0"/>
      <dgm:spPr/>
    </dgm:pt>
    <dgm:pt modelId="{C949CC7C-8CDD-4312-9A99-4F6EBDD1E189}" type="pres">
      <dgm:prSet presAssocID="{E4D1B83D-5965-4626-8844-C58E3D670B4F}" presName="parentText" presStyleLbl="node1" presStyleIdx="7" presStyleCnt="11">
        <dgm:presLayoutVars>
          <dgm:chMax val="0"/>
          <dgm:bulletEnabled val="1"/>
        </dgm:presLayoutVars>
      </dgm:prSet>
      <dgm:spPr/>
    </dgm:pt>
    <dgm:pt modelId="{4E332359-2142-4744-BCEF-1D20E02B2187}" type="pres">
      <dgm:prSet presAssocID="{B44A4E1A-0244-48E3-9B13-0774C22155B3}" presName="spacer" presStyleCnt="0"/>
      <dgm:spPr/>
    </dgm:pt>
    <dgm:pt modelId="{4BD30C50-D989-45EA-B818-AF8F982FE314}" type="pres">
      <dgm:prSet presAssocID="{F75FB061-119F-4AA5-AC81-9555E02F30C3}" presName="parentText" presStyleLbl="node1" presStyleIdx="8" presStyleCnt="11">
        <dgm:presLayoutVars>
          <dgm:chMax val="0"/>
          <dgm:bulletEnabled val="1"/>
        </dgm:presLayoutVars>
      </dgm:prSet>
      <dgm:spPr/>
    </dgm:pt>
    <dgm:pt modelId="{767A4210-D950-461E-81C4-3A5209C371A5}" type="pres">
      <dgm:prSet presAssocID="{7295B760-CBAE-453E-90BD-01901BF43862}" presName="spacer" presStyleCnt="0"/>
      <dgm:spPr/>
    </dgm:pt>
    <dgm:pt modelId="{98FDBCF9-9C0A-48DE-B4D5-6F9BC6B39AF1}" type="pres">
      <dgm:prSet presAssocID="{B23834C4-DBF4-43C8-AF50-43BE9FB56605}" presName="parentText" presStyleLbl="node1" presStyleIdx="9" presStyleCnt="11">
        <dgm:presLayoutVars>
          <dgm:chMax val="0"/>
          <dgm:bulletEnabled val="1"/>
        </dgm:presLayoutVars>
      </dgm:prSet>
      <dgm:spPr/>
    </dgm:pt>
    <dgm:pt modelId="{69B43D25-F288-4DB9-BDED-F618CCC1867C}" type="pres">
      <dgm:prSet presAssocID="{32952844-5740-46AE-8A41-B01EFF478A53}" presName="spacer" presStyleCnt="0"/>
      <dgm:spPr/>
    </dgm:pt>
    <dgm:pt modelId="{741510C1-0D5E-4F1F-840A-1A09E53EB800}" type="pres">
      <dgm:prSet presAssocID="{46DA86FA-EE14-46DF-BB73-2984ED17B971}" presName="parentText" presStyleLbl="node1" presStyleIdx="10" presStyleCnt="11">
        <dgm:presLayoutVars>
          <dgm:chMax val="0"/>
          <dgm:bulletEnabled val="1"/>
        </dgm:presLayoutVars>
      </dgm:prSet>
      <dgm:spPr/>
    </dgm:pt>
  </dgm:ptLst>
  <dgm:cxnLst>
    <dgm:cxn modelId="{20BEBD1A-5BE3-4B3F-99EC-85D263E31BD4}" type="presOf" srcId="{F75FB061-119F-4AA5-AC81-9555E02F30C3}" destId="{4BD30C50-D989-45EA-B818-AF8F982FE314}" srcOrd="0" destOrd="0" presId="urn:microsoft.com/office/officeart/2005/8/layout/vList2"/>
    <dgm:cxn modelId="{7F4DA51F-99D4-470A-939E-2933EE8581A8}" type="presOf" srcId="{3B649CEC-15D8-4940-B2B4-440F90D5A069}" destId="{1A694EB6-BF17-4B9D-9229-56C9FE289AEC}" srcOrd="0" destOrd="0" presId="urn:microsoft.com/office/officeart/2005/8/layout/vList2"/>
    <dgm:cxn modelId="{09148528-1B85-49C6-8ECC-71A18F86F333}" type="presOf" srcId="{B23834C4-DBF4-43C8-AF50-43BE9FB56605}" destId="{98FDBCF9-9C0A-48DE-B4D5-6F9BC6B39AF1}" srcOrd="0" destOrd="0" presId="urn:microsoft.com/office/officeart/2005/8/layout/vList2"/>
    <dgm:cxn modelId="{53D6D52B-D97C-4258-AA48-C01346244CE8}" srcId="{E3B2EEC9-E12E-48CB-8E81-8A5A2E9CF35C}" destId="{CAE8681C-25A5-4BC3-B050-DD2F990FF012}" srcOrd="6" destOrd="0" parTransId="{F67F0F02-A5A6-49FF-B77F-866E6A6A3ACE}" sibTransId="{F0337D46-9494-4454-BA79-51D864DB4216}"/>
    <dgm:cxn modelId="{9D4C6734-C827-4E66-8063-4478FE879A64}" srcId="{E3B2EEC9-E12E-48CB-8E81-8A5A2E9CF35C}" destId="{72A5A80C-BCCA-4E58-9104-05D774AB851A}" srcOrd="4" destOrd="0" parTransId="{BC7AD3AD-4A1E-431E-A1A7-86F231B8E414}" sibTransId="{5287A931-9D42-4081-986F-B4DE6242CDD1}"/>
    <dgm:cxn modelId="{45844237-FEE1-498A-9539-B078BCC26D8F}" srcId="{E3B2EEC9-E12E-48CB-8E81-8A5A2E9CF35C}" destId="{F75FB061-119F-4AA5-AC81-9555E02F30C3}" srcOrd="8" destOrd="0" parTransId="{BF363E86-66C6-493A-B93E-7BF9E9A62B30}" sibTransId="{7295B760-CBAE-453E-90BD-01901BF43862}"/>
    <dgm:cxn modelId="{EBA06937-2B6B-411B-922A-402FDFAA3722}" srcId="{E3B2EEC9-E12E-48CB-8E81-8A5A2E9CF35C}" destId="{F3223A30-0F1E-471C-BD3F-0341123C765A}" srcOrd="0" destOrd="0" parTransId="{459EE138-7563-4AB5-9496-760E01DEDD1E}" sibTransId="{A1A380B0-9C8E-4CCD-9AA0-6570FEE62CD5}"/>
    <dgm:cxn modelId="{384AE83E-7B3A-47FB-A2D4-A4AD3A1A78C7}" type="presOf" srcId="{C29D753C-E84F-4C76-94CC-80092028FEA6}" destId="{1BC94B01-4E68-44FA-A890-47BC759CFACD}" srcOrd="0" destOrd="0" presId="urn:microsoft.com/office/officeart/2005/8/layout/vList2"/>
    <dgm:cxn modelId="{5679F767-A07B-4BEB-8BFE-05BB8431DB93}" srcId="{E3B2EEC9-E12E-48CB-8E81-8A5A2E9CF35C}" destId="{26021FB1-CE8A-440C-90FD-1271B447BC57}" srcOrd="1" destOrd="0" parTransId="{45897A2B-CF7D-4E86-95C3-837EE65C2616}" sibTransId="{B908D54E-439F-4823-B9F3-96DDFF618208}"/>
    <dgm:cxn modelId="{27ABCA48-E483-4D29-87F2-5B44BA19E778}" srcId="{E3B2EEC9-E12E-48CB-8E81-8A5A2E9CF35C}" destId="{B23834C4-DBF4-43C8-AF50-43BE9FB56605}" srcOrd="9" destOrd="0" parTransId="{063909B7-B985-4D6E-8575-495D9058AD36}" sibTransId="{32952844-5740-46AE-8A41-B01EFF478A53}"/>
    <dgm:cxn modelId="{E61E8D50-7EAC-4D98-85E3-6FAAC316992F}" type="presOf" srcId="{E3B2EEC9-E12E-48CB-8E81-8A5A2E9CF35C}" destId="{B014152E-B948-4674-A066-6ACE9D2E0685}" srcOrd="0" destOrd="0" presId="urn:microsoft.com/office/officeart/2005/8/layout/vList2"/>
    <dgm:cxn modelId="{9CA65271-40A8-4957-82FD-44CF1E7E37AB}" srcId="{E3B2EEC9-E12E-48CB-8E81-8A5A2E9CF35C}" destId="{46DA86FA-EE14-46DF-BB73-2984ED17B971}" srcOrd="10" destOrd="0" parTransId="{5381ABB1-3613-401B-9348-7C2330C861BF}" sibTransId="{6B7DC1A3-F272-41FD-921D-251946FD8103}"/>
    <dgm:cxn modelId="{41E66455-F78E-416C-AFC5-7DEB61101924}" type="presOf" srcId="{F3223A30-0F1E-471C-BD3F-0341123C765A}" destId="{CA30B882-B354-40C3-A6CE-263C45A0A83A}" srcOrd="0" destOrd="0" presId="urn:microsoft.com/office/officeart/2005/8/layout/vList2"/>
    <dgm:cxn modelId="{4202007F-B9E3-468E-8C6D-773131699EE2}" type="presOf" srcId="{72A5A80C-BCCA-4E58-9104-05D774AB851A}" destId="{3F664768-5A00-492E-95A8-D8C0AF8E3EB5}" srcOrd="0" destOrd="0" presId="urn:microsoft.com/office/officeart/2005/8/layout/vList2"/>
    <dgm:cxn modelId="{67C6A688-9D45-45F8-8C3F-C26656FBC60B}" type="presOf" srcId="{E4D1B83D-5965-4626-8844-C58E3D670B4F}" destId="{C949CC7C-8CDD-4312-9A99-4F6EBDD1E189}" srcOrd="0" destOrd="0" presId="urn:microsoft.com/office/officeart/2005/8/layout/vList2"/>
    <dgm:cxn modelId="{8B9D65A5-CB91-453D-ADF0-8FB6B673487B}" srcId="{E3B2EEC9-E12E-48CB-8E81-8A5A2E9CF35C}" destId="{E4D1B83D-5965-4626-8844-C58E3D670B4F}" srcOrd="7" destOrd="0" parTransId="{7F2867B4-9E2A-4ECD-92D8-2E24E4D50011}" sibTransId="{B44A4E1A-0244-48E3-9B13-0774C22155B3}"/>
    <dgm:cxn modelId="{2EF590A6-D55C-44FF-9F82-D152D86232A9}" srcId="{E3B2EEC9-E12E-48CB-8E81-8A5A2E9CF35C}" destId="{3B649CEC-15D8-4940-B2B4-440F90D5A069}" srcOrd="5" destOrd="0" parTransId="{E955B666-4C00-46EA-B0A2-47EFF7A2712F}" sibTransId="{9835F9F3-2D64-4D7A-9452-304270A5DC02}"/>
    <dgm:cxn modelId="{EC500FC6-6C24-4C05-86BB-3A64344C4160}" srcId="{E3B2EEC9-E12E-48CB-8E81-8A5A2E9CF35C}" destId="{A4A4186F-C184-4E98-A241-DC3663520AA6}" srcOrd="3" destOrd="0" parTransId="{79FCC049-EFAA-40B2-B0D0-3A6E323E9E91}" sibTransId="{AB65ED83-FD93-4F0F-AF13-30A048099AC3}"/>
    <dgm:cxn modelId="{C9703BC7-255B-4FB8-8E23-171377454C3B}" srcId="{E3B2EEC9-E12E-48CB-8E81-8A5A2E9CF35C}" destId="{C29D753C-E84F-4C76-94CC-80092028FEA6}" srcOrd="2" destOrd="0" parTransId="{8DE72198-5226-4961-932E-9F06FBE51F7C}" sibTransId="{6F9C8AD5-0C72-4257-902B-77648D8A7B21}"/>
    <dgm:cxn modelId="{C2EC03E5-4044-4E5F-9745-2E1905C88689}" type="presOf" srcId="{46DA86FA-EE14-46DF-BB73-2984ED17B971}" destId="{741510C1-0D5E-4F1F-840A-1A09E53EB800}" srcOrd="0" destOrd="0" presId="urn:microsoft.com/office/officeart/2005/8/layout/vList2"/>
    <dgm:cxn modelId="{46ED8FEC-5A7B-4CB4-B858-D680A43FB636}" type="presOf" srcId="{A4A4186F-C184-4E98-A241-DC3663520AA6}" destId="{41F8A5FE-2114-4E00-A491-717BB5C4CA5D}" srcOrd="0" destOrd="0" presId="urn:microsoft.com/office/officeart/2005/8/layout/vList2"/>
    <dgm:cxn modelId="{C0542AEE-DE16-4FCD-83C9-6BB812C26A97}" type="presOf" srcId="{26021FB1-CE8A-440C-90FD-1271B447BC57}" destId="{7054078E-4334-4628-86F1-4F6FEB10A896}" srcOrd="0" destOrd="0" presId="urn:microsoft.com/office/officeart/2005/8/layout/vList2"/>
    <dgm:cxn modelId="{5B26DCFC-3F0F-4335-83F6-0040783EAF4F}" type="presOf" srcId="{CAE8681C-25A5-4BC3-B050-DD2F990FF012}" destId="{0C123C14-FF14-4A05-9ACD-DE7F2BB93C14}" srcOrd="0" destOrd="0" presId="urn:microsoft.com/office/officeart/2005/8/layout/vList2"/>
    <dgm:cxn modelId="{6FA4B97A-A023-4173-95D3-3E40178BC1AE}" type="presParOf" srcId="{B014152E-B948-4674-A066-6ACE9D2E0685}" destId="{CA30B882-B354-40C3-A6CE-263C45A0A83A}" srcOrd="0" destOrd="0" presId="urn:microsoft.com/office/officeart/2005/8/layout/vList2"/>
    <dgm:cxn modelId="{596FAD0B-9D0D-4852-AD5D-B11F6D885F7B}" type="presParOf" srcId="{B014152E-B948-4674-A066-6ACE9D2E0685}" destId="{8EE227A3-F3DF-493C-B1AE-F89D77332F43}" srcOrd="1" destOrd="0" presId="urn:microsoft.com/office/officeart/2005/8/layout/vList2"/>
    <dgm:cxn modelId="{280E359C-A786-44FC-B7C6-53FFD53F90F7}" type="presParOf" srcId="{B014152E-B948-4674-A066-6ACE9D2E0685}" destId="{7054078E-4334-4628-86F1-4F6FEB10A896}" srcOrd="2" destOrd="0" presId="urn:microsoft.com/office/officeart/2005/8/layout/vList2"/>
    <dgm:cxn modelId="{11F8D183-F454-4B7B-8161-7EDA856876DA}" type="presParOf" srcId="{B014152E-B948-4674-A066-6ACE9D2E0685}" destId="{48E3517E-4D82-49CE-9325-9795DD47DF79}" srcOrd="3" destOrd="0" presId="urn:microsoft.com/office/officeart/2005/8/layout/vList2"/>
    <dgm:cxn modelId="{ED9C09CB-3CA2-46DD-9CA7-5E0AFA0D0C2E}" type="presParOf" srcId="{B014152E-B948-4674-A066-6ACE9D2E0685}" destId="{1BC94B01-4E68-44FA-A890-47BC759CFACD}" srcOrd="4" destOrd="0" presId="urn:microsoft.com/office/officeart/2005/8/layout/vList2"/>
    <dgm:cxn modelId="{603074F6-D8E5-42B5-A0F4-688E183A5D7A}" type="presParOf" srcId="{B014152E-B948-4674-A066-6ACE9D2E0685}" destId="{4AE9CD72-88C4-491B-B43A-65E67D99CBE8}" srcOrd="5" destOrd="0" presId="urn:microsoft.com/office/officeart/2005/8/layout/vList2"/>
    <dgm:cxn modelId="{E6C2CA96-DA4F-4A88-BA02-BE1AF470978D}" type="presParOf" srcId="{B014152E-B948-4674-A066-6ACE9D2E0685}" destId="{41F8A5FE-2114-4E00-A491-717BB5C4CA5D}" srcOrd="6" destOrd="0" presId="urn:microsoft.com/office/officeart/2005/8/layout/vList2"/>
    <dgm:cxn modelId="{F4C6C94E-1CB1-4385-B99A-22248F6BA197}" type="presParOf" srcId="{B014152E-B948-4674-A066-6ACE9D2E0685}" destId="{A4838E0D-F1F7-4525-BEAF-EC29E33EB203}" srcOrd="7" destOrd="0" presId="urn:microsoft.com/office/officeart/2005/8/layout/vList2"/>
    <dgm:cxn modelId="{7F7F8A79-3337-425E-9023-389FBB752AA4}" type="presParOf" srcId="{B014152E-B948-4674-A066-6ACE9D2E0685}" destId="{3F664768-5A00-492E-95A8-D8C0AF8E3EB5}" srcOrd="8" destOrd="0" presId="urn:microsoft.com/office/officeart/2005/8/layout/vList2"/>
    <dgm:cxn modelId="{8B2C1F60-5B82-47DD-9EB5-C15E44EA1011}" type="presParOf" srcId="{B014152E-B948-4674-A066-6ACE9D2E0685}" destId="{197F3E55-2B80-40C8-9E23-E67FAAA86001}" srcOrd="9" destOrd="0" presId="urn:microsoft.com/office/officeart/2005/8/layout/vList2"/>
    <dgm:cxn modelId="{AAB0EB67-6A6C-4302-9994-A0768652DA38}" type="presParOf" srcId="{B014152E-B948-4674-A066-6ACE9D2E0685}" destId="{1A694EB6-BF17-4B9D-9229-56C9FE289AEC}" srcOrd="10" destOrd="0" presId="urn:microsoft.com/office/officeart/2005/8/layout/vList2"/>
    <dgm:cxn modelId="{7FDB1597-50BE-4412-8522-584A6F13B8E1}" type="presParOf" srcId="{B014152E-B948-4674-A066-6ACE9D2E0685}" destId="{BDC2E886-0F37-4B33-8453-2DA2D435E951}" srcOrd="11" destOrd="0" presId="urn:microsoft.com/office/officeart/2005/8/layout/vList2"/>
    <dgm:cxn modelId="{72CBE2CE-567C-4F37-8BAE-E94E9A55E2FE}" type="presParOf" srcId="{B014152E-B948-4674-A066-6ACE9D2E0685}" destId="{0C123C14-FF14-4A05-9ACD-DE7F2BB93C14}" srcOrd="12" destOrd="0" presId="urn:microsoft.com/office/officeart/2005/8/layout/vList2"/>
    <dgm:cxn modelId="{18E68443-839F-4BFF-9658-B9DE16AED23D}" type="presParOf" srcId="{B014152E-B948-4674-A066-6ACE9D2E0685}" destId="{9D94892D-E1BB-461D-89FD-BD876801132D}" srcOrd="13" destOrd="0" presId="urn:microsoft.com/office/officeart/2005/8/layout/vList2"/>
    <dgm:cxn modelId="{A369D7B8-8B63-4280-AE09-6A202E2CDE2E}" type="presParOf" srcId="{B014152E-B948-4674-A066-6ACE9D2E0685}" destId="{C949CC7C-8CDD-4312-9A99-4F6EBDD1E189}" srcOrd="14" destOrd="0" presId="urn:microsoft.com/office/officeart/2005/8/layout/vList2"/>
    <dgm:cxn modelId="{C8D912A2-452C-482C-B020-8E37770CFAE7}" type="presParOf" srcId="{B014152E-B948-4674-A066-6ACE9D2E0685}" destId="{4E332359-2142-4744-BCEF-1D20E02B2187}" srcOrd="15" destOrd="0" presId="urn:microsoft.com/office/officeart/2005/8/layout/vList2"/>
    <dgm:cxn modelId="{CD9A662E-0B42-478B-A4A1-C636098F3827}" type="presParOf" srcId="{B014152E-B948-4674-A066-6ACE9D2E0685}" destId="{4BD30C50-D989-45EA-B818-AF8F982FE314}" srcOrd="16" destOrd="0" presId="urn:microsoft.com/office/officeart/2005/8/layout/vList2"/>
    <dgm:cxn modelId="{ABD8EEBB-85AB-487C-8687-0F7BC0FFBF87}" type="presParOf" srcId="{B014152E-B948-4674-A066-6ACE9D2E0685}" destId="{767A4210-D950-461E-81C4-3A5209C371A5}" srcOrd="17" destOrd="0" presId="urn:microsoft.com/office/officeart/2005/8/layout/vList2"/>
    <dgm:cxn modelId="{273F1FE9-7336-41CC-BAC5-D67785C2BB31}" type="presParOf" srcId="{B014152E-B948-4674-A066-6ACE9D2E0685}" destId="{98FDBCF9-9C0A-48DE-B4D5-6F9BC6B39AF1}" srcOrd="18" destOrd="0" presId="urn:microsoft.com/office/officeart/2005/8/layout/vList2"/>
    <dgm:cxn modelId="{485C324F-58B4-4927-991A-203C6975F3EF}" type="presParOf" srcId="{B014152E-B948-4674-A066-6ACE9D2E0685}" destId="{69B43D25-F288-4DB9-BDED-F618CCC1867C}" srcOrd="19" destOrd="0" presId="urn:microsoft.com/office/officeart/2005/8/layout/vList2"/>
    <dgm:cxn modelId="{C8F9DEC4-8158-4E6E-BD79-007BD25E8D60}" type="presParOf" srcId="{B014152E-B948-4674-A066-6ACE9D2E0685}" destId="{741510C1-0D5E-4F1F-840A-1A09E53EB800}"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641CFB-00CB-4787-9ACF-7FFD614F36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A4E8313-A311-4D4C-A7EB-78B669B40207}">
      <dgm:prSet/>
      <dgm:spPr/>
      <dgm:t>
        <a:bodyPr/>
        <a:lstStyle/>
        <a:p>
          <a:r>
            <a:rPr lang="en-US" b="1"/>
            <a:t>Procter &amp; Gamble</a:t>
          </a:r>
          <a:r>
            <a:rPr lang="en-US"/>
            <a:t> uses </a:t>
          </a:r>
          <a:r>
            <a:rPr lang="en-US" b="1"/>
            <a:t>product departmentalization</a:t>
          </a:r>
          <a:r>
            <a:rPr lang="en-US"/>
            <a:t>, structured around five major product categories: </a:t>
          </a:r>
        </a:p>
      </dgm:t>
    </dgm:pt>
    <dgm:pt modelId="{D96F83F2-6611-4B8F-B658-C34583C4EE24}" type="parTrans" cxnId="{B0D427BA-B8FA-4791-A0D4-50098D98BC6E}">
      <dgm:prSet/>
      <dgm:spPr/>
      <dgm:t>
        <a:bodyPr/>
        <a:lstStyle/>
        <a:p>
          <a:endParaRPr lang="en-US"/>
        </a:p>
      </dgm:t>
    </dgm:pt>
    <dgm:pt modelId="{A7848028-6D7C-414E-8130-BF738F15CF1F}" type="sibTrans" cxnId="{B0D427BA-B8FA-4791-A0D4-50098D98BC6E}">
      <dgm:prSet/>
      <dgm:spPr/>
      <dgm:t>
        <a:bodyPr/>
        <a:lstStyle/>
        <a:p>
          <a:endParaRPr lang="en-US"/>
        </a:p>
      </dgm:t>
    </dgm:pt>
    <dgm:pt modelId="{C98FB78E-12DE-4261-A656-936EEC7DD119}">
      <dgm:prSet/>
      <dgm:spPr/>
      <dgm:t>
        <a:bodyPr/>
        <a:lstStyle/>
        <a:p>
          <a:r>
            <a:rPr lang="en-US"/>
            <a:t>Fabric care and home care</a:t>
          </a:r>
        </a:p>
      </dgm:t>
    </dgm:pt>
    <dgm:pt modelId="{76BA1B37-D0FB-4421-8E2B-3B30EF09ABF7}" type="parTrans" cxnId="{17AA7CDC-39CB-4130-BCC7-082B58650F6E}">
      <dgm:prSet/>
      <dgm:spPr/>
      <dgm:t>
        <a:bodyPr/>
        <a:lstStyle/>
        <a:p>
          <a:endParaRPr lang="en-US"/>
        </a:p>
      </dgm:t>
    </dgm:pt>
    <dgm:pt modelId="{0DAF8C55-B547-4735-9FA4-43A360AAE81A}" type="sibTrans" cxnId="{17AA7CDC-39CB-4130-BCC7-082B58650F6E}">
      <dgm:prSet/>
      <dgm:spPr/>
      <dgm:t>
        <a:bodyPr/>
        <a:lstStyle/>
        <a:p>
          <a:endParaRPr lang="en-US"/>
        </a:p>
      </dgm:t>
    </dgm:pt>
    <dgm:pt modelId="{52297416-3616-4BC8-AA9F-EBAA36D3D8A1}">
      <dgm:prSet/>
      <dgm:spPr/>
      <dgm:t>
        <a:bodyPr/>
        <a:lstStyle/>
        <a:p>
          <a:r>
            <a:rPr lang="en-US"/>
            <a:t>Baby, feminine, and family care</a:t>
          </a:r>
        </a:p>
      </dgm:t>
    </dgm:pt>
    <dgm:pt modelId="{16FC93CD-1D97-4282-B865-8E4C7D9FB006}" type="parTrans" cxnId="{C9D4BA15-4146-4CC1-AD7A-CE975E3DAF0B}">
      <dgm:prSet/>
      <dgm:spPr/>
      <dgm:t>
        <a:bodyPr/>
        <a:lstStyle/>
        <a:p>
          <a:endParaRPr lang="en-US"/>
        </a:p>
      </dgm:t>
    </dgm:pt>
    <dgm:pt modelId="{F468DBAB-9A71-4978-8A6B-6DCD53F74254}" type="sibTrans" cxnId="{C9D4BA15-4146-4CC1-AD7A-CE975E3DAF0B}">
      <dgm:prSet/>
      <dgm:spPr/>
      <dgm:t>
        <a:bodyPr/>
        <a:lstStyle/>
        <a:p>
          <a:endParaRPr lang="en-US"/>
        </a:p>
      </dgm:t>
    </dgm:pt>
    <dgm:pt modelId="{28B39005-13BB-4ADF-91BF-A5350F5D51ED}">
      <dgm:prSet/>
      <dgm:spPr/>
      <dgm:t>
        <a:bodyPr/>
        <a:lstStyle/>
        <a:p>
          <a:r>
            <a:rPr lang="en-US"/>
            <a:t>Beauty</a:t>
          </a:r>
        </a:p>
      </dgm:t>
    </dgm:pt>
    <dgm:pt modelId="{4A5CCF74-A815-43AE-B4E9-244DDB6A9089}" type="parTrans" cxnId="{1521F876-7ADD-4378-A84A-CD2C9681840E}">
      <dgm:prSet/>
      <dgm:spPr/>
      <dgm:t>
        <a:bodyPr/>
        <a:lstStyle/>
        <a:p>
          <a:endParaRPr lang="en-US"/>
        </a:p>
      </dgm:t>
    </dgm:pt>
    <dgm:pt modelId="{260D112D-6969-4475-8887-D218F8EB2F3E}" type="sibTrans" cxnId="{1521F876-7ADD-4378-A84A-CD2C9681840E}">
      <dgm:prSet/>
      <dgm:spPr/>
      <dgm:t>
        <a:bodyPr/>
        <a:lstStyle/>
        <a:p>
          <a:endParaRPr lang="en-US"/>
        </a:p>
      </dgm:t>
    </dgm:pt>
    <dgm:pt modelId="{B5093515-4378-4FCC-8226-5B47E2176E71}">
      <dgm:prSet/>
      <dgm:spPr/>
      <dgm:t>
        <a:bodyPr/>
        <a:lstStyle/>
        <a:p>
          <a:r>
            <a:rPr lang="en-US"/>
            <a:t>Grooming</a:t>
          </a:r>
        </a:p>
      </dgm:t>
    </dgm:pt>
    <dgm:pt modelId="{1AD63662-CC74-45A7-9704-01B886A239EF}" type="parTrans" cxnId="{AD81F772-C5D7-4E0D-9DE1-4628257214EA}">
      <dgm:prSet/>
      <dgm:spPr/>
      <dgm:t>
        <a:bodyPr/>
        <a:lstStyle/>
        <a:p>
          <a:endParaRPr lang="en-US"/>
        </a:p>
      </dgm:t>
    </dgm:pt>
    <dgm:pt modelId="{FEED0B21-07E5-48D2-BB9D-D5DBC7C62601}" type="sibTrans" cxnId="{AD81F772-C5D7-4E0D-9DE1-4628257214EA}">
      <dgm:prSet/>
      <dgm:spPr/>
      <dgm:t>
        <a:bodyPr/>
        <a:lstStyle/>
        <a:p>
          <a:endParaRPr lang="en-US"/>
        </a:p>
      </dgm:t>
    </dgm:pt>
    <dgm:pt modelId="{4221CC94-1FAE-48BD-9CA7-7036AA1603F3}">
      <dgm:prSet/>
      <dgm:spPr/>
      <dgm:t>
        <a:bodyPr/>
        <a:lstStyle/>
        <a:p>
          <a:r>
            <a:rPr lang="en-US"/>
            <a:t>Health care</a:t>
          </a:r>
        </a:p>
      </dgm:t>
    </dgm:pt>
    <dgm:pt modelId="{2E4CAC10-A1E2-4717-B77C-7605BFE70974}" type="parTrans" cxnId="{C05F2539-7063-4803-88BD-F117D92CE780}">
      <dgm:prSet/>
      <dgm:spPr/>
      <dgm:t>
        <a:bodyPr/>
        <a:lstStyle/>
        <a:p>
          <a:endParaRPr lang="en-US"/>
        </a:p>
      </dgm:t>
    </dgm:pt>
    <dgm:pt modelId="{86E43551-0568-4967-BCF6-A6461A34ACBF}" type="sibTrans" cxnId="{C05F2539-7063-4803-88BD-F117D92CE780}">
      <dgm:prSet/>
      <dgm:spPr/>
      <dgm:t>
        <a:bodyPr/>
        <a:lstStyle/>
        <a:p>
          <a:endParaRPr lang="en-US"/>
        </a:p>
      </dgm:t>
    </dgm:pt>
    <dgm:pt modelId="{D21B0C65-BC40-4336-84FF-788A90D94FCF}">
      <dgm:prSet/>
      <dgm:spPr/>
      <dgm:t>
        <a:bodyPr/>
        <a:lstStyle/>
        <a:p>
          <a:r>
            <a:rPr lang="en-US"/>
            <a:t>A major trend is the increasing use of </a:t>
          </a:r>
          <a:r>
            <a:rPr lang="en-US" b="1"/>
            <a:t>customer departmentalization</a:t>
          </a:r>
          <a:r>
            <a:rPr lang="en-US"/>
            <a:t>, which helps organizations respond quickly to customer needs.</a:t>
          </a:r>
        </a:p>
      </dgm:t>
    </dgm:pt>
    <dgm:pt modelId="{C8FF4813-CADD-47E0-A602-55B807A8CE58}" type="parTrans" cxnId="{33154A6B-B2AE-4E7E-B2D3-5BC2D132FBED}">
      <dgm:prSet/>
      <dgm:spPr/>
      <dgm:t>
        <a:bodyPr/>
        <a:lstStyle/>
        <a:p>
          <a:endParaRPr lang="en-US"/>
        </a:p>
      </dgm:t>
    </dgm:pt>
    <dgm:pt modelId="{7CFD13E9-B713-4275-B101-764415F8E53D}" type="sibTrans" cxnId="{33154A6B-B2AE-4E7E-B2D3-5BC2D132FBED}">
      <dgm:prSet/>
      <dgm:spPr/>
      <dgm:t>
        <a:bodyPr/>
        <a:lstStyle/>
        <a:p>
          <a:endParaRPr lang="en-US"/>
        </a:p>
      </dgm:t>
    </dgm:pt>
    <dgm:pt modelId="{77D72360-F348-4A7E-AC15-FF890E44C1D5}">
      <dgm:prSet/>
      <dgm:spPr/>
      <dgm:t>
        <a:bodyPr/>
        <a:lstStyle/>
        <a:p>
          <a:r>
            <a:rPr lang="en-US"/>
            <a:t>Another trend is the growing use of </a:t>
          </a:r>
          <a:r>
            <a:rPr lang="en-US" b="1"/>
            <a:t>teams</a:t>
          </a:r>
          <a:r>
            <a:rPr lang="en-US"/>
            <a:t>, as work has become more complex and requires diverse skills.</a:t>
          </a:r>
        </a:p>
      </dgm:t>
    </dgm:pt>
    <dgm:pt modelId="{13C070F0-0794-482B-BFEC-F1F4D11B7403}" type="parTrans" cxnId="{4F5B21CA-EC29-4F06-B731-D16BBC3DBAB2}">
      <dgm:prSet/>
      <dgm:spPr/>
      <dgm:t>
        <a:bodyPr/>
        <a:lstStyle/>
        <a:p>
          <a:endParaRPr lang="en-US"/>
        </a:p>
      </dgm:t>
    </dgm:pt>
    <dgm:pt modelId="{8B7E3B8B-8638-4705-AD4A-EA0129BFF743}" type="sibTrans" cxnId="{4F5B21CA-EC29-4F06-B731-D16BBC3DBAB2}">
      <dgm:prSet/>
      <dgm:spPr/>
      <dgm:t>
        <a:bodyPr/>
        <a:lstStyle/>
        <a:p>
          <a:endParaRPr lang="en-US"/>
        </a:p>
      </dgm:t>
    </dgm:pt>
    <dgm:pt modelId="{1757E062-80C2-4586-A137-0C7F472E70F8}" type="pres">
      <dgm:prSet presAssocID="{4E641CFB-00CB-4787-9ACF-7FFD614F36C6}" presName="linear" presStyleCnt="0">
        <dgm:presLayoutVars>
          <dgm:animLvl val="lvl"/>
          <dgm:resizeHandles val="exact"/>
        </dgm:presLayoutVars>
      </dgm:prSet>
      <dgm:spPr/>
    </dgm:pt>
    <dgm:pt modelId="{EBB0F2B9-222B-44AD-AB05-E48AA6CC7690}" type="pres">
      <dgm:prSet presAssocID="{7A4E8313-A311-4D4C-A7EB-78B669B40207}" presName="parentText" presStyleLbl="node1" presStyleIdx="0" presStyleCnt="8">
        <dgm:presLayoutVars>
          <dgm:chMax val="0"/>
          <dgm:bulletEnabled val="1"/>
        </dgm:presLayoutVars>
      </dgm:prSet>
      <dgm:spPr/>
    </dgm:pt>
    <dgm:pt modelId="{E0BD8670-391D-48B7-8F97-EDC5DD921253}" type="pres">
      <dgm:prSet presAssocID="{A7848028-6D7C-414E-8130-BF738F15CF1F}" presName="spacer" presStyleCnt="0"/>
      <dgm:spPr/>
    </dgm:pt>
    <dgm:pt modelId="{9F9FB8F0-A250-4F0B-8B3C-543EA72C6D18}" type="pres">
      <dgm:prSet presAssocID="{C98FB78E-12DE-4261-A656-936EEC7DD119}" presName="parentText" presStyleLbl="node1" presStyleIdx="1" presStyleCnt="8">
        <dgm:presLayoutVars>
          <dgm:chMax val="0"/>
          <dgm:bulletEnabled val="1"/>
        </dgm:presLayoutVars>
      </dgm:prSet>
      <dgm:spPr/>
    </dgm:pt>
    <dgm:pt modelId="{66B4D2CA-5C6D-4370-8BD3-C1906EA07936}" type="pres">
      <dgm:prSet presAssocID="{0DAF8C55-B547-4735-9FA4-43A360AAE81A}" presName="spacer" presStyleCnt="0"/>
      <dgm:spPr/>
    </dgm:pt>
    <dgm:pt modelId="{520F8A70-41C5-4333-AC6E-5676AC3CBAC6}" type="pres">
      <dgm:prSet presAssocID="{52297416-3616-4BC8-AA9F-EBAA36D3D8A1}" presName="parentText" presStyleLbl="node1" presStyleIdx="2" presStyleCnt="8">
        <dgm:presLayoutVars>
          <dgm:chMax val="0"/>
          <dgm:bulletEnabled val="1"/>
        </dgm:presLayoutVars>
      </dgm:prSet>
      <dgm:spPr/>
    </dgm:pt>
    <dgm:pt modelId="{81C7E56D-660D-49F3-84BD-493C232F73A7}" type="pres">
      <dgm:prSet presAssocID="{F468DBAB-9A71-4978-8A6B-6DCD53F74254}" presName="spacer" presStyleCnt="0"/>
      <dgm:spPr/>
    </dgm:pt>
    <dgm:pt modelId="{50DE92B4-9A40-450A-97F7-FE030A558F2D}" type="pres">
      <dgm:prSet presAssocID="{28B39005-13BB-4ADF-91BF-A5350F5D51ED}" presName="parentText" presStyleLbl="node1" presStyleIdx="3" presStyleCnt="8">
        <dgm:presLayoutVars>
          <dgm:chMax val="0"/>
          <dgm:bulletEnabled val="1"/>
        </dgm:presLayoutVars>
      </dgm:prSet>
      <dgm:spPr/>
    </dgm:pt>
    <dgm:pt modelId="{837F02FD-7B74-4A3B-934A-F26489AD9DF3}" type="pres">
      <dgm:prSet presAssocID="{260D112D-6969-4475-8887-D218F8EB2F3E}" presName="spacer" presStyleCnt="0"/>
      <dgm:spPr/>
    </dgm:pt>
    <dgm:pt modelId="{DB2529C8-3479-46B8-A426-4C057AC92DBF}" type="pres">
      <dgm:prSet presAssocID="{B5093515-4378-4FCC-8226-5B47E2176E71}" presName="parentText" presStyleLbl="node1" presStyleIdx="4" presStyleCnt="8">
        <dgm:presLayoutVars>
          <dgm:chMax val="0"/>
          <dgm:bulletEnabled val="1"/>
        </dgm:presLayoutVars>
      </dgm:prSet>
      <dgm:spPr/>
    </dgm:pt>
    <dgm:pt modelId="{68589BF8-EB40-4A25-95D4-953DE71123A3}" type="pres">
      <dgm:prSet presAssocID="{FEED0B21-07E5-48D2-BB9D-D5DBC7C62601}" presName="spacer" presStyleCnt="0"/>
      <dgm:spPr/>
    </dgm:pt>
    <dgm:pt modelId="{529E9736-41C3-479E-92B2-12E0C3C46AAA}" type="pres">
      <dgm:prSet presAssocID="{4221CC94-1FAE-48BD-9CA7-7036AA1603F3}" presName="parentText" presStyleLbl="node1" presStyleIdx="5" presStyleCnt="8">
        <dgm:presLayoutVars>
          <dgm:chMax val="0"/>
          <dgm:bulletEnabled val="1"/>
        </dgm:presLayoutVars>
      </dgm:prSet>
      <dgm:spPr/>
    </dgm:pt>
    <dgm:pt modelId="{B73E3D2B-F9B6-44B3-BAC5-3512814309F1}" type="pres">
      <dgm:prSet presAssocID="{86E43551-0568-4967-BCF6-A6461A34ACBF}" presName="spacer" presStyleCnt="0"/>
      <dgm:spPr/>
    </dgm:pt>
    <dgm:pt modelId="{E557EBCE-4739-43FA-AD07-47966B5CF05A}" type="pres">
      <dgm:prSet presAssocID="{D21B0C65-BC40-4336-84FF-788A90D94FCF}" presName="parentText" presStyleLbl="node1" presStyleIdx="6" presStyleCnt="8">
        <dgm:presLayoutVars>
          <dgm:chMax val="0"/>
          <dgm:bulletEnabled val="1"/>
        </dgm:presLayoutVars>
      </dgm:prSet>
      <dgm:spPr/>
    </dgm:pt>
    <dgm:pt modelId="{18D4018E-9EE6-4324-8C06-CAD8AD5C66C8}" type="pres">
      <dgm:prSet presAssocID="{7CFD13E9-B713-4275-B101-764415F8E53D}" presName="spacer" presStyleCnt="0"/>
      <dgm:spPr/>
    </dgm:pt>
    <dgm:pt modelId="{EEE9446D-8639-427B-ADCE-AE1B7DA600CE}" type="pres">
      <dgm:prSet presAssocID="{77D72360-F348-4A7E-AC15-FF890E44C1D5}" presName="parentText" presStyleLbl="node1" presStyleIdx="7" presStyleCnt="8">
        <dgm:presLayoutVars>
          <dgm:chMax val="0"/>
          <dgm:bulletEnabled val="1"/>
        </dgm:presLayoutVars>
      </dgm:prSet>
      <dgm:spPr/>
    </dgm:pt>
  </dgm:ptLst>
  <dgm:cxnLst>
    <dgm:cxn modelId="{27BC230D-1E2D-4A20-A00A-6BBA1DFEF87F}" type="presOf" srcId="{4221CC94-1FAE-48BD-9CA7-7036AA1603F3}" destId="{529E9736-41C3-479E-92B2-12E0C3C46AAA}" srcOrd="0" destOrd="0" presId="urn:microsoft.com/office/officeart/2005/8/layout/vList2"/>
    <dgm:cxn modelId="{55DAD90D-CA9B-4F51-B9FD-D4FCA7DC7161}" type="presOf" srcId="{77D72360-F348-4A7E-AC15-FF890E44C1D5}" destId="{EEE9446D-8639-427B-ADCE-AE1B7DA600CE}" srcOrd="0" destOrd="0" presId="urn:microsoft.com/office/officeart/2005/8/layout/vList2"/>
    <dgm:cxn modelId="{08C51D14-8F2D-40D5-994E-23C572DD2ECB}" type="presOf" srcId="{28B39005-13BB-4ADF-91BF-A5350F5D51ED}" destId="{50DE92B4-9A40-450A-97F7-FE030A558F2D}" srcOrd="0" destOrd="0" presId="urn:microsoft.com/office/officeart/2005/8/layout/vList2"/>
    <dgm:cxn modelId="{C9D4BA15-4146-4CC1-AD7A-CE975E3DAF0B}" srcId="{4E641CFB-00CB-4787-9ACF-7FFD614F36C6}" destId="{52297416-3616-4BC8-AA9F-EBAA36D3D8A1}" srcOrd="2" destOrd="0" parTransId="{16FC93CD-1D97-4282-B865-8E4C7D9FB006}" sibTransId="{F468DBAB-9A71-4978-8A6B-6DCD53F74254}"/>
    <dgm:cxn modelId="{F2A85522-19EA-431B-9DD7-5458C74FF386}" type="presOf" srcId="{B5093515-4378-4FCC-8226-5B47E2176E71}" destId="{DB2529C8-3479-46B8-A426-4C057AC92DBF}" srcOrd="0" destOrd="0" presId="urn:microsoft.com/office/officeart/2005/8/layout/vList2"/>
    <dgm:cxn modelId="{02C6D334-D8F5-4DDC-9691-F122D6A99D11}" type="presOf" srcId="{4E641CFB-00CB-4787-9ACF-7FFD614F36C6}" destId="{1757E062-80C2-4586-A137-0C7F472E70F8}" srcOrd="0" destOrd="0" presId="urn:microsoft.com/office/officeart/2005/8/layout/vList2"/>
    <dgm:cxn modelId="{C05F2539-7063-4803-88BD-F117D92CE780}" srcId="{4E641CFB-00CB-4787-9ACF-7FFD614F36C6}" destId="{4221CC94-1FAE-48BD-9CA7-7036AA1603F3}" srcOrd="5" destOrd="0" parTransId="{2E4CAC10-A1E2-4717-B77C-7605BFE70974}" sibTransId="{86E43551-0568-4967-BCF6-A6461A34ACBF}"/>
    <dgm:cxn modelId="{33154A6B-B2AE-4E7E-B2D3-5BC2D132FBED}" srcId="{4E641CFB-00CB-4787-9ACF-7FFD614F36C6}" destId="{D21B0C65-BC40-4336-84FF-788A90D94FCF}" srcOrd="6" destOrd="0" parTransId="{C8FF4813-CADD-47E0-A602-55B807A8CE58}" sibTransId="{7CFD13E9-B713-4275-B101-764415F8E53D}"/>
    <dgm:cxn modelId="{AD81F772-C5D7-4E0D-9DE1-4628257214EA}" srcId="{4E641CFB-00CB-4787-9ACF-7FFD614F36C6}" destId="{B5093515-4378-4FCC-8226-5B47E2176E71}" srcOrd="4" destOrd="0" parTransId="{1AD63662-CC74-45A7-9704-01B886A239EF}" sibTransId="{FEED0B21-07E5-48D2-BB9D-D5DBC7C62601}"/>
    <dgm:cxn modelId="{1521F876-7ADD-4378-A84A-CD2C9681840E}" srcId="{4E641CFB-00CB-4787-9ACF-7FFD614F36C6}" destId="{28B39005-13BB-4ADF-91BF-A5350F5D51ED}" srcOrd="3" destOrd="0" parTransId="{4A5CCF74-A815-43AE-B4E9-244DDB6A9089}" sibTransId="{260D112D-6969-4475-8887-D218F8EB2F3E}"/>
    <dgm:cxn modelId="{810E9C86-E2D9-4742-874A-0E680AB3B31F}" type="presOf" srcId="{52297416-3616-4BC8-AA9F-EBAA36D3D8A1}" destId="{520F8A70-41C5-4333-AC6E-5676AC3CBAC6}" srcOrd="0" destOrd="0" presId="urn:microsoft.com/office/officeart/2005/8/layout/vList2"/>
    <dgm:cxn modelId="{90B0E4AC-E690-45C2-B5AF-A5193D2BC541}" type="presOf" srcId="{7A4E8313-A311-4D4C-A7EB-78B669B40207}" destId="{EBB0F2B9-222B-44AD-AB05-E48AA6CC7690}" srcOrd="0" destOrd="0" presId="urn:microsoft.com/office/officeart/2005/8/layout/vList2"/>
    <dgm:cxn modelId="{B0D427BA-B8FA-4791-A0D4-50098D98BC6E}" srcId="{4E641CFB-00CB-4787-9ACF-7FFD614F36C6}" destId="{7A4E8313-A311-4D4C-A7EB-78B669B40207}" srcOrd="0" destOrd="0" parTransId="{D96F83F2-6611-4B8F-B658-C34583C4EE24}" sibTransId="{A7848028-6D7C-414E-8130-BF738F15CF1F}"/>
    <dgm:cxn modelId="{4F5B21CA-EC29-4F06-B731-D16BBC3DBAB2}" srcId="{4E641CFB-00CB-4787-9ACF-7FFD614F36C6}" destId="{77D72360-F348-4A7E-AC15-FF890E44C1D5}" srcOrd="7" destOrd="0" parTransId="{13C070F0-0794-482B-BFEC-F1F4D11B7403}" sibTransId="{8B7E3B8B-8638-4705-AD4A-EA0129BFF743}"/>
    <dgm:cxn modelId="{1BC892CA-71C7-4731-969F-7964F26522AF}" type="presOf" srcId="{C98FB78E-12DE-4261-A656-936EEC7DD119}" destId="{9F9FB8F0-A250-4F0B-8B3C-543EA72C6D18}" srcOrd="0" destOrd="0" presId="urn:microsoft.com/office/officeart/2005/8/layout/vList2"/>
    <dgm:cxn modelId="{7C414ED1-4AEE-446E-9935-F2AFA020784C}" type="presOf" srcId="{D21B0C65-BC40-4336-84FF-788A90D94FCF}" destId="{E557EBCE-4739-43FA-AD07-47966B5CF05A}" srcOrd="0" destOrd="0" presId="urn:microsoft.com/office/officeart/2005/8/layout/vList2"/>
    <dgm:cxn modelId="{17AA7CDC-39CB-4130-BCC7-082B58650F6E}" srcId="{4E641CFB-00CB-4787-9ACF-7FFD614F36C6}" destId="{C98FB78E-12DE-4261-A656-936EEC7DD119}" srcOrd="1" destOrd="0" parTransId="{76BA1B37-D0FB-4421-8E2B-3B30EF09ABF7}" sibTransId="{0DAF8C55-B547-4735-9FA4-43A360AAE81A}"/>
    <dgm:cxn modelId="{4AD64B90-95A2-4351-98E1-47731629517F}" type="presParOf" srcId="{1757E062-80C2-4586-A137-0C7F472E70F8}" destId="{EBB0F2B9-222B-44AD-AB05-E48AA6CC7690}" srcOrd="0" destOrd="0" presId="urn:microsoft.com/office/officeart/2005/8/layout/vList2"/>
    <dgm:cxn modelId="{29ED8F25-0D6A-4DCD-B73A-134BD62A9429}" type="presParOf" srcId="{1757E062-80C2-4586-A137-0C7F472E70F8}" destId="{E0BD8670-391D-48B7-8F97-EDC5DD921253}" srcOrd="1" destOrd="0" presId="urn:microsoft.com/office/officeart/2005/8/layout/vList2"/>
    <dgm:cxn modelId="{51B14626-9124-4BC5-953C-ACACBB784D05}" type="presParOf" srcId="{1757E062-80C2-4586-A137-0C7F472E70F8}" destId="{9F9FB8F0-A250-4F0B-8B3C-543EA72C6D18}" srcOrd="2" destOrd="0" presId="urn:microsoft.com/office/officeart/2005/8/layout/vList2"/>
    <dgm:cxn modelId="{06A138C3-4D2A-4E0A-8961-429522C8FCED}" type="presParOf" srcId="{1757E062-80C2-4586-A137-0C7F472E70F8}" destId="{66B4D2CA-5C6D-4370-8BD3-C1906EA07936}" srcOrd="3" destOrd="0" presId="urn:microsoft.com/office/officeart/2005/8/layout/vList2"/>
    <dgm:cxn modelId="{9B30A7BF-4FED-4F55-BDB5-C9F009B8A593}" type="presParOf" srcId="{1757E062-80C2-4586-A137-0C7F472E70F8}" destId="{520F8A70-41C5-4333-AC6E-5676AC3CBAC6}" srcOrd="4" destOrd="0" presId="urn:microsoft.com/office/officeart/2005/8/layout/vList2"/>
    <dgm:cxn modelId="{C82D7910-3E62-4A12-BC47-70BF45D674C7}" type="presParOf" srcId="{1757E062-80C2-4586-A137-0C7F472E70F8}" destId="{81C7E56D-660D-49F3-84BD-493C232F73A7}" srcOrd="5" destOrd="0" presId="urn:microsoft.com/office/officeart/2005/8/layout/vList2"/>
    <dgm:cxn modelId="{2272F543-0CC6-4670-A67F-C48CC41D9229}" type="presParOf" srcId="{1757E062-80C2-4586-A137-0C7F472E70F8}" destId="{50DE92B4-9A40-450A-97F7-FE030A558F2D}" srcOrd="6" destOrd="0" presId="urn:microsoft.com/office/officeart/2005/8/layout/vList2"/>
    <dgm:cxn modelId="{04DF1C2B-2176-43F1-98BF-B80D151E0D13}" type="presParOf" srcId="{1757E062-80C2-4586-A137-0C7F472E70F8}" destId="{837F02FD-7B74-4A3B-934A-F26489AD9DF3}" srcOrd="7" destOrd="0" presId="urn:microsoft.com/office/officeart/2005/8/layout/vList2"/>
    <dgm:cxn modelId="{06E67C51-3DED-4F50-A955-B43FE74B79BB}" type="presParOf" srcId="{1757E062-80C2-4586-A137-0C7F472E70F8}" destId="{DB2529C8-3479-46B8-A426-4C057AC92DBF}" srcOrd="8" destOrd="0" presId="urn:microsoft.com/office/officeart/2005/8/layout/vList2"/>
    <dgm:cxn modelId="{1EA7B56E-7123-4D2F-B24E-9CA4BCB8CB5B}" type="presParOf" srcId="{1757E062-80C2-4586-A137-0C7F472E70F8}" destId="{68589BF8-EB40-4A25-95D4-953DE71123A3}" srcOrd="9" destOrd="0" presId="urn:microsoft.com/office/officeart/2005/8/layout/vList2"/>
    <dgm:cxn modelId="{F043E848-76EF-45E1-BE65-E0DCCCD52DA2}" type="presParOf" srcId="{1757E062-80C2-4586-A137-0C7F472E70F8}" destId="{529E9736-41C3-479E-92B2-12E0C3C46AAA}" srcOrd="10" destOrd="0" presId="urn:microsoft.com/office/officeart/2005/8/layout/vList2"/>
    <dgm:cxn modelId="{BD069574-8827-4374-AEBB-3211A379765E}" type="presParOf" srcId="{1757E062-80C2-4586-A137-0C7F472E70F8}" destId="{B73E3D2B-F9B6-44B3-BAC5-3512814309F1}" srcOrd="11" destOrd="0" presId="urn:microsoft.com/office/officeart/2005/8/layout/vList2"/>
    <dgm:cxn modelId="{6EA5F8FF-1867-4950-BE8F-DAD5C169991E}" type="presParOf" srcId="{1757E062-80C2-4586-A137-0C7F472E70F8}" destId="{E557EBCE-4739-43FA-AD07-47966B5CF05A}" srcOrd="12" destOrd="0" presId="urn:microsoft.com/office/officeart/2005/8/layout/vList2"/>
    <dgm:cxn modelId="{271CAFF5-8ACD-4DA8-A98E-9A8863F8735C}" type="presParOf" srcId="{1757E062-80C2-4586-A137-0C7F472E70F8}" destId="{18D4018E-9EE6-4324-8C06-CAD8AD5C66C8}" srcOrd="13" destOrd="0" presId="urn:microsoft.com/office/officeart/2005/8/layout/vList2"/>
    <dgm:cxn modelId="{3EE955F0-16AE-496F-8962-8861F88682E6}" type="presParOf" srcId="{1757E062-80C2-4586-A137-0C7F472E70F8}" destId="{EEE9446D-8639-427B-ADCE-AE1B7DA600CE}"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7702C40-3B33-4118-AB99-133441EFC78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4C48DC06-796B-40F8-8E82-B3C67E02ACB7}">
      <dgm:prSet/>
      <dgm:spPr/>
      <dgm:t>
        <a:bodyPr/>
        <a:lstStyle/>
        <a:p>
          <a:r>
            <a:rPr lang="en-US" b="1"/>
            <a:t>Authority</a:t>
          </a:r>
          <a:r>
            <a:rPr lang="en-US"/>
            <a:t> refers to the formal rights in a managerial position to give orders and expect them to be followed.</a:t>
          </a:r>
        </a:p>
      </dgm:t>
    </dgm:pt>
    <dgm:pt modelId="{0FCAD4A0-DE35-4E57-A55B-160F3572318B}" type="parTrans" cxnId="{C890972A-3D0F-4953-B774-3BDD0F92BE48}">
      <dgm:prSet/>
      <dgm:spPr/>
      <dgm:t>
        <a:bodyPr/>
        <a:lstStyle/>
        <a:p>
          <a:endParaRPr lang="en-US"/>
        </a:p>
      </dgm:t>
    </dgm:pt>
    <dgm:pt modelId="{6AC2D94F-49F9-48C3-AE38-ABD820718117}" type="sibTrans" cxnId="{C890972A-3D0F-4953-B774-3BDD0F92BE48}">
      <dgm:prSet/>
      <dgm:spPr/>
      <dgm:t>
        <a:bodyPr/>
        <a:lstStyle/>
        <a:p>
          <a:endParaRPr lang="en-US"/>
        </a:p>
      </dgm:t>
    </dgm:pt>
    <dgm:pt modelId="{4EE221C0-8E69-4814-B0F2-81891CCEF884}">
      <dgm:prSet/>
      <dgm:spPr/>
      <dgm:t>
        <a:bodyPr/>
        <a:lstStyle/>
        <a:p>
          <a:r>
            <a:rPr lang="en-US"/>
            <a:t>Early management thinkers distinguished between: </a:t>
          </a:r>
        </a:p>
      </dgm:t>
    </dgm:pt>
    <dgm:pt modelId="{69E48134-7296-4A77-8F42-783789C7B5F5}" type="parTrans" cxnId="{295846E1-B0CF-49FA-B249-E5CBB81B1365}">
      <dgm:prSet/>
      <dgm:spPr/>
      <dgm:t>
        <a:bodyPr/>
        <a:lstStyle/>
        <a:p>
          <a:endParaRPr lang="en-US"/>
        </a:p>
      </dgm:t>
    </dgm:pt>
    <dgm:pt modelId="{6039C21D-53E3-4E14-8041-95AA65E007BC}" type="sibTrans" cxnId="{295846E1-B0CF-49FA-B249-E5CBB81B1365}">
      <dgm:prSet/>
      <dgm:spPr/>
      <dgm:t>
        <a:bodyPr/>
        <a:lstStyle/>
        <a:p>
          <a:endParaRPr lang="en-US"/>
        </a:p>
      </dgm:t>
    </dgm:pt>
    <dgm:pt modelId="{6233D746-F46C-427D-A727-8045DB98EF7E}">
      <dgm:prSet/>
      <dgm:spPr/>
      <dgm:t>
        <a:bodyPr/>
        <a:lstStyle/>
        <a:p>
          <a:r>
            <a:rPr lang="en-US" b="1"/>
            <a:t>Line authority</a:t>
          </a:r>
          <a:r>
            <a:rPr lang="en-US"/>
            <a:t>: </a:t>
          </a:r>
        </a:p>
      </dgm:t>
    </dgm:pt>
    <dgm:pt modelId="{2B8D117B-44ED-4661-B24D-63DB0467A66D}" type="parTrans" cxnId="{27CA2380-0B78-4423-A27D-21EAFCD71DF6}">
      <dgm:prSet/>
      <dgm:spPr/>
      <dgm:t>
        <a:bodyPr/>
        <a:lstStyle/>
        <a:p>
          <a:endParaRPr lang="en-US"/>
        </a:p>
      </dgm:t>
    </dgm:pt>
    <dgm:pt modelId="{D78ECC7D-0AEF-4A1E-8DEC-B256B613AE3A}" type="sibTrans" cxnId="{27CA2380-0B78-4423-A27D-21EAFCD71DF6}">
      <dgm:prSet/>
      <dgm:spPr/>
      <dgm:t>
        <a:bodyPr/>
        <a:lstStyle/>
        <a:p>
          <a:endParaRPr lang="en-US"/>
        </a:p>
      </dgm:t>
    </dgm:pt>
    <dgm:pt modelId="{242831BA-4EEE-4094-BDCB-F358476263D2}">
      <dgm:prSet/>
      <dgm:spPr/>
      <dgm:t>
        <a:bodyPr/>
        <a:lstStyle/>
        <a:p>
          <a:r>
            <a:rPr lang="en-US"/>
            <a:t>Gives managers the right to direct employees’ work.</a:t>
          </a:r>
        </a:p>
      </dgm:t>
    </dgm:pt>
    <dgm:pt modelId="{112F548A-B10A-41F3-BDAB-066D6D5CD252}" type="parTrans" cxnId="{E7414BB2-18CB-4714-8A93-3F1B2A771B2E}">
      <dgm:prSet/>
      <dgm:spPr/>
      <dgm:t>
        <a:bodyPr/>
        <a:lstStyle/>
        <a:p>
          <a:endParaRPr lang="en-US"/>
        </a:p>
      </dgm:t>
    </dgm:pt>
    <dgm:pt modelId="{8B5A9C3D-259D-4732-B6FA-1861C20B5589}" type="sibTrans" cxnId="{E7414BB2-18CB-4714-8A93-3F1B2A771B2E}">
      <dgm:prSet/>
      <dgm:spPr/>
      <dgm:t>
        <a:bodyPr/>
        <a:lstStyle/>
        <a:p>
          <a:endParaRPr lang="en-US"/>
        </a:p>
      </dgm:t>
    </dgm:pt>
    <dgm:pt modelId="{825D871D-D34D-467A-9024-C6105ED93035}">
      <dgm:prSet/>
      <dgm:spPr/>
      <dgm:t>
        <a:bodyPr/>
        <a:lstStyle/>
        <a:p>
          <a:r>
            <a:rPr lang="en-US"/>
            <a:t>Follows the chain of command from top to bottom.</a:t>
          </a:r>
        </a:p>
      </dgm:t>
    </dgm:pt>
    <dgm:pt modelId="{EEDAEF61-EB9E-4CA1-BBA3-3B2B7FBBFF86}" type="parTrans" cxnId="{0D5EC4D9-34C0-45CC-9C65-8D0CBAD01628}">
      <dgm:prSet/>
      <dgm:spPr/>
      <dgm:t>
        <a:bodyPr/>
        <a:lstStyle/>
        <a:p>
          <a:endParaRPr lang="en-US"/>
        </a:p>
      </dgm:t>
    </dgm:pt>
    <dgm:pt modelId="{1BE1BF75-53D5-40CA-99CF-355A84F7AD88}" type="sibTrans" cxnId="{0D5EC4D9-34C0-45CC-9C65-8D0CBAD01628}">
      <dgm:prSet/>
      <dgm:spPr/>
      <dgm:t>
        <a:bodyPr/>
        <a:lstStyle/>
        <a:p>
          <a:endParaRPr lang="en-US"/>
        </a:p>
      </dgm:t>
    </dgm:pt>
    <dgm:pt modelId="{4378219E-EEB6-4251-8C9F-65FFA48F6D95}">
      <dgm:prSet/>
      <dgm:spPr/>
      <dgm:t>
        <a:bodyPr/>
        <a:lstStyle/>
        <a:p>
          <a:r>
            <a:rPr lang="en-US"/>
            <a:t>Managers with line authority can make decisions without needing approval.</a:t>
          </a:r>
        </a:p>
      </dgm:t>
    </dgm:pt>
    <dgm:pt modelId="{D9687DA0-BD98-476E-95D8-DC5A960CD4E4}" type="parTrans" cxnId="{DCFAF7DD-FB11-457E-A526-DA95C9DF24C3}">
      <dgm:prSet/>
      <dgm:spPr/>
      <dgm:t>
        <a:bodyPr/>
        <a:lstStyle/>
        <a:p>
          <a:endParaRPr lang="en-US"/>
        </a:p>
      </dgm:t>
    </dgm:pt>
    <dgm:pt modelId="{32D35E9B-AE7B-4F0E-B855-3FB805B5E64E}" type="sibTrans" cxnId="{DCFAF7DD-FB11-457E-A526-DA95C9DF24C3}">
      <dgm:prSet/>
      <dgm:spPr/>
      <dgm:t>
        <a:bodyPr/>
        <a:lstStyle/>
        <a:p>
          <a:endParaRPr lang="en-US"/>
        </a:p>
      </dgm:t>
    </dgm:pt>
    <dgm:pt modelId="{000FA2DD-B75D-4CBC-B2D5-03F4B6352F34}">
      <dgm:prSet/>
      <dgm:spPr/>
      <dgm:t>
        <a:bodyPr/>
        <a:lstStyle/>
        <a:p>
          <a:r>
            <a:rPr lang="en-US" b="1"/>
            <a:t>Staff authority</a:t>
          </a:r>
          <a:r>
            <a:rPr lang="en-US"/>
            <a:t>: </a:t>
          </a:r>
        </a:p>
      </dgm:t>
    </dgm:pt>
    <dgm:pt modelId="{ACD01197-A1D2-455F-AE02-A34060963A83}" type="parTrans" cxnId="{18E6C6D0-00B1-4836-B315-C3B1FD8EE580}">
      <dgm:prSet/>
      <dgm:spPr/>
      <dgm:t>
        <a:bodyPr/>
        <a:lstStyle/>
        <a:p>
          <a:endParaRPr lang="en-US"/>
        </a:p>
      </dgm:t>
    </dgm:pt>
    <dgm:pt modelId="{B970ABEE-A5B4-4079-A029-C879324AEFC5}" type="sibTrans" cxnId="{18E6C6D0-00B1-4836-B315-C3B1FD8EE580}">
      <dgm:prSet/>
      <dgm:spPr/>
      <dgm:t>
        <a:bodyPr/>
        <a:lstStyle/>
        <a:p>
          <a:endParaRPr lang="en-US"/>
        </a:p>
      </dgm:t>
    </dgm:pt>
    <dgm:pt modelId="{C80D5893-A23E-45EA-BAC9-AC9F0B3ACF35}">
      <dgm:prSet/>
      <dgm:spPr/>
      <dgm:t>
        <a:bodyPr/>
        <a:lstStyle/>
        <a:p>
          <a:r>
            <a:rPr lang="en-US"/>
            <a:t>Created in large, complex organizations to support and advise line managers.</a:t>
          </a:r>
        </a:p>
      </dgm:t>
    </dgm:pt>
    <dgm:pt modelId="{CC6E86F0-B2F6-4BFB-8065-297DD3C6039C}" type="parTrans" cxnId="{6DDFF725-8CE7-4C29-B0F9-D6D6D42EFCDE}">
      <dgm:prSet/>
      <dgm:spPr/>
      <dgm:t>
        <a:bodyPr/>
        <a:lstStyle/>
        <a:p>
          <a:endParaRPr lang="en-US"/>
        </a:p>
      </dgm:t>
    </dgm:pt>
    <dgm:pt modelId="{B8D6D8DE-A140-49E8-AB28-D068AC7FB594}" type="sibTrans" cxnId="{6DDFF725-8CE7-4C29-B0F9-D6D6D42EFCDE}">
      <dgm:prSet/>
      <dgm:spPr/>
      <dgm:t>
        <a:bodyPr/>
        <a:lstStyle/>
        <a:p>
          <a:endParaRPr lang="en-US"/>
        </a:p>
      </dgm:t>
    </dgm:pt>
    <dgm:pt modelId="{22387025-180C-4FFA-A7A0-38770C359C56}">
      <dgm:prSet/>
      <dgm:spPr/>
      <dgm:t>
        <a:bodyPr/>
        <a:lstStyle/>
        <a:p>
          <a:r>
            <a:rPr lang="en-US"/>
            <a:t>Helps reduce informational and managerial burdens.</a:t>
          </a:r>
        </a:p>
      </dgm:t>
    </dgm:pt>
    <dgm:pt modelId="{46120E40-D90E-40D7-BF24-FE40B6B3A076}" type="parTrans" cxnId="{CD77E3E9-9A78-4FB6-B5CD-731796AD3855}">
      <dgm:prSet/>
      <dgm:spPr/>
      <dgm:t>
        <a:bodyPr/>
        <a:lstStyle/>
        <a:p>
          <a:endParaRPr lang="en-US"/>
        </a:p>
      </dgm:t>
    </dgm:pt>
    <dgm:pt modelId="{CA022A63-12D3-47CE-9C6C-0786FFE8048D}" type="sibTrans" cxnId="{CD77E3E9-9A78-4FB6-B5CD-731796AD3855}">
      <dgm:prSet/>
      <dgm:spPr/>
      <dgm:t>
        <a:bodyPr/>
        <a:lstStyle/>
        <a:p>
          <a:endParaRPr lang="en-US"/>
        </a:p>
      </dgm:t>
    </dgm:pt>
    <dgm:pt modelId="{7E5B8AF4-4378-4CEA-B869-B0FBCFD31D46}">
      <dgm:prSet/>
      <dgm:spPr/>
      <dgm:t>
        <a:bodyPr/>
        <a:lstStyle/>
        <a:p>
          <a:r>
            <a:rPr lang="en-US"/>
            <a:t>Example: HR directors may create specialized units like recruitment or performance management (staff functions).</a:t>
          </a:r>
        </a:p>
      </dgm:t>
    </dgm:pt>
    <dgm:pt modelId="{021BE247-F8FC-40F2-B0AD-8D5297D1B101}" type="parTrans" cxnId="{33E39BA3-669E-4F10-948E-E48C8B904133}">
      <dgm:prSet/>
      <dgm:spPr/>
      <dgm:t>
        <a:bodyPr/>
        <a:lstStyle/>
        <a:p>
          <a:endParaRPr lang="en-US"/>
        </a:p>
      </dgm:t>
    </dgm:pt>
    <dgm:pt modelId="{5DEB2AC3-EFC2-46D0-8EA5-FBC8E1D25196}" type="sibTrans" cxnId="{33E39BA3-669E-4F10-948E-E48C8B904133}">
      <dgm:prSet/>
      <dgm:spPr/>
      <dgm:t>
        <a:bodyPr/>
        <a:lstStyle/>
        <a:p>
          <a:endParaRPr lang="en-US"/>
        </a:p>
      </dgm:t>
    </dgm:pt>
    <dgm:pt modelId="{FF5BD29E-C006-47A7-8211-BEED600AC1F7}" type="pres">
      <dgm:prSet presAssocID="{17702C40-3B33-4118-AB99-133441EFC780}" presName="Name0" presStyleCnt="0">
        <dgm:presLayoutVars>
          <dgm:dir/>
          <dgm:animLvl val="lvl"/>
          <dgm:resizeHandles val="exact"/>
        </dgm:presLayoutVars>
      </dgm:prSet>
      <dgm:spPr/>
    </dgm:pt>
    <dgm:pt modelId="{0C3D48B7-2639-4A5A-96F9-84168DF89418}" type="pres">
      <dgm:prSet presAssocID="{000FA2DD-B75D-4CBC-B2D5-03F4B6352F34}" presName="boxAndChildren" presStyleCnt="0"/>
      <dgm:spPr/>
    </dgm:pt>
    <dgm:pt modelId="{303913F5-C5CE-43DE-BE55-2A5EDE4D1A86}" type="pres">
      <dgm:prSet presAssocID="{000FA2DD-B75D-4CBC-B2D5-03F4B6352F34}" presName="parentTextBox" presStyleLbl="node1" presStyleIdx="0" presStyleCnt="4"/>
      <dgm:spPr/>
    </dgm:pt>
    <dgm:pt modelId="{A8F8B7E7-354C-4FB0-A8B4-F4913BF2FC17}" type="pres">
      <dgm:prSet presAssocID="{000FA2DD-B75D-4CBC-B2D5-03F4B6352F34}" presName="entireBox" presStyleLbl="node1" presStyleIdx="0" presStyleCnt="4"/>
      <dgm:spPr/>
    </dgm:pt>
    <dgm:pt modelId="{DB4DACA3-AABD-4F95-BEB4-978F62AC970A}" type="pres">
      <dgm:prSet presAssocID="{000FA2DD-B75D-4CBC-B2D5-03F4B6352F34}" presName="descendantBox" presStyleCnt="0"/>
      <dgm:spPr/>
    </dgm:pt>
    <dgm:pt modelId="{5AA3508F-D1B7-4000-8A7E-20F8FF762AF5}" type="pres">
      <dgm:prSet presAssocID="{C80D5893-A23E-45EA-BAC9-AC9F0B3ACF35}" presName="childTextBox" presStyleLbl="fgAccFollowNode1" presStyleIdx="0" presStyleCnt="6">
        <dgm:presLayoutVars>
          <dgm:bulletEnabled val="1"/>
        </dgm:presLayoutVars>
      </dgm:prSet>
      <dgm:spPr/>
    </dgm:pt>
    <dgm:pt modelId="{792CC416-1566-427A-9234-2E5D160681D0}" type="pres">
      <dgm:prSet presAssocID="{22387025-180C-4FFA-A7A0-38770C359C56}" presName="childTextBox" presStyleLbl="fgAccFollowNode1" presStyleIdx="1" presStyleCnt="6">
        <dgm:presLayoutVars>
          <dgm:bulletEnabled val="1"/>
        </dgm:presLayoutVars>
      </dgm:prSet>
      <dgm:spPr/>
    </dgm:pt>
    <dgm:pt modelId="{2EF2C054-FECF-41D0-B27B-622FEE67CF96}" type="pres">
      <dgm:prSet presAssocID="{7E5B8AF4-4378-4CEA-B869-B0FBCFD31D46}" presName="childTextBox" presStyleLbl="fgAccFollowNode1" presStyleIdx="2" presStyleCnt="6">
        <dgm:presLayoutVars>
          <dgm:bulletEnabled val="1"/>
        </dgm:presLayoutVars>
      </dgm:prSet>
      <dgm:spPr/>
    </dgm:pt>
    <dgm:pt modelId="{9C66750D-068B-4EDE-926F-CB760F422003}" type="pres">
      <dgm:prSet presAssocID="{D78ECC7D-0AEF-4A1E-8DEC-B256B613AE3A}" presName="sp" presStyleCnt="0"/>
      <dgm:spPr/>
    </dgm:pt>
    <dgm:pt modelId="{DA34FF23-D1B0-44FA-ADE7-BB9647FB602C}" type="pres">
      <dgm:prSet presAssocID="{6233D746-F46C-427D-A727-8045DB98EF7E}" presName="arrowAndChildren" presStyleCnt="0"/>
      <dgm:spPr/>
    </dgm:pt>
    <dgm:pt modelId="{74C22049-A6C6-42FB-8C2B-02EFF7144B5D}" type="pres">
      <dgm:prSet presAssocID="{6233D746-F46C-427D-A727-8045DB98EF7E}" presName="parentTextArrow" presStyleLbl="node1" presStyleIdx="0" presStyleCnt="4"/>
      <dgm:spPr/>
    </dgm:pt>
    <dgm:pt modelId="{61F89039-5FA0-4FDF-BE08-380444284135}" type="pres">
      <dgm:prSet presAssocID="{6233D746-F46C-427D-A727-8045DB98EF7E}" presName="arrow" presStyleLbl="node1" presStyleIdx="1" presStyleCnt="4"/>
      <dgm:spPr/>
    </dgm:pt>
    <dgm:pt modelId="{BC1F1F3C-906D-40E9-B36D-3015AB117094}" type="pres">
      <dgm:prSet presAssocID="{6233D746-F46C-427D-A727-8045DB98EF7E}" presName="descendantArrow" presStyleCnt="0"/>
      <dgm:spPr/>
    </dgm:pt>
    <dgm:pt modelId="{3D8158C0-64AD-42BA-9530-8112A597C9D5}" type="pres">
      <dgm:prSet presAssocID="{242831BA-4EEE-4094-BDCB-F358476263D2}" presName="childTextArrow" presStyleLbl="fgAccFollowNode1" presStyleIdx="3" presStyleCnt="6">
        <dgm:presLayoutVars>
          <dgm:bulletEnabled val="1"/>
        </dgm:presLayoutVars>
      </dgm:prSet>
      <dgm:spPr/>
    </dgm:pt>
    <dgm:pt modelId="{879D8A76-B1D9-486F-8E27-007FFB37759C}" type="pres">
      <dgm:prSet presAssocID="{825D871D-D34D-467A-9024-C6105ED93035}" presName="childTextArrow" presStyleLbl="fgAccFollowNode1" presStyleIdx="4" presStyleCnt="6">
        <dgm:presLayoutVars>
          <dgm:bulletEnabled val="1"/>
        </dgm:presLayoutVars>
      </dgm:prSet>
      <dgm:spPr/>
    </dgm:pt>
    <dgm:pt modelId="{D6E3A86A-0B0D-4EBD-A5CD-D301636C5FBE}" type="pres">
      <dgm:prSet presAssocID="{4378219E-EEB6-4251-8C9F-65FFA48F6D95}" presName="childTextArrow" presStyleLbl="fgAccFollowNode1" presStyleIdx="5" presStyleCnt="6">
        <dgm:presLayoutVars>
          <dgm:bulletEnabled val="1"/>
        </dgm:presLayoutVars>
      </dgm:prSet>
      <dgm:spPr/>
    </dgm:pt>
    <dgm:pt modelId="{62DB798A-88CB-4EF2-966C-4FED834A7681}" type="pres">
      <dgm:prSet presAssocID="{6039C21D-53E3-4E14-8041-95AA65E007BC}" presName="sp" presStyleCnt="0"/>
      <dgm:spPr/>
    </dgm:pt>
    <dgm:pt modelId="{8E849732-4B80-43EC-B6D9-070D864BEADE}" type="pres">
      <dgm:prSet presAssocID="{4EE221C0-8E69-4814-B0F2-81891CCEF884}" presName="arrowAndChildren" presStyleCnt="0"/>
      <dgm:spPr/>
    </dgm:pt>
    <dgm:pt modelId="{CBFAAD1C-4ACE-4BCD-B9A8-0CE65B9DEACF}" type="pres">
      <dgm:prSet presAssocID="{4EE221C0-8E69-4814-B0F2-81891CCEF884}" presName="parentTextArrow" presStyleLbl="node1" presStyleIdx="2" presStyleCnt="4"/>
      <dgm:spPr/>
    </dgm:pt>
    <dgm:pt modelId="{F2D9F32E-A489-468D-930E-D4D369BC2E56}" type="pres">
      <dgm:prSet presAssocID="{6AC2D94F-49F9-48C3-AE38-ABD820718117}" presName="sp" presStyleCnt="0"/>
      <dgm:spPr/>
    </dgm:pt>
    <dgm:pt modelId="{AC5DD9E8-F994-401F-A4A9-2611B9548DC1}" type="pres">
      <dgm:prSet presAssocID="{4C48DC06-796B-40F8-8E82-B3C67E02ACB7}" presName="arrowAndChildren" presStyleCnt="0"/>
      <dgm:spPr/>
    </dgm:pt>
    <dgm:pt modelId="{7BFAF0CE-3B11-4A09-8A9A-AF81AD9F1708}" type="pres">
      <dgm:prSet presAssocID="{4C48DC06-796B-40F8-8E82-B3C67E02ACB7}" presName="parentTextArrow" presStyleLbl="node1" presStyleIdx="3" presStyleCnt="4"/>
      <dgm:spPr/>
    </dgm:pt>
  </dgm:ptLst>
  <dgm:cxnLst>
    <dgm:cxn modelId="{5ABC9119-CA69-4C84-BC8C-5476AAFC712C}" type="presOf" srcId="{000FA2DD-B75D-4CBC-B2D5-03F4B6352F34}" destId="{303913F5-C5CE-43DE-BE55-2A5EDE4D1A86}" srcOrd="0" destOrd="0" presId="urn:microsoft.com/office/officeart/2005/8/layout/process4"/>
    <dgm:cxn modelId="{6DDFF725-8CE7-4C29-B0F9-D6D6D42EFCDE}" srcId="{000FA2DD-B75D-4CBC-B2D5-03F4B6352F34}" destId="{C80D5893-A23E-45EA-BAC9-AC9F0B3ACF35}" srcOrd="0" destOrd="0" parTransId="{CC6E86F0-B2F6-4BFB-8065-297DD3C6039C}" sibTransId="{B8D6D8DE-A140-49E8-AB28-D068AC7FB594}"/>
    <dgm:cxn modelId="{C890972A-3D0F-4953-B774-3BDD0F92BE48}" srcId="{17702C40-3B33-4118-AB99-133441EFC780}" destId="{4C48DC06-796B-40F8-8E82-B3C67E02ACB7}" srcOrd="0" destOrd="0" parTransId="{0FCAD4A0-DE35-4E57-A55B-160F3572318B}" sibTransId="{6AC2D94F-49F9-48C3-AE38-ABD820718117}"/>
    <dgm:cxn modelId="{0BC1B82F-119C-4D0C-94B4-BECF97A0AD0A}" type="presOf" srcId="{000FA2DD-B75D-4CBC-B2D5-03F4B6352F34}" destId="{A8F8B7E7-354C-4FB0-A8B4-F4913BF2FC17}" srcOrd="1" destOrd="0" presId="urn:microsoft.com/office/officeart/2005/8/layout/process4"/>
    <dgm:cxn modelId="{1ADDB64B-DFA7-4470-9048-32A94CD5EC3B}" type="presOf" srcId="{22387025-180C-4FFA-A7A0-38770C359C56}" destId="{792CC416-1566-427A-9234-2E5D160681D0}" srcOrd="0" destOrd="0" presId="urn:microsoft.com/office/officeart/2005/8/layout/process4"/>
    <dgm:cxn modelId="{10D5356F-C54B-4A40-8300-90DF3C59C1E7}" type="presOf" srcId="{4378219E-EEB6-4251-8C9F-65FFA48F6D95}" destId="{D6E3A86A-0B0D-4EBD-A5CD-D301636C5FBE}" srcOrd="0" destOrd="0" presId="urn:microsoft.com/office/officeart/2005/8/layout/process4"/>
    <dgm:cxn modelId="{25BE2951-97C9-4846-99C9-861C0B41D49C}" type="presOf" srcId="{825D871D-D34D-467A-9024-C6105ED93035}" destId="{879D8A76-B1D9-486F-8E27-007FFB37759C}" srcOrd="0" destOrd="0" presId="urn:microsoft.com/office/officeart/2005/8/layout/process4"/>
    <dgm:cxn modelId="{BCBDA67C-292F-49D9-BA92-C93046CC1EF9}" type="presOf" srcId="{17702C40-3B33-4118-AB99-133441EFC780}" destId="{FF5BD29E-C006-47A7-8211-BEED600AC1F7}" srcOrd="0" destOrd="0" presId="urn:microsoft.com/office/officeart/2005/8/layout/process4"/>
    <dgm:cxn modelId="{27CA2380-0B78-4423-A27D-21EAFCD71DF6}" srcId="{17702C40-3B33-4118-AB99-133441EFC780}" destId="{6233D746-F46C-427D-A727-8045DB98EF7E}" srcOrd="2" destOrd="0" parTransId="{2B8D117B-44ED-4661-B24D-63DB0467A66D}" sibTransId="{D78ECC7D-0AEF-4A1E-8DEC-B256B613AE3A}"/>
    <dgm:cxn modelId="{E1CA8896-8FAA-4A09-BF8E-E28961E5F3C8}" type="presOf" srcId="{6233D746-F46C-427D-A727-8045DB98EF7E}" destId="{74C22049-A6C6-42FB-8C2B-02EFF7144B5D}" srcOrd="0" destOrd="0" presId="urn:microsoft.com/office/officeart/2005/8/layout/process4"/>
    <dgm:cxn modelId="{33E39BA3-669E-4F10-948E-E48C8B904133}" srcId="{000FA2DD-B75D-4CBC-B2D5-03F4B6352F34}" destId="{7E5B8AF4-4378-4CEA-B869-B0FBCFD31D46}" srcOrd="2" destOrd="0" parTransId="{021BE247-F8FC-40F2-B0AD-8D5297D1B101}" sibTransId="{5DEB2AC3-EFC2-46D0-8EA5-FBC8E1D25196}"/>
    <dgm:cxn modelId="{E7414BB2-18CB-4714-8A93-3F1B2A771B2E}" srcId="{6233D746-F46C-427D-A727-8045DB98EF7E}" destId="{242831BA-4EEE-4094-BDCB-F358476263D2}" srcOrd="0" destOrd="0" parTransId="{112F548A-B10A-41F3-BDAB-066D6D5CD252}" sibTransId="{8B5A9C3D-259D-4732-B6FA-1861C20B5589}"/>
    <dgm:cxn modelId="{22BEEEB2-6167-4E22-9269-483271340B8F}" type="presOf" srcId="{7E5B8AF4-4378-4CEA-B869-B0FBCFD31D46}" destId="{2EF2C054-FECF-41D0-B27B-622FEE67CF96}" srcOrd="0" destOrd="0" presId="urn:microsoft.com/office/officeart/2005/8/layout/process4"/>
    <dgm:cxn modelId="{1E2FB0B6-9C40-4FD6-AE85-BEF7316A3DB9}" type="presOf" srcId="{4EE221C0-8E69-4814-B0F2-81891CCEF884}" destId="{CBFAAD1C-4ACE-4BCD-B9A8-0CE65B9DEACF}" srcOrd="0" destOrd="0" presId="urn:microsoft.com/office/officeart/2005/8/layout/process4"/>
    <dgm:cxn modelId="{553B66C7-6F44-47E3-B3E3-139C69942D68}" type="presOf" srcId="{C80D5893-A23E-45EA-BAC9-AC9F0B3ACF35}" destId="{5AA3508F-D1B7-4000-8A7E-20F8FF762AF5}" srcOrd="0" destOrd="0" presId="urn:microsoft.com/office/officeart/2005/8/layout/process4"/>
    <dgm:cxn modelId="{18E6C6D0-00B1-4836-B315-C3B1FD8EE580}" srcId="{17702C40-3B33-4118-AB99-133441EFC780}" destId="{000FA2DD-B75D-4CBC-B2D5-03F4B6352F34}" srcOrd="3" destOrd="0" parTransId="{ACD01197-A1D2-455F-AE02-A34060963A83}" sibTransId="{B970ABEE-A5B4-4079-A029-C879324AEFC5}"/>
    <dgm:cxn modelId="{0D5EC4D9-34C0-45CC-9C65-8D0CBAD01628}" srcId="{6233D746-F46C-427D-A727-8045DB98EF7E}" destId="{825D871D-D34D-467A-9024-C6105ED93035}" srcOrd="1" destOrd="0" parTransId="{EEDAEF61-EB9E-4CA1-BBA3-3B2B7FBBFF86}" sibTransId="{1BE1BF75-53D5-40CA-99CF-355A84F7AD88}"/>
    <dgm:cxn modelId="{DCFAF7DD-FB11-457E-A526-DA95C9DF24C3}" srcId="{6233D746-F46C-427D-A727-8045DB98EF7E}" destId="{4378219E-EEB6-4251-8C9F-65FFA48F6D95}" srcOrd="2" destOrd="0" parTransId="{D9687DA0-BD98-476E-95D8-DC5A960CD4E4}" sibTransId="{32D35E9B-AE7B-4F0E-B855-3FB805B5E64E}"/>
    <dgm:cxn modelId="{B26B33DF-2B29-4CE7-9DC3-308262A1A371}" type="presOf" srcId="{6233D746-F46C-427D-A727-8045DB98EF7E}" destId="{61F89039-5FA0-4FDF-BE08-380444284135}" srcOrd="1" destOrd="0" presId="urn:microsoft.com/office/officeart/2005/8/layout/process4"/>
    <dgm:cxn modelId="{526344E0-1994-41A6-9415-9B6BD33C88DE}" type="presOf" srcId="{242831BA-4EEE-4094-BDCB-F358476263D2}" destId="{3D8158C0-64AD-42BA-9530-8112A597C9D5}" srcOrd="0" destOrd="0" presId="urn:microsoft.com/office/officeart/2005/8/layout/process4"/>
    <dgm:cxn modelId="{295846E1-B0CF-49FA-B249-E5CBB81B1365}" srcId="{17702C40-3B33-4118-AB99-133441EFC780}" destId="{4EE221C0-8E69-4814-B0F2-81891CCEF884}" srcOrd="1" destOrd="0" parTransId="{69E48134-7296-4A77-8F42-783789C7B5F5}" sibTransId="{6039C21D-53E3-4E14-8041-95AA65E007BC}"/>
    <dgm:cxn modelId="{CD77E3E9-9A78-4FB6-B5CD-731796AD3855}" srcId="{000FA2DD-B75D-4CBC-B2D5-03F4B6352F34}" destId="{22387025-180C-4FFA-A7A0-38770C359C56}" srcOrd="1" destOrd="0" parTransId="{46120E40-D90E-40D7-BF24-FE40B6B3A076}" sibTransId="{CA022A63-12D3-47CE-9C6C-0786FFE8048D}"/>
    <dgm:cxn modelId="{80C8EBF3-A636-422D-82E6-8040E8F834A5}" type="presOf" srcId="{4C48DC06-796B-40F8-8E82-B3C67E02ACB7}" destId="{7BFAF0CE-3B11-4A09-8A9A-AF81AD9F1708}" srcOrd="0" destOrd="0" presId="urn:microsoft.com/office/officeart/2005/8/layout/process4"/>
    <dgm:cxn modelId="{5D1E5FBD-3030-422A-8F4A-F639075BFE28}" type="presParOf" srcId="{FF5BD29E-C006-47A7-8211-BEED600AC1F7}" destId="{0C3D48B7-2639-4A5A-96F9-84168DF89418}" srcOrd="0" destOrd="0" presId="urn:microsoft.com/office/officeart/2005/8/layout/process4"/>
    <dgm:cxn modelId="{A14F6B47-12F9-495B-B249-38437893C2E0}" type="presParOf" srcId="{0C3D48B7-2639-4A5A-96F9-84168DF89418}" destId="{303913F5-C5CE-43DE-BE55-2A5EDE4D1A86}" srcOrd="0" destOrd="0" presId="urn:microsoft.com/office/officeart/2005/8/layout/process4"/>
    <dgm:cxn modelId="{1B761CB5-7E30-4058-826C-15C97AC5644B}" type="presParOf" srcId="{0C3D48B7-2639-4A5A-96F9-84168DF89418}" destId="{A8F8B7E7-354C-4FB0-A8B4-F4913BF2FC17}" srcOrd="1" destOrd="0" presId="urn:microsoft.com/office/officeart/2005/8/layout/process4"/>
    <dgm:cxn modelId="{1BD8272D-1DF6-493E-BB66-651368C380A8}" type="presParOf" srcId="{0C3D48B7-2639-4A5A-96F9-84168DF89418}" destId="{DB4DACA3-AABD-4F95-BEB4-978F62AC970A}" srcOrd="2" destOrd="0" presId="urn:microsoft.com/office/officeart/2005/8/layout/process4"/>
    <dgm:cxn modelId="{2F220C29-DEBF-4F8A-A6B2-D7CCFD70E1CB}" type="presParOf" srcId="{DB4DACA3-AABD-4F95-BEB4-978F62AC970A}" destId="{5AA3508F-D1B7-4000-8A7E-20F8FF762AF5}" srcOrd="0" destOrd="0" presId="urn:microsoft.com/office/officeart/2005/8/layout/process4"/>
    <dgm:cxn modelId="{6B084677-006E-41FA-BAD1-83DB3440F9E6}" type="presParOf" srcId="{DB4DACA3-AABD-4F95-BEB4-978F62AC970A}" destId="{792CC416-1566-427A-9234-2E5D160681D0}" srcOrd="1" destOrd="0" presId="urn:microsoft.com/office/officeart/2005/8/layout/process4"/>
    <dgm:cxn modelId="{091ABF9C-27E0-45EB-9BEF-342BD47CEA49}" type="presParOf" srcId="{DB4DACA3-AABD-4F95-BEB4-978F62AC970A}" destId="{2EF2C054-FECF-41D0-B27B-622FEE67CF96}" srcOrd="2" destOrd="0" presId="urn:microsoft.com/office/officeart/2005/8/layout/process4"/>
    <dgm:cxn modelId="{92F2DDE9-4D71-4649-9DE4-DB6B0145A475}" type="presParOf" srcId="{FF5BD29E-C006-47A7-8211-BEED600AC1F7}" destId="{9C66750D-068B-4EDE-926F-CB760F422003}" srcOrd="1" destOrd="0" presId="urn:microsoft.com/office/officeart/2005/8/layout/process4"/>
    <dgm:cxn modelId="{1F9B0427-2B16-45AD-805E-6881F7669473}" type="presParOf" srcId="{FF5BD29E-C006-47A7-8211-BEED600AC1F7}" destId="{DA34FF23-D1B0-44FA-ADE7-BB9647FB602C}" srcOrd="2" destOrd="0" presId="urn:microsoft.com/office/officeart/2005/8/layout/process4"/>
    <dgm:cxn modelId="{1AE0FDAE-CE88-4591-8D42-A2AC3C8B0C79}" type="presParOf" srcId="{DA34FF23-D1B0-44FA-ADE7-BB9647FB602C}" destId="{74C22049-A6C6-42FB-8C2B-02EFF7144B5D}" srcOrd="0" destOrd="0" presId="urn:microsoft.com/office/officeart/2005/8/layout/process4"/>
    <dgm:cxn modelId="{7E47606D-A7B0-48EE-A2E4-252D6C95EE51}" type="presParOf" srcId="{DA34FF23-D1B0-44FA-ADE7-BB9647FB602C}" destId="{61F89039-5FA0-4FDF-BE08-380444284135}" srcOrd="1" destOrd="0" presId="urn:microsoft.com/office/officeart/2005/8/layout/process4"/>
    <dgm:cxn modelId="{8D746775-CD6F-45EB-922B-9BDF794D6AAC}" type="presParOf" srcId="{DA34FF23-D1B0-44FA-ADE7-BB9647FB602C}" destId="{BC1F1F3C-906D-40E9-B36D-3015AB117094}" srcOrd="2" destOrd="0" presId="urn:microsoft.com/office/officeart/2005/8/layout/process4"/>
    <dgm:cxn modelId="{AD04DB86-C089-4E69-B084-16177E59B832}" type="presParOf" srcId="{BC1F1F3C-906D-40E9-B36D-3015AB117094}" destId="{3D8158C0-64AD-42BA-9530-8112A597C9D5}" srcOrd="0" destOrd="0" presId="urn:microsoft.com/office/officeart/2005/8/layout/process4"/>
    <dgm:cxn modelId="{99FE09FA-6146-42E5-8AE4-1820B89499E9}" type="presParOf" srcId="{BC1F1F3C-906D-40E9-B36D-3015AB117094}" destId="{879D8A76-B1D9-486F-8E27-007FFB37759C}" srcOrd="1" destOrd="0" presId="urn:microsoft.com/office/officeart/2005/8/layout/process4"/>
    <dgm:cxn modelId="{02982064-0151-496D-9AA0-74F436077662}" type="presParOf" srcId="{BC1F1F3C-906D-40E9-B36D-3015AB117094}" destId="{D6E3A86A-0B0D-4EBD-A5CD-D301636C5FBE}" srcOrd="2" destOrd="0" presId="urn:microsoft.com/office/officeart/2005/8/layout/process4"/>
    <dgm:cxn modelId="{4DEB7E08-A91D-4BD3-93F6-CF6EE23B77DB}" type="presParOf" srcId="{FF5BD29E-C006-47A7-8211-BEED600AC1F7}" destId="{62DB798A-88CB-4EF2-966C-4FED834A7681}" srcOrd="3" destOrd="0" presId="urn:microsoft.com/office/officeart/2005/8/layout/process4"/>
    <dgm:cxn modelId="{299E9FB7-3F5F-4FC0-8FF1-FE2D333F3266}" type="presParOf" srcId="{FF5BD29E-C006-47A7-8211-BEED600AC1F7}" destId="{8E849732-4B80-43EC-B6D9-070D864BEADE}" srcOrd="4" destOrd="0" presId="urn:microsoft.com/office/officeart/2005/8/layout/process4"/>
    <dgm:cxn modelId="{4F9B1D46-9749-453F-81FE-09CB55D15A24}" type="presParOf" srcId="{8E849732-4B80-43EC-B6D9-070D864BEADE}" destId="{CBFAAD1C-4ACE-4BCD-B9A8-0CE65B9DEACF}" srcOrd="0" destOrd="0" presId="urn:microsoft.com/office/officeart/2005/8/layout/process4"/>
    <dgm:cxn modelId="{C5D71EAB-AB83-4FFA-84F8-4A970D9B4276}" type="presParOf" srcId="{FF5BD29E-C006-47A7-8211-BEED600AC1F7}" destId="{F2D9F32E-A489-468D-930E-D4D369BC2E56}" srcOrd="5" destOrd="0" presId="urn:microsoft.com/office/officeart/2005/8/layout/process4"/>
    <dgm:cxn modelId="{C52A07FB-829D-41C0-B67C-D006E5F5D2AE}" type="presParOf" srcId="{FF5BD29E-C006-47A7-8211-BEED600AC1F7}" destId="{AC5DD9E8-F994-401F-A4A9-2611B9548DC1}" srcOrd="6" destOrd="0" presId="urn:microsoft.com/office/officeart/2005/8/layout/process4"/>
    <dgm:cxn modelId="{CCCA36D1-280E-4311-AC9F-87843865A7B2}" type="presParOf" srcId="{AC5DD9E8-F994-401F-A4A9-2611B9548DC1}" destId="{7BFAF0CE-3B11-4A09-8A9A-AF81AD9F170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FE569B-AD85-481D-A104-7D7EBCAEA34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3A7B196-AE99-4C84-9F32-35164DFCC482}">
      <dgm:prSet/>
      <dgm:spPr/>
      <dgm:t>
        <a:bodyPr/>
        <a:lstStyle/>
        <a:p>
          <a:r>
            <a:rPr lang="en-US"/>
            <a:t>When managers assign tasks, employees have a duty to perform them—this is </a:t>
          </a:r>
          <a:r>
            <a:rPr lang="en-US" b="1"/>
            <a:t>responsibility</a:t>
          </a:r>
          <a:r>
            <a:rPr lang="en-US"/>
            <a:t>.</a:t>
          </a:r>
        </a:p>
      </dgm:t>
    </dgm:pt>
    <dgm:pt modelId="{3040461C-D07E-4AA2-9EFE-9947996160BB}" type="parTrans" cxnId="{1FEF4B30-D426-4762-8162-112241DD5A1E}">
      <dgm:prSet/>
      <dgm:spPr/>
      <dgm:t>
        <a:bodyPr/>
        <a:lstStyle/>
        <a:p>
          <a:endParaRPr lang="en-US"/>
        </a:p>
      </dgm:t>
    </dgm:pt>
    <dgm:pt modelId="{5919A57E-6EC1-44D9-95F0-C715EA0B2343}" type="sibTrans" cxnId="{1FEF4B30-D426-4762-8162-112241DD5A1E}">
      <dgm:prSet/>
      <dgm:spPr/>
      <dgm:t>
        <a:bodyPr/>
        <a:lstStyle/>
        <a:p>
          <a:endParaRPr lang="en-US"/>
        </a:p>
      </dgm:t>
    </dgm:pt>
    <dgm:pt modelId="{D35D717D-C721-4580-9EAD-33BA9C95AC3F}">
      <dgm:prSet/>
      <dgm:spPr/>
      <dgm:t>
        <a:bodyPr/>
        <a:lstStyle/>
        <a:p>
          <a:r>
            <a:rPr lang="en-US"/>
            <a:t>Employees must be held accountable for their performance.</a:t>
          </a:r>
        </a:p>
      </dgm:t>
    </dgm:pt>
    <dgm:pt modelId="{DF91B3FE-B8F5-42C3-924D-89A08273F53F}" type="parTrans" cxnId="{4A9D1B3D-36CE-40F6-812E-BE62F4541850}">
      <dgm:prSet/>
      <dgm:spPr/>
      <dgm:t>
        <a:bodyPr/>
        <a:lstStyle/>
        <a:p>
          <a:endParaRPr lang="en-US"/>
        </a:p>
      </dgm:t>
    </dgm:pt>
    <dgm:pt modelId="{1AA3A24B-1265-420A-BB40-2A9C4DEBB6DA}" type="sibTrans" cxnId="{4A9D1B3D-36CE-40F6-812E-BE62F4541850}">
      <dgm:prSet/>
      <dgm:spPr/>
      <dgm:t>
        <a:bodyPr/>
        <a:lstStyle/>
        <a:p>
          <a:endParaRPr lang="en-US"/>
        </a:p>
      </dgm:t>
    </dgm:pt>
    <dgm:pt modelId="{7F1292C0-893C-439F-97C8-C8FBBCD034AC}">
      <dgm:prSet/>
      <dgm:spPr/>
      <dgm:t>
        <a:bodyPr/>
        <a:lstStyle/>
        <a:p>
          <a:r>
            <a:rPr lang="en-US"/>
            <a:t>Giving authority </a:t>
          </a:r>
          <a:r>
            <a:rPr lang="en-US" b="1"/>
            <a:t>without</a:t>
          </a:r>
          <a:r>
            <a:rPr lang="en-US"/>
            <a:t> responsibility can lead to abuse.</a:t>
          </a:r>
        </a:p>
      </dgm:t>
    </dgm:pt>
    <dgm:pt modelId="{CC0A2F29-1723-40D5-8B38-1EBBB1FFD9FB}" type="parTrans" cxnId="{F6E53A1C-8651-43DF-8B30-F53473B9809F}">
      <dgm:prSet/>
      <dgm:spPr/>
      <dgm:t>
        <a:bodyPr/>
        <a:lstStyle/>
        <a:p>
          <a:endParaRPr lang="en-US"/>
        </a:p>
      </dgm:t>
    </dgm:pt>
    <dgm:pt modelId="{0BC9A739-F50A-4E49-BF87-AC85D4451B2F}" type="sibTrans" cxnId="{F6E53A1C-8651-43DF-8B30-F53473B9809F}">
      <dgm:prSet/>
      <dgm:spPr/>
      <dgm:t>
        <a:bodyPr/>
        <a:lstStyle/>
        <a:p>
          <a:endParaRPr lang="en-US"/>
        </a:p>
      </dgm:t>
    </dgm:pt>
    <dgm:pt modelId="{98BFC762-0665-4F37-A761-99E9658BA78F}">
      <dgm:prSet/>
      <dgm:spPr/>
      <dgm:t>
        <a:bodyPr/>
        <a:lstStyle/>
        <a:p>
          <a:r>
            <a:rPr lang="en-US"/>
            <a:t>Holding employees responsible </a:t>
          </a:r>
          <a:r>
            <a:rPr lang="en-US" b="1"/>
            <a:t>without</a:t>
          </a:r>
          <a:r>
            <a:rPr lang="en-US"/>
            <a:t> authority is also unfair because they cannot control outcomes.</a:t>
          </a:r>
        </a:p>
      </dgm:t>
    </dgm:pt>
    <dgm:pt modelId="{89C8F2A6-CDA5-4ED3-B145-EAA4FA489E04}" type="parTrans" cxnId="{245FCBE7-28B2-42E5-90E6-83E0F698347E}">
      <dgm:prSet/>
      <dgm:spPr/>
      <dgm:t>
        <a:bodyPr/>
        <a:lstStyle/>
        <a:p>
          <a:endParaRPr lang="en-US"/>
        </a:p>
      </dgm:t>
    </dgm:pt>
    <dgm:pt modelId="{6C738427-3DA8-4A8F-B870-9367D261631F}" type="sibTrans" cxnId="{245FCBE7-28B2-42E5-90E6-83E0F698347E}">
      <dgm:prSet/>
      <dgm:spPr/>
      <dgm:t>
        <a:bodyPr/>
        <a:lstStyle/>
        <a:p>
          <a:endParaRPr lang="en-US"/>
        </a:p>
      </dgm:t>
    </dgm:pt>
    <dgm:pt modelId="{D82559FA-02D2-4CD7-846C-E3487A248475}" type="pres">
      <dgm:prSet presAssocID="{39FE569B-AD85-481D-A104-7D7EBCAEA348}" presName="root" presStyleCnt="0">
        <dgm:presLayoutVars>
          <dgm:dir/>
          <dgm:resizeHandles val="exact"/>
        </dgm:presLayoutVars>
      </dgm:prSet>
      <dgm:spPr/>
    </dgm:pt>
    <dgm:pt modelId="{9324AD98-9643-4BB0-811C-11E5A3F6AE59}" type="pres">
      <dgm:prSet presAssocID="{39FE569B-AD85-481D-A104-7D7EBCAEA348}" presName="container" presStyleCnt="0">
        <dgm:presLayoutVars>
          <dgm:dir/>
          <dgm:resizeHandles val="exact"/>
        </dgm:presLayoutVars>
      </dgm:prSet>
      <dgm:spPr/>
    </dgm:pt>
    <dgm:pt modelId="{7D96CDBC-7F01-43C3-B39A-822E6C73C898}" type="pres">
      <dgm:prSet presAssocID="{63A7B196-AE99-4C84-9F32-35164DFCC482}" presName="compNode" presStyleCnt="0"/>
      <dgm:spPr/>
    </dgm:pt>
    <dgm:pt modelId="{51A82760-B40C-4F54-AB15-20CFCA83CE00}" type="pres">
      <dgm:prSet presAssocID="{63A7B196-AE99-4C84-9F32-35164DFCC482}" presName="iconBgRect" presStyleLbl="bgShp" presStyleIdx="0" presStyleCnt="4"/>
      <dgm:spPr/>
    </dgm:pt>
    <dgm:pt modelId="{2C5697F2-DB39-4951-BCC7-4438572AC5CB}" type="pres">
      <dgm:prSet presAssocID="{63A7B196-AE99-4C84-9F32-35164DFCC48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64112C9E-BDBB-4A93-A5CE-8B9E2C597C33}" type="pres">
      <dgm:prSet presAssocID="{63A7B196-AE99-4C84-9F32-35164DFCC482}" presName="spaceRect" presStyleCnt="0"/>
      <dgm:spPr/>
    </dgm:pt>
    <dgm:pt modelId="{35E9A781-2F91-4D5B-B600-DD11F38A80F9}" type="pres">
      <dgm:prSet presAssocID="{63A7B196-AE99-4C84-9F32-35164DFCC482}" presName="textRect" presStyleLbl="revTx" presStyleIdx="0" presStyleCnt="4">
        <dgm:presLayoutVars>
          <dgm:chMax val="1"/>
          <dgm:chPref val="1"/>
        </dgm:presLayoutVars>
      </dgm:prSet>
      <dgm:spPr/>
    </dgm:pt>
    <dgm:pt modelId="{5EF38EC5-C9A8-4874-8041-F4E7300B903F}" type="pres">
      <dgm:prSet presAssocID="{5919A57E-6EC1-44D9-95F0-C715EA0B2343}" presName="sibTrans" presStyleLbl="sibTrans2D1" presStyleIdx="0" presStyleCnt="0"/>
      <dgm:spPr/>
    </dgm:pt>
    <dgm:pt modelId="{6150BD30-C772-41A3-950C-3585EDFF0907}" type="pres">
      <dgm:prSet presAssocID="{D35D717D-C721-4580-9EAD-33BA9C95AC3F}" presName="compNode" presStyleCnt="0"/>
      <dgm:spPr/>
    </dgm:pt>
    <dgm:pt modelId="{44776C18-A2DC-4413-A94B-E8D6767FF244}" type="pres">
      <dgm:prSet presAssocID="{D35D717D-C721-4580-9EAD-33BA9C95AC3F}" presName="iconBgRect" presStyleLbl="bgShp" presStyleIdx="1" presStyleCnt="4"/>
      <dgm:spPr/>
    </dgm:pt>
    <dgm:pt modelId="{287D24C3-AFD7-4B78-AFBE-BEFDA77C549D}" type="pres">
      <dgm:prSet presAssocID="{D35D717D-C721-4580-9EAD-33BA9C95AC3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5889AD8D-10AC-4519-A819-D59CA1186025}" type="pres">
      <dgm:prSet presAssocID="{D35D717D-C721-4580-9EAD-33BA9C95AC3F}" presName="spaceRect" presStyleCnt="0"/>
      <dgm:spPr/>
    </dgm:pt>
    <dgm:pt modelId="{B49DDC55-86B5-40DE-8B23-078222C75EE1}" type="pres">
      <dgm:prSet presAssocID="{D35D717D-C721-4580-9EAD-33BA9C95AC3F}" presName="textRect" presStyleLbl="revTx" presStyleIdx="1" presStyleCnt="4">
        <dgm:presLayoutVars>
          <dgm:chMax val="1"/>
          <dgm:chPref val="1"/>
        </dgm:presLayoutVars>
      </dgm:prSet>
      <dgm:spPr/>
    </dgm:pt>
    <dgm:pt modelId="{BA7BBAF2-AD5B-4DC9-816F-F6EEB2D9D7B7}" type="pres">
      <dgm:prSet presAssocID="{1AA3A24B-1265-420A-BB40-2A9C4DEBB6DA}" presName="sibTrans" presStyleLbl="sibTrans2D1" presStyleIdx="0" presStyleCnt="0"/>
      <dgm:spPr/>
    </dgm:pt>
    <dgm:pt modelId="{FCEBFFDE-C4CA-4AEF-9EDF-D100546B6941}" type="pres">
      <dgm:prSet presAssocID="{7F1292C0-893C-439F-97C8-C8FBBCD034AC}" presName="compNode" presStyleCnt="0"/>
      <dgm:spPr/>
    </dgm:pt>
    <dgm:pt modelId="{69C17E03-01A4-4729-B4F7-14494E91F047}" type="pres">
      <dgm:prSet presAssocID="{7F1292C0-893C-439F-97C8-C8FBBCD034AC}" presName="iconBgRect" presStyleLbl="bgShp" presStyleIdx="2" presStyleCnt="4"/>
      <dgm:spPr/>
    </dgm:pt>
    <dgm:pt modelId="{7405F4EC-737B-4B36-90EC-92933C3D581E}" type="pres">
      <dgm:prSet presAssocID="{7F1292C0-893C-439F-97C8-C8FBBCD034A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Irritant"/>
        </a:ext>
      </dgm:extLst>
    </dgm:pt>
    <dgm:pt modelId="{92DD180C-9AAF-448F-B6B0-9647703BF768}" type="pres">
      <dgm:prSet presAssocID="{7F1292C0-893C-439F-97C8-C8FBBCD034AC}" presName="spaceRect" presStyleCnt="0"/>
      <dgm:spPr/>
    </dgm:pt>
    <dgm:pt modelId="{094526E8-AC73-474E-8804-709794A31E00}" type="pres">
      <dgm:prSet presAssocID="{7F1292C0-893C-439F-97C8-C8FBBCD034AC}" presName="textRect" presStyleLbl="revTx" presStyleIdx="2" presStyleCnt="4">
        <dgm:presLayoutVars>
          <dgm:chMax val="1"/>
          <dgm:chPref val="1"/>
        </dgm:presLayoutVars>
      </dgm:prSet>
      <dgm:spPr/>
    </dgm:pt>
    <dgm:pt modelId="{48D44DC6-4AB3-4140-87B5-00D2A238685C}" type="pres">
      <dgm:prSet presAssocID="{0BC9A739-F50A-4E49-BF87-AC85D4451B2F}" presName="sibTrans" presStyleLbl="sibTrans2D1" presStyleIdx="0" presStyleCnt="0"/>
      <dgm:spPr/>
    </dgm:pt>
    <dgm:pt modelId="{48D98E92-802A-44FF-B297-3308DE85F233}" type="pres">
      <dgm:prSet presAssocID="{98BFC762-0665-4F37-A761-99E9658BA78F}" presName="compNode" presStyleCnt="0"/>
      <dgm:spPr/>
    </dgm:pt>
    <dgm:pt modelId="{43CD8DA6-4F94-4300-BEA3-BE2F9BA17488}" type="pres">
      <dgm:prSet presAssocID="{98BFC762-0665-4F37-A761-99E9658BA78F}" presName="iconBgRect" presStyleLbl="bgShp" presStyleIdx="3" presStyleCnt="4"/>
      <dgm:spPr/>
    </dgm:pt>
    <dgm:pt modelId="{5C1AEC8F-D300-4A40-844A-3F6798CB7CA5}" type="pres">
      <dgm:prSet presAssocID="{98BFC762-0665-4F37-A761-99E9658BA78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33810BCC-6635-4C16-91EE-39EB847DD442}" type="pres">
      <dgm:prSet presAssocID="{98BFC762-0665-4F37-A761-99E9658BA78F}" presName="spaceRect" presStyleCnt="0"/>
      <dgm:spPr/>
    </dgm:pt>
    <dgm:pt modelId="{47F09A83-EFBC-4450-92D9-37F30A40CBAA}" type="pres">
      <dgm:prSet presAssocID="{98BFC762-0665-4F37-A761-99E9658BA78F}" presName="textRect" presStyleLbl="revTx" presStyleIdx="3" presStyleCnt="4">
        <dgm:presLayoutVars>
          <dgm:chMax val="1"/>
          <dgm:chPref val="1"/>
        </dgm:presLayoutVars>
      </dgm:prSet>
      <dgm:spPr/>
    </dgm:pt>
  </dgm:ptLst>
  <dgm:cxnLst>
    <dgm:cxn modelId="{6D083E07-E8D1-4D7F-A1DB-CE09022E4F17}" type="presOf" srcId="{39FE569B-AD85-481D-A104-7D7EBCAEA348}" destId="{D82559FA-02D2-4CD7-846C-E3487A248475}" srcOrd="0" destOrd="0" presId="urn:microsoft.com/office/officeart/2018/2/layout/IconCircleList"/>
    <dgm:cxn modelId="{F6E53A1C-8651-43DF-8B30-F53473B9809F}" srcId="{39FE569B-AD85-481D-A104-7D7EBCAEA348}" destId="{7F1292C0-893C-439F-97C8-C8FBBCD034AC}" srcOrd="2" destOrd="0" parTransId="{CC0A2F29-1723-40D5-8B38-1EBBB1FFD9FB}" sibTransId="{0BC9A739-F50A-4E49-BF87-AC85D4451B2F}"/>
    <dgm:cxn modelId="{1FEF4B30-D426-4762-8162-112241DD5A1E}" srcId="{39FE569B-AD85-481D-A104-7D7EBCAEA348}" destId="{63A7B196-AE99-4C84-9F32-35164DFCC482}" srcOrd="0" destOrd="0" parTransId="{3040461C-D07E-4AA2-9EFE-9947996160BB}" sibTransId="{5919A57E-6EC1-44D9-95F0-C715EA0B2343}"/>
    <dgm:cxn modelId="{4A9D1B3D-36CE-40F6-812E-BE62F4541850}" srcId="{39FE569B-AD85-481D-A104-7D7EBCAEA348}" destId="{D35D717D-C721-4580-9EAD-33BA9C95AC3F}" srcOrd="1" destOrd="0" parTransId="{DF91B3FE-B8F5-42C3-924D-89A08273F53F}" sibTransId="{1AA3A24B-1265-420A-BB40-2A9C4DEBB6DA}"/>
    <dgm:cxn modelId="{DF221C62-6B6E-484F-B5D9-3EF9E56DB2FE}" type="presOf" srcId="{63A7B196-AE99-4C84-9F32-35164DFCC482}" destId="{35E9A781-2F91-4D5B-B600-DD11F38A80F9}" srcOrd="0" destOrd="0" presId="urn:microsoft.com/office/officeart/2018/2/layout/IconCircleList"/>
    <dgm:cxn modelId="{15DEAC49-106C-4C57-BC03-937003F0D625}" type="presOf" srcId="{1AA3A24B-1265-420A-BB40-2A9C4DEBB6DA}" destId="{BA7BBAF2-AD5B-4DC9-816F-F6EEB2D9D7B7}" srcOrd="0" destOrd="0" presId="urn:microsoft.com/office/officeart/2018/2/layout/IconCircleList"/>
    <dgm:cxn modelId="{88F32381-7812-42D6-AB88-9FB3974BD07F}" type="presOf" srcId="{5919A57E-6EC1-44D9-95F0-C715EA0B2343}" destId="{5EF38EC5-C9A8-4874-8041-F4E7300B903F}" srcOrd="0" destOrd="0" presId="urn:microsoft.com/office/officeart/2018/2/layout/IconCircleList"/>
    <dgm:cxn modelId="{395C79A6-8E08-48F3-A1BD-8DDCA2AFFE37}" type="presOf" srcId="{98BFC762-0665-4F37-A761-99E9658BA78F}" destId="{47F09A83-EFBC-4450-92D9-37F30A40CBAA}" srcOrd="0" destOrd="0" presId="urn:microsoft.com/office/officeart/2018/2/layout/IconCircleList"/>
    <dgm:cxn modelId="{F1B813B7-2DFD-4870-8777-13F574BED84D}" type="presOf" srcId="{D35D717D-C721-4580-9EAD-33BA9C95AC3F}" destId="{B49DDC55-86B5-40DE-8B23-078222C75EE1}" srcOrd="0" destOrd="0" presId="urn:microsoft.com/office/officeart/2018/2/layout/IconCircleList"/>
    <dgm:cxn modelId="{81A187C9-BB68-4572-8D4B-6FE3F1AA8DD3}" type="presOf" srcId="{7F1292C0-893C-439F-97C8-C8FBBCD034AC}" destId="{094526E8-AC73-474E-8804-709794A31E00}" srcOrd="0" destOrd="0" presId="urn:microsoft.com/office/officeart/2018/2/layout/IconCircleList"/>
    <dgm:cxn modelId="{0179CAD1-0216-4D7C-A87A-7320FFD3A58A}" type="presOf" srcId="{0BC9A739-F50A-4E49-BF87-AC85D4451B2F}" destId="{48D44DC6-4AB3-4140-87B5-00D2A238685C}" srcOrd="0" destOrd="0" presId="urn:microsoft.com/office/officeart/2018/2/layout/IconCircleList"/>
    <dgm:cxn modelId="{245FCBE7-28B2-42E5-90E6-83E0F698347E}" srcId="{39FE569B-AD85-481D-A104-7D7EBCAEA348}" destId="{98BFC762-0665-4F37-A761-99E9658BA78F}" srcOrd="3" destOrd="0" parTransId="{89C8F2A6-CDA5-4ED3-B145-EAA4FA489E04}" sibTransId="{6C738427-3DA8-4A8F-B870-9367D261631F}"/>
    <dgm:cxn modelId="{148D0CFE-D017-4B2B-986E-86F4886BB074}" type="presParOf" srcId="{D82559FA-02D2-4CD7-846C-E3487A248475}" destId="{9324AD98-9643-4BB0-811C-11E5A3F6AE59}" srcOrd="0" destOrd="0" presId="urn:microsoft.com/office/officeart/2018/2/layout/IconCircleList"/>
    <dgm:cxn modelId="{E55AD7C6-85C5-428C-B1C7-32C32571839B}" type="presParOf" srcId="{9324AD98-9643-4BB0-811C-11E5A3F6AE59}" destId="{7D96CDBC-7F01-43C3-B39A-822E6C73C898}" srcOrd="0" destOrd="0" presId="urn:microsoft.com/office/officeart/2018/2/layout/IconCircleList"/>
    <dgm:cxn modelId="{D1910DCC-1469-43F9-A11F-3C42353A76D4}" type="presParOf" srcId="{7D96CDBC-7F01-43C3-B39A-822E6C73C898}" destId="{51A82760-B40C-4F54-AB15-20CFCA83CE00}" srcOrd="0" destOrd="0" presId="urn:microsoft.com/office/officeart/2018/2/layout/IconCircleList"/>
    <dgm:cxn modelId="{8736D763-33C4-4702-87DA-7A07155130AE}" type="presParOf" srcId="{7D96CDBC-7F01-43C3-B39A-822E6C73C898}" destId="{2C5697F2-DB39-4951-BCC7-4438572AC5CB}" srcOrd="1" destOrd="0" presId="urn:microsoft.com/office/officeart/2018/2/layout/IconCircleList"/>
    <dgm:cxn modelId="{D0327AB8-BE59-4485-B0BB-12BB884EE80C}" type="presParOf" srcId="{7D96CDBC-7F01-43C3-B39A-822E6C73C898}" destId="{64112C9E-BDBB-4A93-A5CE-8B9E2C597C33}" srcOrd="2" destOrd="0" presId="urn:microsoft.com/office/officeart/2018/2/layout/IconCircleList"/>
    <dgm:cxn modelId="{C1D39097-F01F-4FD2-8E8D-FAD563FF4013}" type="presParOf" srcId="{7D96CDBC-7F01-43C3-B39A-822E6C73C898}" destId="{35E9A781-2F91-4D5B-B600-DD11F38A80F9}" srcOrd="3" destOrd="0" presId="urn:microsoft.com/office/officeart/2018/2/layout/IconCircleList"/>
    <dgm:cxn modelId="{FF0E004B-EF25-4D1C-B387-23CFC06A7A96}" type="presParOf" srcId="{9324AD98-9643-4BB0-811C-11E5A3F6AE59}" destId="{5EF38EC5-C9A8-4874-8041-F4E7300B903F}" srcOrd="1" destOrd="0" presId="urn:microsoft.com/office/officeart/2018/2/layout/IconCircleList"/>
    <dgm:cxn modelId="{3FB0C456-A93F-457E-8508-B2B49497B141}" type="presParOf" srcId="{9324AD98-9643-4BB0-811C-11E5A3F6AE59}" destId="{6150BD30-C772-41A3-950C-3585EDFF0907}" srcOrd="2" destOrd="0" presId="urn:microsoft.com/office/officeart/2018/2/layout/IconCircleList"/>
    <dgm:cxn modelId="{A374B427-5C68-4D8F-B888-22C1F4A0A5AC}" type="presParOf" srcId="{6150BD30-C772-41A3-950C-3585EDFF0907}" destId="{44776C18-A2DC-4413-A94B-E8D6767FF244}" srcOrd="0" destOrd="0" presId="urn:microsoft.com/office/officeart/2018/2/layout/IconCircleList"/>
    <dgm:cxn modelId="{FD0E90F0-F6B0-4B18-98AF-792539887AD8}" type="presParOf" srcId="{6150BD30-C772-41A3-950C-3585EDFF0907}" destId="{287D24C3-AFD7-4B78-AFBE-BEFDA77C549D}" srcOrd="1" destOrd="0" presId="urn:microsoft.com/office/officeart/2018/2/layout/IconCircleList"/>
    <dgm:cxn modelId="{0192FB90-1C5F-4478-B9E6-35243E38E509}" type="presParOf" srcId="{6150BD30-C772-41A3-950C-3585EDFF0907}" destId="{5889AD8D-10AC-4519-A819-D59CA1186025}" srcOrd="2" destOrd="0" presId="urn:microsoft.com/office/officeart/2018/2/layout/IconCircleList"/>
    <dgm:cxn modelId="{20A8A692-2F1B-4FAC-AC4B-0C2E08B16733}" type="presParOf" srcId="{6150BD30-C772-41A3-950C-3585EDFF0907}" destId="{B49DDC55-86B5-40DE-8B23-078222C75EE1}" srcOrd="3" destOrd="0" presId="urn:microsoft.com/office/officeart/2018/2/layout/IconCircleList"/>
    <dgm:cxn modelId="{1A92C3DB-072D-4F82-B81E-28AEB00378FE}" type="presParOf" srcId="{9324AD98-9643-4BB0-811C-11E5A3F6AE59}" destId="{BA7BBAF2-AD5B-4DC9-816F-F6EEB2D9D7B7}" srcOrd="3" destOrd="0" presId="urn:microsoft.com/office/officeart/2018/2/layout/IconCircleList"/>
    <dgm:cxn modelId="{D4CB90A5-C967-4D26-9B9E-B3FAEADAD100}" type="presParOf" srcId="{9324AD98-9643-4BB0-811C-11E5A3F6AE59}" destId="{FCEBFFDE-C4CA-4AEF-9EDF-D100546B6941}" srcOrd="4" destOrd="0" presId="urn:microsoft.com/office/officeart/2018/2/layout/IconCircleList"/>
    <dgm:cxn modelId="{3616CB05-B39E-48B8-A6C1-94AF73F39D3D}" type="presParOf" srcId="{FCEBFFDE-C4CA-4AEF-9EDF-D100546B6941}" destId="{69C17E03-01A4-4729-B4F7-14494E91F047}" srcOrd="0" destOrd="0" presId="urn:microsoft.com/office/officeart/2018/2/layout/IconCircleList"/>
    <dgm:cxn modelId="{7D91E950-2606-45EC-8AA4-A876AE561DE2}" type="presParOf" srcId="{FCEBFFDE-C4CA-4AEF-9EDF-D100546B6941}" destId="{7405F4EC-737B-4B36-90EC-92933C3D581E}" srcOrd="1" destOrd="0" presId="urn:microsoft.com/office/officeart/2018/2/layout/IconCircleList"/>
    <dgm:cxn modelId="{12B34454-A583-4614-A1EC-75022611D41E}" type="presParOf" srcId="{FCEBFFDE-C4CA-4AEF-9EDF-D100546B6941}" destId="{92DD180C-9AAF-448F-B6B0-9647703BF768}" srcOrd="2" destOrd="0" presId="urn:microsoft.com/office/officeart/2018/2/layout/IconCircleList"/>
    <dgm:cxn modelId="{583E5A1D-4CA2-419A-AB01-E16E0ADA240D}" type="presParOf" srcId="{FCEBFFDE-C4CA-4AEF-9EDF-D100546B6941}" destId="{094526E8-AC73-474E-8804-709794A31E00}" srcOrd="3" destOrd="0" presId="urn:microsoft.com/office/officeart/2018/2/layout/IconCircleList"/>
    <dgm:cxn modelId="{7DA17DA9-598A-42F4-B6B2-43F5CDD03154}" type="presParOf" srcId="{9324AD98-9643-4BB0-811C-11E5A3F6AE59}" destId="{48D44DC6-4AB3-4140-87B5-00D2A238685C}" srcOrd="5" destOrd="0" presId="urn:microsoft.com/office/officeart/2018/2/layout/IconCircleList"/>
    <dgm:cxn modelId="{D6797045-9ED5-403F-8A25-35D2872B9273}" type="presParOf" srcId="{9324AD98-9643-4BB0-811C-11E5A3F6AE59}" destId="{48D98E92-802A-44FF-B297-3308DE85F233}" srcOrd="6" destOrd="0" presId="urn:microsoft.com/office/officeart/2018/2/layout/IconCircleList"/>
    <dgm:cxn modelId="{990CFA5F-374C-495A-9503-21B710FDF4F3}" type="presParOf" srcId="{48D98E92-802A-44FF-B297-3308DE85F233}" destId="{43CD8DA6-4F94-4300-BEA3-BE2F9BA17488}" srcOrd="0" destOrd="0" presId="urn:microsoft.com/office/officeart/2018/2/layout/IconCircleList"/>
    <dgm:cxn modelId="{7478FE9B-8A09-4565-BF17-EAC628E6A4E8}" type="presParOf" srcId="{48D98E92-802A-44FF-B297-3308DE85F233}" destId="{5C1AEC8F-D300-4A40-844A-3F6798CB7CA5}" srcOrd="1" destOrd="0" presId="urn:microsoft.com/office/officeart/2018/2/layout/IconCircleList"/>
    <dgm:cxn modelId="{4EE63230-FF12-4CA0-BCB9-70F3541DDDE0}" type="presParOf" srcId="{48D98E92-802A-44FF-B297-3308DE85F233}" destId="{33810BCC-6635-4C16-91EE-39EB847DD442}" srcOrd="2" destOrd="0" presId="urn:microsoft.com/office/officeart/2018/2/layout/IconCircleList"/>
    <dgm:cxn modelId="{87E1B265-9EC6-48AF-9C85-0EF46F8D5D0B}" type="presParOf" srcId="{48D98E92-802A-44FF-B297-3308DE85F233}" destId="{47F09A83-EFBC-4450-92D9-37F30A40CBA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4D8198-AB0D-4BBB-B17E-CB2A5C0A5F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4AD5DD5-2B4A-4776-A07E-A85AE06E86E3}">
      <dgm:prSet/>
      <dgm:spPr/>
      <dgm:t>
        <a:bodyPr/>
        <a:lstStyle/>
        <a:p>
          <a:r>
            <a:rPr lang="en-US"/>
            <a:t>Traditional management emphasized chain of command, authority, responsibility, and unity of command as essential.</a:t>
          </a:r>
        </a:p>
      </dgm:t>
    </dgm:pt>
    <dgm:pt modelId="{3D0B76A8-59AF-4B3A-939C-4BE549B1D4CE}" type="parTrans" cxnId="{F0A0C2C7-8981-4D1D-AF6F-9C8BAB866903}">
      <dgm:prSet/>
      <dgm:spPr/>
      <dgm:t>
        <a:bodyPr/>
        <a:lstStyle/>
        <a:p>
          <a:endParaRPr lang="en-US"/>
        </a:p>
      </dgm:t>
    </dgm:pt>
    <dgm:pt modelId="{6540F773-2C6C-4760-A3A3-43249F8F1036}" type="sibTrans" cxnId="{F0A0C2C7-8981-4D1D-AF6F-9C8BAB866903}">
      <dgm:prSet/>
      <dgm:spPr/>
      <dgm:t>
        <a:bodyPr/>
        <a:lstStyle/>
        <a:p>
          <a:endParaRPr lang="en-US"/>
        </a:p>
      </dgm:t>
    </dgm:pt>
    <dgm:pt modelId="{95280CCB-9E4F-4F8D-9049-18683DDBDBDB}">
      <dgm:prSet/>
      <dgm:spPr/>
      <dgm:t>
        <a:bodyPr/>
        <a:lstStyle/>
        <a:p>
          <a:r>
            <a:rPr lang="en-US"/>
            <a:t>These concepts are </a:t>
          </a:r>
          <a:r>
            <a:rPr lang="en-US" b="1"/>
            <a:t>less important today</a:t>
          </a:r>
          <a:r>
            <a:rPr lang="en-US"/>
            <a:t> due to advances in </a:t>
          </a:r>
          <a:r>
            <a:rPr lang="en-US" b="1"/>
            <a:t>information technology</a:t>
          </a:r>
          <a:r>
            <a:rPr lang="en-US"/>
            <a:t>.</a:t>
          </a:r>
        </a:p>
      </dgm:t>
    </dgm:pt>
    <dgm:pt modelId="{FF7F2905-4FF0-40A3-883C-48AF448F34DC}" type="parTrans" cxnId="{42DB4F4A-E7A8-4946-8B83-EF0812BF84E4}">
      <dgm:prSet/>
      <dgm:spPr/>
      <dgm:t>
        <a:bodyPr/>
        <a:lstStyle/>
        <a:p>
          <a:endParaRPr lang="en-US"/>
        </a:p>
      </dgm:t>
    </dgm:pt>
    <dgm:pt modelId="{C8EACD22-59B6-4E36-89A2-870B3DDA3CAE}" type="sibTrans" cxnId="{42DB4F4A-E7A8-4946-8B83-EF0812BF84E4}">
      <dgm:prSet/>
      <dgm:spPr/>
      <dgm:t>
        <a:bodyPr/>
        <a:lstStyle/>
        <a:p>
          <a:endParaRPr lang="en-US"/>
        </a:p>
      </dgm:t>
    </dgm:pt>
    <dgm:pt modelId="{20B43CD2-5FFC-44C7-81FC-74D43DD8C2AE}">
      <dgm:prSet/>
      <dgm:spPr/>
      <dgm:t>
        <a:bodyPr/>
        <a:lstStyle/>
        <a:p>
          <a:r>
            <a:rPr lang="en-US"/>
            <a:t>Employees can now access information instantly, whereas previously only managers had that access.</a:t>
          </a:r>
        </a:p>
      </dgm:t>
    </dgm:pt>
    <dgm:pt modelId="{A8D72E53-7049-4A44-BDEC-B2BDA5D6AF4C}" type="parTrans" cxnId="{4BE62F4B-975C-47CA-8BAE-DB3A1E57D436}">
      <dgm:prSet/>
      <dgm:spPr/>
      <dgm:t>
        <a:bodyPr/>
        <a:lstStyle/>
        <a:p>
          <a:endParaRPr lang="en-US"/>
        </a:p>
      </dgm:t>
    </dgm:pt>
    <dgm:pt modelId="{755E536B-A8F4-4494-AB17-FDA16CE4D6F0}" type="sibTrans" cxnId="{4BE62F4B-975C-47CA-8BAE-DB3A1E57D436}">
      <dgm:prSet/>
      <dgm:spPr/>
      <dgm:t>
        <a:bodyPr/>
        <a:lstStyle/>
        <a:p>
          <a:endParaRPr lang="en-US"/>
        </a:p>
      </dgm:t>
    </dgm:pt>
    <dgm:pt modelId="{CC03C8DF-1469-44DC-B475-15AA0DA0CA16}">
      <dgm:prSet/>
      <dgm:spPr/>
      <dgm:t>
        <a:bodyPr/>
        <a:lstStyle/>
        <a:p>
          <a:r>
            <a:rPr lang="en-US"/>
            <a:t>Communication within organizations is easier, allowing employees to connect directly with anyone without following the chain of command.</a:t>
          </a:r>
        </a:p>
      </dgm:t>
    </dgm:pt>
    <dgm:pt modelId="{7E9E8B80-72BA-467D-A2DD-7407ED51B520}" type="parTrans" cxnId="{AC1F4574-6B90-48F7-9D52-6B74497FC4D9}">
      <dgm:prSet/>
      <dgm:spPr/>
      <dgm:t>
        <a:bodyPr/>
        <a:lstStyle/>
        <a:p>
          <a:endParaRPr lang="en-US"/>
        </a:p>
      </dgm:t>
    </dgm:pt>
    <dgm:pt modelId="{527FA1C3-5012-4855-8188-04830C2CBCD2}" type="sibTrans" cxnId="{AC1F4574-6B90-48F7-9D52-6B74497FC4D9}">
      <dgm:prSet/>
      <dgm:spPr/>
      <dgm:t>
        <a:bodyPr/>
        <a:lstStyle/>
        <a:p>
          <a:endParaRPr lang="en-US"/>
        </a:p>
      </dgm:t>
    </dgm:pt>
    <dgm:pt modelId="{83073B12-E4E5-4629-AE1D-7C85913DDEAC}">
      <dgm:prSet/>
      <dgm:spPr/>
      <dgm:t>
        <a:bodyPr/>
        <a:lstStyle/>
        <a:p>
          <a:r>
            <a:rPr lang="en-US"/>
            <a:t>Many modern organizations use </a:t>
          </a:r>
          <a:r>
            <a:rPr lang="en-US" b="1"/>
            <a:t>project-based work</a:t>
          </a:r>
          <a:r>
            <a:rPr lang="en-US"/>
            <a:t>, where employees often report to </a:t>
          </a:r>
          <a:r>
            <a:rPr lang="en-US" b="1"/>
            <a:t>multiple supervisors</a:t>
          </a:r>
          <a:r>
            <a:rPr lang="en-US"/>
            <a:t>.</a:t>
          </a:r>
        </a:p>
      </dgm:t>
    </dgm:pt>
    <dgm:pt modelId="{76E43376-932C-48BD-9F12-8D802E79DC7C}" type="parTrans" cxnId="{D73E9028-B9AD-430D-90E9-BAC1E5A519B1}">
      <dgm:prSet/>
      <dgm:spPr/>
      <dgm:t>
        <a:bodyPr/>
        <a:lstStyle/>
        <a:p>
          <a:endParaRPr lang="en-US"/>
        </a:p>
      </dgm:t>
    </dgm:pt>
    <dgm:pt modelId="{3EC6030D-356E-47CD-BED1-762C0D998984}" type="sibTrans" cxnId="{D73E9028-B9AD-430D-90E9-BAC1E5A519B1}">
      <dgm:prSet/>
      <dgm:spPr/>
      <dgm:t>
        <a:bodyPr/>
        <a:lstStyle/>
        <a:p>
          <a:endParaRPr lang="en-US"/>
        </a:p>
      </dgm:t>
    </dgm:pt>
    <dgm:pt modelId="{1BB367A5-DF19-4C44-8854-17440B7EA3B5}">
      <dgm:prSet/>
      <dgm:spPr/>
      <dgm:t>
        <a:bodyPr/>
        <a:lstStyle/>
        <a:p>
          <a:r>
            <a:rPr lang="en-US"/>
            <a:t>This shift frequently </a:t>
          </a:r>
          <a:r>
            <a:rPr lang="en-US" b="1"/>
            <a:t>violates the unity of command principle</a:t>
          </a:r>
          <a:r>
            <a:rPr lang="en-US"/>
            <a:t>, which states that employees should report to only one manager.</a:t>
          </a:r>
        </a:p>
      </dgm:t>
    </dgm:pt>
    <dgm:pt modelId="{625F7EC4-607E-4561-98C9-638ED6A485BC}" type="parTrans" cxnId="{D0FA8A81-9B20-49DE-BD51-11400E7376DF}">
      <dgm:prSet/>
      <dgm:spPr/>
      <dgm:t>
        <a:bodyPr/>
        <a:lstStyle/>
        <a:p>
          <a:endParaRPr lang="en-US"/>
        </a:p>
      </dgm:t>
    </dgm:pt>
    <dgm:pt modelId="{E8A759BC-4D06-4656-B54F-CC7A7AB1374A}" type="sibTrans" cxnId="{D0FA8A81-9B20-49DE-BD51-11400E7376DF}">
      <dgm:prSet/>
      <dgm:spPr/>
      <dgm:t>
        <a:bodyPr/>
        <a:lstStyle/>
        <a:p>
          <a:endParaRPr lang="en-US"/>
        </a:p>
      </dgm:t>
    </dgm:pt>
    <dgm:pt modelId="{6825716F-2CD8-4032-9B38-7CD14729AB8E}" type="pres">
      <dgm:prSet presAssocID="{CF4D8198-AB0D-4BBB-B17E-CB2A5C0A5FA0}" presName="root" presStyleCnt="0">
        <dgm:presLayoutVars>
          <dgm:dir/>
          <dgm:resizeHandles val="exact"/>
        </dgm:presLayoutVars>
      </dgm:prSet>
      <dgm:spPr/>
    </dgm:pt>
    <dgm:pt modelId="{C87A690E-F84E-4038-A84F-FF1BAD8FC606}" type="pres">
      <dgm:prSet presAssocID="{D4AD5DD5-2B4A-4776-A07E-A85AE06E86E3}" presName="compNode" presStyleCnt="0"/>
      <dgm:spPr/>
    </dgm:pt>
    <dgm:pt modelId="{D41FEBD6-F484-4B3F-A105-310C5BB1AF52}" type="pres">
      <dgm:prSet presAssocID="{D4AD5DD5-2B4A-4776-A07E-A85AE06E86E3}" presName="bgRect" presStyleLbl="bgShp" presStyleIdx="0" presStyleCnt="6"/>
      <dgm:spPr/>
    </dgm:pt>
    <dgm:pt modelId="{774963B7-D076-4A11-8ABE-FBD170B3CF59}" type="pres">
      <dgm:prSet presAssocID="{D4AD5DD5-2B4A-4776-A07E-A85AE06E86E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71D07095-C9E3-4663-ADDE-8E34413F8513}" type="pres">
      <dgm:prSet presAssocID="{D4AD5DD5-2B4A-4776-A07E-A85AE06E86E3}" presName="spaceRect" presStyleCnt="0"/>
      <dgm:spPr/>
    </dgm:pt>
    <dgm:pt modelId="{8CE8C4D1-B953-45D6-BF79-794B55604AE9}" type="pres">
      <dgm:prSet presAssocID="{D4AD5DD5-2B4A-4776-A07E-A85AE06E86E3}" presName="parTx" presStyleLbl="revTx" presStyleIdx="0" presStyleCnt="6">
        <dgm:presLayoutVars>
          <dgm:chMax val="0"/>
          <dgm:chPref val="0"/>
        </dgm:presLayoutVars>
      </dgm:prSet>
      <dgm:spPr/>
    </dgm:pt>
    <dgm:pt modelId="{9E7AAF5C-B8AD-4761-93F6-91ADAD7C7F98}" type="pres">
      <dgm:prSet presAssocID="{6540F773-2C6C-4760-A3A3-43249F8F1036}" presName="sibTrans" presStyleCnt="0"/>
      <dgm:spPr/>
    </dgm:pt>
    <dgm:pt modelId="{0E9F57F5-61A0-4DA5-8E68-0F9284B266E9}" type="pres">
      <dgm:prSet presAssocID="{95280CCB-9E4F-4F8D-9049-18683DDBDBDB}" presName="compNode" presStyleCnt="0"/>
      <dgm:spPr/>
    </dgm:pt>
    <dgm:pt modelId="{4F9C438F-A8F9-4A67-B8AA-4171A9B3A7BD}" type="pres">
      <dgm:prSet presAssocID="{95280CCB-9E4F-4F8D-9049-18683DDBDBDB}" presName="bgRect" presStyleLbl="bgShp" presStyleIdx="1" presStyleCnt="6"/>
      <dgm:spPr/>
    </dgm:pt>
    <dgm:pt modelId="{E793B6D4-7C11-4B48-BC00-8FE15C6CF110}" type="pres">
      <dgm:prSet presAssocID="{95280CCB-9E4F-4F8D-9049-18683DDBDBD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B1C2DB34-651B-40A7-85CD-78C0B3D35FC8}" type="pres">
      <dgm:prSet presAssocID="{95280CCB-9E4F-4F8D-9049-18683DDBDBDB}" presName="spaceRect" presStyleCnt="0"/>
      <dgm:spPr/>
    </dgm:pt>
    <dgm:pt modelId="{2272CD40-EE18-496A-837E-4585726A442A}" type="pres">
      <dgm:prSet presAssocID="{95280CCB-9E4F-4F8D-9049-18683DDBDBDB}" presName="parTx" presStyleLbl="revTx" presStyleIdx="1" presStyleCnt="6">
        <dgm:presLayoutVars>
          <dgm:chMax val="0"/>
          <dgm:chPref val="0"/>
        </dgm:presLayoutVars>
      </dgm:prSet>
      <dgm:spPr/>
    </dgm:pt>
    <dgm:pt modelId="{5DE2450D-1460-4208-88C5-BAB93D2433C9}" type="pres">
      <dgm:prSet presAssocID="{C8EACD22-59B6-4E36-89A2-870B3DDA3CAE}" presName="sibTrans" presStyleCnt="0"/>
      <dgm:spPr/>
    </dgm:pt>
    <dgm:pt modelId="{994E4CB3-E22E-471A-992D-ECE67C3B93A6}" type="pres">
      <dgm:prSet presAssocID="{20B43CD2-5FFC-44C7-81FC-74D43DD8C2AE}" presName="compNode" presStyleCnt="0"/>
      <dgm:spPr/>
    </dgm:pt>
    <dgm:pt modelId="{8DE66C81-ABE9-452C-A575-7D1D4F491EF5}" type="pres">
      <dgm:prSet presAssocID="{20B43CD2-5FFC-44C7-81FC-74D43DD8C2AE}" presName="bgRect" presStyleLbl="bgShp" presStyleIdx="2" presStyleCnt="6"/>
      <dgm:spPr/>
    </dgm:pt>
    <dgm:pt modelId="{9BC8A1B3-5C90-43D4-95E8-067CBFA26BFA}" type="pres">
      <dgm:prSet presAssocID="{20B43CD2-5FFC-44C7-81FC-74D43DD8C2A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2C276742-1C6E-415F-81BF-ACD727F5CE40}" type="pres">
      <dgm:prSet presAssocID="{20B43CD2-5FFC-44C7-81FC-74D43DD8C2AE}" presName="spaceRect" presStyleCnt="0"/>
      <dgm:spPr/>
    </dgm:pt>
    <dgm:pt modelId="{DAF49E30-2AAE-4812-BC2A-D6555EE8ED20}" type="pres">
      <dgm:prSet presAssocID="{20B43CD2-5FFC-44C7-81FC-74D43DD8C2AE}" presName="parTx" presStyleLbl="revTx" presStyleIdx="2" presStyleCnt="6">
        <dgm:presLayoutVars>
          <dgm:chMax val="0"/>
          <dgm:chPref val="0"/>
        </dgm:presLayoutVars>
      </dgm:prSet>
      <dgm:spPr/>
    </dgm:pt>
    <dgm:pt modelId="{E09B2FD1-35F9-4B37-A46A-3AA977BA6CC5}" type="pres">
      <dgm:prSet presAssocID="{755E536B-A8F4-4494-AB17-FDA16CE4D6F0}" presName="sibTrans" presStyleCnt="0"/>
      <dgm:spPr/>
    </dgm:pt>
    <dgm:pt modelId="{F81C9196-FDAE-423E-BAB6-37696803B969}" type="pres">
      <dgm:prSet presAssocID="{CC03C8DF-1469-44DC-B475-15AA0DA0CA16}" presName="compNode" presStyleCnt="0"/>
      <dgm:spPr/>
    </dgm:pt>
    <dgm:pt modelId="{455E0B28-6911-44E5-850B-01D0BA8BE8BA}" type="pres">
      <dgm:prSet presAssocID="{CC03C8DF-1469-44DC-B475-15AA0DA0CA16}" presName="bgRect" presStyleLbl="bgShp" presStyleIdx="3" presStyleCnt="6"/>
      <dgm:spPr/>
    </dgm:pt>
    <dgm:pt modelId="{69D3BF24-BD44-4F9A-8D4C-78265B07D5C5}" type="pres">
      <dgm:prSet presAssocID="{CC03C8DF-1469-44DC-B475-15AA0DA0CA16}"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FCFBDD17-4A7F-42FE-9CDA-B4E043C38DD0}" type="pres">
      <dgm:prSet presAssocID="{CC03C8DF-1469-44DC-B475-15AA0DA0CA16}" presName="spaceRect" presStyleCnt="0"/>
      <dgm:spPr/>
    </dgm:pt>
    <dgm:pt modelId="{9F602E1F-DB24-456C-8A76-1D75DED5B194}" type="pres">
      <dgm:prSet presAssocID="{CC03C8DF-1469-44DC-B475-15AA0DA0CA16}" presName="parTx" presStyleLbl="revTx" presStyleIdx="3" presStyleCnt="6">
        <dgm:presLayoutVars>
          <dgm:chMax val="0"/>
          <dgm:chPref val="0"/>
        </dgm:presLayoutVars>
      </dgm:prSet>
      <dgm:spPr/>
    </dgm:pt>
    <dgm:pt modelId="{A5635B02-C707-4DBD-882D-47CAC21172A3}" type="pres">
      <dgm:prSet presAssocID="{527FA1C3-5012-4855-8188-04830C2CBCD2}" presName="sibTrans" presStyleCnt="0"/>
      <dgm:spPr/>
    </dgm:pt>
    <dgm:pt modelId="{0109FD43-55D6-46DA-B616-1A14E2E1E3E9}" type="pres">
      <dgm:prSet presAssocID="{83073B12-E4E5-4629-AE1D-7C85913DDEAC}" presName="compNode" presStyleCnt="0"/>
      <dgm:spPr/>
    </dgm:pt>
    <dgm:pt modelId="{DCD8F289-B33C-4F36-A33A-1CF6360219F1}" type="pres">
      <dgm:prSet presAssocID="{83073B12-E4E5-4629-AE1D-7C85913DDEAC}" presName="bgRect" presStyleLbl="bgShp" presStyleIdx="4" presStyleCnt="6"/>
      <dgm:spPr/>
    </dgm:pt>
    <dgm:pt modelId="{C13FB1CC-102B-4E70-A2E9-B243CBDE9677}" type="pres">
      <dgm:prSet presAssocID="{83073B12-E4E5-4629-AE1D-7C85913DDEA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ycle with People"/>
        </a:ext>
      </dgm:extLst>
    </dgm:pt>
    <dgm:pt modelId="{6AEDD6CC-E5F6-4C7C-9686-D0F53730A13D}" type="pres">
      <dgm:prSet presAssocID="{83073B12-E4E5-4629-AE1D-7C85913DDEAC}" presName="spaceRect" presStyleCnt="0"/>
      <dgm:spPr/>
    </dgm:pt>
    <dgm:pt modelId="{07E7AAB9-9F0A-4951-AEEF-703A8C597F8D}" type="pres">
      <dgm:prSet presAssocID="{83073B12-E4E5-4629-AE1D-7C85913DDEAC}" presName="parTx" presStyleLbl="revTx" presStyleIdx="4" presStyleCnt="6">
        <dgm:presLayoutVars>
          <dgm:chMax val="0"/>
          <dgm:chPref val="0"/>
        </dgm:presLayoutVars>
      </dgm:prSet>
      <dgm:spPr/>
    </dgm:pt>
    <dgm:pt modelId="{24B70424-78EE-4DB1-B1AF-CC80D25C9C89}" type="pres">
      <dgm:prSet presAssocID="{3EC6030D-356E-47CD-BED1-762C0D998984}" presName="sibTrans" presStyleCnt="0"/>
      <dgm:spPr/>
    </dgm:pt>
    <dgm:pt modelId="{F098D35D-BCD7-41FF-BB4F-383E3D8B29B2}" type="pres">
      <dgm:prSet presAssocID="{1BB367A5-DF19-4C44-8854-17440B7EA3B5}" presName="compNode" presStyleCnt="0"/>
      <dgm:spPr/>
    </dgm:pt>
    <dgm:pt modelId="{A4AAABA9-4189-4B9E-9974-D96D9BAC5C3F}" type="pres">
      <dgm:prSet presAssocID="{1BB367A5-DF19-4C44-8854-17440B7EA3B5}" presName="bgRect" presStyleLbl="bgShp" presStyleIdx="5" presStyleCnt="6"/>
      <dgm:spPr/>
    </dgm:pt>
    <dgm:pt modelId="{999BB9B7-EE14-4F3C-AF43-BFE42B871780}" type="pres">
      <dgm:prSet presAssocID="{1BB367A5-DF19-4C44-8854-17440B7EA3B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929CBB5E-9C25-4B3F-9828-38EB37B0A3B5}" type="pres">
      <dgm:prSet presAssocID="{1BB367A5-DF19-4C44-8854-17440B7EA3B5}" presName="spaceRect" presStyleCnt="0"/>
      <dgm:spPr/>
    </dgm:pt>
    <dgm:pt modelId="{8B304BDB-3CC5-4BA8-B972-2953EC4B75F7}" type="pres">
      <dgm:prSet presAssocID="{1BB367A5-DF19-4C44-8854-17440B7EA3B5}" presName="parTx" presStyleLbl="revTx" presStyleIdx="5" presStyleCnt="6">
        <dgm:presLayoutVars>
          <dgm:chMax val="0"/>
          <dgm:chPref val="0"/>
        </dgm:presLayoutVars>
      </dgm:prSet>
      <dgm:spPr/>
    </dgm:pt>
  </dgm:ptLst>
  <dgm:cxnLst>
    <dgm:cxn modelId="{D73E9028-B9AD-430D-90E9-BAC1E5A519B1}" srcId="{CF4D8198-AB0D-4BBB-B17E-CB2A5C0A5FA0}" destId="{83073B12-E4E5-4629-AE1D-7C85913DDEAC}" srcOrd="4" destOrd="0" parTransId="{76E43376-932C-48BD-9F12-8D802E79DC7C}" sibTransId="{3EC6030D-356E-47CD-BED1-762C0D998984}"/>
    <dgm:cxn modelId="{85EA302F-EF84-48F2-9121-DA89CFCB7B3A}" type="presOf" srcId="{20B43CD2-5FFC-44C7-81FC-74D43DD8C2AE}" destId="{DAF49E30-2AAE-4812-BC2A-D6555EE8ED20}" srcOrd="0" destOrd="0" presId="urn:microsoft.com/office/officeart/2018/2/layout/IconVerticalSolidList"/>
    <dgm:cxn modelId="{42DB4F4A-E7A8-4946-8B83-EF0812BF84E4}" srcId="{CF4D8198-AB0D-4BBB-B17E-CB2A5C0A5FA0}" destId="{95280CCB-9E4F-4F8D-9049-18683DDBDBDB}" srcOrd="1" destOrd="0" parTransId="{FF7F2905-4FF0-40A3-883C-48AF448F34DC}" sibTransId="{C8EACD22-59B6-4E36-89A2-870B3DDA3CAE}"/>
    <dgm:cxn modelId="{4BE62F4B-975C-47CA-8BAE-DB3A1E57D436}" srcId="{CF4D8198-AB0D-4BBB-B17E-CB2A5C0A5FA0}" destId="{20B43CD2-5FFC-44C7-81FC-74D43DD8C2AE}" srcOrd="2" destOrd="0" parTransId="{A8D72E53-7049-4A44-BDEC-B2BDA5D6AF4C}" sibTransId="{755E536B-A8F4-4494-AB17-FDA16CE4D6F0}"/>
    <dgm:cxn modelId="{AC1F4574-6B90-48F7-9D52-6B74497FC4D9}" srcId="{CF4D8198-AB0D-4BBB-B17E-CB2A5C0A5FA0}" destId="{CC03C8DF-1469-44DC-B475-15AA0DA0CA16}" srcOrd="3" destOrd="0" parTransId="{7E9E8B80-72BA-467D-A2DD-7407ED51B520}" sibTransId="{527FA1C3-5012-4855-8188-04830C2CBCD2}"/>
    <dgm:cxn modelId="{D0FA8A81-9B20-49DE-BD51-11400E7376DF}" srcId="{CF4D8198-AB0D-4BBB-B17E-CB2A5C0A5FA0}" destId="{1BB367A5-DF19-4C44-8854-17440B7EA3B5}" srcOrd="5" destOrd="0" parTransId="{625F7EC4-607E-4561-98C9-638ED6A485BC}" sibTransId="{E8A759BC-4D06-4656-B54F-CC7A7AB1374A}"/>
    <dgm:cxn modelId="{F33CA794-9CD3-4F22-B703-429887C6A9EF}" type="presOf" srcId="{D4AD5DD5-2B4A-4776-A07E-A85AE06E86E3}" destId="{8CE8C4D1-B953-45D6-BF79-794B55604AE9}" srcOrd="0" destOrd="0" presId="urn:microsoft.com/office/officeart/2018/2/layout/IconVerticalSolidList"/>
    <dgm:cxn modelId="{7D0823AA-80EA-4064-910A-3D4442F6F34F}" type="presOf" srcId="{83073B12-E4E5-4629-AE1D-7C85913DDEAC}" destId="{07E7AAB9-9F0A-4951-AEEF-703A8C597F8D}" srcOrd="0" destOrd="0" presId="urn:microsoft.com/office/officeart/2018/2/layout/IconVerticalSolidList"/>
    <dgm:cxn modelId="{954ADCC5-6356-4876-B1A2-16F71B833CA8}" type="presOf" srcId="{95280CCB-9E4F-4F8D-9049-18683DDBDBDB}" destId="{2272CD40-EE18-496A-837E-4585726A442A}" srcOrd="0" destOrd="0" presId="urn:microsoft.com/office/officeart/2018/2/layout/IconVerticalSolidList"/>
    <dgm:cxn modelId="{F0A0C2C7-8981-4D1D-AF6F-9C8BAB866903}" srcId="{CF4D8198-AB0D-4BBB-B17E-CB2A5C0A5FA0}" destId="{D4AD5DD5-2B4A-4776-A07E-A85AE06E86E3}" srcOrd="0" destOrd="0" parTransId="{3D0B76A8-59AF-4B3A-939C-4BE549B1D4CE}" sibTransId="{6540F773-2C6C-4760-A3A3-43249F8F1036}"/>
    <dgm:cxn modelId="{044E97D4-D088-4BBD-8427-C9A9E2CB5E70}" type="presOf" srcId="{CC03C8DF-1469-44DC-B475-15AA0DA0CA16}" destId="{9F602E1F-DB24-456C-8A76-1D75DED5B194}" srcOrd="0" destOrd="0" presId="urn:microsoft.com/office/officeart/2018/2/layout/IconVerticalSolidList"/>
    <dgm:cxn modelId="{B32D67E0-C790-4543-A73C-6777DCC535D6}" type="presOf" srcId="{CF4D8198-AB0D-4BBB-B17E-CB2A5C0A5FA0}" destId="{6825716F-2CD8-4032-9B38-7CD14729AB8E}" srcOrd="0" destOrd="0" presId="urn:microsoft.com/office/officeart/2018/2/layout/IconVerticalSolidList"/>
    <dgm:cxn modelId="{930D2BF6-22D9-4A99-99D1-B06159A1DD5D}" type="presOf" srcId="{1BB367A5-DF19-4C44-8854-17440B7EA3B5}" destId="{8B304BDB-3CC5-4BA8-B972-2953EC4B75F7}" srcOrd="0" destOrd="0" presId="urn:microsoft.com/office/officeart/2018/2/layout/IconVerticalSolidList"/>
    <dgm:cxn modelId="{EC8F1FD1-7F8F-499B-AAE7-70317486DFD4}" type="presParOf" srcId="{6825716F-2CD8-4032-9B38-7CD14729AB8E}" destId="{C87A690E-F84E-4038-A84F-FF1BAD8FC606}" srcOrd="0" destOrd="0" presId="urn:microsoft.com/office/officeart/2018/2/layout/IconVerticalSolidList"/>
    <dgm:cxn modelId="{A6854BE7-482D-42F1-AFD1-E23EAEF9F150}" type="presParOf" srcId="{C87A690E-F84E-4038-A84F-FF1BAD8FC606}" destId="{D41FEBD6-F484-4B3F-A105-310C5BB1AF52}" srcOrd="0" destOrd="0" presId="urn:microsoft.com/office/officeart/2018/2/layout/IconVerticalSolidList"/>
    <dgm:cxn modelId="{B8ADD5D7-9401-4603-BC73-67792A16D561}" type="presParOf" srcId="{C87A690E-F84E-4038-A84F-FF1BAD8FC606}" destId="{774963B7-D076-4A11-8ABE-FBD170B3CF59}" srcOrd="1" destOrd="0" presId="urn:microsoft.com/office/officeart/2018/2/layout/IconVerticalSolidList"/>
    <dgm:cxn modelId="{1C252A42-CA53-4A7F-844E-6096711AA9A1}" type="presParOf" srcId="{C87A690E-F84E-4038-A84F-FF1BAD8FC606}" destId="{71D07095-C9E3-4663-ADDE-8E34413F8513}" srcOrd="2" destOrd="0" presId="urn:microsoft.com/office/officeart/2018/2/layout/IconVerticalSolidList"/>
    <dgm:cxn modelId="{BF888658-0602-4DE0-AC27-B2E7B1C9D42C}" type="presParOf" srcId="{C87A690E-F84E-4038-A84F-FF1BAD8FC606}" destId="{8CE8C4D1-B953-45D6-BF79-794B55604AE9}" srcOrd="3" destOrd="0" presId="urn:microsoft.com/office/officeart/2018/2/layout/IconVerticalSolidList"/>
    <dgm:cxn modelId="{A5045499-D040-402B-A6C7-83E64CF5D6D1}" type="presParOf" srcId="{6825716F-2CD8-4032-9B38-7CD14729AB8E}" destId="{9E7AAF5C-B8AD-4761-93F6-91ADAD7C7F98}" srcOrd="1" destOrd="0" presId="urn:microsoft.com/office/officeart/2018/2/layout/IconVerticalSolidList"/>
    <dgm:cxn modelId="{18C53A56-184D-4B30-B052-43C52933EE95}" type="presParOf" srcId="{6825716F-2CD8-4032-9B38-7CD14729AB8E}" destId="{0E9F57F5-61A0-4DA5-8E68-0F9284B266E9}" srcOrd="2" destOrd="0" presId="urn:microsoft.com/office/officeart/2018/2/layout/IconVerticalSolidList"/>
    <dgm:cxn modelId="{1A5770BC-86D8-4EAE-BF09-64A928A6624E}" type="presParOf" srcId="{0E9F57F5-61A0-4DA5-8E68-0F9284B266E9}" destId="{4F9C438F-A8F9-4A67-B8AA-4171A9B3A7BD}" srcOrd="0" destOrd="0" presId="urn:microsoft.com/office/officeart/2018/2/layout/IconVerticalSolidList"/>
    <dgm:cxn modelId="{2CAEC39D-9C5E-4BAC-B88A-7124DCEFEF9F}" type="presParOf" srcId="{0E9F57F5-61A0-4DA5-8E68-0F9284B266E9}" destId="{E793B6D4-7C11-4B48-BC00-8FE15C6CF110}" srcOrd="1" destOrd="0" presId="urn:microsoft.com/office/officeart/2018/2/layout/IconVerticalSolidList"/>
    <dgm:cxn modelId="{19AA073F-A1FF-473E-B121-2B1A0AFA501E}" type="presParOf" srcId="{0E9F57F5-61A0-4DA5-8E68-0F9284B266E9}" destId="{B1C2DB34-651B-40A7-85CD-78C0B3D35FC8}" srcOrd="2" destOrd="0" presId="urn:microsoft.com/office/officeart/2018/2/layout/IconVerticalSolidList"/>
    <dgm:cxn modelId="{D38561D3-3126-4179-94B0-60C1C8C2ED04}" type="presParOf" srcId="{0E9F57F5-61A0-4DA5-8E68-0F9284B266E9}" destId="{2272CD40-EE18-496A-837E-4585726A442A}" srcOrd="3" destOrd="0" presId="urn:microsoft.com/office/officeart/2018/2/layout/IconVerticalSolidList"/>
    <dgm:cxn modelId="{CE4F2975-A0C4-49FD-859E-A0BC59B83A27}" type="presParOf" srcId="{6825716F-2CD8-4032-9B38-7CD14729AB8E}" destId="{5DE2450D-1460-4208-88C5-BAB93D2433C9}" srcOrd="3" destOrd="0" presId="urn:microsoft.com/office/officeart/2018/2/layout/IconVerticalSolidList"/>
    <dgm:cxn modelId="{C0843483-D3FA-481A-9F89-7B0DCE71FDD5}" type="presParOf" srcId="{6825716F-2CD8-4032-9B38-7CD14729AB8E}" destId="{994E4CB3-E22E-471A-992D-ECE67C3B93A6}" srcOrd="4" destOrd="0" presId="urn:microsoft.com/office/officeart/2018/2/layout/IconVerticalSolidList"/>
    <dgm:cxn modelId="{4A61B317-AE3B-46DE-A815-73F481BAFCC0}" type="presParOf" srcId="{994E4CB3-E22E-471A-992D-ECE67C3B93A6}" destId="{8DE66C81-ABE9-452C-A575-7D1D4F491EF5}" srcOrd="0" destOrd="0" presId="urn:microsoft.com/office/officeart/2018/2/layout/IconVerticalSolidList"/>
    <dgm:cxn modelId="{06046775-6267-4D9C-9275-A1583E1B3886}" type="presParOf" srcId="{994E4CB3-E22E-471A-992D-ECE67C3B93A6}" destId="{9BC8A1B3-5C90-43D4-95E8-067CBFA26BFA}" srcOrd="1" destOrd="0" presId="urn:microsoft.com/office/officeart/2018/2/layout/IconVerticalSolidList"/>
    <dgm:cxn modelId="{BA4D3DA4-4B4E-4F3C-AD76-5A2A209A788D}" type="presParOf" srcId="{994E4CB3-E22E-471A-992D-ECE67C3B93A6}" destId="{2C276742-1C6E-415F-81BF-ACD727F5CE40}" srcOrd="2" destOrd="0" presId="urn:microsoft.com/office/officeart/2018/2/layout/IconVerticalSolidList"/>
    <dgm:cxn modelId="{383940F6-D4FB-47BB-A1B6-9D674DF72334}" type="presParOf" srcId="{994E4CB3-E22E-471A-992D-ECE67C3B93A6}" destId="{DAF49E30-2AAE-4812-BC2A-D6555EE8ED20}" srcOrd="3" destOrd="0" presId="urn:microsoft.com/office/officeart/2018/2/layout/IconVerticalSolidList"/>
    <dgm:cxn modelId="{44941644-631F-441A-9521-46F51FD6CE03}" type="presParOf" srcId="{6825716F-2CD8-4032-9B38-7CD14729AB8E}" destId="{E09B2FD1-35F9-4B37-A46A-3AA977BA6CC5}" srcOrd="5" destOrd="0" presId="urn:microsoft.com/office/officeart/2018/2/layout/IconVerticalSolidList"/>
    <dgm:cxn modelId="{8BF25E32-903B-484E-B0A9-6887F68EA150}" type="presParOf" srcId="{6825716F-2CD8-4032-9B38-7CD14729AB8E}" destId="{F81C9196-FDAE-423E-BAB6-37696803B969}" srcOrd="6" destOrd="0" presId="urn:microsoft.com/office/officeart/2018/2/layout/IconVerticalSolidList"/>
    <dgm:cxn modelId="{ACAEEC96-9822-42F1-A7F1-F8676ED11F94}" type="presParOf" srcId="{F81C9196-FDAE-423E-BAB6-37696803B969}" destId="{455E0B28-6911-44E5-850B-01D0BA8BE8BA}" srcOrd="0" destOrd="0" presId="urn:microsoft.com/office/officeart/2018/2/layout/IconVerticalSolidList"/>
    <dgm:cxn modelId="{C211B1AD-9E4E-4DEA-AECE-D5B23BE28737}" type="presParOf" srcId="{F81C9196-FDAE-423E-BAB6-37696803B969}" destId="{69D3BF24-BD44-4F9A-8D4C-78265B07D5C5}" srcOrd="1" destOrd="0" presId="urn:microsoft.com/office/officeart/2018/2/layout/IconVerticalSolidList"/>
    <dgm:cxn modelId="{F17EEA8B-3F4D-4FB0-93FB-4EEDC53B7DC0}" type="presParOf" srcId="{F81C9196-FDAE-423E-BAB6-37696803B969}" destId="{FCFBDD17-4A7F-42FE-9CDA-B4E043C38DD0}" srcOrd="2" destOrd="0" presId="urn:microsoft.com/office/officeart/2018/2/layout/IconVerticalSolidList"/>
    <dgm:cxn modelId="{0815A177-3912-4565-B1AD-CC2FEF060633}" type="presParOf" srcId="{F81C9196-FDAE-423E-BAB6-37696803B969}" destId="{9F602E1F-DB24-456C-8A76-1D75DED5B194}" srcOrd="3" destOrd="0" presId="urn:microsoft.com/office/officeart/2018/2/layout/IconVerticalSolidList"/>
    <dgm:cxn modelId="{E7C1F63E-39E4-42AA-A4B7-80A0DC536265}" type="presParOf" srcId="{6825716F-2CD8-4032-9B38-7CD14729AB8E}" destId="{A5635B02-C707-4DBD-882D-47CAC21172A3}" srcOrd="7" destOrd="0" presId="urn:microsoft.com/office/officeart/2018/2/layout/IconVerticalSolidList"/>
    <dgm:cxn modelId="{A1AFF4B0-3A85-4516-AE9B-29FECFAB4D5D}" type="presParOf" srcId="{6825716F-2CD8-4032-9B38-7CD14729AB8E}" destId="{0109FD43-55D6-46DA-B616-1A14E2E1E3E9}" srcOrd="8" destOrd="0" presId="urn:microsoft.com/office/officeart/2018/2/layout/IconVerticalSolidList"/>
    <dgm:cxn modelId="{CB65F48E-CCC1-4C1F-889B-3D016BF969C9}" type="presParOf" srcId="{0109FD43-55D6-46DA-B616-1A14E2E1E3E9}" destId="{DCD8F289-B33C-4F36-A33A-1CF6360219F1}" srcOrd="0" destOrd="0" presId="urn:microsoft.com/office/officeart/2018/2/layout/IconVerticalSolidList"/>
    <dgm:cxn modelId="{60905078-1D56-45DC-A7F2-AE66F90A2007}" type="presParOf" srcId="{0109FD43-55D6-46DA-B616-1A14E2E1E3E9}" destId="{C13FB1CC-102B-4E70-A2E9-B243CBDE9677}" srcOrd="1" destOrd="0" presId="urn:microsoft.com/office/officeart/2018/2/layout/IconVerticalSolidList"/>
    <dgm:cxn modelId="{94A3489B-7B74-465F-9DBE-0B40025BED92}" type="presParOf" srcId="{0109FD43-55D6-46DA-B616-1A14E2E1E3E9}" destId="{6AEDD6CC-E5F6-4C7C-9686-D0F53730A13D}" srcOrd="2" destOrd="0" presId="urn:microsoft.com/office/officeart/2018/2/layout/IconVerticalSolidList"/>
    <dgm:cxn modelId="{5556F1A0-C253-4ACA-ABFB-C5689810F30C}" type="presParOf" srcId="{0109FD43-55D6-46DA-B616-1A14E2E1E3E9}" destId="{07E7AAB9-9F0A-4951-AEEF-703A8C597F8D}" srcOrd="3" destOrd="0" presId="urn:microsoft.com/office/officeart/2018/2/layout/IconVerticalSolidList"/>
    <dgm:cxn modelId="{EAAE3691-0F94-4B3C-B5F5-FAF84FE84884}" type="presParOf" srcId="{6825716F-2CD8-4032-9B38-7CD14729AB8E}" destId="{24B70424-78EE-4DB1-B1AF-CC80D25C9C89}" srcOrd="9" destOrd="0" presId="urn:microsoft.com/office/officeart/2018/2/layout/IconVerticalSolidList"/>
    <dgm:cxn modelId="{9A9995DB-BD00-44A8-A89F-DEA8367A380C}" type="presParOf" srcId="{6825716F-2CD8-4032-9B38-7CD14729AB8E}" destId="{F098D35D-BCD7-41FF-BB4F-383E3D8B29B2}" srcOrd="10" destOrd="0" presId="urn:microsoft.com/office/officeart/2018/2/layout/IconVerticalSolidList"/>
    <dgm:cxn modelId="{60F68F13-D563-4D6E-B0C7-D372A554B6EF}" type="presParOf" srcId="{F098D35D-BCD7-41FF-BB4F-383E3D8B29B2}" destId="{A4AAABA9-4189-4B9E-9974-D96D9BAC5C3F}" srcOrd="0" destOrd="0" presId="urn:microsoft.com/office/officeart/2018/2/layout/IconVerticalSolidList"/>
    <dgm:cxn modelId="{D1C545B1-148E-4B74-9B80-E81B15E72216}" type="presParOf" srcId="{F098D35D-BCD7-41FF-BB4F-383E3D8B29B2}" destId="{999BB9B7-EE14-4F3C-AF43-BFE42B871780}" srcOrd="1" destOrd="0" presId="urn:microsoft.com/office/officeart/2018/2/layout/IconVerticalSolidList"/>
    <dgm:cxn modelId="{F4DF2B4F-14BA-4B42-9050-67FB42260D51}" type="presParOf" srcId="{F098D35D-BCD7-41FF-BB4F-383E3D8B29B2}" destId="{929CBB5E-9C25-4B3F-9828-38EB37B0A3B5}" srcOrd="2" destOrd="0" presId="urn:microsoft.com/office/officeart/2018/2/layout/IconVerticalSolidList"/>
    <dgm:cxn modelId="{34BCDACB-3BAC-457C-87DC-FB2159A3E0CE}" type="presParOf" srcId="{F098D35D-BCD7-41FF-BB4F-383E3D8B29B2}" destId="{8B304BDB-3CC5-4BA8-B972-2953EC4B75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A24F99-440F-4F88-A02A-BCB713DBC2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AB6DF4-6306-4BEE-B6F7-421259382064}">
      <dgm:prSet/>
      <dgm:spPr/>
      <dgm:t>
        <a:bodyPr/>
        <a:lstStyle/>
        <a:p>
          <a:r>
            <a:rPr lang="en-US" b="1"/>
            <a:t>Span of control</a:t>
          </a:r>
          <a:r>
            <a:rPr lang="en-US"/>
            <a:t> refers to how many employees a manager can efficiently and effectively supervise.</a:t>
          </a:r>
        </a:p>
      </dgm:t>
    </dgm:pt>
    <dgm:pt modelId="{BDA316EC-9E1D-46C2-B459-E28FDD36E5FC}" type="parTrans" cxnId="{B136F97B-F3C2-43C0-BB84-3F665AA0E028}">
      <dgm:prSet/>
      <dgm:spPr/>
      <dgm:t>
        <a:bodyPr/>
        <a:lstStyle/>
        <a:p>
          <a:endParaRPr lang="en-US"/>
        </a:p>
      </dgm:t>
    </dgm:pt>
    <dgm:pt modelId="{4BED7A2E-0559-4B63-B686-8D4AC6E9BBFC}" type="sibTrans" cxnId="{B136F97B-F3C2-43C0-BB84-3F665AA0E028}">
      <dgm:prSet/>
      <dgm:spPr/>
      <dgm:t>
        <a:bodyPr/>
        <a:lstStyle/>
        <a:p>
          <a:endParaRPr lang="en-US"/>
        </a:p>
      </dgm:t>
    </dgm:pt>
    <dgm:pt modelId="{D5442E3B-CB3A-4DEF-83D7-4270D5440643}">
      <dgm:prSet/>
      <dgm:spPr/>
      <dgm:t>
        <a:bodyPr/>
        <a:lstStyle/>
        <a:p>
          <a:r>
            <a:rPr lang="en-US"/>
            <a:t>Traditional thinking suggested managers should not supervise more than </a:t>
          </a:r>
          <a:r>
            <a:rPr lang="en-US" b="1"/>
            <a:t>five or six</a:t>
          </a:r>
          <a:r>
            <a:rPr lang="en-US"/>
            <a:t> employees directly to avoid overload.</a:t>
          </a:r>
        </a:p>
      </dgm:t>
    </dgm:pt>
    <dgm:pt modelId="{A331E709-D80E-49D9-BE70-8A183626D7E6}" type="parTrans" cxnId="{9C871360-2193-4160-B543-A1A2EE7031BA}">
      <dgm:prSet/>
      <dgm:spPr/>
      <dgm:t>
        <a:bodyPr/>
        <a:lstStyle/>
        <a:p>
          <a:endParaRPr lang="en-US"/>
        </a:p>
      </dgm:t>
    </dgm:pt>
    <dgm:pt modelId="{5DCBB406-E442-47BF-BA12-7A4BD2952E5F}" type="sibTrans" cxnId="{9C871360-2193-4160-B543-A1A2EE7031BA}">
      <dgm:prSet/>
      <dgm:spPr/>
      <dgm:t>
        <a:bodyPr/>
        <a:lstStyle/>
        <a:p>
          <a:endParaRPr lang="en-US"/>
        </a:p>
      </dgm:t>
    </dgm:pt>
    <dgm:pt modelId="{76D414B9-03D7-47C8-9F98-80E23D03A07D}">
      <dgm:prSet/>
      <dgm:spPr/>
      <dgm:t>
        <a:bodyPr/>
        <a:lstStyle/>
        <a:p>
          <a:r>
            <a:rPr lang="en-US"/>
            <a:t>Determining span of control is important because it affects: </a:t>
          </a:r>
        </a:p>
      </dgm:t>
    </dgm:pt>
    <dgm:pt modelId="{B5F72B0B-A459-4066-A3B2-CB03363A7979}" type="parTrans" cxnId="{61C81D72-958D-4836-99B2-F1DB7B4C8B22}">
      <dgm:prSet/>
      <dgm:spPr/>
      <dgm:t>
        <a:bodyPr/>
        <a:lstStyle/>
        <a:p>
          <a:endParaRPr lang="en-US"/>
        </a:p>
      </dgm:t>
    </dgm:pt>
    <dgm:pt modelId="{5E76BC8E-912A-4DED-B1F8-D2DA09F5D365}" type="sibTrans" cxnId="{61C81D72-958D-4836-99B2-F1DB7B4C8B22}">
      <dgm:prSet/>
      <dgm:spPr/>
      <dgm:t>
        <a:bodyPr/>
        <a:lstStyle/>
        <a:p>
          <a:endParaRPr lang="en-US"/>
        </a:p>
      </dgm:t>
    </dgm:pt>
    <dgm:pt modelId="{A479C6CF-5963-448F-86AC-7C52CEBF1CB9}">
      <dgm:prSet/>
      <dgm:spPr/>
      <dgm:t>
        <a:bodyPr/>
        <a:lstStyle/>
        <a:p>
          <a:r>
            <a:rPr lang="en-US"/>
            <a:t>The </a:t>
          </a:r>
          <a:r>
            <a:rPr lang="en-US" b="1"/>
            <a:t>number of organizational levels</a:t>
          </a:r>
          <a:endParaRPr lang="en-US"/>
        </a:p>
      </dgm:t>
    </dgm:pt>
    <dgm:pt modelId="{46B5EC2D-A4C3-4E3C-82B5-B46200FCA508}" type="parTrans" cxnId="{1E42F80C-598C-4B67-B278-9F198CB4D2F1}">
      <dgm:prSet/>
      <dgm:spPr/>
      <dgm:t>
        <a:bodyPr/>
        <a:lstStyle/>
        <a:p>
          <a:endParaRPr lang="en-US"/>
        </a:p>
      </dgm:t>
    </dgm:pt>
    <dgm:pt modelId="{98DD2A48-3DEE-41B3-B8A6-90257B127393}" type="sibTrans" cxnId="{1E42F80C-598C-4B67-B278-9F198CB4D2F1}">
      <dgm:prSet/>
      <dgm:spPr/>
      <dgm:t>
        <a:bodyPr/>
        <a:lstStyle/>
        <a:p>
          <a:endParaRPr lang="en-US"/>
        </a:p>
      </dgm:t>
    </dgm:pt>
    <dgm:pt modelId="{BF064F45-DD68-4654-8E39-24147BFFA455}">
      <dgm:prSet/>
      <dgm:spPr/>
      <dgm:t>
        <a:bodyPr/>
        <a:lstStyle/>
        <a:p>
          <a:r>
            <a:rPr lang="en-US"/>
            <a:t>The </a:t>
          </a:r>
          <a:r>
            <a:rPr lang="en-US" b="1"/>
            <a:t>number of managers</a:t>
          </a:r>
          <a:r>
            <a:rPr lang="en-US"/>
            <a:t> required</a:t>
          </a:r>
        </a:p>
      </dgm:t>
    </dgm:pt>
    <dgm:pt modelId="{DD6D2D4B-8020-4041-B263-396CF91A3A2D}" type="parTrans" cxnId="{14DAD4A5-4776-440E-A5C2-9EBE51EB932F}">
      <dgm:prSet/>
      <dgm:spPr/>
      <dgm:t>
        <a:bodyPr/>
        <a:lstStyle/>
        <a:p>
          <a:endParaRPr lang="en-US"/>
        </a:p>
      </dgm:t>
    </dgm:pt>
    <dgm:pt modelId="{D004A5E8-FDC7-463B-A4D5-923634D179F0}" type="sibTrans" cxnId="{14DAD4A5-4776-440E-A5C2-9EBE51EB932F}">
      <dgm:prSet/>
      <dgm:spPr/>
      <dgm:t>
        <a:bodyPr/>
        <a:lstStyle/>
        <a:p>
          <a:endParaRPr lang="en-US"/>
        </a:p>
      </dgm:t>
    </dgm:pt>
    <dgm:pt modelId="{583C0A7A-C468-4826-A757-499C8C363A0D}">
      <dgm:prSet/>
      <dgm:spPr/>
      <dgm:t>
        <a:bodyPr/>
        <a:lstStyle/>
        <a:p>
          <a:r>
            <a:rPr lang="en-US"/>
            <a:t>Overall organizational </a:t>
          </a:r>
          <a:r>
            <a:rPr lang="en-US" b="1"/>
            <a:t>efficiency</a:t>
          </a:r>
          <a:endParaRPr lang="en-US"/>
        </a:p>
      </dgm:t>
    </dgm:pt>
    <dgm:pt modelId="{546710A5-EB53-48AC-A366-2095C98BD91E}" type="parTrans" cxnId="{7719C164-1BAC-4A9B-BA4D-7F95B4821763}">
      <dgm:prSet/>
      <dgm:spPr/>
      <dgm:t>
        <a:bodyPr/>
        <a:lstStyle/>
        <a:p>
          <a:endParaRPr lang="en-US"/>
        </a:p>
      </dgm:t>
    </dgm:pt>
    <dgm:pt modelId="{86183FE4-0E1D-439D-A11C-F00E0EA9BEFF}" type="sibTrans" cxnId="{7719C164-1BAC-4A9B-BA4D-7F95B4821763}">
      <dgm:prSet/>
      <dgm:spPr/>
      <dgm:t>
        <a:bodyPr/>
        <a:lstStyle/>
        <a:p>
          <a:endParaRPr lang="en-US"/>
        </a:p>
      </dgm:t>
    </dgm:pt>
    <dgm:pt modelId="{632D8DF7-E502-42F1-A145-E40E1BDE912F}">
      <dgm:prSet/>
      <dgm:spPr/>
      <dgm:t>
        <a:bodyPr/>
        <a:lstStyle/>
        <a:p>
          <a:r>
            <a:rPr lang="en-US"/>
            <a:t>All else being equal, a </a:t>
          </a:r>
          <a:r>
            <a:rPr lang="en-US" b="1"/>
            <a:t>wider span of control</a:t>
          </a:r>
          <a:r>
            <a:rPr lang="en-US"/>
            <a:t> (more employees per manager) increases organizational efficiency.</a:t>
          </a:r>
        </a:p>
      </dgm:t>
    </dgm:pt>
    <dgm:pt modelId="{7CD0C38D-4DE7-43B1-B9D3-162D5175E147}" type="parTrans" cxnId="{4C513512-618A-409C-9E93-EF20899CB4A2}">
      <dgm:prSet/>
      <dgm:spPr/>
      <dgm:t>
        <a:bodyPr/>
        <a:lstStyle/>
        <a:p>
          <a:endParaRPr lang="en-US"/>
        </a:p>
      </dgm:t>
    </dgm:pt>
    <dgm:pt modelId="{2F0900EE-A788-4490-8E00-6DDBBEFAA6C9}" type="sibTrans" cxnId="{4C513512-618A-409C-9E93-EF20899CB4A2}">
      <dgm:prSet/>
      <dgm:spPr/>
      <dgm:t>
        <a:bodyPr/>
        <a:lstStyle/>
        <a:p>
          <a:endParaRPr lang="en-US"/>
        </a:p>
      </dgm:t>
    </dgm:pt>
    <dgm:pt modelId="{4AC4F0A1-C844-4EAB-A825-3160D8895235}" type="pres">
      <dgm:prSet presAssocID="{26A24F99-440F-4F88-A02A-BCB713DBC283}" presName="linear" presStyleCnt="0">
        <dgm:presLayoutVars>
          <dgm:animLvl val="lvl"/>
          <dgm:resizeHandles val="exact"/>
        </dgm:presLayoutVars>
      </dgm:prSet>
      <dgm:spPr/>
    </dgm:pt>
    <dgm:pt modelId="{5AB4EC3D-CC12-4F61-BC40-36996F03E7C8}" type="pres">
      <dgm:prSet presAssocID="{F3AB6DF4-6306-4BEE-B6F7-421259382064}" presName="parentText" presStyleLbl="node1" presStyleIdx="0" presStyleCnt="7">
        <dgm:presLayoutVars>
          <dgm:chMax val="0"/>
          <dgm:bulletEnabled val="1"/>
        </dgm:presLayoutVars>
      </dgm:prSet>
      <dgm:spPr/>
    </dgm:pt>
    <dgm:pt modelId="{98B0A230-A016-434E-A94E-07C34458F071}" type="pres">
      <dgm:prSet presAssocID="{4BED7A2E-0559-4B63-B686-8D4AC6E9BBFC}" presName="spacer" presStyleCnt="0"/>
      <dgm:spPr/>
    </dgm:pt>
    <dgm:pt modelId="{3807A174-0678-45EB-84E3-525A342B293A}" type="pres">
      <dgm:prSet presAssocID="{D5442E3B-CB3A-4DEF-83D7-4270D5440643}" presName="parentText" presStyleLbl="node1" presStyleIdx="1" presStyleCnt="7">
        <dgm:presLayoutVars>
          <dgm:chMax val="0"/>
          <dgm:bulletEnabled val="1"/>
        </dgm:presLayoutVars>
      </dgm:prSet>
      <dgm:spPr/>
    </dgm:pt>
    <dgm:pt modelId="{D566C75C-A6EF-47AF-81C1-0E42BC888245}" type="pres">
      <dgm:prSet presAssocID="{5DCBB406-E442-47BF-BA12-7A4BD2952E5F}" presName="spacer" presStyleCnt="0"/>
      <dgm:spPr/>
    </dgm:pt>
    <dgm:pt modelId="{DB7828F8-CFCB-4E30-83FA-ED816D4DDE1C}" type="pres">
      <dgm:prSet presAssocID="{76D414B9-03D7-47C8-9F98-80E23D03A07D}" presName="parentText" presStyleLbl="node1" presStyleIdx="2" presStyleCnt="7">
        <dgm:presLayoutVars>
          <dgm:chMax val="0"/>
          <dgm:bulletEnabled val="1"/>
        </dgm:presLayoutVars>
      </dgm:prSet>
      <dgm:spPr/>
    </dgm:pt>
    <dgm:pt modelId="{0B433072-FF5D-4057-858E-6F1D3F8BDFEA}" type="pres">
      <dgm:prSet presAssocID="{5E76BC8E-912A-4DED-B1F8-D2DA09F5D365}" presName="spacer" presStyleCnt="0"/>
      <dgm:spPr/>
    </dgm:pt>
    <dgm:pt modelId="{FCE7B1D6-58E2-4C38-A66D-74FD5292AA86}" type="pres">
      <dgm:prSet presAssocID="{A479C6CF-5963-448F-86AC-7C52CEBF1CB9}" presName="parentText" presStyleLbl="node1" presStyleIdx="3" presStyleCnt="7">
        <dgm:presLayoutVars>
          <dgm:chMax val="0"/>
          <dgm:bulletEnabled val="1"/>
        </dgm:presLayoutVars>
      </dgm:prSet>
      <dgm:spPr/>
    </dgm:pt>
    <dgm:pt modelId="{60F9FC2E-5455-4298-A4ED-CB4F9BCB13B3}" type="pres">
      <dgm:prSet presAssocID="{98DD2A48-3DEE-41B3-B8A6-90257B127393}" presName="spacer" presStyleCnt="0"/>
      <dgm:spPr/>
    </dgm:pt>
    <dgm:pt modelId="{8C071E8C-158A-4456-9D49-6EAAD5A2E5B3}" type="pres">
      <dgm:prSet presAssocID="{BF064F45-DD68-4654-8E39-24147BFFA455}" presName="parentText" presStyleLbl="node1" presStyleIdx="4" presStyleCnt="7">
        <dgm:presLayoutVars>
          <dgm:chMax val="0"/>
          <dgm:bulletEnabled val="1"/>
        </dgm:presLayoutVars>
      </dgm:prSet>
      <dgm:spPr/>
    </dgm:pt>
    <dgm:pt modelId="{E547ACDA-3356-4DEE-89F3-9AD82CD30982}" type="pres">
      <dgm:prSet presAssocID="{D004A5E8-FDC7-463B-A4D5-923634D179F0}" presName="spacer" presStyleCnt="0"/>
      <dgm:spPr/>
    </dgm:pt>
    <dgm:pt modelId="{66D1AE21-31C2-4276-801A-CADC1B6105DD}" type="pres">
      <dgm:prSet presAssocID="{583C0A7A-C468-4826-A757-499C8C363A0D}" presName="parentText" presStyleLbl="node1" presStyleIdx="5" presStyleCnt="7">
        <dgm:presLayoutVars>
          <dgm:chMax val="0"/>
          <dgm:bulletEnabled val="1"/>
        </dgm:presLayoutVars>
      </dgm:prSet>
      <dgm:spPr/>
    </dgm:pt>
    <dgm:pt modelId="{C8A9EBF7-9199-459C-B9DF-1F07670F938D}" type="pres">
      <dgm:prSet presAssocID="{86183FE4-0E1D-439D-A11C-F00E0EA9BEFF}" presName="spacer" presStyleCnt="0"/>
      <dgm:spPr/>
    </dgm:pt>
    <dgm:pt modelId="{D0FBEB75-057B-4182-9D0D-C7CFA7688300}" type="pres">
      <dgm:prSet presAssocID="{632D8DF7-E502-42F1-A145-E40E1BDE912F}" presName="parentText" presStyleLbl="node1" presStyleIdx="6" presStyleCnt="7">
        <dgm:presLayoutVars>
          <dgm:chMax val="0"/>
          <dgm:bulletEnabled val="1"/>
        </dgm:presLayoutVars>
      </dgm:prSet>
      <dgm:spPr/>
    </dgm:pt>
  </dgm:ptLst>
  <dgm:cxnLst>
    <dgm:cxn modelId="{1E42F80C-598C-4B67-B278-9F198CB4D2F1}" srcId="{26A24F99-440F-4F88-A02A-BCB713DBC283}" destId="{A479C6CF-5963-448F-86AC-7C52CEBF1CB9}" srcOrd="3" destOrd="0" parTransId="{46B5EC2D-A4C3-4E3C-82B5-B46200FCA508}" sibTransId="{98DD2A48-3DEE-41B3-B8A6-90257B127393}"/>
    <dgm:cxn modelId="{4C513512-618A-409C-9E93-EF20899CB4A2}" srcId="{26A24F99-440F-4F88-A02A-BCB713DBC283}" destId="{632D8DF7-E502-42F1-A145-E40E1BDE912F}" srcOrd="6" destOrd="0" parTransId="{7CD0C38D-4DE7-43B1-B9D3-162D5175E147}" sibTransId="{2F0900EE-A788-4490-8E00-6DDBBEFAA6C9}"/>
    <dgm:cxn modelId="{14F0FD35-BD32-4FA2-8B44-062FCEAEA65F}" type="presOf" srcId="{76D414B9-03D7-47C8-9F98-80E23D03A07D}" destId="{DB7828F8-CFCB-4E30-83FA-ED816D4DDE1C}" srcOrd="0" destOrd="0" presId="urn:microsoft.com/office/officeart/2005/8/layout/vList2"/>
    <dgm:cxn modelId="{9C871360-2193-4160-B543-A1A2EE7031BA}" srcId="{26A24F99-440F-4F88-A02A-BCB713DBC283}" destId="{D5442E3B-CB3A-4DEF-83D7-4270D5440643}" srcOrd="1" destOrd="0" parTransId="{A331E709-D80E-49D9-BE70-8A183626D7E6}" sibTransId="{5DCBB406-E442-47BF-BA12-7A4BD2952E5F}"/>
    <dgm:cxn modelId="{856FDE62-5960-49BD-A7A4-7CEBD3ED2BD8}" type="presOf" srcId="{26A24F99-440F-4F88-A02A-BCB713DBC283}" destId="{4AC4F0A1-C844-4EAB-A825-3160D8895235}" srcOrd="0" destOrd="0" presId="urn:microsoft.com/office/officeart/2005/8/layout/vList2"/>
    <dgm:cxn modelId="{7719C164-1BAC-4A9B-BA4D-7F95B4821763}" srcId="{26A24F99-440F-4F88-A02A-BCB713DBC283}" destId="{583C0A7A-C468-4826-A757-499C8C363A0D}" srcOrd="5" destOrd="0" parTransId="{546710A5-EB53-48AC-A366-2095C98BD91E}" sibTransId="{86183FE4-0E1D-439D-A11C-F00E0EA9BEFF}"/>
    <dgm:cxn modelId="{61C81D72-958D-4836-99B2-F1DB7B4C8B22}" srcId="{26A24F99-440F-4F88-A02A-BCB713DBC283}" destId="{76D414B9-03D7-47C8-9F98-80E23D03A07D}" srcOrd="2" destOrd="0" parTransId="{B5F72B0B-A459-4066-A3B2-CB03363A7979}" sibTransId="{5E76BC8E-912A-4DED-B1F8-D2DA09F5D365}"/>
    <dgm:cxn modelId="{B136F97B-F3C2-43C0-BB84-3F665AA0E028}" srcId="{26A24F99-440F-4F88-A02A-BCB713DBC283}" destId="{F3AB6DF4-6306-4BEE-B6F7-421259382064}" srcOrd="0" destOrd="0" parTransId="{BDA316EC-9E1D-46C2-B459-E28FDD36E5FC}" sibTransId="{4BED7A2E-0559-4B63-B686-8D4AC6E9BBFC}"/>
    <dgm:cxn modelId="{291E03A2-12BD-4FA0-81F7-3F9EE2CA5391}" type="presOf" srcId="{D5442E3B-CB3A-4DEF-83D7-4270D5440643}" destId="{3807A174-0678-45EB-84E3-525A342B293A}" srcOrd="0" destOrd="0" presId="urn:microsoft.com/office/officeart/2005/8/layout/vList2"/>
    <dgm:cxn modelId="{14DAD4A5-4776-440E-A5C2-9EBE51EB932F}" srcId="{26A24F99-440F-4F88-A02A-BCB713DBC283}" destId="{BF064F45-DD68-4654-8E39-24147BFFA455}" srcOrd="4" destOrd="0" parTransId="{DD6D2D4B-8020-4041-B263-396CF91A3A2D}" sibTransId="{D004A5E8-FDC7-463B-A4D5-923634D179F0}"/>
    <dgm:cxn modelId="{AB12D8A7-704B-42A5-9A92-976ECDC9EE27}" type="presOf" srcId="{A479C6CF-5963-448F-86AC-7C52CEBF1CB9}" destId="{FCE7B1D6-58E2-4C38-A66D-74FD5292AA86}" srcOrd="0" destOrd="0" presId="urn:microsoft.com/office/officeart/2005/8/layout/vList2"/>
    <dgm:cxn modelId="{772DD3AB-61B1-4E6B-A363-603D472E073A}" type="presOf" srcId="{BF064F45-DD68-4654-8E39-24147BFFA455}" destId="{8C071E8C-158A-4456-9D49-6EAAD5A2E5B3}" srcOrd="0" destOrd="0" presId="urn:microsoft.com/office/officeart/2005/8/layout/vList2"/>
    <dgm:cxn modelId="{A6D855B7-D8AB-4036-9DA1-CDA14580680D}" type="presOf" srcId="{F3AB6DF4-6306-4BEE-B6F7-421259382064}" destId="{5AB4EC3D-CC12-4F61-BC40-36996F03E7C8}" srcOrd="0" destOrd="0" presId="urn:microsoft.com/office/officeart/2005/8/layout/vList2"/>
    <dgm:cxn modelId="{E98DC8ED-F919-4CCE-987D-0716826A1C9B}" type="presOf" srcId="{583C0A7A-C468-4826-A757-499C8C363A0D}" destId="{66D1AE21-31C2-4276-801A-CADC1B6105DD}" srcOrd="0" destOrd="0" presId="urn:microsoft.com/office/officeart/2005/8/layout/vList2"/>
    <dgm:cxn modelId="{C0DFA2EE-9FFA-47D4-B94C-E1637859A781}" type="presOf" srcId="{632D8DF7-E502-42F1-A145-E40E1BDE912F}" destId="{D0FBEB75-057B-4182-9D0D-C7CFA7688300}" srcOrd="0" destOrd="0" presId="urn:microsoft.com/office/officeart/2005/8/layout/vList2"/>
    <dgm:cxn modelId="{62CEE9B9-FC13-49EA-9C2B-695D7ABF350C}" type="presParOf" srcId="{4AC4F0A1-C844-4EAB-A825-3160D8895235}" destId="{5AB4EC3D-CC12-4F61-BC40-36996F03E7C8}" srcOrd="0" destOrd="0" presId="urn:microsoft.com/office/officeart/2005/8/layout/vList2"/>
    <dgm:cxn modelId="{F3446965-D7AA-4730-8C8C-679F157AF7AB}" type="presParOf" srcId="{4AC4F0A1-C844-4EAB-A825-3160D8895235}" destId="{98B0A230-A016-434E-A94E-07C34458F071}" srcOrd="1" destOrd="0" presId="urn:microsoft.com/office/officeart/2005/8/layout/vList2"/>
    <dgm:cxn modelId="{1721ABA8-6834-4D0A-B747-2EAE640E6486}" type="presParOf" srcId="{4AC4F0A1-C844-4EAB-A825-3160D8895235}" destId="{3807A174-0678-45EB-84E3-525A342B293A}" srcOrd="2" destOrd="0" presId="urn:microsoft.com/office/officeart/2005/8/layout/vList2"/>
    <dgm:cxn modelId="{3EF059C8-D03B-417C-9897-F998AA7AB5FC}" type="presParOf" srcId="{4AC4F0A1-C844-4EAB-A825-3160D8895235}" destId="{D566C75C-A6EF-47AF-81C1-0E42BC888245}" srcOrd="3" destOrd="0" presId="urn:microsoft.com/office/officeart/2005/8/layout/vList2"/>
    <dgm:cxn modelId="{F2EEC3B4-A2C0-48C4-9DD3-856F1A0DF0F2}" type="presParOf" srcId="{4AC4F0A1-C844-4EAB-A825-3160D8895235}" destId="{DB7828F8-CFCB-4E30-83FA-ED816D4DDE1C}" srcOrd="4" destOrd="0" presId="urn:microsoft.com/office/officeart/2005/8/layout/vList2"/>
    <dgm:cxn modelId="{98379EC7-4A49-4C94-B9A3-2B8F3F132973}" type="presParOf" srcId="{4AC4F0A1-C844-4EAB-A825-3160D8895235}" destId="{0B433072-FF5D-4057-858E-6F1D3F8BDFEA}" srcOrd="5" destOrd="0" presId="urn:microsoft.com/office/officeart/2005/8/layout/vList2"/>
    <dgm:cxn modelId="{DFF9A2D6-2689-49A3-B4ED-30BFD1BF8E10}" type="presParOf" srcId="{4AC4F0A1-C844-4EAB-A825-3160D8895235}" destId="{FCE7B1D6-58E2-4C38-A66D-74FD5292AA86}" srcOrd="6" destOrd="0" presId="urn:microsoft.com/office/officeart/2005/8/layout/vList2"/>
    <dgm:cxn modelId="{002A396C-E176-4026-9968-804788A78167}" type="presParOf" srcId="{4AC4F0A1-C844-4EAB-A825-3160D8895235}" destId="{60F9FC2E-5455-4298-A4ED-CB4F9BCB13B3}" srcOrd="7" destOrd="0" presId="urn:microsoft.com/office/officeart/2005/8/layout/vList2"/>
    <dgm:cxn modelId="{9E761FDC-D3A9-407E-920A-702F18A13159}" type="presParOf" srcId="{4AC4F0A1-C844-4EAB-A825-3160D8895235}" destId="{8C071E8C-158A-4456-9D49-6EAAD5A2E5B3}" srcOrd="8" destOrd="0" presId="urn:microsoft.com/office/officeart/2005/8/layout/vList2"/>
    <dgm:cxn modelId="{684DA550-4B56-46DE-9F49-9FEF75F73969}" type="presParOf" srcId="{4AC4F0A1-C844-4EAB-A825-3160D8895235}" destId="{E547ACDA-3356-4DEE-89F3-9AD82CD30982}" srcOrd="9" destOrd="0" presId="urn:microsoft.com/office/officeart/2005/8/layout/vList2"/>
    <dgm:cxn modelId="{848EFAA1-279D-468D-B26B-8002EE9953E3}" type="presParOf" srcId="{4AC4F0A1-C844-4EAB-A825-3160D8895235}" destId="{66D1AE21-31C2-4276-801A-CADC1B6105DD}" srcOrd="10" destOrd="0" presId="urn:microsoft.com/office/officeart/2005/8/layout/vList2"/>
    <dgm:cxn modelId="{C8FA6EB7-5946-4D49-B830-5D134D6F4436}" type="presParOf" srcId="{4AC4F0A1-C844-4EAB-A825-3160D8895235}" destId="{C8A9EBF7-9199-459C-B9DF-1F07670F938D}" srcOrd="11" destOrd="0" presId="urn:microsoft.com/office/officeart/2005/8/layout/vList2"/>
    <dgm:cxn modelId="{10208EAB-7CCC-4156-87EF-98C3BFAFF112}" type="presParOf" srcId="{4AC4F0A1-C844-4EAB-A825-3160D8895235}" destId="{D0FBEB75-057B-4182-9D0D-C7CFA768830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650783-C606-4C2C-A4B2-A336BEAED8E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19BFAD5-4FDF-44AA-A24E-9CEC5A869C2F}">
      <dgm:prSet/>
      <dgm:spPr/>
      <dgm:t>
        <a:bodyPr/>
        <a:lstStyle/>
        <a:p>
          <a:pPr>
            <a:lnSpc>
              <a:spcPct val="100000"/>
            </a:lnSpc>
          </a:pPr>
          <a:r>
            <a:rPr lang="en-US"/>
            <a:t>Example: </a:t>
          </a:r>
        </a:p>
      </dgm:t>
    </dgm:pt>
    <dgm:pt modelId="{ADA0E514-635A-4BCF-8755-74E7740780CD}" type="parTrans" cxnId="{D1F3CD66-C4C3-4B8C-B1D2-2F377D55456F}">
      <dgm:prSet/>
      <dgm:spPr/>
      <dgm:t>
        <a:bodyPr/>
        <a:lstStyle/>
        <a:p>
          <a:endParaRPr lang="en-US"/>
        </a:p>
      </dgm:t>
    </dgm:pt>
    <dgm:pt modelId="{78BF1ACF-792A-4200-8237-35184E6A244C}" type="sibTrans" cxnId="{D1F3CD66-C4C3-4B8C-B1D2-2F377D55456F}">
      <dgm:prSet/>
      <dgm:spPr/>
      <dgm:t>
        <a:bodyPr/>
        <a:lstStyle/>
        <a:p>
          <a:endParaRPr lang="en-US"/>
        </a:p>
      </dgm:t>
    </dgm:pt>
    <dgm:pt modelId="{391D3948-B514-4814-91ED-953A85B64A09}">
      <dgm:prSet/>
      <dgm:spPr/>
      <dgm:t>
        <a:bodyPr/>
        <a:lstStyle/>
        <a:p>
          <a:pPr>
            <a:lnSpc>
              <a:spcPct val="100000"/>
            </a:lnSpc>
          </a:pPr>
          <a:r>
            <a:rPr lang="en-US"/>
            <a:t>Two organizations each have about </a:t>
          </a:r>
          <a:r>
            <a:rPr lang="en-US" b="1"/>
            <a:t>4,100 employees</a:t>
          </a:r>
          <a:r>
            <a:rPr lang="en-US"/>
            <a:t>.</a:t>
          </a:r>
        </a:p>
      </dgm:t>
    </dgm:pt>
    <dgm:pt modelId="{D3FEF6A6-449C-4F05-B06B-3D845AB5733C}" type="parTrans" cxnId="{0258EE90-AE73-4DAF-A8B9-7EB040B061E5}">
      <dgm:prSet/>
      <dgm:spPr/>
      <dgm:t>
        <a:bodyPr/>
        <a:lstStyle/>
        <a:p>
          <a:endParaRPr lang="en-US"/>
        </a:p>
      </dgm:t>
    </dgm:pt>
    <dgm:pt modelId="{84036B3D-761E-421B-A0AD-44EB1F6F41E6}" type="sibTrans" cxnId="{0258EE90-AE73-4DAF-A8B9-7EB040B061E5}">
      <dgm:prSet/>
      <dgm:spPr/>
      <dgm:t>
        <a:bodyPr/>
        <a:lstStyle/>
        <a:p>
          <a:endParaRPr lang="en-US"/>
        </a:p>
      </dgm:t>
    </dgm:pt>
    <dgm:pt modelId="{9111BAFE-7894-4C0A-859E-121522AAE413}">
      <dgm:prSet/>
      <dgm:spPr/>
      <dgm:t>
        <a:bodyPr/>
        <a:lstStyle/>
        <a:p>
          <a:pPr>
            <a:lnSpc>
              <a:spcPct val="100000"/>
            </a:lnSpc>
          </a:pPr>
          <a:r>
            <a:rPr lang="en-US"/>
            <a:t>If one has a span of </a:t>
          </a:r>
          <a:r>
            <a:rPr lang="en-US" b="1"/>
            <a:t>4</a:t>
          </a:r>
          <a:r>
            <a:rPr lang="en-US"/>
            <a:t> and the other a span of </a:t>
          </a:r>
          <a:r>
            <a:rPr lang="en-US" b="1"/>
            <a:t>8</a:t>
          </a:r>
          <a:r>
            <a:rPr lang="en-US"/>
            <a:t>, the wider span requires </a:t>
          </a:r>
          <a:r>
            <a:rPr lang="en-US" b="1"/>
            <a:t>two fewer levels</a:t>
          </a:r>
          <a:r>
            <a:rPr lang="en-US"/>
            <a:t> and </a:t>
          </a:r>
          <a:r>
            <a:rPr lang="en-US" b="1"/>
            <a:t>800 fewer managers</a:t>
          </a:r>
          <a:r>
            <a:rPr lang="en-US"/>
            <a:t>.</a:t>
          </a:r>
        </a:p>
      </dgm:t>
    </dgm:pt>
    <dgm:pt modelId="{4C35C7B1-E9BA-44B4-9E97-8F07579458DF}" type="parTrans" cxnId="{0F2495C8-C11B-4642-A1FF-B820D5FAFB64}">
      <dgm:prSet/>
      <dgm:spPr/>
      <dgm:t>
        <a:bodyPr/>
        <a:lstStyle/>
        <a:p>
          <a:endParaRPr lang="en-US"/>
        </a:p>
      </dgm:t>
    </dgm:pt>
    <dgm:pt modelId="{6801BB9F-6F2F-483B-B8B3-E73B5D8C13EB}" type="sibTrans" cxnId="{0F2495C8-C11B-4642-A1FF-B820D5FAFB64}">
      <dgm:prSet/>
      <dgm:spPr/>
      <dgm:t>
        <a:bodyPr/>
        <a:lstStyle/>
        <a:p>
          <a:endParaRPr lang="en-US"/>
        </a:p>
      </dgm:t>
    </dgm:pt>
    <dgm:pt modelId="{1BD9A07D-F80B-49F2-BFCE-156159174CC0}">
      <dgm:prSet/>
      <dgm:spPr/>
      <dgm:t>
        <a:bodyPr/>
        <a:lstStyle/>
        <a:p>
          <a:pPr>
            <a:lnSpc>
              <a:spcPct val="100000"/>
            </a:lnSpc>
          </a:pPr>
          <a:r>
            <a:rPr lang="en-US"/>
            <a:t>With an average manager salary of </a:t>
          </a:r>
          <a:r>
            <a:rPr lang="en-US" b="1"/>
            <a:t>$85,000</a:t>
          </a:r>
          <a:r>
            <a:rPr lang="en-US"/>
            <a:t>, the organization with the wider span could save </a:t>
          </a:r>
          <a:r>
            <a:rPr lang="en-US" b="1"/>
            <a:t>$68 million per year</a:t>
          </a:r>
          <a:r>
            <a:rPr lang="en-US"/>
            <a:t>.</a:t>
          </a:r>
        </a:p>
      </dgm:t>
    </dgm:pt>
    <dgm:pt modelId="{F3AC771A-AD7A-4D66-9CE1-4A253957184D}" type="parTrans" cxnId="{EFCB8C4C-78FB-427A-9703-537B14EF6294}">
      <dgm:prSet/>
      <dgm:spPr/>
      <dgm:t>
        <a:bodyPr/>
        <a:lstStyle/>
        <a:p>
          <a:endParaRPr lang="en-US"/>
        </a:p>
      </dgm:t>
    </dgm:pt>
    <dgm:pt modelId="{F00353AD-5D99-4F39-9E9C-770931F9A528}" type="sibTrans" cxnId="{EFCB8C4C-78FB-427A-9703-537B14EF6294}">
      <dgm:prSet/>
      <dgm:spPr/>
      <dgm:t>
        <a:bodyPr/>
        <a:lstStyle/>
        <a:p>
          <a:endParaRPr lang="en-US"/>
        </a:p>
      </dgm:t>
    </dgm:pt>
    <dgm:pt modelId="{76C67497-E86E-464D-BB41-45111D061177}">
      <dgm:prSet/>
      <dgm:spPr/>
      <dgm:t>
        <a:bodyPr/>
        <a:lstStyle/>
        <a:p>
          <a:pPr>
            <a:lnSpc>
              <a:spcPct val="100000"/>
            </a:lnSpc>
          </a:pPr>
          <a:r>
            <a:rPr lang="en-US"/>
            <a:t>Wider spans of control reduce costs but can become ineffective if: </a:t>
          </a:r>
        </a:p>
      </dgm:t>
    </dgm:pt>
    <dgm:pt modelId="{561E9055-D527-4DCC-9BFA-160BD13DC441}" type="parTrans" cxnId="{1CE16E8C-7BBF-499E-A4A0-8E2938AFAE0E}">
      <dgm:prSet/>
      <dgm:spPr/>
      <dgm:t>
        <a:bodyPr/>
        <a:lstStyle/>
        <a:p>
          <a:endParaRPr lang="en-US"/>
        </a:p>
      </dgm:t>
    </dgm:pt>
    <dgm:pt modelId="{4E4DC62C-A26C-4F5E-9D12-013D7B9CD084}" type="sibTrans" cxnId="{1CE16E8C-7BBF-499E-A4A0-8E2938AFAE0E}">
      <dgm:prSet/>
      <dgm:spPr/>
      <dgm:t>
        <a:bodyPr/>
        <a:lstStyle/>
        <a:p>
          <a:endParaRPr lang="en-US"/>
        </a:p>
      </dgm:t>
    </dgm:pt>
    <dgm:pt modelId="{CCE325A1-6379-4D8D-9FEA-BC0764831811}">
      <dgm:prSet/>
      <dgm:spPr/>
      <dgm:t>
        <a:bodyPr/>
        <a:lstStyle/>
        <a:p>
          <a:pPr>
            <a:lnSpc>
              <a:spcPct val="100000"/>
            </a:lnSpc>
          </a:pPr>
          <a:r>
            <a:rPr lang="en-US"/>
            <a:t>Employees require more supervision</a:t>
          </a:r>
        </a:p>
      </dgm:t>
    </dgm:pt>
    <dgm:pt modelId="{AA27853B-1329-4219-A655-DA972961C88C}" type="parTrans" cxnId="{A102C2FE-0EC0-498A-951E-EBC43F123C9D}">
      <dgm:prSet/>
      <dgm:spPr/>
      <dgm:t>
        <a:bodyPr/>
        <a:lstStyle/>
        <a:p>
          <a:endParaRPr lang="en-US"/>
        </a:p>
      </dgm:t>
    </dgm:pt>
    <dgm:pt modelId="{AF12E9F0-4DD0-4906-8DA5-B352C9F44749}" type="sibTrans" cxnId="{A102C2FE-0EC0-498A-951E-EBC43F123C9D}">
      <dgm:prSet/>
      <dgm:spPr/>
      <dgm:t>
        <a:bodyPr/>
        <a:lstStyle/>
        <a:p>
          <a:endParaRPr lang="en-US"/>
        </a:p>
      </dgm:t>
    </dgm:pt>
    <dgm:pt modelId="{7AD8D612-41B1-4293-A5E5-C3BC7BC6129D}">
      <dgm:prSet/>
      <dgm:spPr/>
      <dgm:t>
        <a:bodyPr/>
        <a:lstStyle/>
        <a:p>
          <a:pPr>
            <a:lnSpc>
              <a:spcPct val="100000"/>
            </a:lnSpc>
          </a:pPr>
          <a:r>
            <a:rPr lang="en-US"/>
            <a:t>Manager time becomes too limited</a:t>
          </a:r>
        </a:p>
      </dgm:t>
    </dgm:pt>
    <dgm:pt modelId="{80720A4A-9F25-4C4E-8DDE-53EA5A13F2F5}" type="parTrans" cxnId="{D8CC975F-8742-470F-A8BE-6F25CDD08B34}">
      <dgm:prSet/>
      <dgm:spPr/>
      <dgm:t>
        <a:bodyPr/>
        <a:lstStyle/>
        <a:p>
          <a:endParaRPr lang="en-US"/>
        </a:p>
      </dgm:t>
    </dgm:pt>
    <dgm:pt modelId="{5D5F301A-C00E-47B1-941F-2B8D97FFD428}" type="sibTrans" cxnId="{D8CC975F-8742-470F-A8BE-6F25CDD08B34}">
      <dgm:prSet/>
      <dgm:spPr/>
      <dgm:t>
        <a:bodyPr/>
        <a:lstStyle/>
        <a:p>
          <a:endParaRPr lang="en-US"/>
        </a:p>
      </dgm:t>
    </dgm:pt>
    <dgm:pt modelId="{1D29A243-7C23-4A3D-A35C-B298E223CA41}">
      <dgm:prSet/>
      <dgm:spPr/>
      <dgm:t>
        <a:bodyPr/>
        <a:lstStyle/>
        <a:p>
          <a:pPr>
            <a:lnSpc>
              <a:spcPct val="100000"/>
            </a:lnSpc>
          </a:pPr>
          <a:r>
            <a:rPr lang="en-US"/>
            <a:t>Employee performance suffers due to a lack of leadership</a:t>
          </a:r>
        </a:p>
      </dgm:t>
    </dgm:pt>
    <dgm:pt modelId="{CC9325AF-2EBA-431B-8F02-74F6725A0D38}" type="parTrans" cxnId="{B6CBC033-6605-4F41-BEF4-D71F4AAD2406}">
      <dgm:prSet/>
      <dgm:spPr/>
      <dgm:t>
        <a:bodyPr/>
        <a:lstStyle/>
        <a:p>
          <a:endParaRPr lang="en-US"/>
        </a:p>
      </dgm:t>
    </dgm:pt>
    <dgm:pt modelId="{E7D1A9AD-05EF-415A-8662-FD38A53BE72A}" type="sibTrans" cxnId="{B6CBC033-6605-4F41-BEF4-D71F4AAD2406}">
      <dgm:prSet/>
      <dgm:spPr/>
      <dgm:t>
        <a:bodyPr/>
        <a:lstStyle/>
        <a:p>
          <a:endParaRPr lang="en-US"/>
        </a:p>
      </dgm:t>
    </dgm:pt>
    <dgm:pt modelId="{A6C19D32-1835-4294-BF9B-2B7B183D6185}" type="pres">
      <dgm:prSet presAssocID="{52650783-C606-4C2C-A4B2-A336BEAED8E1}" presName="root" presStyleCnt="0">
        <dgm:presLayoutVars>
          <dgm:dir/>
          <dgm:resizeHandles val="exact"/>
        </dgm:presLayoutVars>
      </dgm:prSet>
      <dgm:spPr/>
    </dgm:pt>
    <dgm:pt modelId="{19F1B42C-0D5F-482C-933F-FEE594EDD031}" type="pres">
      <dgm:prSet presAssocID="{619BFAD5-4FDF-44AA-A24E-9CEC5A869C2F}" presName="compNode" presStyleCnt="0"/>
      <dgm:spPr/>
    </dgm:pt>
    <dgm:pt modelId="{80C62E79-C255-4E62-9FFA-C436E05F68DB}" type="pres">
      <dgm:prSet presAssocID="{619BFAD5-4FDF-44AA-A24E-9CEC5A869C2F}" presName="bgRect" presStyleLbl="bgShp" presStyleIdx="0" presStyleCnt="8"/>
      <dgm:spPr/>
    </dgm:pt>
    <dgm:pt modelId="{4C60EAA7-19B7-4A30-8B57-70CDA0B59E00}" type="pres">
      <dgm:prSet presAssocID="{619BFAD5-4FDF-44AA-A24E-9CEC5A869C2F}"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ument"/>
        </a:ext>
      </dgm:extLst>
    </dgm:pt>
    <dgm:pt modelId="{99A991F7-6C41-43C6-B8DF-03F5EDCA92E0}" type="pres">
      <dgm:prSet presAssocID="{619BFAD5-4FDF-44AA-A24E-9CEC5A869C2F}" presName="spaceRect" presStyleCnt="0"/>
      <dgm:spPr/>
    </dgm:pt>
    <dgm:pt modelId="{C7BA5524-63C1-46DA-BE35-E17DD1DB7074}" type="pres">
      <dgm:prSet presAssocID="{619BFAD5-4FDF-44AA-A24E-9CEC5A869C2F}" presName="parTx" presStyleLbl="revTx" presStyleIdx="0" presStyleCnt="8">
        <dgm:presLayoutVars>
          <dgm:chMax val="0"/>
          <dgm:chPref val="0"/>
        </dgm:presLayoutVars>
      </dgm:prSet>
      <dgm:spPr/>
    </dgm:pt>
    <dgm:pt modelId="{606A650B-007B-48A7-A1EE-61260438D490}" type="pres">
      <dgm:prSet presAssocID="{78BF1ACF-792A-4200-8237-35184E6A244C}" presName="sibTrans" presStyleCnt="0"/>
      <dgm:spPr/>
    </dgm:pt>
    <dgm:pt modelId="{B3E63465-033C-4BE8-BFDC-37E2A14A4CBB}" type="pres">
      <dgm:prSet presAssocID="{391D3948-B514-4814-91ED-953A85B64A09}" presName="compNode" presStyleCnt="0"/>
      <dgm:spPr/>
    </dgm:pt>
    <dgm:pt modelId="{C7DA3A2E-76C3-45CB-A02E-A9FD0907CCA4}" type="pres">
      <dgm:prSet presAssocID="{391D3948-B514-4814-91ED-953A85B64A09}" presName="bgRect" presStyleLbl="bgShp" presStyleIdx="1" presStyleCnt="8"/>
      <dgm:spPr/>
    </dgm:pt>
    <dgm:pt modelId="{CEAA3EAC-FC23-482F-B912-6DAFD53606E9}" type="pres">
      <dgm:prSet presAssocID="{391D3948-B514-4814-91ED-953A85B64A09}"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01A27891-7006-4CFE-A6BE-1A31BF27970D}" type="pres">
      <dgm:prSet presAssocID="{391D3948-B514-4814-91ED-953A85B64A09}" presName="spaceRect" presStyleCnt="0"/>
      <dgm:spPr/>
    </dgm:pt>
    <dgm:pt modelId="{B5322524-3611-46FA-A41B-2799CF30ABF2}" type="pres">
      <dgm:prSet presAssocID="{391D3948-B514-4814-91ED-953A85B64A09}" presName="parTx" presStyleLbl="revTx" presStyleIdx="1" presStyleCnt="8">
        <dgm:presLayoutVars>
          <dgm:chMax val="0"/>
          <dgm:chPref val="0"/>
        </dgm:presLayoutVars>
      </dgm:prSet>
      <dgm:spPr/>
    </dgm:pt>
    <dgm:pt modelId="{70BCEF18-2C82-49F9-A938-2EA61E8FE1B0}" type="pres">
      <dgm:prSet presAssocID="{84036B3D-761E-421B-A0AD-44EB1F6F41E6}" presName="sibTrans" presStyleCnt="0"/>
      <dgm:spPr/>
    </dgm:pt>
    <dgm:pt modelId="{4BBF4C46-BAA7-4901-96DA-A52DE034536F}" type="pres">
      <dgm:prSet presAssocID="{9111BAFE-7894-4C0A-859E-121522AAE413}" presName="compNode" presStyleCnt="0"/>
      <dgm:spPr/>
    </dgm:pt>
    <dgm:pt modelId="{743A33CC-D66A-4AD5-A462-E5AF4355D605}" type="pres">
      <dgm:prSet presAssocID="{9111BAFE-7894-4C0A-859E-121522AAE413}" presName="bgRect" presStyleLbl="bgShp" presStyleIdx="2" presStyleCnt="8"/>
      <dgm:spPr/>
    </dgm:pt>
    <dgm:pt modelId="{32D187DB-FD90-472C-888D-E46F317BEF2B}" type="pres">
      <dgm:prSet presAssocID="{9111BAFE-7894-4C0A-859E-121522AAE413}"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nching Diagram"/>
        </a:ext>
      </dgm:extLst>
    </dgm:pt>
    <dgm:pt modelId="{205BB6F8-AF54-48FA-AD69-E9F49670BBC7}" type="pres">
      <dgm:prSet presAssocID="{9111BAFE-7894-4C0A-859E-121522AAE413}" presName="spaceRect" presStyleCnt="0"/>
      <dgm:spPr/>
    </dgm:pt>
    <dgm:pt modelId="{8AB98A7F-F15B-4895-9B50-7CD820C67653}" type="pres">
      <dgm:prSet presAssocID="{9111BAFE-7894-4C0A-859E-121522AAE413}" presName="parTx" presStyleLbl="revTx" presStyleIdx="2" presStyleCnt="8">
        <dgm:presLayoutVars>
          <dgm:chMax val="0"/>
          <dgm:chPref val="0"/>
        </dgm:presLayoutVars>
      </dgm:prSet>
      <dgm:spPr/>
    </dgm:pt>
    <dgm:pt modelId="{417D27C7-BAEF-4639-8F8A-9AAB10CA7F4D}" type="pres">
      <dgm:prSet presAssocID="{6801BB9F-6F2F-483B-B8B3-E73B5D8C13EB}" presName="sibTrans" presStyleCnt="0"/>
      <dgm:spPr/>
    </dgm:pt>
    <dgm:pt modelId="{3FE10520-4F1B-4D3B-B9CC-C7F7E2F9D39E}" type="pres">
      <dgm:prSet presAssocID="{1BD9A07D-F80B-49F2-BFCE-156159174CC0}" presName="compNode" presStyleCnt="0"/>
      <dgm:spPr/>
    </dgm:pt>
    <dgm:pt modelId="{8672475C-6AE1-44EE-95F0-79EAEE5040E5}" type="pres">
      <dgm:prSet presAssocID="{1BD9A07D-F80B-49F2-BFCE-156159174CC0}" presName="bgRect" presStyleLbl="bgShp" presStyleIdx="3" presStyleCnt="8"/>
      <dgm:spPr/>
    </dgm:pt>
    <dgm:pt modelId="{EBE7175B-5DA4-471E-B909-45C7A0BFB11D}" type="pres">
      <dgm:prSet presAssocID="{1BD9A07D-F80B-49F2-BFCE-156159174CC0}"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B2734849-3C53-41CF-B35A-E5F9D84A765D}" type="pres">
      <dgm:prSet presAssocID="{1BD9A07D-F80B-49F2-BFCE-156159174CC0}" presName="spaceRect" presStyleCnt="0"/>
      <dgm:spPr/>
    </dgm:pt>
    <dgm:pt modelId="{8B631EBA-5BC1-4341-ADBC-4A4CDBF436E2}" type="pres">
      <dgm:prSet presAssocID="{1BD9A07D-F80B-49F2-BFCE-156159174CC0}" presName="parTx" presStyleLbl="revTx" presStyleIdx="3" presStyleCnt="8">
        <dgm:presLayoutVars>
          <dgm:chMax val="0"/>
          <dgm:chPref val="0"/>
        </dgm:presLayoutVars>
      </dgm:prSet>
      <dgm:spPr/>
    </dgm:pt>
    <dgm:pt modelId="{BC485979-D44E-46DF-9DA0-A00E9E8F8742}" type="pres">
      <dgm:prSet presAssocID="{F00353AD-5D99-4F39-9E9C-770931F9A528}" presName="sibTrans" presStyleCnt="0"/>
      <dgm:spPr/>
    </dgm:pt>
    <dgm:pt modelId="{84207150-B44A-4DC7-BF13-8B027207B6B6}" type="pres">
      <dgm:prSet presAssocID="{76C67497-E86E-464D-BB41-45111D061177}" presName="compNode" presStyleCnt="0"/>
      <dgm:spPr/>
    </dgm:pt>
    <dgm:pt modelId="{8B3D7306-28B5-41A9-B524-AE9173FE234C}" type="pres">
      <dgm:prSet presAssocID="{76C67497-E86E-464D-BB41-45111D061177}" presName="bgRect" presStyleLbl="bgShp" presStyleIdx="4" presStyleCnt="8"/>
      <dgm:spPr/>
    </dgm:pt>
    <dgm:pt modelId="{7F15CE7E-1667-43D3-B1C6-AD79FAB971AE}" type="pres">
      <dgm:prSet presAssocID="{76C67497-E86E-464D-BB41-45111D061177}"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ar Graph with Downward Trend"/>
        </a:ext>
      </dgm:extLst>
    </dgm:pt>
    <dgm:pt modelId="{07AEE661-C9D9-4D96-8875-64AA83437864}" type="pres">
      <dgm:prSet presAssocID="{76C67497-E86E-464D-BB41-45111D061177}" presName="spaceRect" presStyleCnt="0"/>
      <dgm:spPr/>
    </dgm:pt>
    <dgm:pt modelId="{8A4E7458-2162-4051-BE44-89E863468B62}" type="pres">
      <dgm:prSet presAssocID="{76C67497-E86E-464D-BB41-45111D061177}" presName="parTx" presStyleLbl="revTx" presStyleIdx="4" presStyleCnt="8">
        <dgm:presLayoutVars>
          <dgm:chMax val="0"/>
          <dgm:chPref val="0"/>
        </dgm:presLayoutVars>
      </dgm:prSet>
      <dgm:spPr/>
    </dgm:pt>
    <dgm:pt modelId="{929F2EA7-953F-4DFE-86D8-963E07ADB989}" type="pres">
      <dgm:prSet presAssocID="{4E4DC62C-A26C-4F5E-9D12-013D7B9CD084}" presName="sibTrans" presStyleCnt="0"/>
      <dgm:spPr/>
    </dgm:pt>
    <dgm:pt modelId="{0B9B493D-A082-46E1-8A28-DE0A3FD73511}" type="pres">
      <dgm:prSet presAssocID="{CCE325A1-6379-4D8D-9FEA-BC0764831811}" presName="compNode" presStyleCnt="0"/>
      <dgm:spPr/>
    </dgm:pt>
    <dgm:pt modelId="{8C7C0FC5-D279-465B-B5C6-C8E3850BA645}" type="pres">
      <dgm:prSet presAssocID="{CCE325A1-6379-4D8D-9FEA-BC0764831811}" presName="bgRect" presStyleLbl="bgShp" presStyleIdx="5" presStyleCnt="8"/>
      <dgm:spPr/>
    </dgm:pt>
    <dgm:pt modelId="{03740990-0076-4745-8B08-07E428BB2D85}" type="pres">
      <dgm:prSet presAssocID="{CCE325A1-6379-4D8D-9FEA-BC076483181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m"/>
        </a:ext>
      </dgm:extLst>
    </dgm:pt>
    <dgm:pt modelId="{34383C83-ECE1-4604-8AC2-A63C29948D82}" type="pres">
      <dgm:prSet presAssocID="{CCE325A1-6379-4D8D-9FEA-BC0764831811}" presName="spaceRect" presStyleCnt="0"/>
      <dgm:spPr/>
    </dgm:pt>
    <dgm:pt modelId="{E3CAAAEB-CBDC-47BF-8930-DAB0F0A0A2D5}" type="pres">
      <dgm:prSet presAssocID="{CCE325A1-6379-4D8D-9FEA-BC0764831811}" presName="parTx" presStyleLbl="revTx" presStyleIdx="5" presStyleCnt="8">
        <dgm:presLayoutVars>
          <dgm:chMax val="0"/>
          <dgm:chPref val="0"/>
        </dgm:presLayoutVars>
      </dgm:prSet>
      <dgm:spPr/>
    </dgm:pt>
    <dgm:pt modelId="{11AD5C0C-950F-425B-A57B-3B11F74A3465}" type="pres">
      <dgm:prSet presAssocID="{AF12E9F0-4DD0-4906-8DA5-B352C9F44749}" presName="sibTrans" presStyleCnt="0"/>
      <dgm:spPr/>
    </dgm:pt>
    <dgm:pt modelId="{887F1CB5-E0F8-4FF0-BC66-E28075D945B1}" type="pres">
      <dgm:prSet presAssocID="{7AD8D612-41B1-4293-A5E5-C3BC7BC6129D}" presName="compNode" presStyleCnt="0"/>
      <dgm:spPr/>
    </dgm:pt>
    <dgm:pt modelId="{B813C5EB-1639-4D1A-8515-EE34D5AAF596}" type="pres">
      <dgm:prSet presAssocID="{7AD8D612-41B1-4293-A5E5-C3BC7BC6129D}" presName="bgRect" presStyleLbl="bgShp" presStyleIdx="6" presStyleCnt="8"/>
      <dgm:spPr/>
    </dgm:pt>
    <dgm:pt modelId="{6BEB858B-70FC-4CB2-99A3-79F696CE11F7}" type="pres">
      <dgm:prSet presAssocID="{7AD8D612-41B1-4293-A5E5-C3BC7BC6129D}"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Stopwatch"/>
        </a:ext>
      </dgm:extLst>
    </dgm:pt>
    <dgm:pt modelId="{C4E63B0A-2482-467C-B4CB-CB2DA110BBDC}" type="pres">
      <dgm:prSet presAssocID="{7AD8D612-41B1-4293-A5E5-C3BC7BC6129D}" presName="spaceRect" presStyleCnt="0"/>
      <dgm:spPr/>
    </dgm:pt>
    <dgm:pt modelId="{1419F12D-3B70-49DE-82E5-4FEE006D0E72}" type="pres">
      <dgm:prSet presAssocID="{7AD8D612-41B1-4293-A5E5-C3BC7BC6129D}" presName="parTx" presStyleLbl="revTx" presStyleIdx="6" presStyleCnt="8">
        <dgm:presLayoutVars>
          <dgm:chMax val="0"/>
          <dgm:chPref val="0"/>
        </dgm:presLayoutVars>
      </dgm:prSet>
      <dgm:spPr/>
    </dgm:pt>
    <dgm:pt modelId="{381A158A-EB82-4C21-A803-B27BBFA8C002}" type="pres">
      <dgm:prSet presAssocID="{5D5F301A-C00E-47B1-941F-2B8D97FFD428}" presName="sibTrans" presStyleCnt="0"/>
      <dgm:spPr/>
    </dgm:pt>
    <dgm:pt modelId="{9E9A4BCD-8492-4DB6-B3EF-79EB3246A235}" type="pres">
      <dgm:prSet presAssocID="{1D29A243-7C23-4A3D-A35C-B298E223CA41}" presName="compNode" presStyleCnt="0"/>
      <dgm:spPr/>
    </dgm:pt>
    <dgm:pt modelId="{23685681-50B8-47CB-84CB-C7BE6A8A380C}" type="pres">
      <dgm:prSet presAssocID="{1D29A243-7C23-4A3D-A35C-B298E223CA41}" presName="bgRect" presStyleLbl="bgShp" presStyleIdx="7" presStyleCnt="8"/>
      <dgm:spPr/>
    </dgm:pt>
    <dgm:pt modelId="{47E48864-B989-41AF-82DE-15CBEF1ED052}" type="pres">
      <dgm:prSet presAssocID="{1D29A243-7C23-4A3D-A35C-B298E223CA41}"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1A764A7A-5A71-418B-BAF2-C43DA6EDA5DA}" type="pres">
      <dgm:prSet presAssocID="{1D29A243-7C23-4A3D-A35C-B298E223CA41}" presName="spaceRect" presStyleCnt="0"/>
      <dgm:spPr/>
    </dgm:pt>
    <dgm:pt modelId="{1E9DD729-4082-43BC-820F-E5AB2B2539BF}" type="pres">
      <dgm:prSet presAssocID="{1D29A243-7C23-4A3D-A35C-B298E223CA41}" presName="parTx" presStyleLbl="revTx" presStyleIdx="7" presStyleCnt="8">
        <dgm:presLayoutVars>
          <dgm:chMax val="0"/>
          <dgm:chPref val="0"/>
        </dgm:presLayoutVars>
      </dgm:prSet>
      <dgm:spPr/>
    </dgm:pt>
  </dgm:ptLst>
  <dgm:cxnLst>
    <dgm:cxn modelId="{B6CBC033-6605-4F41-BEF4-D71F4AAD2406}" srcId="{52650783-C606-4C2C-A4B2-A336BEAED8E1}" destId="{1D29A243-7C23-4A3D-A35C-B298E223CA41}" srcOrd="7" destOrd="0" parTransId="{CC9325AF-2EBA-431B-8F02-74F6725A0D38}" sibTransId="{E7D1A9AD-05EF-415A-8662-FD38A53BE72A}"/>
    <dgm:cxn modelId="{D8CC975F-8742-470F-A8BE-6F25CDD08B34}" srcId="{52650783-C606-4C2C-A4B2-A336BEAED8E1}" destId="{7AD8D612-41B1-4293-A5E5-C3BC7BC6129D}" srcOrd="6" destOrd="0" parTransId="{80720A4A-9F25-4C4E-8DDE-53EA5A13F2F5}" sibTransId="{5D5F301A-C00E-47B1-941F-2B8D97FFD428}"/>
    <dgm:cxn modelId="{37178846-5B7D-4BF6-9F30-31C2D8193251}" type="presOf" srcId="{7AD8D612-41B1-4293-A5E5-C3BC7BC6129D}" destId="{1419F12D-3B70-49DE-82E5-4FEE006D0E72}" srcOrd="0" destOrd="0" presId="urn:microsoft.com/office/officeart/2018/2/layout/IconVerticalSolidList"/>
    <dgm:cxn modelId="{D1F3CD66-C4C3-4B8C-B1D2-2F377D55456F}" srcId="{52650783-C606-4C2C-A4B2-A336BEAED8E1}" destId="{619BFAD5-4FDF-44AA-A24E-9CEC5A869C2F}" srcOrd="0" destOrd="0" parTransId="{ADA0E514-635A-4BCF-8755-74E7740780CD}" sibTransId="{78BF1ACF-792A-4200-8237-35184E6A244C}"/>
    <dgm:cxn modelId="{EFCB8C4C-78FB-427A-9703-537B14EF6294}" srcId="{52650783-C606-4C2C-A4B2-A336BEAED8E1}" destId="{1BD9A07D-F80B-49F2-BFCE-156159174CC0}" srcOrd="3" destOrd="0" parTransId="{F3AC771A-AD7A-4D66-9CE1-4A253957184D}" sibTransId="{F00353AD-5D99-4F39-9E9C-770931F9A528}"/>
    <dgm:cxn modelId="{D427B750-C4E8-4A45-9CB8-69054930379A}" type="presOf" srcId="{CCE325A1-6379-4D8D-9FEA-BC0764831811}" destId="{E3CAAAEB-CBDC-47BF-8930-DAB0F0A0A2D5}" srcOrd="0" destOrd="0" presId="urn:microsoft.com/office/officeart/2018/2/layout/IconVerticalSolidList"/>
    <dgm:cxn modelId="{23A91573-7712-4A55-9FFD-4490619F0255}" type="presOf" srcId="{9111BAFE-7894-4C0A-859E-121522AAE413}" destId="{8AB98A7F-F15B-4895-9B50-7CD820C67653}" srcOrd="0" destOrd="0" presId="urn:microsoft.com/office/officeart/2018/2/layout/IconVerticalSolidList"/>
    <dgm:cxn modelId="{0865067C-333B-4BB9-99FE-95F6AB212B6A}" type="presOf" srcId="{1BD9A07D-F80B-49F2-BFCE-156159174CC0}" destId="{8B631EBA-5BC1-4341-ADBC-4A4CDBF436E2}" srcOrd="0" destOrd="0" presId="urn:microsoft.com/office/officeart/2018/2/layout/IconVerticalSolidList"/>
    <dgm:cxn modelId="{1CE16E8C-7BBF-499E-A4A0-8E2938AFAE0E}" srcId="{52650783-C606-4C2C-A4B2-A336BEAED8E1}" destId="{76C67497-E86E-464D-BB41-45111D061177}" srcOrd="4" destOrd="0" parTransId="{561E9055-D527-4DCC-9BFA-160BD13DC441}" sibTransId="{4E4DC62C-A26C-4F5E-9D12-013D7B9CD084}"/>
    <dgm:cxn modelId="{0258EE90-AE73-4DAF-A8B9-7EB040B061E5}" srcId="{52650783-C606-4C2C-A4B2-A336BEAED8E1}" destId="{391D3948-B514-4814-91ED-953A85B64A09}" srcOrd="1" destOrd="0" parTransId="{D3FEF6A6-449C-4F05-B06B-3D845AB5733C}" sibTransId="{84036B3D-761E-421B-A0AD-44EB1F6F41E6}"/>
    <dgm:cxn modelId="{889EA69B-A714-4B52-8520-F00C8E3B3D88}" type="presOf" srcId="{76C67497-E86E-464D-BB41-45111D061177}" destId="{8A4E7458-2162-4051-BE44-89E863468B62}" srcOrd="0" destOrd="0" presId="urn:microsoft.com/office/officeart/2018/2/layout/IconVerticalSolidList"/>
    <dgm:cxn modelId="{22A5C3A9-6CAC-434D-9601-A16DD475A113}" type="presOf" srcId="{391D3948-B514-4814-91ED-953A85B64A09}" destId="{B5322524-3611-46FA-A41B-2799CF30ABF2}" srcOrd="0" destOrd="0" presId="urn:microsoft.com/office/officeart/2018/2/layout/IconVerticalSolidList"/>
    <dgm:cxn modelId="{83C4A4C1-2471-4784-AA39-7362E489EB3B}" type="presOf" srcId="{52650783-C606-4C2C-A4B2-A336BEAED8E1}" destId="{A6C19D32-1835-4294-BF9B-2B7B183D6185}" srcOrd="0" destOrd="0" presId="urn:microsoft.com/office/officeart/2018/2/layout/IconVerticalSolidList"/>
    <dgm:cxn modelId="{0F2495C8-C11B-4642-A1FF-B820D5FAFB64}" srcId="{52650783-C606-4C2C-A4B2-A336BEAED8E1}" destId="{9111BAFE-7894-4C0A-859E-121522AAE413}" srcOrd="2" destOrd="0" parTransId="{4C35C7B1-E9BA-44B4-9E97-8F07579458DF}" sibTransId="{6801BB9F-6F2F-483B-B8B3-E73B5D8C13EB}"/>
    <dgm:cxn modelId="{433034D4-36DF-4FF8-A87C-E3E9FEA4DF8A}" type="presOf" srcId="{619BFAD5-4FDF-44AA-A24E-9CEC5A869C2F}" destId="{C7BA5524-63C1-46DA-BE35-E17DD1DB7074}" srcOrd="0" destOrd="0" presId="urn:microsoft.com/office/officeart/2018/2/layout/IconVerticalSolidList"/>
    <dgm:cxn modelId="{CA289CF2-4827-4CF5-A1B4-A5C4A4871671}" type="presOf" srcId="{1D29A243-7C23-4A3D-A35C-B298E223CA41}" destId="{1E9DD729-4082-43BC-820F-E5AB2B2539BF}" srcOrd="0" destOrd="0" presId="urn:microsoft.com/office/officeart/2018/2/layout/IconVerticalSolidList"/>
    <dgm:cxn modelId="{A102C2FE-0EC0-498A-951E-EBC43F123C9D}" srcId="{52650783-C606-4C2C-A4B2-A336BEAED8E1}" destId="{CCE325A1-6379-4D8D-9FEA-BC0764831811}" srcOrd="5" destOrd="0" parTransId="{AA27853B-1329-4219-A655-DA972961C88C}" sibTransId="{AF12E9F0-4DD0-4906-8DA5-B352C9F44749}"/>
    <dgm:cxn modelId="{9A21B310-839A-467B-9480-7D0435241488}" type="presParOf" srcId="{A6C19D32-1835-4294-BF9B-2B7B183D6185}" destId="{19F1B42C-0D5F-482C-933F-FEE594EDD031}" srcOrd="0" destOrd="0" presId="urn:microsoft.com/office/officeart/2018/2/layout/IconVerticalSolidList"/>
    <dgm:cxn modelId="{22C11F39-BCA8-4CFE-AD79-84C67A07E8BF}" type="presParOf" srcId="{19F1B42C-0D5F-482C-933F-FEE594EDD031}" destId="{80C62E79-C255-4E62-9FFA-C436E05F68DB}" srcOrd="0" destOrd="0" presId="urn:microsoft.com/office/officeart/2018/2/layout/IconVerticalSolidList"/>
    <dgm:cxn modelId="{7DC770A7-137C-4597-B9DE-6F6356884566}" type="presParOf" srcId="{19F1B42C-0D5F-482C-933F-FEE594EDD031}" destId="{4C60EAA7-19B7-4A30-8B57-70CDA0B59E00}" srcOrd="1" destOrd="0" presId="urn:microsoft.com/office/officeart/2018/2/layout/IconVerticalSolidList"/>
    <dgm:cxn modelId="{51D39A0A-DCDD-464D-8576-CA8769FE224F}" type="presParOf" srcId="{19F1B42C-0D5F-482C-933F-FEE594EDD031}" destId="{99A991F7-6C41-43C6-B8DF-03F5EDCA92E0}" srcOrd="2" destOrd="0" presId="urn:microsoft.com/office/officeart/2018/2/layout/IconVerticalSolidList"/>
    <dgm:cxn modelId="{F0748948-99C1-4E79-8434-08B960D1356A}" type="presParOf" srcId="{19F1B42C-0D5F-482C-933F-FEE594EDD031}" destId="{C7BA5524-63C1-46DA-BE35-E17DD1DB7074}" srcOrd="3" destOrd="0" presId="urn:microsoft.com/office/officeart/2018/2/layout/IconVerticalSolidList"/>
    <dgm:cxn modelId="{4AA9822A-268D-418D-A5DE-B9D5E530431A}" type="presParOf" srcId="{A6C19D32-1835-4294-BF9B-2B7B183D6185}" destId="{606A650B-007B-48A7-A1EE-61260438D490}" srcOrd="1" destOrd="0" presId="urn:microsoft.com/office/officeart/2018/2/layout/IconVerticalSolidList"/>
    <dgm:cxn modelId="{6A206C56-6701-4002-A5F8-FA9DA657CEBC}" type="presParOf" srcId="{A6C19D32-1835-4294-BF9B-2B7B183D6185}" destId="{B3E63465-033C-4BE8-BFDC-37E2A14A4CBB}" srcOrd="2" destOrd="0" presId="urn:microsoft.com/office/officeart/2018/2/layout/IconVerticalSolidList"/>
    <dgm:cxn modelId="{1EEDC8B3-E8D5-48F6-BBEB-0D82A01C8A47}" type="presParOf" srcId="{B3E63465-033C-4BE8-BFDC-37E2A14A4CBB}" destId="{C7DA3A2E-76C3-45CB-A02E-A9FD0907CCA4}" srcOrd="0" destOrd="0" presId="urn:microsoft.com/office/officeart/2018/2/layout/IconVerticalSolidList"/>
    <dgm:cxn modelId="{85E0062D-7CDD-4465-BB8A-156C377C55D7}" type="presParOf" srcId="{B3E63465-033C-4BE8-BFDC-37E2A14A4CBB}" destId="{CEAA3EAC-FC23-482F-B912-6DAFD53606E9}" srcOrd="1" destOrd="0" presId="urn:microsoft.com/office/officeart/2018/2/layout/IconVerticalSolidList"/>
    <dgm:cxn modelId="{0EB8EFD0-87CB-46C9-AAA2-33871F155190}" type="presParOf" srcId="{B3E63465-033C-4BE8-BFDC-37E2A14A4CBB}" destId="{01A27891-7006-4CFE-A6BE-1A31BF27970D}" srcOrd="2" destOrd="0" presId="urn:microsoft.com/office/officeart/2018/2/layout/IconVerticalSolidList"/>
    <dgm:cxn modelId="{4CAB9712-92F9-4A3B-87E8-0CFC9E4F850B}" type="presParOf" srcId="{B3E63465-033C-4BE8-BFDC-37E2A14A4CBB}" destId="{B5322524-3611-46FA-A41B-2799CF30ABF2}" srcOrd="3" destOrd="0" presId="urn:microsoft.com/office/officeart/2018/2/layout/IconVerticalSolidList"/>
    <dgm:cxn modelId="{4508B262-3E2F-47A8-BE84-5664251293B0}" type="presParOf" srcId="{A6C19D32-1835-4294-BF9B-2B7B183D6185}" destId="{70BCEF18-2C82-49F9-A938-2EA61E8FE1B0}" srcOrd="3" destOrd="0" presId="urn:microsoft.com/office/officeart/2018/2/layout/IconVerticalSolidList"/>
    <dgm:cxn modelId="{FA13BBC6-0715-47D1-B4A1-2A0440ED9DBE}" type="presParOf" srcId="{A6C19D32-1835-4294-BF9B-2B7B183D6185}" destId="{4BBF4C46-BAA7-4901-96DA-A52DE034536F}" srcOrd="4" destOrd="0" presId="urn:microsoft.com/office/officeart/2018/2/layout/IconVerticalSolidList"/>
    <dgm:cxn modelId="{DC82260B-B48B-4FD0-93D9-F5F699E5483B}" type="presParOf" srcId="{4BBF4C46-BAA7-4901-96DA-A52DE034536F}" destId="{743A33CC-D66A-4AD5-A462-E5AF4355D605}" srcOrd="0" destOrd="0" presId="urn:microsoft.com/office/officeart/2018/2/layout/IconVerticalSolidList"/>
    <dgm:cxn modelId="{3BB84CC8-F54F-4DDE-AB77-9A05592E544C}" type="presParOf" srcId="{4BBF4C46-BAA7-4901-96DA-A52DE034536F}" destId="{32D187DB-FD90-472C-888D-E46F317BEF2B}" srcOrd="1" destOrd="0" presId="urn:microsoft.com/office/officeart/2018/2/layout/IconVerticalSolidList"/>
    <dgm:cxn modelId="{E1AD8D24-D302-44DE-8A02-53C858B36860}" type="presParOf" srcId="{4BBF4C46-BAA7-4901-96DA-A52DE034536F}" destId="{205BB6F8-AF54-48FA-AD69-E9F49670BBC7}" srcOrd="2" destOrd="0" presId="urn:microsoft.com/office/officeart/2018/2/layout/IconVerticalSolidList"/>
    <dgm:cxn modelId="{AA7FEE9D-F345-401F-9283-7A629D475DA8}" type="presParOf" srcId="{4BBF4C46-BAA7-4901-96DA-A52DE034536F}" destId="{8AB98A7F-F15B-4895-9B50-7CD820C67653}" srcOrd="3" destOrd="0" presId="urn:microsoft.com/office/officeart/2018/2/layout/IconVerticalSolidList"/>
    <dgm:cxn modelId="{6D9AE367-7CD2-4C8F-BA2F-17C7FC1F3631}" type="presParOf" srcId="{A6C19D32-1835-4294-BF9B-2B7B183D6185}" destId="{417D27C7-BAEF-4639-8F8A-9AAB10CA7F4D}" srcOrd="5" destOrd="0" presId="urn:microsoft.com/office/officeart/2018/2/layout/IconVerticalSolidList"/>
    <dgm:cxn modelId="{16E232BA-5D0E-4341-90EC-CA18A509EAB2}" type="presParOf" srcId="{A6C19D32-1835-4294-BF9B-2B7B183D6185}" destId="{3FE10520-4F1B-4D3B-B9CC-C7F7E2F9D39E}" srcOrd="6" destOrd="0" presId="urn:microsoft.com/office/officeart/2018/2/layout/IconVerticalSolidList"/>
    <dgm:cxn modelId="{66E37363-9CAA-4BB2-BCFF-020D91BBD23C}" type="presParOf" srcId="{3FE10520-4F1B-4D3B-B9CC-C7F7E2F9D39E}" destId="{8672475C-6AE1-44EE-95F0-79EAEE5040E5}" srcOrd="0" destOrd="0" presId="urn:microsoft.com/office/officeart/2018/2/layout/IconVerticalSolidList"/>
    <dgm:cxn modelId="{16E7B9BD-CC2C-478E-92C2-B83B577FE50B}" type="presParOf" srcId="{3FE10520-4F1B-4D3B-B9CC-C7F7E2F9D39E}" destId="{EBE7175B-5DA4-471E-B909-45C7A0BFB11D}" srcOrd="1" destOrd="0" presId="urn:microsoft.com/office/officeart/2018/2/layout/IconVerticalSolidList"/>
    <dgm:cxn modelId="{769C0A5C-F073-4E15-AB0E-C055B8B9ADB5}" type="presParOf" srcId="{3FE10520-4F1B-4D3B-B9CC-C7F7E2F9D39E}" destId="{B2734849-3C53-41CF-B35A-E5F9D84A765D}" srcOrd="2" destOrd="0" presId="urn:microsoft.com/office/officeart/2018/2/layout/IconVerticalSolidList"/>
    <dgm:cxn modelId="{9F92B1C4-478C-428C-A4EE-928E53CC9680}" type="presParOf" srcId="{3FE10520-4F1B-4D3B-B9CC-C7F7E2F9D39E}" destId="{8B631EBA-5BC1-4341-ADBC-4A4CDBF436E2}" srcOrd="3" destOrd="0" presId="urn:microsoft.com/office/officeart/2018/2/layout/IconVerticalSolidList"/>
    <dgm:cxn modelId="{6A23EFFF-9536-49F8-AEE0-3B42DBAFCF38}" type="presParOf" srcId="{A6C19D32-1835-4294-BF9B-2B7B183D6185}" destId="{BC485979-D44E-46DF-9DA0-A00E9E8F8742}" srcOrd="7" destOrd="0" presId="urn:microsoft.com/office/officeart/2018/2/layout/IconVerticalSolidList"/>
    <dgm:cxn modelId="{B8512B00-E058-4867-AB1A-00D370A192F0}" type="presParOf" srcId="{A6C19D32-1835-4294-BF9B-2B7B183D6185}" destId="{84207150-B44A-4DC7-BF13-8B027207B6B6}" srcOrd="8" destOrd="0" presId="urn:microsoft.com/office/officeart/2018/2/layout/IconVerticalSolidList"/>
    <dgm:cxn modelId="{93622629-B5F0-4D88-A9A2-EE497E293366}" type="presParOf" srcId="{84207150-B44A-4DC7-BF13-8B027207B6B6}" destId="{8B3D7306-28B5-41A9-B524-AE9173FE234C}" srcOrd="0" destOrd="0" presId="urn:microsoft.com/office/officeart/2018/2/layout/IconVerticalSolidList"/>
    <dgm:cxn modelId="{58E47B0A-4B5C-4CD4-8EA4-7FA3FCD8864D}" type="presParOf" srcId="{84207150-B44A-4DC7-BF13-8B027207B6B6}" destId="{7F15CE7E-1667-43D3-B1C6-AD79FAB971AE}" srcOrd="1" destOrd="0" presId="urn:microsoft.com/office/officeart/2018/2/layout/IconVerticalSolidList"/>
    <dgm:cxn modelId="{F73C7AFE-6CD8-4D60-A1D2-3F66E2C0B53E}" type="presParOf" srcId="{84207150-B44A-4DC7-BF13-8B027207B6B6}" destId="{07AEE661-C9D9-4D96-8875-64AA83437864}" srcOrd="2" destOrd="0" presId="urn:microsoft.com/office/officeart/2018/2/layout/IconVerticalSolidList"/>
    <dgm:cxn modelId="{FF3FBE06-CBF9-4937-8173-2007C7A996AB}" type="presParOf" srcId="{84207150-B44A-4DC7-BF13-8B027207B6B6}" destId="{8A4E7458-2162-4051-BE44-89E863468B62}" srcOrd="3" destOrd="0" presId="urn:microsoft.com/office/officeart/2018/2/layout/IconVerticalSolidList"/>
    <dgm:cxn modelId="{30109578-E1DE-40E3-B2BB-BFD6B6053088}" type="presParOf" srcId="{A6C19D32-1835-4294-BF9B-2B7B183D6185}" destId="{929F2EA7-953F-4DFE-86D8-963E07ADB989}" srcOrd="9" destOrd="0" presId="urn:microsoft.com/office/officeart/2018/2/layout/IconVerticalSolidList"/>
    <dgm:cxn modelId="{F36144EF-9E22-4FAB-A8A0-01F653C3E589}" type="presParOf" srcId="{A6C19D32-1835-4294-BF9B-2B7B183D6185}" destId="{0B9B493D-A082-46E1-8A28-DE0A3FD73511}" srcOrd="10" destOrd="0" presId="urn:microsoft.com/office/officeart/2018/2/layout/IconVerticalSolidList"/>
    <dgm:cxn modelId="{B87EA45C-F7F6-41F3-B908-5CEAB3AB33C9}" type="presParOf" srcId="{0B9B493D-A082-46E1-8A28-DE0A3FD73511}" destId="{8C7C0FC5-D279-465B-B5C6-C8E3850BA645}" srcOrd="0" destOrd="0" presId="urn:microsoft.com/office/officeart/2018/2/layout/IconVerticalSolidList"/>
    <dgm:cxn modelId="{16C79003-5FDC-443C-A9DE-632339903353}" type="presParOf" srcId="{0B9B493D-A082-46E1-8A28-DE0A3FD73511}" destId="{03740990-0076-4745-8B08-07E428BB2D85}" srcOrd="1" destOrd="0" presId="urn:microsoft.com/office/officeart/2018/2/layout/IconVerticalSolidList"/>
    <dgm:cxn modelId="{3229DF35-AE68-48C1-88B9-E45F7758022F}" type="presParOf" srcId="{0B9B493D-A082-46E1-8A28-DE0A3FD73511}" destId="{34383C83-ECE1-4604-8AC2-A63C29948D82}" srcOrd="2" destOrd="0" presId="urn:microsoft.com/office/officeart/2018/2/layout/IconVerticalSolidList"/>
    <dgm:cxn modelId="{1A6E7196-DFFB-481E-95B9-9F6256439610}" type="presParOf" srcId="{0B9B493D-A082-46E1-8A28-DE0A3FD73511}" destId="{E3CAAAEB-CBDC-47BF-8930-DAB0F0A0A2D5}" srcOrd="3" destOrd="0" presId="urn:microsoft.com/office/officeart/2018/2/layout/IconVerticalSolidList"/>
    <dgm:cxn modelId="{0111B6F7-8546-469D-BE32-D143AEC7180E}" type="presParOf" srcId="{A6C19D32-1835-4294-BF9B-2B7B183D6185}" destId="{11AD5C0C-950F-425B-A57B-3B11F74A3465}" srcOrd="11" destOrd="0" presId="urn:microsoft.com/office/officeart/2018/2/layout/IconVerticalSolidList"/>
    <dgm:cxn modelId="{57B4D4A7-96F0-426A-96AB-82BFBB257A5A}" type="presParOf" srcId="{A6C19D32-1835-4294-BF9B-2B7B183D6185}" destId="{887F1CB5-E0F8-4FF0-BC66-E28075D945B1}" srcOrd="12" destOrd="0" presId="urn:microsoft.com/office/officeart/2018/2/layout/IconVerticalSolidList"/>
    <dgm:cxn modelId="{4587616E-55E3-426D-8649-814FF82FCDFD}" type="presParOf" srcId="{887F1CB5-E0F8-4FF0-BC66-E28075D945B1}" destId="{B813C5EB-1639-4D1A-8515-EE34D5AAF596}" srcOrd="0" destOrd="0" presId="urn:microsoft.com/office/officeart/2018/2/layout/IconVerticalSolidList"/>
    <dgm:cxn modelId="{70F7F5A8-8EB4-47B0-B797-39635D7EF93B}" type="presParOf" srcId="{887F1CB5-E0F8-4FF0-BC66-E28075D945B1}" destId="{6BEB858B-70FC-4CB2-99A3-79F696CE11F7}" srcOrd="1" destOrd="0" presId="urn:microsoft.com/office/officeart/2018/2/layout/IconVerticalSolidList"/>
    <dgm:cxn modelId="{53259035-EC99-491E-9E3D-9A8EC7057352}" type="presParOf" srcId="{887F1CB5-E0F8-4FF0-BC66-E28075D945B1}" destId="{C4E63B0A-2482-467C-B4CB-CB2DA110BBDC}" srcOrd="2" destOrd="0" presId="urn:microsoft.com/office/officeart/2018/2/layout/IconVerticalSolidList"/>
    <dgm:cxn modelId="{ABE08641-90E6-46DA-9D65-080ED794B3B6}" type="presParOf" srcId="{887F1CB5-E0F8-4FF0-BC66-E28075D945B1}" destId="{1419F12D-3B70-49DE-82E5-4FEE006D0E72}" srcOrd="3" destOrd="0" presId="urn:microsoft.com/office/officeart/2018/2/layout/IconVerticalSolidList"/>
    <dgm:cxn modelId="{4CC877C7-856B-42CC-8DE3-595355A3CD3C}" type="presParOf" srcId="{A6C19D32-1835-4294-BF9B-2B7B183D6185}" destId="{381A158A-EB82-4C21-A803-B27BBFA8C002}" srcOrd="13" destOrd="0" presId="urn:microsoft.com/office/officeart/2018/2/layout/IconVerticalSolidList"/>
    <dgm:cxn modelId="{265F0EAC-2CA6-465B-9156-9198507B0A4B}" type="presParOf" srcId="{A6C19D32-1835-4294-BF9B-2B7B183D6185}" destId="{9E9A4BCD-8492-4DB6-B3EF-79EB3246A235}" srcOrd="14" destOrd="0" presId="urn:microsoft.com/office/officeart/2018/2/layout/IconVerticalSolidList"/>
    <dgm:cxn modelId="{31A89F64-6933-48C1-85FB-C9FA80281B02}" type="presParOf" srcId="{9E9A4BCD-8492-4DB6-B3EF-79EB3246A235}" destId="{23685681-50B8-47CB-84CB-C7BE6A8A380C}" srcOrd="0" destOrd="0" presId="urn:microsoft.com/office/officeart/2018/2/layout/IconVerticalSolidList"/>
    <dgm:cxn modelId="{B1BE3C5F-8BD5-4732-8625-92A7B5E5D50E}" type="presParOf" srcId="{9E9A4BCD-8492-4DB6-B3EF-79EB3246A235}" destId="{47E48864-B989-41AF-82DE-15CBEF1ED052}" srcOrd="1" destOrd="0" presId="urn:microsoft.com/office/officeart/2018/2/layout/IconVerticalSolidList"/>
    <dgm:cxn modelId="{B2E73C0C-AC58-466C-BF68-86B3FD788BFB}" type="presParOf" srcId="{9E9A4BCD-8492-4DB6-B3EF-79EB3246A235}" destId="{1A764A7A-5A71-418B-BAF2-C43DA6EDA5DA}" srcOrd="2" destOrd="0" presId="urn:microsoft.com/office/officeart/2018/2/layout/IconVerticalSolidList"/>
    <dgm:cxn modelId="{01F79103-36BE-4C73-846D-785ECA94DDA3}" type="presParOf" srcId="{9E9A4BCD-8492-4DB6-B3EF-79EB3246A235}" destId="{1E9DD729-4082-43BC-820F-E5AB2B2539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37253BD-47B7-4FB6-987F-96820C9C283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175A50-FC59-497B-9D67-EB06FEA0D058}">
      <dgm:prSet/>
      <dgm:spPr/>
      <dgm:t>
        <a:bodyPr/>
        <a:lstStyle/>
        <a:p>
          <a:r>
            <a:rPr lang="en-US"/>
            <a:t>Modern management recognizes </a:t>
          </a:r>
          <a:r>
            <a:rPr lang="en-US" b="1"/>
            <a:t>there is no single “correct” number</a:t>
          </a:r>
          <a:r>
            <a:rPr lang="en-US"/>
            <a:t> of employees a manager can supervise.</a:t>
          </a:r>
        </a:p>
      </dgm:t>
    </dgm:pt>
    <dgm:pt modelId="{A7DCA451-4FE4-4B2B-92FA-C147F009E98A}" type="parTrans" cxnId="{789FC6AE-5D39-4705-A3CB-D2464CF71AD3}">
      <dgm:prSet/>
      <dgm:spPr/>
      <dgm:t>
        <a:bodyPr/>
        <a:lstStyle/>
        <a:p>
          <a:endParaRPr lang="en-US"/>
        </a:p>
      </dgm:t>
    </dgm:pt>
    <dgm:pt modelId="{098F657E-D82E-449C-B251-E4A38F6BF41F}" type="sibTrans" cxnId="{789FC6AE-5D39-4705-A3CB-D2464CF71AD3}">
      <dgm:prSet/>
      <dgm:spPr/>
      <dgm:t>
        <a:bodyPr/>
        <a:lstStyle/>
        <a:p>
          <a:endParaRPr lang="en-US"/>
        </a:p>
      </dgm:t>
    </dgm:pt>
    <dgm:pt modelId="{53DD3141-F76C-45FC-96EE-FC49D66104E2}">
      <dgm:prSet/>
      <dgm:spPr/>
      <dgm:t>
        <a:bodyPr/>
        <a:lstStyle/>
        <a:p>
          <a:r>
            <a:rPr lang="en-US"/>
            <a:t>The ideal span of control depends on several factors, including: </a:t>
          </a:r>
        </a:p>
      </dgm:t>
    </dgm:pt>
    <dgm:pt modelId="{10A23848-FFC4-4249-803E-F9F8F779F49E}" type="parTrans" cxnId="{82C2250F-21AB-4365-ABE4-7039E18AA79C}">
      <dgm:prSet/>
      <dgm:spPr/>
      <dgm:t>
        <a:bodyPr/>
        <a:lstStyle/>
        <a:p>
          <a:endParaRPr lang="en-US"/>
        </a:p>
      </dgm:t>
    </dgm:pt>
    <dgm:pt modelId="{EA5BD723-E6AF-49DB-97FA-F53B5C71A748}" type="sibTrans" cxnId="{82C2250F-21AB-4365-ABE4-7039E18AA79C}">
      <dgm:prSet/>
      <dgm:spPr/>
      <dgm:t>
        <a:bodyPr/>
        <a:lstStyle/>
        <a:p>
          <a:endParaRPr lang="en-US"/>
        </a:p>
      </dgm:t>
    </dgm:pt>
    <dgm:pt modelId="{4C5F96E1-CA2F-4435-AE91-7824BD2E7FD1}">
      <dgm:prSet/>
      <dgm:spPr/>
      <dgm:t>
        <a:bodyPr/>
        <a:lstStyle/>
        <a:p>
          <a:r>
            <a:rPr lang="en-US"/>
            <a:t>Skills and experience of the manager</a:t>
          </a:r>
        </a:p>
      </dgm:t>
    </dgm:pt>
    <dgm:pt modelId="{C0B4DD2E-93F6-445F-BD09-75F1ACC10E67}" type="parTrans" cxnId="{D6CF1188-18A4-46CC-9774-B99CFD7F33FD}">
      <dgm:prSet/>
      <dgm:spPr/>
      <dgm:t>
        <a:bodyPr/>
        <a:lstStyle/>
        <a:p>
          <a:endParaRPr lang="en-US"/>
        </a:p>
      </dgm:t>
    </dgm:pt>
    <dgm:pt modelId="{5E1940D5-DA39-4D86-BE82-C110A18143EB}" type="sibTrans" cxnId="{D6CF1188-18A4-46CC-9774-B99CFD7F33FD}">
      <dgm:prSet/>
      <dgm:spPr/>
      <dgm:t>
        <a:bodyPr/>
        <a:lstStyle/>
        <a:p>
          <a:endParaRPr lang="en-US"/>
        </a:p>
      </dgm:t>
    </dgm:pt>
    <dgm:pt modelId="{877492CD-3131-444F-91E1-45D4513EEA62}">
      <dgm:prSet/>
      <dgm:spPr/>
      <dgm:t>
        <a:bodyPr/>
        <a:lstStyle/>
        <a:p>
          <a:r>
            <a:rPr lang="en-US"/>
            <a:t>Skills and experience of employees</a:t>
          </a:r>
        </a:p>
      </dgm:t>
    </dgm:pt>
    <dgm:pt modelId="{B6525EE8-5CA5-4481-A9CF-171599247AC3}" type="parTrans" cxnId="{C7EB05B6-C150-409A-A20A-4E98C9D094A2}">
      <dgm:prSet/>
      <dgm:spPr/>
      <dgm:t>
        <a:bodyPr/>
        <a:lstStyle/>
        <a:p>
          <a:endParaRPr lang="en-US"/>
        </a:p>
      </dgm:t>
    </dgm:pt>
    <dgm:pt modelId="{3D62BC0F-783B-4DFF-909E-91C6F46E907B}" type="sibTrans" cxnId="{C7EB05B6-C150-409A-A20A-4E98C9D094A2}">
      <dgm:prSet/>
      <dgm:spPr/>
      <dgm:t>
        <a:bodyPr/>
        <a:lstStyle/>
        <a:p>
          <a:endParaRPr lang="en-US"/>
        </a:p>
      </dgm:t>
    </dgm:pt>
    <dgm:pt modelId="{EDDE2D91-E167-46BC-9970-098C2BC40A06}">
      <dgm:prSet/>
      <dgm:spPr/>
      <dgm:t>
        <a:bodyPr/>
        <a:lstStyle/>
        <a:p>
          <a:r>
            <a:rPr lang="en-US"/>
            <a:t>Complexity and similarity of tasks</a:t>
          </a:r>
        </a:p>
      </dgm:t>
    </dgm:pt>
    <dgm:pt modelId="{D9478057-564B-4DC5-8815-C90165D7EC6A}" type="parTrans" cxnId="{161ED18D-87A2-44F1-8C0E-F845BCEDB203}">
      <dgm:prSet/>
      <dgm:spPr/>
      <dgm:t>
        <a:bodyPr/>
        <a:lstStyle/>
        <a:p>
          <a:endParaRPr lang="en-US"/>
        </a:p>
      </dgm:t>
    </dgm:pt>
    <dgm:pt modelId="{AEDA2209-85D0-4759-BF36-14ED3553004F}" type="sibTrans" cxnId="{161ED18D-87A2-44F1-8C0E-F845BCEDB203}">
      <dgm:prSet/>
      <dgm:spPr/>
      <dgm:t>
        <a:bodyPr/>
        <a:lstStyle/>
        <a:p>
          <a:endParaRPr lang="en-US"/>
        </a:p>
      </dgm:t>
    </dgm:pt>
    <dgm:pt modelId="{989FC91F-C2DF-4C09-BAD2-0B6BACB1514E}">
      <dgm:prSet/>
      <dgm:spPr/>
      <dgm:t>
        <a:bodyPr/>
        <a:lstStyle/>
        <a:p>
          <a:r>
            <a:rPr lang="en-US"/>
            <a:t>Physical proximity of team members</a:t>
          </a:r>
        </a:p>
      </dgm:t>
    </dgm:pt>
    <dgm:pt modelId="{BB33D8F8-37F2-425C-BFDE-5AD568F31A20}" type="parTrans" cxnId="{6D9D06C7-743D-4A92-99BF-8EEF33F80821}">
      <dgm:prSet/>
      <dgm:spPr/>
      <dgm:t>
        <a:bodyPr/>
        <a:lstStyle/>
        <a:p>
          <a:endParaRPr lang="en-US"/>
        </a:p>
      </dgm:t>
    </dgm:pt>
    <dgm:pt modelId="{E9B48473-99F4-40CA-A5AB-F0E3528F81C8}" type="sibTrans" cxnId="{6D9D06C7-743D-4A92-99BF-8EEF33F80821}">
      <dgm:prSet/>
      <dgm:spPr/>
      <dgm:t>
        <a:bodyPr/>
        <a:lstStyle/>
        <a:p>
          <a:endParaRPr lang="en-US"/>
        </a:p>
      </dgm:t>
    </dgm:pt>
    <dgm:pt modelId="{AD6B2FA3-886B-4D28-8ACC-D2970DB243B0}">
      <dgm:prSet/>
      <dgm:spPr/>
      <dgm:t>
        <a:bodyPr/>
        <a:lstStyle/>
        <a:p>
          <a:r>
            <a:rPr lang="en-US"/>
            <a:t>Level of standardization of procedures</a:t>
          </a:r>
        </a:p>
      </dgm:t>
    </dgm:pt>
    <dgm:pt modelId="{8D579887-7F68-4301-814B-8E19FE87D944}" type="parTrans" cxnId="{B5B94379-B388-4C1B-A421-6E2A4D38562E}">
      <dgm:prSet/>
      <dgm:spPr/>
      <dgm:t>
        <a:bodyPr/>
        <a:lstStyle/>
        <a:p>
          <a:endParaRPr lang="en-US"/>
        </a:p>
      </dgm:t>
    </dgm:pt>
    <dgm:pt modelId="{5C98D82A-E7EB-47A6-87A3-0FB16082E61D}" type="sibTrans" cxnId="{B5B94379-B388-4C1B-A421-6E2A4D38562E}">
      <dgm:prSet/>
      <dgm:spPr/>
      <dgm:t>
        <a:bodyPr/>
        <a:lstStyle/>
        <a:p>
          <a:endParaRPr lang="en-US"/>
        </a:p>
      </dgm:t>
    </dgm:pt>
    <dgm:pt modelId="{3813BAA6-03C9-4E3E-88B5-E50C3FE1EEF0}">
      <dgm:prSet/>
      <dgm:spPr/>
      <dgm:t>
        <a:bodyPr/>
        <a:lstStyle/>
        <a:p>
          <a:r>
            <a:rPr lang="en-US"/>
            <a:t>Sophistication of the organization’s information systems</a:t>
          </a:r>
        </a:p>
      </dgm:t>
    </dgm:pt>
    <dgm:pt modelId="{6A526B6F-5120-4959-BEA6-1BBAF4E0A8AC}" type="parTrans" cxnId="{A5AAC216-F274-4D8F-87EA-0BDDD7822A2B}">
      <dgm:prSet/>
      <dgm:spPr/>
      <dgm:t>
        <a:bodyPr/>
        <a:lstStyle/>
        <a:p>
          <a:endParaRPr lang="en-US"/>
        </a:p>
      </dgm:t>
    </dgm:pt>
    <dgm:pt modelId="{3371B8AA-67B3-47C7-98E6-4E477ED20B5C}" type="sibTrans" cxnId="{A5AAC216-F274-4D8F-87EA-0BDDD7822A2B}">
      <dgm:prSet/>
      <dgm:spPr/>
      <dgm:t>
        <a:bodyPr/>
        <a:lstStyle/>
        <a:p>
          <a:endParaRPr lang="en-US"/>
        </a:p>
      </dgm:t>
    </dgm:pt>
    <dgm:pt modelId="{C3F24487-62E3-475D-8E86-FC2B394DE4B5}">
      <dgm:prSet/>
      <dgm:spPr/>
      <dgm:t>
        <a:bodyPr/>
        <a:lstStyle/>
        <a:p>
          <a:r>
            <a:rPr lang="en-US"/>
            <a:t>Strength of organizational culture</a:t>
          </a:r>
        </a:p>
      </dgm:t>
    </dgm:pt>
    <dgm:pt modelId="{F10B35A4-2D1C-41B6-BBCE-371F27650C4D}" type="parTrans" cxnId="{55778936-E19F-4E2A-9501-3158CC3B93E5}">
      <dgm:prSet/>
      <dgm:spPr/>
      <dgm:t>
        <a:bodyPr/>
        <a:lstStyle/>
        <a:p>
          <a:endParaRPr lang="en-US"/>
        </a:p>
      </dgm:t>
    </dgm:pt>
    <dgm:pt modelId="{31282F94-6E8E-4752-8197-C9277293A5B1}" type="sibTrans" cxnId="{55778936-E19F-4E2A-9501-3158CC3B93E5}">
      <dgm:prSet/>
      <dgm:spPr/>
      <dgm:t>
        <a:bodyPr/>
        <a:lstStyle/>
        <a:p>
          <a:endParaRPr lang="en-US"/>
        </a:p>
      </dgm:t>
    </dgm:pt>
    <dgm:pt modelId="{8A857764-AF73-4220-8F69-3010D9FD1A90}">
      <dgm:prSet/>
      <dgm:spPr/>
      <dgm:t>
        <a:bodyPr/>
        <a:lstStyle/>
        <a:p>
          <a:r>
            <a:rPr lang="en-US"/>
            <a:t>Manager’s preferred leadership style</a:t>
          </a:r>
        </a:p>
      </dgm:t>
    </dgm:pt>
    <dgm:pt modelId="{A8FE4983-943A-4A3F-BEE6-E9E8892AE1A1}" type="parTrans" cxnId="{ADBF5D5D-896B-4B48-ADBB-FEE96B6F21E6}">
      <dgm:prSet/>
      <dgm:spPr/>
      <dgm:t>
        <a:bodyPr/>
        <a:lstStyle/>
        <a:p>
          <a:endParaRPr lang="en-US"/>
        </a:p>
      </dgm:t>
    </dgm:pt>
    <dgm:pt modelId="{FBC0ADBF-C766-4D68-B472-E1CCB069556A}" type="sibTrans" cxnId="{ADBF5D5D-896B-4B48-ADBB-FEE96B6F21E6}">
      <dgm:prSet/>
      <dgm:spPr/>
      <dgm:t>
        <a:bodyPr/>
        <a:lstStyle/>
        <a:p>
          <a:endParaRPr lang="en-US"/>
        </a:p>
      </dgm:t>
    </dgm:pt>
    <dgm:pt modelId="{223B8B31-88BC-449C-B1D9-4C7EC55B1C5F}">
      <dgm:prSet/>
      <dgm:spPr/>
      <dgm:t>
        <a:bodyPr/>
        <a:lstStyle/>
        <a:p>
          <a:r>
            <a:rPr lang="en-US"/>
            <a:t>Managers with highly trained and experienced employees can handle </a:t>
          </a:r>
          <a:r>
            <a:rPr lang="en-US" b="1"/>
            <a:t>wider spans</a:t>
          </a:r>
          <a:r>
            <a:rPr lang="en-US"/>
            <a:t> effectively.</a:t>
          </a:r>
        </a:p>
      </dgm:t>
    </dgm:pt>
    <dgm:pt modelId="{30B8DC20-B0F9-4016-AC74-4E6B1FDDF986}" type="parTrans" cxnId="{B1E064B3-C7C8-4038-991D-77A3AF3C298B}">
      <dgm:prSet/>
      <dgm:spPr/>
      <dgm:t>
        <a:bodyPr/>
        <a:lstStyle/>
        <a:p>
          <a:endParaRPr lang="en-US"/>
        </a:p>
      </dgm:t>
    </dgm:pt>
    <dgm:pt modelId="{4CAEC636-182B-43D9-AA93-620FF79F6B43}" type="sibTrans" cxnId="{B1E064B3-C7C8-4038-991D-77A3AF3C298B}">
      <dgm:prSet/>
      <dgm:spPr/>
      <dgm:t>
        <a:bodyPr/>
        <a:lstStyle/>
        <a:p>
          <a:endParaRPr lang="en-US"/>
        </a:p>
      </dgm:t>
    </dgm:pt>
    <dgm:pt modelId="{41004DE9-B243-4ADA-9A81-E6DEB2EAE9B9}" type="pres">
      <dgm:prSet presAssocID="{237253BD-47B7-4FB6-987F-96820C9C2834}" presName="linear" presStyleCnt="0">
        <dgm:presLayoutVars>
          <dgm:animLvl val="lvl"/>
          <dgm:resizeHandles val="exact"/>
        </dgm:presLayoutVars>
      </dgm:prSet>
      <dgm:spPr/>
    </dgm:pt>
    <dgm:pt modelId="{18F65B87-20F6-4B00-9998-CA752DA94423}" type="pres">
      <dgm:prSet presAssocID="{49175A50-FC59-497B-9D67-EB06FEA0D058}" presName="parentText" presStyleLbl="node1" presStyleIdx="0" presStyleCnt="11">
        <dgm:presLayoutVars>
          <dgm:chMax val="0"/>
          <dgm:bulletEnabled val="1"/>
        </dgm:presLayoutVars>
      </dgm:prSet>
      <dgm:spPr/>
    </dgm:pt>
    <dgm:pt modelId="{61CBE329-6CEF-42DC-B2F2-BBA83BBF81CB}" type="pres">
      <dgm:prSet presAssocID="{098F657E-D82E-449C-B251-E4A38F6BF41F}" presName="spacer" presStyleCnt="0"/>
      <dgm:spPr/>
    </dgm:pt>
    <dgm:pt modelId="{38885955-F6C3-4FEE-88F8-6B55EF64FB9F}" type="pres">
      <dgm:prSet presAssocID="{53DD3141-F76C-45FC-96EE-FC49D66104E2}" presName="parentText" presStyleLbl="node1" presStyleIdx="1" presStyleCnt="11">
        <dgm:presLayoutVars>
          <dgm:chMax val="0"/>
          <dgm:bulletEnabled val="1"/>
        </dgm:presLayoutVars>
      </dgm:prSet>
      <dgm:spPr/>
    </dgm:pt>
    <dgm:pt modelId="{7760643E-566F-42EA-822A-A640206701E2}" type="pres">
      <dgm:prSet presAssocID="{EA5BD723-E6AF-49DB-97FA-F53B5C71A748}" presName="spacer" presStyleCnt="0"/>
      <dgm:spPr/>
    </dgm:pt>
    <dgm:pt modelId="{144BECCA-D754-47A2-9B0E-FFE11C7219CB}" type="pres">
      <dgm:prSet presAssocID="{4C5F96E1-CA2F-4435-AE91-7824BD2E7FD1}" presName="parentText" presStyleLbl="node1" presStyleIdx="2" presStyleCnt="11">
        <dgm:presLayoutVars>
          <dgm:chMax val="0"/>
          <dgm:bulletEnabled val="1"/>
        </dgm:presLayoutVars>
      </dgm:prSet>
      <dgm:spPr/>
    </dgm:pt>
    <dgm:pt modelId="{AA739D30-981E-4BAE-8AED-CC963F7B6AA1}" type="pres">
      <dgm:prSet presAssocID="{5E1940D5-DA39-4D86-BE82-C110A18143EB}" presName="spacer" presStyleCnt="0"/>
      <dgm:spPr/>
    </dgm:pt>
    <dgm:pt modelId="{F1FAD4F7-1226-4736-82DB-D1230EC16D49}" type="pres">
      <dgm:prSet presAssocID="{877492CD-3131-444F-91E1-45D4513EEA62}" presName="parentText" presStyleLbl="node1" presStyleIdx="3" presStyleCnt="11">
        <dgm:presLayoutVars>
          <dgm:chMax val="0"/>
          <dgm:bulletEnabled val="1"/>
        </dgm:presLayoutVars>
      </dgm:prSet>
      <dgm:spPr/>
    </dgm:pt>
    <dgm:pt modelId="{B13216F7-FFB2-4507-AC11-A5C5AC3AFBC7}" type="pres">
      <dgm:prSet presAssocID="{3D62BC0F-783B-4DFF-909E-91C6F46E907B}" presName="spacer" presStyleCnt="0"/>
      <dgm:spPr/>
    </dgm:pt>
    <dgm:pt modelId="{0C01B503-EFBF-4A05-BDCC-2E04DC5C93CD}" type="pres">
      <dgm:prSet presAssocID="{EDDE2D91-E167-46BC-9970-098C2BC40A06}" presName="parentText" presStyleLbl="node1" presStyleIdx="4" presStyleCnt="11">
        <dgm:presLayoutVars>
          <dgm:chMax val="0"/>
          <dgm:bulletEnabled val="1"/>
        </dgm:presLayoutVars>
      </dgm:prSet>
      <dgm:spPr/>
    </dgm:pt>
    <dgm:pt modelId="{9620D6F5-8676-4A44-94F7-F871E147A481}" type="pres">
      <dgm:prSet presAssocID="{AEDA2209-85D0-4759-BF36-14ED3553004F}" presName="spacer" presStyleCnt="0"/>
      <dgm:spPr/>
    </dgm:pt>
    <dgm:pt modelId="{F3BB8C2A-C5C7-4E82-9DD5-CD08DC65BBB7}" type="pres">
      <dgm:prSet presAssocID="{989FC91F-C2DF-4C09-BAD2-0B6BACB1514E}" presName="parentText" presStyleLbl="node1" presStyleIdx="5" presStyleCnt="11">
        <dgm:presLayoutVars>
          <dgm:chMax val="0"/>
          <dgm:bulletEnabled val="1"/>
        </dgm:presLayoutVars>
      </dgm:prSet>
      <dgm:spPr/>
    </dgm:pt>
    <dgm:pt modelId="{DBC8F485-5A43-4E70-A739-5EA756F065D9}" type="pres">
      <dgm:prSet presAssocID="{E9B48473-99F4-40CA-A5AB-F0E3528F81C8}" presName="spacer" presStyleCnt="0"/>
      <dgm:spPr/>
    </dgm:pt>
    <dgm:pt modelId="{853B89E7-F53B-4647-BF2E-AAB207F4125E}" type="pres">
      <dgm:prSet presAssocID="{AD6B2FA3-886B-4D28-8ACC-D2970DB243B0}" presName="parentText" presStyleLbl="node1" presStyleIdx="6" presStyleCnt="11">
        <dgm:presLayoutVars>
          <dgm:chMax val="0"/>
          <dgm:bulletEnabled val="1"/>
        </dgm:presLayoutVars>
      </dgm:prSet>
      <dgm:spPr/>
    </dgm:pt>
    <dgm:pt modelId="{F35BDB47-D9E7-4720-98F0-7D528B882677}" type="pres">
      <dgm:prSet presAssocID="{5C98D82A-E7EB-47A6-87A3-0FB16082E61D}" presName="spacer" presStyleCnt="0"/>
      <dgm:spPr/>
    </dgm:pt>
    <dgm:pt modelId="{6278945E-9412-4C09-96B2-9A01A0C55069}" type="pres">
      <dgm:prSet presAssocID="{3813BAA6-03C9-4E3E-88B5-E50C3FE1EEF0}" presName="parentText" presStyleLbl="node1" presStyleIdx="7" presStyleCnt="11">
        <dgm:presLayoutVars>
          <dgm:chMax val="0"/>
          <dgm:bulletEnabled val="1"/>
        </dgm:presLayoutVars>
      </dgm:prSet>
      <dgm:spPr/>
    </dgm:pt>
    <dgm:pt modelId="{464C13B1-8DFB-4025-B1A1-530FD09E7E0C}" type="pres">
      <dgm:prSet presAssocID="{3371B8AA-67B3-47C7-98E6-4E477ED20B5C}" presName="spacer" presStyleCnt="0"/>
      <dgm:spPr/>
    </dgm:pt>
    <dgm:pt modelId="{76BFC34D-6D3D-4687-905E-5D9F5DEDD8A0}" type="pres">
      <dgm:prSet presAssocID="{C3F24487-62E3-475D-8E86-FC2B394DE4B5}" presName="parentText" presStyleLbl="node1" presStyleIdx="8" presStyleCnt="11">
        <dgm:presLayoutVars>
          <dgm:chMax val="0"/>
          <dgm:bulletEnabled val="1"/>
        </dgm:presLayoutVars>
      </dgm:prSet>
      <dgm:spPr/>
    </dgm:pt>
    <dgm:pt modelId="{AB748A82-ABD7-4F8C-AD9D-23EB85F76B6E}" type="pres">
      <dgm:prSet presAssocID="{31282F94-6E8E-4752-8197-C9277293A5B1}" presName="spacer" presStyleCnt="0"/>
      <dgm:spPr/>
    </dgm:pt>
    <dgm:pt modelId="{E55EF684-D4C0-4398-BC33-3CF9CE9487E8}" type="pres">
      <dgm:prSet presAssocID="{8A857764-AF73-4220-8F69-3010D9FD1A90}" presName="parentText" presStyleLbl="node1" presStyleIdx="9" presStyleCnt="11">
        <dgm:presLayoutVars>
          <dgm:chMax val="0"/>
          <dgm:bulletEnabled val="1"/>
        </dgm:presLayoutVars>
      </dgm:prSet>
      <dgm:spPr/>
    </dgm:pt>
    <dgm:pt modelId="{CDD7D42D-7C12-4408-BFF5-A99F61362A0C}" type="pres">
      <dgm:prSet presAssocID="{FBC0ADBF-C766-4D68-B472-E1CCB069556A}" presName="spacer" presStyleCnt="0"/>
      <dgm:spPr/>
    </dgm:pt>
    <dgm:pt modelId="{DE855884-71FB-432F-8D2D-8F6821C5FF4A}" type="pres">
      <dgm:prSet presAssocID="{223B8B31-88BC-449C-B1D9-4C7EC55B1C5F}" presName="parentText" presStyleLbl="node1" presStyleIdx="10" presStyleCnt="11">
        <dgm:presLayoutVars>
          <dgm:chMax val="0"/>
          <dgm:bulletEnabled val="1"/>
        </dgm:presLayoutVars>
      </dgm:prSet>
      <dgm:spPr/>
    </dgm:pt>
  </dgm:ptLst>
  <dgm:cxnLst>
    <dgm:cxn modelId="{4DFEB105-110F-4976-BE35-DB3CA6CB2BDB}" type="presOf" srcId="{237253BD-47B7-4FB6-987F-96820C9C2834}" destId="{41004DE9-B243-4ADA-9A81-E6DEB2EAE9B9}" srcOrd="0" destOrd="0" presId="urn:microsoft.com/office/officeart/2005/8/layout/vList2"/>
    <dgm:cxn modelId="{3DBA8308-31D9-4E80-9385-39179FFD0854}" type="presOf" srcId="{49175A50-FC59-497B-9D67-EB06FEA0D058}" destId="{18F65B87-20F6-4B00-9998-CA752DA94423}" srcOrd="0" destOrd="0" presId="urn:microsoft.com/office/officeart/2005/8/layout/vList2"/>
    <dgm:cxn modelId="{58E40A0C-E4C4-484F-B9BB-B2D0E2983972}" type="presOf" srcId="{53DD3141-F76C-45FC-96EE-FC49D66104E2}" destId="{38885955-F6C3-4FEE-88F8-6B55EF64FB9F}" srcOrd="0" destOrd="0" presId="urn:microsoft.com/office/officeart/2005/8/layout/vList2"/>
    <dgm:cxn modelId="{82C2250F-21AB-4365-ABE4-7039E18AA79C}" srcId="{237253BD-47B7-4FB6-987F-96820C9C2834}" destId="{53DD3141-F76C-45FC-96EE-FC49D66104E2}" srcOrd="1" destOrd="0" parTransId="{10A23848-FFC4-4249-803E-F9F8F779F49E}" sibTransId="{EA5BD723-E6AF-49DB-97FA-F53B5C71A748}"/>
    <dgm:cxn modelId="{A5AAC216-F274-4D8F-87EA-0BDDD7822A2B}" srcId="{237253BD-47B7-4FB6-987F-96820C9C2834}" destId="{3813BAA6-03C9-4E3E-88B5-E50C3FE1EEF0}" srcOrd="7" destOrd="0" parTransId="{6A526B6F-5120-4959-BEA6-1BBAF4E0A8AC}" sibTransId="{3371B8AA-67B3-47C7-98E6-4E477ED20B5C}"/>
    <dgm:cxn modelId="{55778936-E19F-4E2A-9501-3158CC3B93E5}" srcId="{237253BD-47B7-4FB6-987F-96820C9C2834}" destId="{C3F24487-62E3-475D-8E86-FC2B394DE4B5}" srcOrd="8" destOrd="0" parTransId="{F10B35A4-2D1C-41B6-BBCE-371F27650C4D}" sibTransId="{31282F94-6E8E-4752-8197-C9277293A5B1}"/>
    <dgm:cxn modelId="{ADBF5D5D-896B-4B48-ADBB-FEE96B6F21E6}" srcId="{237253BD-47B7-4FB6-987F-96820C9C2834}" destId="{8A857764-AF73-4220-8F69-3010D9FD1A90}" srcOrd="9" destOrd="0" parTransId="{A8FE4983-943A-4A3F-BEE6-E9E8892AE1A1}" sibTransId="{FBC0ADBF-C766-4D68-B472-E1CCB069556A}"/>
    <dgm:cxn modelId="{61D6C652-C18B-4642-A080-9AFCC8840468}" type="presOf" srcId="{877492CD-3131-444F-91E1-45D4513EEA62}" destId="{F1FAD4F7-1226-4736-82DB-D1230EC16D49}" srcOrd="0" destOrd="0" presId="urn:microsoft.com/office/officeart/2005/8/layout/vList2"/>
    <dgm:cxn modelId="{B5B94379-B388-4C1B-A421-6E2A4D38562E}" srcId="{237253BD-47B7-4FB6-987F-96820C9C2834}" destId="{AD6B2FA3-886B-4D28-8ACC-D2970DB243B0}" srcOrd="6" destOrd="0" parTransId="{8D579887-7F68-4301-814B-8E19FE87D944}" sibTransId="{5C98D82A-E7EB-47A6-87A3-0FB16082E61D}"/>
    <dgm:cxn modelId="{D6CF1188-18A4-46CC-9774-B99CFD7F33FD}" srcId="{237253BD-47B7-4FB6-987F-96820C9C2834}" destId="{4C5F96E1-CA2F-4435-AE91-7824BD2E7FD1}" srcOrd="2" destOrd="0" parTransId="{C0B4DD2E-93F6-445F-BD09-75F1ACC10E67}" sibTransId="{5E1940D5-DA39-4D86-BE82-C110A18143EB}"/>
    <dgm:cxn modelId="{A09A548D-4924-4376-BEBC-86C8F0101A30}" type="presOf" srcId="{4C5F96E1-CA2F-4435-AE91-7824BD2E7FD1}" destId="{144BECCA-D754-47A2-9B0E-FFE11C7219CB}" srcOrd="0" destOrd="0" presId="urn:microsoft.com/office/officeart/2005/8/layout/vList2"/>
    <dgm:cxn modelId="{161ED18D-87A2-44F1-8C0E-F845BCEDB203}" srcId="{237253BD-47B7-4FB6-987F-96820C9C2834}" destId="{EDDE2D91-E167-46BC-9970-098C2BC40A06}" srcOrd="4" destOrd="0" parTransId="{D9478057-564B-4DC5-8815-C90165D7EC6A}" sibTransId="{AEDA2209-85D0-4759-BF36-14ED3553004F}"/>
    <dgm:cxn modelId="{E17ED18E-2EAD-4BA4-B96B-8BF93B22E390}" type="presOf" srcId="{8A857764-AF73-4220-8F69-3010D9FD1A90}" destId="{E55EF684-D4C0-4398-BC33-3CF9CE9487E8}" srcOrd="0" destOrd="0" presId="urn:microsoft.com/office/officeart/2005/8/layout/vList2"/>
    <dgm:cxn modelId="{20EED997-DB39-44A9-A558-C89978A921EB}" type="presOf" srcId="{223B8B31-88BC-449C-B1D9-4C7EC55B1C5F}" destId="{DE855884-71FB-432F-8D2D-8F6821C5FF4A}" srcOrd="0" destOrd="0" presId="urn:microsoft.com/office/officeart/2005/8/layout/vList2"/>
    <dgm:cxn modelId="{BB4B61A5-15A9-4F47-A56E-AFB0D99F5358}" type="presOf" srcId="{3813BAA6-03C9-4E3E-88B5-E50C3FE1EEF0}" destId="{6278945E-9412-4C09-96B2-9A01A0C55069}" srcOrd="0" destOrd="0" presId="urn:microsoft.com/office/officeart/2005/8/layout/vList2"/>
    <dgm:cxn modelId="{36B5BFA8-FD66-4EFC-8FA3-DD29A59A97B5}" type="presOf" srcId="{EDDE2D91-E167-46BC-9970-098C2BC40A06}" destId="{0C01B503-EFBF-4A05-BDCC-2E04DC5C93CD}" srcOrd="0" destOrd="0" presId="urn:microsoft.com/office/officeart/2005/8/layout/vList2"/>
    <dgm:cxn modelId="{E558D8AC-DAAB-4ADE-9021-EA3B54E72D37}" type="presOf" srcId="{C3F24487-62E3-475D-8E86-FC2B394DE4B5}" destId="{76BFC34D-6D3D-4687-905E-5D9F5DEDD8A0}" srcOrd="0" destOrd="0" presId="urn:microsoft.com/office/officeart/2005/8/layout/vList2"/>
    <dgm:cxn modelId="{789FC6AE-5D39-4705-A3CB-D2464CF71AD3}" srcId="{237253BD-47B7-4FB6-987F-96820C9C2834}" destId="{49175A50-FC59-497B-9D67-EB06FEA0D058}" srcOrd="0" destOrd="0" parTransId="{A7DCA451-4FE4-4B2B-92FA-C147F009E98A}" sibTransId="{098F657E-D82E-449C-B251-E4A38F6BF41F}"/>
    <dgm:cxn modelId="{B1E064B3-C7C8-4038-991D-77A3AF3C298B}" srcId="{237253BD-47B7-4FB6-987F-96820C9C2834}" destId="{223B8B31-88BC-449C-B1D9-4C7EC55B1C5F}" srcOrd="10" destOrd="0" parTransId="{30B8DC20-B0F9-4016-AC74-4E6B1FDDF986}" sibTransId="{4CAEC636-182B-43D9-AA93-620FF79F6B43}"/>
    <dgm:cxn modelId="{C7EB05B6-C150-409A-A20A-4E98C9D094A2}" srcId="{237253BD-47B7-4FB6-987F-96820C9C2834}" destId="{877492CD-3131-444F-91E1-45D4513EEA62}" srcOrd="3" destOrd="0" parTransId="{B6525EE8-5CA5-4481-A9CF-171599247AC3}" sibTransId="{3D62BC0F-783B-4DFF-909E-91C6F46E907B}"/>
    <dgm:cxn modelId="{E51794BD-3308-49F9-93A4-04D19C8E41A3}" type="presOf" srcId="{989FC91F-C2DF-4C09-BAD2-0B6BACB1514E}" destId="{F3BB8C2A-C5C7-4E82-9DD5-CD08DC65BBB7}" srcOrd="0" destOrd="0" presId="urn:microsoft.com/office/officeart/2005/8/layout/vList2"/>
    <dgm:cxn modelId="{6D9D06C7-743D-4A92-99BF-8EEF33F80821}" srcId="{237253BD-47B7-4FB6-987F-96820C9C2834}" destId="{989FC91F-C2DF-4C09-BAD2-0B6BACB1514E}" srcOrd="5" destOrd="0" parTransId="{BB33D8F8-37F2-425C-BFDE-5AD568F31A20}" sibTransId="{E9B48473-99F4-40CA-A5AB-F0E3528F81C8}"/>
    <dgm:cxn modelId="{062AE5C9-5060-4489-9544-517E58922BB3}" type="presOf" srcId="{AD6B2FA3-886B-4D28-8ACC-D2970DB243B0}" destId="{853B89E7-F53B-4647-BF2E-AAB207F4125E}" srcOrd="0" destOrd="0" presId="urn:microsoft.com/office/officeart/2005/8/layout/vList2"/>
    <dgm:cxn modelId="{49EC4820-4483-4C1A-BC2B-E1A3B233543B}" type="presParOf" srcId="{41004DE9-B243-4ADA-9A81-E6DEB2EAE9B9}" destId="{18F65B87-20F6-4B00-9998-CA752DA94423}" srcOrd="0" destOrd="0" presId="urn:microsoft.com/office/officeart/2005/8/layout/vList2"/>
    <dgm:cxn modelId="{F64A0132-22B5-45AF-8E0C-F41C643982C3}" type="presParOf" srcId="{41004DE9-B243-4ADA-9A81-E6DEB2EAE9B9}" destId="{61CBE329-6CEF-42DC-B2F2-BBA83BBF81CB}" srcOrd="1" destOrd="0" presId="urn:microsoft.com/office/officeart/2005/8/layout/vList2"/>
    <dgm:cxn modelId="{459F9C3A-AEE0-4D2B-B0A5-3B65A5285BBE}" type="presParOf" srcId="{41004DE9-B243-4ADA-9A81-E6DEB2EAE9B9}" destId="{38885955-F6C3-4FEE-88F8-6B55EF64FB9F}" srcOrd="2" destOrd="0" presId="urn:microsoft.com/office/officeart/2005/8/layout/vList2"/>
    <dgm:cxn modelId="{4C3D1286-7F65-4292-8B4C-60C6F2294661}" type="presParOf" srcId="{41004DE9-B243-4ADA-9A81-E6DEB2EAE9B9}" destId="{7760643E-566F-42EA-822A-A640206701E2}" srcOrd="3" destOrd="0" presId="urn:microsoft.com/office/officeart/2005/8/layout/vList2"/>
    <dgm:cxn modelId="{2D5B7B04-00F2-42AF-84F6-09F83C77F07D}" type="presParOf" srcId="{41004DE9-B243-4ADA-9A81-E6DEB2EAE9B9}" destId="{144BECCA-D754-47A2-9B0E-FFE11C7219CB}" srcOrd="4" destOrd="0" presId="urn:microsoft.com/office/officeart/2005/8/layout/vList2"/>
    <dgm:cxn modelId="{DBCD8DF5-6888-4151-918B-58D74A90A0EB}" type="presParOf" srcId="{41004DE9-B243-4ADA-9A81-E6DEB2EAE9B9}" destId="{AA739D30-981E-4BAE-8AED-CC963F7B6AA1}" srcOrd="5" destOrd="0" presId="urn:microsoft.com/office/officeart/2005/8/layout/vList2"/>
    <dgm:cxn modelId="{69CB34E9-9F2D-4F15-8B22-3DB10336034F}" type="presParOf" srcId="{41004DE9-B243-4ADA-9A81-E6DEB2EAE9B9}" destId="{F1FAD4F7-1226-4736-82DB-D1230EC16D49}" srcOrd="6" destOrd="0" presId="urn:microsoft.com/office/officeart/2005/8/layout/vList2"/>
    <dgm:cxn modelId="{929D6C62-188E-4521-9D71-1700FE0AEA15}" type="presParOf" srcId="{41004DE9-B243-4ADA-9A81-E6DEB2EAE9B9}" destId="{B13216F7-FFB2-4507-AC11-A5C5AC3AFBC7}" srcOrd="7" destOrd="0" presId="urn:microsoft.com/office/officeart/2005/8/layout/vList2"/>
    <dgm:cxn modelId="{6D4F585B-F376-4ACA-BB77-100C1446DFB8}" type="presParOf" srcId="{41004DE9-B243-4ADA-9A81-E6DEB2EAE9B9}" destId="{0C01B503-EFBF-4A05-BDCC-2E04DC5C93CD}" srcOrd="8" destOrd="0" presId="urn:microsoft.com/office/officeart/2005/8/layout/vList2"/>
    <dgm:cxn modelId="{98F14552-FCAA-491F-B388-D2FBB3584CF4}" type="presParOf" srcId="{41004DE9-B243-4ADA-9A81-E6DEB2EAE9B9}" destId="{9620D6F5-8676-4A44-94F7-F871E147A481}" srcOrd="9" destOrd="0" presId="urn:microsoft.com/office/officeart/2005/8/layout/vList2"/>
    <dgm:cxn modelId="{667B6F3D-0BC0-4F6F-A20C-A3DA965775D3}" type="presParOf" srcId="{41004DE9-B243-4ADA-9A81-E6DEB2EAE9B9}" destId="{F3BB8C2A-C5C7-4E82-9DD5-CD08DC65BBB7}" srcOrd="10" destOrd="0" presId="urn:microsoft.com/office/officeart/2005/8/layout/vList2"/>
    <dgm:cxn modelId="{FC53A1AC-6D02-4AA6-B41A-F1DAF1F6086F}" type="presParOf" srcId="{41004DE9-B243-4ADA-9A81-E6DEB2EAE9B9}" destId="{DBC8F485-5A43-4E70-A739-5EA756F065D9}" srcOrd="11" destOrd="0" presId="urn:microsoft.com/office/officeart/2005/8/layout/vList2"/>
    <dgm:cxn modelId="{90F471EF-6DE2-42A7-99A0-470D62E80857}" type="presParOf" srcId="{41004DE9-B243-4ADA-9A81-E6DEB2EAE9B9}" destId="{853B89E7-F53B-4647-BF2E-AAB207F4125E}" srcOrd="12" destOrd="0" presId="urn:microsoft.com/office/officeart/2005/8/layout/vList2"/>
    <dgm:cxn modelId="{F13ABB1E-7D6D-4CB5-836D-DAA11103F636}" type="presParOf" srcId="{41004DE9-B243-4ADA-9A81-E6DEB2EAE9B9}" destId="{F35BDB47-D9E7-4720-98F0-7D528B882677}" srcOrd="13" destOrd="0" presId="urn:microsoft.com/office/officeart/2005/8/layout/vList2"/>
    <dgm:cxn modelId="{7BDEA029-8A71-43F9-9453-1860F5A03ECD}" type="presParOf" srcId="{41004DE9-B243-4ADA-9A81-E6DEB2EAE9B9}" destId="{6278945E-9412-4C09-96B2-9A01A0C55069}" srcOrd="14" destOrd="0" presId="urn:microsoft.com/office/officeart/2005/8/layout/vList2"/>
    <dgm:cxn modelId="{5625C269-0BCD-4022-B834-569ADD9EB717}" type="presParOf" srcId="{41004DE9-B243-4ADA-9A81-E6DEB2EAE9B9}" destId="{464C13B1-8DFB-4025-B1A1-530FD09E7E0C}" srcOrd="15" destOrd="0" presId="urn:microsoft.com/office/officeart/2005/8/layout/vList2"/>
    <dgm:cxn modelId="{A5B8A3C8-1612-4019-A34E-44D04FB4BC5A}" type="presParOf" srcId="{41004DE9-B243-4ADA-9A81-E6DEB2EAE9B9}" destId="{76BFC34D-6D3D-4687-905E-5D9F5DEDD8A0}" srcOrd="16" destOrd="0" presId="urn:microsoft.com/office/officeart/2005/8/layout/vList2"/>
    <dgm:cxn modelId="{858A7274-27D4-43F4-8FFE-A66ADB5753D8}" type="presParOf" srcId="{41004DE9-B243-4ADA-9A81-E6DEB2EAE9B9}" destId="{AB748A82-ABD7-4F8C-AD9D-23EB85F76B6E}" srcOrd="17" destOrd="0" presId="urn:microsoft.com/office/officeart/2005/8/layout/vList2"/>
    <dgm:cxn modelId="{B9A0FF46-1CD0-4436-8581-2001854F38C3}" type="presParOf" srcId="{41004DE9-B243-4ADA-9A81-E6DEB2EAE9B9}" destId="{E55EF684-D4C0-4398-BC33-3CF9CE9487E8}" srcOrd="18" destOrd="0" presId="urn:microsoft.com/office/officeart/2005/8/layout/vList2"/>
    <dgm:cxn modelId="{2AB647A8-536C-4FBC-9B4B-3A51FC9CA3A0}" type="presParOf" srcId="{41004DE9-B243-4ADA-9A81-E6DEB2EAE9B9}" destId="{CDD7D42D-7C12-4408-BFF5-A99F61362A0C}" srcOrd="19" destOrd="0" presId="urn:microsoft.com/office/officeart/2005/8/layout/vList2"/>
    <dgm:cxn modelId="{91AE5681-17C1-43F5-91A8-9CA5953566BB}" type="presParOf" srcId="{41004DE9-B243-4ADA-9A81-E6DEB2EAE9B9}" destId="{DE855884-71FB-432F-8D2D-8F6821C5FF4A}"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3789889-AFF8-4902-870D-909C1694254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8425C4-B000-4904-A92E-5C64A6B949BF}">
      <dgm:prSet/>
      <dgm:spPr/>
      <dgm:t>
        <a:bodyPr/>
        <a:lstStyle/>
        <a:p>
          <a:r>
            <a:rPr lang="en-US"/>
            <a:t>Example: Apple CEO Tim Cook has </a:t>
          </a:r>
          <a:r>
            <a:rPr lang="en-US" b="1"/>
            <a:t>17 direct reports</a:t>
          </a:r>
          <a:r>
            <a:rPr lang="en-US"/>
            <a:t>, suggesting wide spans can work in the right conditions.</a:t>
          </a:r>
        </a:p>
      </dgm:t>
    </dgm:pt>
    <dgm:pt modelId="{B7499EA7-9BA7-439A-92E9-7682F1EE62BC}" type="parTrans" cxnId="{CC76BF37-1E91-4C3F-8CA5-E13AAA187E99}">
      <dgm:prSet/>
      <dgm:spPr/>
      <dgm:t>
        <a:bodyPr/>
        <a:lstStyle/>
        <a:p>
          <a:endParaRPr lang="en-US"/>
        </a:p>
      </dgm:t>
    </dgm:pt>
    <dgm:pt modelId="{0333C9D8-EB4D-4B61-8054-9F4DE62D5D93}" type="sibTrans" cxnId="{CC76BF37-1E91-4C3F-8CA5-E13AAA187E99}">
      <dgm:prSet/>
      <dgm:spPr/>
      <dgm:t>
        <a:bodyPr/>
        <a:lstStyle/>
        <a:p>
          <a:endParaRPr lang="en-US"/>
        </a:p>
      </dgm:t>
    </dgm:pt>
    <dgm:pt modelId="{3BDC13C3-C487-40AB-9421-C08F3FD4B62B}">
      <dgm:prSet/>
      <dgm:spPr/>
      <dgm:t>
        <a:bodyPr/>
        <a:lstStyle/>
        <a:p>
          <a:r>
            <a:rPr lang="en-US"/>
            <a:t>Organizations are increasingly moving toward </a:t>
          </a:r>
          <a:r>
            <a:rPr lang="en-US" b="1"/>
            <a:t>larger spans of control</a:t>
          </a:r>
          <a:r>
            <a:rPr lang="en-US"/>
            <a:t> to speed up decision‑making and increase flexibility.</a:t>
          </a:r>
        </a:p>
      </dgm:t>
    </dgm:pt>
    <dgm:pt modelId="{D904373A-9FF4-4269-9F80-878E093A4B15}" type="parTrans" cxnId="{F52E377A-6502-4EF6-84B1-BD17BC285432}">
      <dgm:prSet/>
      <dgm:spPr/>
      <dgm:t>
        <a:bodyPr/>
        <a:lstStyle/>
        <a:p>
          <a:endParaRPr lang="en-US"/>
        </a:p>
      </dgm:t>
    </dgm:pt>
    <dgm:pt modelId="{3060D8C6-87F5-4FAF-98A1-355DF2DA39CD}" type="sibTrans" cxnId="{F52E377A-6502-4EF6-84B1-BD17BC285432}">
      <dgm:prSet/>
      <dgm:spPr/>
      <dgm:t>
        <a:bodyPr/>
        <a:lstStyle/>
        <a:p>
          <a:endParaRPr lang="en-US"/>
        </a:p>
      </dgm:t>
    </dgm:pt>
    <dgm:pt modelId="{CB07E8C4-57B8-444F-BF9B-44E430DD043B}">
      <dgm:prSet/>
      <dgm:spPr/>
      <dgm:t>
        <a:bodyPr/>
        <a:lstStyle/>
        <a:p>
          <a:r>
            <a:rPr lang="en-US"/>
            <a:t>Wider spans help organizations: </a:t>
          </a:r>
        </a:p>
      </dgm:t>
    </dgm:pt>
    <dgm:pt modelId="{C4AAE0AB-F174-4297-9328-9504E0AB413B}" type="parTrans" cxnId="{C088368B-C92B-42CE-BE40-2A62C45892AC}">
      <dgm:prSet/>
      <dgm:spPr/>
      <dgm:t>
        <a:bodyPr/>
        <a:lstStyle/>
        <a:p>
          <a:endParaRPr lang="en-US"/>
        </a:p>
      </dgm:t>
    </dgm:pt>
    <dgm:pt modelId="{039E069E-C430-49D4-8A4F-BD17EC2D92F6}" type="sibTrans" cxnId="{C088368B-C92B-42CE-BE40-2A62C45892AC}">
      <dgm:prSet/>
      <dgm:spPr/>
      <dgm:t>
        <a:bodyPr/>
        <a:lstStyle/>
        <a:p>
          <a:endParaRPr lang="en-US"/>
        </a:p>
      </dgm:t>
    </dgm:pt>
    <dgm:pt modelId="{C32E132C-4211-44F0-8FA2-FE999C6FECE4}">
      <dgm:prSet/>
      <dgm:spPr/>
      <dgm:t>
        <a:bodyPr/>
        <a:lstStyle/>
        <a:p>
          <a:r>
            <a:rPr lang="en-US"/>
            <a:t>Make decisions faster</a:t>
          </a:r>
        </a:p>
      </dgm:t>
    </dgm:pt>
    <dgm:pt modelId="{3FBEF7DE-3F0F-48D3-8168-54CD15961641}" type="parTrans" cxnId="{0C07D6AF-9CAB-41A5-B130-294BFB9A4245}">
      <dgm:prSet/>
      <dgm:spPr/>
      <dgm:t>
        <a:bodyPr/>
        <a:lstStyle/>
        <a:p>
          <a:endParaRPr lang="en-US"/>
        </a:p>
      </dgm:t>
    </dgm:pt>
    <dgm:pt modelId="{58E3B922-5192-408F-AE0A-9D56764AA931}" type="sibTrans" cxnId="{0C07D6AF-9CAB-41A5-B130-294BFB9A4245}">
      <dgm:prSet/>
      <dgm:spPr/>
      <dgm:t>
        <a:bodyPr/>
        <a:lstStyle/>
        <a:p>
          <a:endParaRPr lang="en-US"/>
        </a:p>
      </dgm:t>
    </dgm:pt>
    <dgm:pt modelId="{0651E13D-2914-4843-8FBC-1864994AA8F0}">
      <dgm:prSet/>
      <dgm:spPr/>
      <dgm:t>
        <a:bodyPr/>
        <a:lstStyle/>
        <a:p>
          <a:r>
            <a:rPr lang="en-US"/>
            <a:t>Empower employees</a:t>
          </a:r>
        </a:p>
      </dgm:t>
    </dgm:pt>
    <dgm:pt modelId="{12064BD5-3A0F-4622-9914-08372EC591F1}" type="parTrans" cxnId="{4167F010-F94F-4EA4-89F6-F5357AB69D7E}">
      <dgm:prSet/>
      <dgm:spPr/>
      <dgm:t>
        <a:bodyPr/>
        <a:lstStyle/>
        <a:p>
          <a:endParaRPr lang="en-US"/>
        </a:p>
      </dgm:t>
    </dgm:pt>
    <dgm:pt modelId="{61C95E9D-51D8-4B51-9C97-FB1CD2CBBFB7}" type="sibTrans" cxnId="{4167F010-F94F-4EA4-89F6-F5357AB69D7E}">
      <dgm:prSet/>
      <dgm:spPr/>
      <dgm:t>
        <a:bodyPr/>
        <a:lstStyle/>
        <a:p>
          <a:endParaRPr lang="en-US"/>
        </a:p>
      </dgm:t>
    </dgm:pt>
    <dgm:pt modelId="{9CF1A21A-02BA-46F1-A760-397BDD3A2F89}">
      <dgm:prSet/>
      <dgm:spPr/>
      <dgm:t>
        <a:bodyPr/>
        <a:lstStyle/>
        <a:p>
          <a:r>
            <a:rPr lang="en-US"/>
            <a:t>Stay close to customers</a:t>
          </a:r>
        </a:p>
      </dgm:t>
    </dgm:pt>
    <dgm:pt modelId="{11FFFED5-04F1-40C3-BB79-4D5BED5C6E4D}" type="parTrans" cxnId="{08F2F7EE-8BF6-4E1A-951E-C7F1FAF6A4F8}">
      <dgm:prSet/>
      <dgm:spPr/>
      <dgm:t>
        <a:bodyPr/>
        <a:lstStyle/>
        <a:p>
          <a:endParaRPr lang="en-US"/>
        </a:p>
      </dgm:t>
    </dgm:pt>
    <dgm:pt modelId="{8EC1716E-C0A3-4378-B647-2BEF75DE615C}" type="sibTrans" cxnId="{08F2F7EE-8BF6-4E1A-951E-C7F1FAF6A4F8}">
      <dgm:prSet/>
      <dgm:spPr/>
      <dgm:t>
        <a:bodyPr/>
        <a:lstStyle/>
        <a:p>
          <a:endParaRPr lang="en-US"/>
        </a:p>
      </dgm:t>
    </dgm:pt>
    <dgm:pt modelId="{1BF48685-76F6-407A-B6BA-2CF4ECCF7379}">
      <dgm:prSet/>
      <dgm:spPr/>
      <dgm:t>
        <a:bodyPr/>
        <a:lstStyle/>
        <a:p>
          <a:r>
            <a:rPr lang="en-US"/>
            <a:t>Reduce operational costs</a:t>
          </a:r>
        </a:p>
      </dgm:t>
    </dgm:pt>
    <dgm:pt modelId="{5D93945A-3264-4BE9-A476-D6FD8BD29A98}" type="parTrans" cxnId="{26D6C499-621E-4F65-BF82-23AE89238F5F}">
      <dgm:prSet/>
      <dgm:spPr/>
      <dgm:t>
        <a:bodyPr/>
        <a:lstStyle/>
        <a:p>
          <a:endParaRPr lang="en-US"/>
        </a:p>
      </dgm:t>
    </dgm:pt>
    <dgm:pt modelId="{C1E3ED18-B51B-414F-909D-F98D8F644E42}" type="sibTrans" cxnId="{26D6C499-621E-4F65-BF82-23AE89238F5F}">
      <dgm:prSet/>
      <dgm:spPr/>
      <dgm:t>
        <a:bodyPr/>
        <a:lstStyle/>
        <a:p>
          <a:endParaRPr lang="en-US"/>
        </a:p>
      </dgm:t>
    </dgm:pt>
    <dgm:pt modelId="{5D450E2C-C80E-4994-B5BF-252614F0553E}">
      <dgm:prSet/>
      <dgm:spPr/>
      <dgm:t>
        <a:bodyPr/>
        <a:lstStyle/>
        <a:p>
          <a:r>
            <a:rPr lang="en-US"/>
            <a:t>Managers now recognize they can manage larger spans when employees are capable, rely on each other, and do not require constant supervision.</a:t>
          </a:r>
        </a:p>
      </dgm:t>
    </dgm:pt>
    <dgm:pt modelId="{494BB67B-DA59-49D4-B1E8-23DF4DADE1B1}" type="parTrans" cxnId="{5625448E-4ED6-4230-8F79-A17E78EEDE52}">
      <dgm:prSet/>
      <dgm:spPr/>
      <dgm:t>
        <a:bodyPr/>
        <a:lstStyle/>
        <a:p>
          <a:endParaRPr lang="en-US"/>
        </a:p>
      </dgm:t>
    </dgm:pt>
    <dgm:pt modelId="{1025BABA-BB0E-4677-ABD5-5A12E97A2224}" type="sibTrans" cxnId="{5625448E-4ED6-4230-8F79-A17E78EEDE52}">
      <dgm:prSet/>
      <dgm:spPr/>
      <dgm:t>
        <a:bodyPr/>
        <a:lstStyle/>
        <a:p>
          <a:endParaRPr lang="en-US"/>
        </a:p>
      </dgm:t>
    </dgm:pt>
    <dgm:pt modelId="{21021892-99F1-4DA2-827B-EB65983F72B2}">
      <dgm:prSet/>
      <dgm:spPr/>
      <dgm:t>
        <a:bodyPr/>
        <a:lstStyle/>
        <a:p>
          <a:r>
            <a:rPr lang="en-US"/>
            <a:t>New technologies further enable wider spans by supporting communication and monitoring across larger teams.</a:t>
          </a:r>
        </a:p>
      </dgm:t>
    </dgm:pt>
    <dgm:pt modelId="{542C7522-412F-4E3F-93B5-1BB5822F129A}" type="parTrans" cxnId="{B8D722E4-AF59-4CB6-978A-48921D9B8E9A}">
      <dgm:prSet/>
      <dgm:spPr/>
      <dgm:t>
        <a:bodyPr/>
        <a:lstStyle/>
        <a:p>
          <a:endParaRPr lang="en-US"/>
        </a:p>
      </dgm:t>
    </dgm:pt>
    <dgm:pt modelId="{F1D79923-CA6C-4EEF-99A7-CB0D7FB69A6B}" type="sibTrans" cxnId="{B8D722E4-AF59-4CB6-978A-48921D9B8E9A}">
      <dgm:prSet/>
      <dgm:spPr/>
      <dgm:t>
        <a:bodyPr/>
        <a:lstStyle/>
        <a:p>
          <a:endParaRPr lang="en-US"/>
        </a:p>
      </dgm:t>
    </dgm:pt>
    <dgm:pt modelId="{6054BFD9-320F-4EA5-AA6F-FB371987E062}" type="pres">
      <dgm:prSet presAssocID="{23789889-AFF8-4902-870D-909C16942546}" presName="linear" presStyleCnt="0">
        <dgm:presLayoutVars>
          <dgm:animLvl val="lvl"/>
          <dgm:resizeHandles val="exact"/>
        </dgm:presLayoutVars>
      </dgm:prSet>
      <dgm:spPr/>
    </dgm:pt>
    <dgm:pt modelId="{AE8DDB42-A617-46EC-90B2-34094B878C39}" type="pres">
      <dgm:prSet presAssocID="{198425C4-B000-4904-A92E-5C64A6B949BF}" presName="parentText" presStyleLbl="node1" presStyleIdx="0" presStyleCnt="9">
        <dgm:presLayoutVars>
          <dgm:chMax val="0"/>
          <dgm:bulletEnabled val="1"/>
        </dgm:presLayoutVars>
      </dgm:prSet>
      <dgm:spPr/>
    </dgm:pt>
    <dgm:pt modelId="{30B10100-B821-43FA-A9AB-0CC292181426}" type="pres">
      <dgm:prSet presAssocID="{0333C9D8-EB4D-4B61-8054-9F4DE62D5D93}" presName="spacer" presStyleCnt="0"/>
      <dgm:spPr/>
    </dgm:pt>
    <dgm:pt modelId="{610BCA3C-56F7-477C-AD4D-D74634544B1C}" type="pres">
      <dgm:prSet presAssocID="{3BDC13C3-C487-40AB-9421-C08F3FD4B62B}" presName="parentText" presStyleLbl="node1" presStyleIdx="1" presStyleCnt="9">
        <dgm:presLayoutVars>
          <dgm:chMax val="0"/>
          <dgm:bulletEnabled val="1"/>
        </dgm:presLayoutVars>
      </dgm:prSet>
      <dgm:spPr/>
    </dgm:pt>
    <dgm:pt modelId="{FCF67F9D-8142-4F83-8F79-D0CC56A4713B}" type="pres">
      <dgm:prSet presAssocID="{3060D8C6-87F5-4FAF-98A1-355DF2DA39CD}" presName="spacer" presStyleCnt="0"/>
      <dgm:spPr/>
    </dgm:pt>
    <dgm:pt modelId="{779CABF0-0846-408B-A72B-38481B9E89E4}" type="pres">
      <dgm:prSet presAssocID="{CB07E8C4-57B8-444F-BF9B-44E430DD043B}" presName="parentText" presStyleLbl="node1" presStyleIdx="2" presStyleCnt="9">
        <dgm:presLayoutVars>
          <dgm:chMax val="0"/>
          <dgm:bulletEnabled val="1"/>
        </dgm:presLayoutVars>
      </dgm:prSet>
      <dgm:spPr/>
    </dgm:pt>
    <dgm:pt modelId="{883899B5-42E2-4460-BF20-08DBA802F4BF}" type="pres">
      <dgm:prSet presAssocID="{039E069E-C430-49D4-8A4F-BD17EC2D92F6}" presName="spacer" presStyleCnt="0"/>
      <dgm:spPr/>
    </dgm:pt>
    <dgm:pt modelId="{C7DC5C79-9FFB-459C-9202-DC11EB408378}" type="pres">
      <dgm:prSet presAssocID="{C32E132C-4211-44F0-8FA2-FE999C6FECE4}" presName="parentText" presStyleLbl="node1" presStyleIdx="3" presStyleCnt="9">
        <dgm:presLayoutVars>
          <dgm:chMax val="0"/>
          <dgm:bulletEnabled val="1"/>
        </dgm:presLayoutVars>
      </dgm:prSet>
      <dgm:spPr/>
    </dgm:pt>
    <dgm:pt modelId="{3FF384CC-D99B-4032-BB04-E028969F7765}" type="pres">
      <dgm:prSet presAssocID="{58E3B922-5192-408F-AE0A-9D56764AA931}" presName="spacer" presStyleCnt="0"/>
      <dgm:spPr/>
    </dgm:pt>
    <dgm:pt modelId="{BF8452EF-E310-44E7-8EB4-BBA0E6DED0B2}" type="pres">
      <dgm:prSet presAssocID="{0651E13D-2914-4843-8FBC-1864994AA8F0}" presName="parentText" presStyleLbl="node1" presStyleIdx="4" presStyleCnt="9">
        <dgm:presLayoutVars>
          <dgm:chMax val="0"/>
          <dgm:bulletEnabled val="1"/>
        </dgm:presLayoutVars>
      </dgm:prSet>
      <dgm:spPr/>
    </dgm:pt>
    <dgm:pt modelId="{59A1BA38-A900-40DE-A853-9D826C907351}" type="pres">
      <dgm:prSet presAssocID="{61C95E9D-51D8-4B51-9C97-FB1CD2CBBFB7}" presName="spacer" presStyleCnt="0"/>
      <dgm:spPr/>
    </dgm:pt>
    <dgm:pt modelId="{B75B23CD-A52A-4465-AD77-474753B33705}" type="pres">
      <dgm:prSet presAssocID="{9CF1A21A-02BA-46F1-A760-397BDD3A2F89}" presName="parentText" presStyleLbl="node1" presStyleIdx="5" presStyleCnt="9">
        <dgm:presLayoutVars>
          <dgm:chMax val="0"/>
          <dgm:bulletEnabled val="1"/>
        </dgm:presLayoutVars>
      </dgm:prSet>
      <dgm:spPr/>
    </dgm:pt>
    <dgm:pt modelId="{24105059-B059-420A-959D-3604850A1272}" type="pres">
      <dgm:prSet presAssocID="{8EC1716E-C0A3-4378-B647-2BEF75DE615C}" presName="spacer" presStyleCnt="0"/>
      <dgm:spPr/>
    </dgm:pt>
    <dgm:pt modelId="{C32E9031-9202-4B6D-9D27-985C2D8D8DBD}" type="pres">
      <dgm:prSet presAssocID="{1BF48685-76F6-407A-B6BA-2CF4ECCF7379}" presName="parentText" presStyleLbl="node1" presStyleIdx="6" presStyleCnt="9">
        <dgm:presLayoutVars>
          <dgm:chMax val="0"/>
          <dgm:bulletEnabled val="1"/>
        </dgm:presLayoutVars>
      </dgm:prSet>
      <dgm:spPr/>
    </dgm:pt>
    <dgm:pt modelId="{4F89AACD-F1B6-469A-9CC4-E7DA7C602E6E}" type="pres">
      <dgm:prSet presAssocID="{C1E3ED18-B51B-414F-909D-F98D8F644E42}" presName="spacer" presStyleCnt="0"/>
      <dgm:spPr/>
    </dgm:pt>
    <dgm:pt modelId="{E8B6E8D1-7E41-4ABF-AF94-18287EF35E0D}" type="pres">
      <dgm:prSet presAssocID="{5D450E2C-C80E-4994-B5BF-252614F0553E}" presName="parentText" presStyleLbl="node1" presStyleIdx="7" presStyleCnt="9">
        <dgm:presLayoutVars>
          <dgm:chMax val="0"/>
          <dgm:bulletEnabled val="1"/>
        </dgm:presLayoutVars>
      </dgm:prSet>
      <dgm:spPr/>
    </dgm:pt>
    <dgm:pt modelId="{7AC6B2D1-F23F-4338-9A3A-E6592B7B276E}" type="pres">
      <dgm:prSet presAssocID="{1025BABA-BB0E-4677-ABD5-5A12E97A2224}" presName="spacer" presStyleCnt="0"/>
      <dgm:spPr/>
    </dgm:pt>
    <dgm:pt modelId="{30FE216C-3731-4695-AF1C-9E573020951E}" type="pres">
      <dgm:prSet presAssocID="{21021892-99F1-4DA2-827B-EB65983F72B2}" presName="parentText" presStyleLbl="node1" presStyleIdx="8" presStyleCnt="9">
        <dgm:presLayoutVars>
          <dgm:chMax val="0"/>
          <dgm:bulletEnabled val="1"/>
        </dgm:presLayoutVars>
      </dgm:prSet>
      <dgm:spPr/>
    </dgm:pt>
  </dgm:ptLst>
  <dgm:cxnLst>
    <dgm:cxn modelId="{7BF9E600-7331-459C-980B-6A26D6178749}" type="presOf" srcId="{3BDC13C3-C487-40AB-9421-C08F3FD4B62B}" destId="{610BCA3C-56F7-477C-AD4D-D74634544B1C}" srcOrd="0" destOrd="0" presId="urn:microsoft.com/office/officeart/2005/8/layout/vList2"/>
    <dgm:cxn modelId="{4167F010-F94F-4EA4-89F6-F5357AB69D7E}" srcId="{23789889-AFF8-4902-870D-909C16942546}" destId="{0651E13D-2914-4843-8FBC-1864994AA8F0}" srcOrd="4" destOrd="0" parTransId="{12064BD5-3A0F-4622-9914-08372EC591F1}" sibTransId="{61C95E9D-51D8-4B51-9C97-FB1CD2CBBFB7}"/>
    <dgm:cxn modelId="{6F34B231-A260-46C7-BB9F-AD66517FD5E1}" type="presOf" srcId="{C32E132C-4211-44F0-8FA2-FE999C6FECE4}" destId="{C7DC5C79-9FFB-459C-9202-DC11EB408378}" srcOrd="0" destOrd="0" presId="urn:microsoft.com/office/officeart/2005/8/layout/vList2"/>
    <dgm:cxn modelId="{CC76BF37-1E91-4C3F-8CA5-E13AAA187E99}" srcId="{23789889-AFF8-4902-870D-909C16942546}" destId="{198425C4-B000-4904-A92E-5C64A6B949BF}" srcOrd="0" destOrd="0" parTransId="{B7499EA7-9BA7-439A-92E9-7682F1EE62BC}" sibTransId="{0333C9D8-EB4D-4B61-8054-9F4DE62D5D93}"/>
    <dgm:cxn modelId="{61A64C40-FD4A-40C4-AF35-C9CD443B4E1B}" type="presOf" srcId="{1BF48685-76F6-407A-B6BA-2CF4ECCF7379}" destId="{C32E9031-9202-4B6D-9D27-985C2D8D8DBD}" srcOrd="0" destOrd="0" presId="urn:microsoft.com/office/officeart/2005/8/layout/vList2"/>
    <dgm:cxn modelId="{1C22E172-06BC-4395-BED1-1A84260061E4}" type="presOf" srcId="{9CF1A21A-02BA-46F1-A760-397BDD3A2F89}" destId="{B75B23CD-A52A-4465-AD77-474753B33705}" srcOrd="0" destOrd="0" presId="urn:microsoft.com/office/officeart/2005/8/layout/vList2"/>
    <dgm:cxn modelId="{F52E377A-6502-4EF6-84B1-BD17BC285432}" srcId="{23789889-AFF8-4902-870D-909C16942546}" destId="{3BDC13C3-C487-40AB-9421-C08F3FD4B62B}" srcOrd="1" destOrd="0" parTransId="{D904373A-9FF4-4269-9F80-878E093A4B15}" sibTransId="{3060D8C6-87F5-4FAF-98A1-355DF2DA39CD}"/>
    <dgm:cxn modelId="{C0879D84-A258-4B23-84A7-A50A043AA306}" type="presOf" srcId="{CB07E8C4-57B8-444F-BF9B-44E430DD043B}" destId="{779CABF0-0846-408B-A72B-38481B9E89E4}" srcOrd="0" destOrd="0" presId="urn:microsoft.com/office/officeart/2005/8/layout/vList2"/>
    <dgm:cxn modelId="{C088368B-C92B-42CE-BE40-2A62C45892AC}" srcId="{23789889-AFF8-4902-870D-909C16942546}" destId="{CB07E8C4-57B8-444F-BF9B-44E430DD043B}" srcOrd="2" destOrd="0" parTransId="{C4AAE0AB-F174-4297-9328-9504E0AB413B}" sibTransId="{039E069E-C430-49D4-8A4F-BD17EC2D92F6}"/>
    <dgm:cxn modelId="{5625448E-4ED6-4230-8F79-A17E78EEDE52}" srcId="{23789889-AFF8-4902-870D-909C16942546}" destId="{5D450E2C-C80E-4994-B5BF-252614F0553E}" srcOrd="7" destOrd="0" parTransId="{494BB67B-DA59-49D4-B1E8-23DF4DADE1B1}" sibTransId="{1025BABA-BB0E-4677-ABD5-5A12E97A2224}"/>
    <dgm:cxn modelId="{3A1D718F-5C79-4A9E-9BF0-E14EE1A99946}" type="presOf" srcId="{198425C4-B000-4904-A92E-5C64A6B949BF}" destId="{AE8DDB42-A617-46EC-90B2-34094B878C39}" srcOrd="0" destOrd="0" presId="urn:microsoft.com/office/officeart/2005/8/layout/vList2"/>
    <dgm:cxn modelId="{26D6C499-621E-4F65-BF82-23AE89238F5F}" srcId="{23789889-AFF8-4902-870D-909C16942546}" destId="{1BF48685-76F6-407A-B6BA-2CF4ECCF7379}" srcOrd="6" destOrd="0" parTransId="{5D93945A-3264-4BE9-A476-D6FD8BD29A98}" sibTransId="{C1E3ED18-B51B-414F-909D-F98D8F644E42}"/>
    <dgm:cxn modelId="{0C07D6AF-9CAB-41A5-B130-294BFB9A4245}" srcId="{23789889-AFF8-4902-870D-909C16942546}" destId="{C32E132C-4211-44F0-8FA2-FE999C6FECE4}" srcOrd="3" destOrd="0" parTransId="{3FBEF7DE-3F0F-48D3-8168-54CD15961641}" sibTransId="{58E3B922-5192-408F-AE0A-9D56764AA931}"/>
    <dgm:cxn modelId="{F1A2C4B6-179F-413A-8A6A-BD9BBBC67272}" type="presOf" srcId="{23789889-AFF8-4902-870D-909C16942546}" destId="{6054BFD9-320F-4EA5-AA6F-FB371987E062}" srcOrd="0" destOrd="0" presId="urn:microsoft.com/office/officeart/2005/8/layout/vList2"/>
    <dgm:cxn modelId="{375BF9B7-8CD4-49AC-BF1C-61340728F8C2}" type="presOf" srcId="{21021892-99F1-4DA2-827B-EB65983F72B2}" destId="{30FE216C-3731-4695-AF1C-9E573020951E}" srcOrd="0" destOrd="0" presId="urn:microsoft.com/office/officeart/2005/8/layout/vList2"/>
    <dgm:cxn modelId="{417D0EDB-EB5B-4FE4-8C1D-77A992F82509}" type="presOf" srcId="{0651E13D-2914-4843-8FBC-1864994AA8F0}" destId="{BF8452EF-E310-44E7-8EB4-BBA0E6DED0B2}" srcOrd="0" destOrd="0" presId="urn:microsoft.com/office/officeart/2005/8/layout/vList2"/>
    <dgm:cxn modelId="{BB27E4DE-9577-434F-A85E-B7E3B270D014}" type="presOf" srcId="{5D450E2C-C80E-4994-B5BF-252614F0553E}" destId="{E8B6E8D1-7E41-4ABF-AF94-18287EF35E0D}" srcOrd="0" destOrd="0" presId="urn:microsoft.com/office/officeart/2005/8/layout/vList2"/>
    <dgm:cxn modelId="{B8D722E4-AF59-4CB6-978A-48921D9B8E9A}" srcId="{23789889-AFF8-4902-870D-909C16942546}" destId="{21021892-99F1-4DA2-827B-EB65983F72B2}" srcOrd="8" destOrd="0" parTransId="{542C7522-412F-4E3F-93B5-1BB5822F129A}" sibTransId="{F1D79923-CA6C-4EEF-99A7-CB0D7FB69A6B}"/>
    <dgm:cxn modelId="{08F2F7EE-8BF6-4E1A-951E-C7F1FAF6A4F8}" srcId="{23789889-AFF8-4902-870D-909C16942546}" destId="{9CF1A21A-02BA-46F1-A760-397BDD3A2F89}" srcOrd="5" destOrd="0" parTransId="{11FFFED5-04F1-40C3-BB79-4D5BED5C6E4D}" sibTransId="{8EC1716E-C0A3-4378-B647-2BEF75DE615C}"/>
    <dgm:cxn modelId="{99DE46FA-4DCC-4260-BE95-EF026CBCB1E8}" type="presParOf" srcId="{6054BFD9-320F-4EA5-AA6F-FB371987E062}" destId="{AE8DDB42-A617-46EC-90B2-34094B878C39}" srcOrd="0" destOrd="0" presId="urn:microsoft.com/office/officeart/2005/8/layout/vList2"/>
    <dgm:cxn modelId="{4C3949A7-99B5-4196-AA43-7E4A22771529}" type="presParOf" srcId="{6054BFD9-320F-4EA5-AA6F-FB371987E062}" destId="{30B10100-B821-43FA-A9AB-0CC292181426}" srcOrd="1" destOrd="0" presId="urn:microsoft.com/office/officeart/2005/8/layout/vList2"/>
    <dgm:cxn modelId="{BF22A98A-104E-4236-BAB0-5E36BC53491C}" type="presParOf" srcId="{6054BFD9-320F-4EA5-AA6F-FB371987E062}" destId="{610BCA3C-56F7-477C-AD4D-D74634544B1C}" srcOrd="2" destOrd="0" presId="urn:microsoft.com/office/officeart/2005/8/layout/vList2"/>
    <dgm:cxn modelId="{B795EA20-25C4-4A68-9E5F-D4A19478112B}" type="presParOf" srcId="{6054BFD9-320F-4EA5-AA6F-FB371987E062}" destId="{FCF67F9D-8142-4F83-8F79-D0CC56A4713B}" srcOrd="3" destOrd="0" presId="urn:microsoft.com/office/officeart/2005/8/layout/vList2"/>
    <dgm:cxn modelId="{4BCC419C-BC8C-4706-B663-4A1A10D22E86}" type="presParOf" srcId="{6054BFD9-320F-4EA5-AA6F-FB371987E062}" destId="{779CABF0-0846-408B-A72B-38481B9E89E4}" srcOrd="4" destOrd="0" presId="urn:microsoft.com/office/officeart/2005/8/layout/vList2"/>
    <dgm:cxn modelId="{1B64A5B7-1F34-46FF-A5E1-69613E961DC7}" type="presParOf" srcId="{6054BFD9-320F-4EA5-AA6F-FB371987E062}" destId="{883899B5-42E2-4460-BF20-08DBA802F4BF}" srcOrd="5" destOrd="0" presId="urn:microsoft.com/office/officeart/2005/8/layout/vList2"/>
    <dgm:cxn modelId="{02BCFC30-F732-4FD3-84CF-C35249A7E3EF}" type="presParOf" srcId="{6054BFD9-320F-4EA5-AA6F-FB371987E062}" destId="{C7DC5C79-9FFB-459C-9202-DC11EB408378}" srcOrd="6" destOrd="0" presId="urn:microsoft.com/office/officeart/2005/8/layout/vList2"/>
    <dgm:cxn modelId="{361B3E1B-88B9-4004-9D3C-205A3053BA78}" type="presParOf" srcId="{6054BFD9-320F-4EA5-AA6F-FB371987E062}" destId="{3FF384CC-D99B-4032-BB04-E028969F7765}" srcOrd="7" destOrd="0" presId="urn:microsoft.com/office/officeart/2005/8/layout/vList2"/>
    <dgm:cxn modelId="{78D6CDE7-C21E-45B5-BFB4-006A3ED0C59A}" type="presParOf" srcId="{6054BFD9-320F-4EA5-AA6F-FB371987E062}" destId="{BF8452EF-E310-44E7-8EB4-BBA0E6DED0B2}" srcOrd="8" destOrd="0" presId="urn:microsoft.com/office/officeart/2005/8/layout/vList2"/>
    <dgm:cxn modelId="{23A07CD6-B6A8-43BA-BBAE-D75F4BF48F03}" type="presParOf" srcId="{6054BFD9-320F-4EA5-AA6F-FB371987E062}" destId="{59A1BA38-A900-40DE-A853-9D826C907351}" srcOrd="9" destOrd="0" presId="urn:microsoft.com/office/officeart/2005/8/layout/vList2"/>
    <dgm:cxn modelId="{A2A42B12-AC86-4FF2-A825-39E73E3F2FDD}" type="presParOf" srcId="{6054BFD9-320F-4EA5-AA6F-FB371987E062}" destId="{B75B23CD-A52A-4465-AD77-474753B33705}" srcOrd="10" destOrd="0" presId="urn:microsoft.com/office/officeart/2005/8/layout/vList2"/>
    <dgm:cxn modelId="{19E37BEA-ABEF-4E27-B14F-D8019298C72D}" type="presParOf" srcId="{6054BFD9-320F-4EA5-AA6F-FB371987E062}" destId="{24105059-B059-420A-959D-3604850A1272}" srcOrd="11" destOrd="0" presId="urn:microsoft.com/office/officeart/2005/8/layout/vList2"/>
    <dgm:cxn modelId="{4BA14923-7428-41E7-A2F6-B64CDF678AAA}" type="presParOf" srcId="{6054BFD9-320F-4EA5-AA6F-FB371987E062}" destId="{C32E9031-9202-4B6D-9D27-985C2D8D8DBD}" srcOrd="12" destOrd="0" presId="urn:microsoft.com/office/officeart/2005/8/layout/vList2"/>
    <dgm:cxn modelId="{65A7C5B1-9108-47D0-BC41-E7EFC5F32D48}" type="presParOf" srcId="{6054BFD9-320F-4EA5-AA6F-FB371987E062}" destId="{4F89AACD-F1B6-469A-9CC4-E7DA7C602E6E}" srcOrd="13" destOrd="0" presId="urn:microsoft.com/office/officeart/2005/8/layout/vList2"/>
    <dgm:cxn modelId="{B48F1F81-D976-4A61-A912-3C70769E42B8}" type="presParOf" srcId="{6054BFD9-320F-4EA5-AA6F-FB371987E062}" destId="{E8B6E8D1-7E41-4ABF-AF94-18287EF35E0D}" srcOrd="14" destOrd="0" presId="urn:microsoft.com/office/officeart/2005/8/layout/vList2"/>
    <dgm:cxn modelId="{562127DA-7B37-4D72-948A-BAA3F9BCEDDF}" type="presParOf" srcId="{6054BFD9-320F-4EA5-AA6F-FB371987E062}" destId="{7AC6B2D1-F23F-4338-9A3A-E6592B7B276E}" srcOrd="15" destOrd="0" presId="urn:microsoft.com/office/officeart/2005/8/layout/vList2"/>
    <dgm:cxn modelId="{DAA32673-1546-4E9A-A789-52CBBB9D54F2}" type="presParOf" srcId="{6054BFD9-320F-4EA5-AA6F-FB371987E062}" destId="{30FE216C-3731-4695-AF1C-9E573020951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3044C17-A3B0-4BE8-96F1-9530E6E8D75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B8FC896-06CF-4E15-9F50-4EC42C9BB68C}">
      <dgm:prSet/>
      <dgm:spPr/>
      <dgm:t>
        <a:bodyPr/>
        <a:lstStyle/>
        <a:p>
          <a:r>
            <a:rPr lang="en-US"/>
            <a:t>Centralization vs. decentralization addresses the question: </a:t>
          </a:r>
          <a:r>
            <a:rPr lang="en-US" b="1"/>
            <a:t>“At what level in the organization are decisions made?”</a:t>
          </a:r>
          <a:endParaRPr lang="en-US"/>
        </a:p>
      </dgm:t>
    </dgm:pt>
    <dgm:pt modelId="{6AE8B593-44DE-4AB5-9482-2DA7E095B25E}" type="parTrans" cxnId="{DD957740-89DF-4C09-9D66-078F313906F6}">
      <dgm:prSet/>
      <dgm:spPr/>
      <dgm:t>
        <a:bodyPr/>
        <a:lstStyle/>
        <a:p>
          <a:endParaRPr lang="en-US"/>
        </a:p>
      </dgm:t>
    </dgm:pt>
    <dgm:pt modelId="{59936A4C-CD65-4B40-BC85-2311200CEF7B}" type="sibTrans" cxnId="{DD957740-89DF-4C09-9D66-078F313906F6}">
      <dgm:prSet/>
      <dgm:spPr/>
      <dgm:t>
        <a:bodyPr/>
        <a:lstStyle/>
        <a:p>
          <a:endParaRPr lang="en-US"/>
        </a:p>
      </dgm:t>
    </dgm:pt>
    <dgm:pt modelId="{1289AE4E-80F9-4AF0-87C1-DC0D64D0B00B}">
      <dgm:prSet/>
      <dgm:spPr/>
      <dgm:t>
        <a:bodyPr/>
        <a:lstStyle/>
        <a:p>
          <a:r>
            <a:rPr lang="en-US" b="1"/>
            <a:t>Centralization</a:t>
          </a:r>
          <a:r>
            <a:rPr lang="en-US"/>
            <a:t> means decision‑making occurs mainly at upper levels of the organization.</a:t>
          </a:r>
        </a:p>
      </dgm:t>
    </dgm:pt>
    <dgm:pt modelId="{94D56F70-D2C4-452F-93C7-1FE9C766D28A}" type="parTrans" cxnId="{DECB5CD3-92E4-4221-9B1D-2DB47DA6B262}">
      <dgm:prSet/>
      <dgm:spPr/>
      <dgm:t>
        <a:bodyPr/>
        <a:lstStyle/>
        <a:p>
          <a:endParaRPr lang="en-US"/>
        </a:p>
      </dgm:t>
    </dgm:pt>
    <dgm:pt modelId="{B2C4CD43-52CE-4FDA-B8BD-08A5B759F196}" type="sibTrans" cxnId="{DECB5CD3-92E4-4221-9B1D-2DB47DA6B262}">
      <dgm:prSet/>
      <dgm:spPr/>
      <dgm:t>
        <a:bodyPr/>
        <a:lstStyle/>
        <a:p>
          <a:endParaRPr lang="en-US"/>
        </a:p>
      </dgm:t>
    </dgm:pt>
    <dgm:pt modelId="{B5265816-95EE-48CD-B960-A09CB8F9E757}">
      <dgm:prSet/>
      <dgm:spPr/>
      <dgm:t>
        <a:bodyPr/>
        <a:lstStyle/>
        <a:p>
          <a:r>
            <a:rPr lang="en-US"/>
            <a:t>If top managers make most key decisions with little input from lower levels, the organization is </a:t>
          </a:r>
          <a:r>
            <a:rPr lang="en-US" b="1"/>
            <a:t>highly centralized</a:t>
          </a:r>
          <a:r>
            <a:rPr lang="en-US"/>
            <a:t>.</a:t>
          </a:r>
        </a:p>
      </dgm:t>
    </dgm:pt>
    <dgm:pt modelId="{953919D3-152D-486F-A692-676A99180904}" type="parTrans" cxnId="{DC032B8E-96C8-4AB0-8A9A-009E9E2E2047}">
      <dgm:prSet/>
      <dgm:spPr/>
      <dgm:t>
        <a:bodyPr/>
        <a:lstStyle/>
        <a:p>
          <a:endParaRPr lang="en-US"/>
        </a:p>
      </dgm:t>
    </dgm:pt>
    <dgm:pt modelId="{EFE9E363-5776-40BD-AB29-AFF6454FC7C6}" type="sibTrans" cxnId="{DC032B8E-96C8-4AB0-8A9A-009E9E2E2047}">
      <dgm:prSet/>
      <dgm:spPr/>
      <dgm:t>
        <a:bodyPr/>
        <a:lstStyle/>
        <a:p>
          <a:endParaRPr lang="en-US"/>
        </a:p>
      </dgm:t>
    </dgm:pt>
    <dgm:pt modelId="{FD2BCA98-811A-4289-92CA-D247065E290B}">
      <dgm:prSet/>
      <dgm:spPr/>
      <dgm:t>
        <a:bodyPr/>
        <a:lstStyle/>
        <a:p>
          <a:r>
            <a:rPr lang="en-US" b="1"/>
            <a:t>Decentralization</a:t>
          </a:r>
          <a:r>
            <a:rPr lang="en-US"/>
            <a:t> increases as lower‑level employees contribute input or make decisions themselves.</a:t>
          </a:r>
        </a:p>
      </dgm:t>
    </dgm:pt>
    <dgm:pt modelId="{A997CA9B-DB38-48C1-B857-1B4069F1FA6D}" type="parTrans" cxnId="{4EBE5FD9-1FCE-4753-B8F0-3E00FCE2B09F}">
      <dgm:prSet/>
      <dgm:spPr/>
      <dgm:t>
        <a:bodyPr/>
        <a:lstStyle/>
        <a:p>
          <a:endParaRPr lang="en-US"/>
        </a:p>
      </dgm:t>
    </dgm:pt>
    <dgm:pt modelId="{7B8CC9BC-0B2A-420F-93FB-F4A24FD1D185}" type="sibTrans" cxnId="{4EBE5FD9-1FCE-4753-B8F0-3E00FCE2B09F}">
      <dgm:prSet/>
      <dgm:spPr/>
      <dgm:t>
        <a:bodyPr/>
        <a:lstStyle/>
        <a:p>
          <a:endParaRPr lang="en-US"/>
        </a:p>
      </dgm:t>
    </dgm:pt>
    <dgm:pt modelId="{B11FFC8A-B1F9-43DA-9186-3A9009B4DA0E}">
      <dgm:prSet/>
      <dgm:spPr/>
      <dgm:t>
        <a:bodyPr/>
        <a:lstStyle/>
        <a:p>
          <a:r>
            <a:rPr lang="en-US"/>
            <a:t>Centralization and decentralization exist on a </a:t>
          </a:r>
          <a:r>
            <a:rPr lang="en-US" b="1"/>
            <a:t>continuum</a:t>
          </a:r>
          <a:r>
            <a:rPr lang="en-US"/>
            <a:t>, not as all‑or‑nothing states.</a:t>
          </a:r>
        </a:p>
      </dgm:t>
    </dgm:pt>
    <dgm:pt modelId="{F576197C-C871-4639-B3A5-02562DA66DA1}" type="parTrans" cxnId="{9592B499-FFCE-4EE6-8CBF-CDE308954849}">
      <dgm:prSet/>
      <dgm:spPr/>
      <dgm:t>
        <a:bodyPr/>
        <a:lstStyle/>
        <a:p>
          <a:endParaRPr lang="en-US"/>
        </a:p>
      </dgm:t>
    </dgm:pt>
    <dgm:pt modelId="{91CD1052-AF82-4841-9EF1-83738BF2C3C7}" type="sibTrans" cxnId="{9592B499-FFCE-4EE6-8CBF-CDE308954849}">
      <dgm:prSet/>
      <dgm:spPr/>
      <dgm:t>
        <a:bodyPr/>
        <a:lstStyle/>
        <a:p>
          <a:endParaRPr lang="en-US"/>
        </a:p>
      </dgm:t>
    </dgm:pt>
    <dgm:pt modelId="{331E63B5-29D4-426A-99C7-ABE2D6FB4993}">
      <dgm:prSet/>
      <dgm:spPr/>
      <dgm:t>
        <a:bodyPr/>
        <a:lstStyle/>
        <a:p>
          <a:r>
            <a:rPr lang="en-US"/>
            <a:t>No organization is ever </a:t>
          </a:r>
          <a:r>
            <a:rPr lang="en-US" b="1"/>
            <a:t>fully</a:t>
          </a:r>
          <a:r>
            <a:rPr lang="en-US"/>
            <a:t> centralized or fully decentralized.</a:t>
          </a:r>
        </a:p>
      </dgm:t>
    </dgm:pt>
    <dgm:pt modelId="{94BD1041-F52F-4AFB-82E0-C66ADD6DE02D}" type="parTrans" cxnId="{C6EC9FF0-8C2D-424A-B69F-2666F1250BFA}">
      <dgm:prSet/>
      <dgm:spPr/>
      <dgm:t>
        <a:bodyPr/>
        <a:lstStyle/>
        <a:p>
          <a:endParaRPr lang="en-US"/>
        </a:p>
      </dgm:t>
    </dgm:pt>
    <dgm:pt modelId="{B0E6FDB0-5CE6-40B0-AC82-BC583AFB697D}" type="sibTrans" cxnId="{C6EC9FF0-8C2D-424A-B69F-2666F1250BFA}">
      <dgm:prSet/>
      <dgm:spPr/>
      <dgm:t>
        <a:bodyPr/>
        <a:lstStyle/>
        <a:p>
          <a:endParaRPr lang="en-US"/>
        </a:p>
      </dgm:t>
    </dgm:pt>
    <dgm:pt modelId="{695BE51E-109A-4E2D-B773-802349804EA4}" type="pres">
      <dgm:prSet presAssocID="{23044C17-A3B0-4BE8-96F1-9530E6E8D752}" presName="linear" presStyleCnt="0">
        <dgm:presLayoutVars>
          <dgm:animLvl val="lvl"/>
          <dgm:resizeHandles val="exact"/>
        </dgm:presLayoutVars>
      </dgm:prSet>
      <dgm:spPr/>
    </dgm:pt>
    <dgm:pt modelId="{7C8DDB26-9262-4DEF-92E6-22A8BC663144}" type="pres">
      <dgm:prSet presAssocID="{7B8FC896-06CF-4E15-9F50-4EC42C9BB68C}" presName="parentText" presStyleLbl="node1" presStyleIdx="0" presStyleCnt="6">
        <dgm:presLayoutVars>
          <dgm:chMax val="0"/>
          <dgm:bulletEnabled val="1"/>
        </dgm:presLayoutVars>
      </dgm:prSet>
      <dgm:spPr/>
    </dgm:pt>
    <dgm:pt modelId="{13241261-8490-466A-9479-323142824238}" type="pres">
      <dgm:prSet presAssocID="{59936A4C-CD65-4B40-BC85-2311200CEF7B}" presName="spacer" presStyleCnt="0"/>
      <dgm:spPr/>
    </dgm:pt>
    <dgm:pt modelId="{0C7BDD64-2980-432E-90C2-78FE02C66DE8}" type="pres">
      <dgm:prSet presAssocID="{1289AE4E-80F9-4AF0-87C1-DC0D64D0B00B}" presName="parentText" presStyleLbl="node1" presStyleIdx="1" presStyleCnt="6">
        <dgm:presLayoutVars>
          <dgm:chMax val="0"/>
          <dgm:bulletEnabled val="1"/>
        </dgm:presLayoutVars>
      </dgm:prSet>
      <dgm:spPr/>
    </dgm:pt>
    <dgm:pt modelId="{F2B3FB11-D7DA-451E-AE5F-CA1E378226C6}" type="pres">
      <dgm:prSet presAssocID="{B2C4CD43-52CE-4FDA-B8BD-08A5B759F196}" presName="spacer" presStyleCnt="0"/>
      <dgm:spPr/>
    </dgm:pt>
    <dgm:pt modelId="{76E14316-4E10-4002-B860-64E382D0F1A0}" type="pres">
      <dgm:prSet presAssocID="{B5265816-95EE-48CD-B960-A09CB8F9E757}" presName="parentText" presStyleLbl="node1" presStyleIdx="2" presStyleCnt="6">
        <dgm:presLayoutVars>
          <dgm:chMax val="0"/>
          <dgm:bulletEnabled val="1"/>
        </dgm:presLayoutVars>
      </dgm:prSet>
      <dgm:spPr/>
    </dgm:pt>
    <dgm:pt modelId="{660E8477-225E-4FF5-B419-BAE738EF711A}" type="pres">
      <dgm:prSet presAssocID="{EFE9E363-5776-40BD-AB29-AFF6454FC7C6}" presName="spacer" presStyleCnt="0"/>
      <dgm:spPr/>
    </dgm:pt>
    <dgm:pt modelId="{8DA4F6B6-9F34-480E-B6AB-4E8B76004577}" type="pres">
      <dgm:prSet presAssocID="{FD2BCA98-811A-4289-92CA-D247065E290B}" presName="parentText" presStyleLbl="node1" presStyleIdx="3" presStyleCnt="6">
        <dgm:presLayoutVars>
          <dgm:chMax val="0"/>
          <dgm:bulletEnabled val="1"/>
        </dgm:presLayoutVars>
      </dgm:prSet>
      <dgm:spPr/>
    </dgm:pt>
    <dgm:pt modelId="{8138C6A0-1B22-49AB-ACC8-6CC1FDA0B595}" type="pres">
      <dgm:prSet presAssocID="{7B8CC9BC-0B2A-420F-93FB-F4A24FD1D185}" presName="spacer" presStyleCnt="0"/>
      <dgm:spPr/>
    </dgm:pt>
    <dgm:pt modelId="{CDF36A29-039F-4947-A215-BBFA94130B4F}" type="pres">
      <dgm:prSet presAssocID="{B11FFC8A-B1F9-43DA-9186-3A9009B4DA0E}" presName="parentText" presStyleLbl="node1" presStyleIdx="4" presStyleCnt="6">
        <dgm:presLayoutVars>
          <dgm:chMax val="0"/>
          <dgm:bulletEnabled val="1"/>
        </dgm:presLayoutVars>
      </dgm:prSet>
      <dgm:spPr/>
    </dgm:pt>
    <dgm:pt modelId="{A28B99DB-4D60-4598-8D45-6A6B3D247EE6}" type="pres">
      <dgm:prSet presAssocID="{91CD1052-AF82-4841-9EF1-83738BF2C3C7}" presName="spacer" presStyleCnt="0"/>
      <dgm:spPr/>
    </dgm:pt>
    <dgm:pt modelId="{B6AF499C-AE33-4167-9A06-B25A7F7E9230}" type="pres">
      <dgm:prSet presAssocID="{331E63B5-29D4-426A-99C7-ABE2D6FB4993}" presName="parentText" presStyleLbl="node1" presStyleIdx="5" presStyleCnt="6">
        <dgm:presLayoutVars>
          <dgm:chMax val="0"/>
          <dgm:bulletEnabled val="1"/>
        </dgm:presLayoutVars>
      </dgm:prSet>
      <dgm:spPr/>
    </dgm:pt>
  </dgm:ptLst>
  <dgm:cxnLst>
    <dgm:cxn modelId="{186D9510-6701-4569-857B-EB9A07DC19A7}" type="presOf" srcId="{FD2BCA98-811A-4289-92CA-D247065E290B}" destId="{8DA4F6B6-9F34-480E-B6AB-4E8B76004577}" srcOrd="0" destOrd="0" presId="urn:microsoft.com/office/officeart/2005/8/layout/vList2"/>
    <dgm:cxn modelId="{CFBD0D33-6E34-437A-8239-EFD29E01ABFC}" type="presOf" srcId="{331E63B5-29D4-426A-99C7-ABE2D6FB4993}" destId="{B6AF499C-AE33-4167-9A06-B25A7F7E9230}" srcOrd="0" destOrd="0" presId="urn:microsoft.com/office/officeart/2005/8/layout/vList2"/>
    <dgm:cxn modelId="{DD957740-89DF-4C09-9D66-078F313906F6}" srcId="{23044C17-A3B0-4BE8-96F1-9530E6E8D752}" destId="{7B8FC896-06CF-4E15-9F50-4EC42C9BB68C}" srcOrd="0" destOrd="0" parTransId="{6AE8B593-44DE-4AB5-9482-2DA7E095B25E}" sibTransId="{59936A4C-CD65-4B40-BC85-2311200CEF7B}"/>
    <dgm:cxn modelId="{A181B154-9473-4FF2-9236-E17C86C592C7}" type="presOf" srcId="{B11FFC8A-B1F9-43DA-9186-3A9009B4DA0E}" destId="{CDF36A29-039F-4947-A215-BBFA94130B4F}" srcOrd="0" destOrd="0" presId="urn:microsoft.com/office/officeart/2005/8/layout/vList2"/>
    <dgm:cxn modelId="{DC032B8E-96C8-4AB0-8A9A-009E9E2E2047}" srcId="{23044C17-A3B0-4BE8-96F1-9530E6E8D752}" destId="{B5265816-95EE-48CD-B960-A09CB8F9E757}" srcOrd="2" destOrd="0" parTransId="{953919D3-152D-486F-A692-676A99180904}" sibTransId="{EFE9E363-5776-40BD-AB29-AFF6454FC7C6}"/>
    <dgm:cxn modelId="{9592B499-FFCE-4EE6-8CBF-CDE308954849}" srcId="{23044C17-A3B0-4BE8-96F1-9530E6E8D752}" destId="{B11FFC8A-B1F9-43DA-9186-3A9009B4DA0E}" srcOrd="4" destOrd="0" parTransId="{F576197C-C871-4639-B3A5-02562DA66DA1}" sibTransId="{91CD1052-AF82-4841-9EF1-83738BF2C3C7}"/>
    <dgm:cxn modelId="{5C4057BE-91F1-4A75-9F9F-092AC3A691A6}" type="presOf" srcId="{23044C17-A3B0-4BE8-96F1-9530E6E8D752}" destId="{695BE51E-109A-4E2D-B773-802349804EA4}" srcOrd="0" destOrd="0" presId="urn:microsoft.com/office/officeart/2005/8/layout/vList2"/>
    <dgm:cxn modelId="{A57B59C7-9065-4C46-9B25-E4638BFCDD1A}" type="presOf" srcId="{1289AE4E-80F9-4AF0-87C1-DC0D64D0B00B}" destId="{0C7BDD64-2980-432E-90C2-78FE02C66DE8}" srcOrd="0" destOrd="0" presId="urn:microsoft.com/office/officeart/2005/8/layout/vList2"/>
    <dgm:cxn modelId="{3CBA62CE-29E0-4CD9-8A82-814B3836A91E}" type="presOf" srcId="{B5265816-95EE-48CD-B960-A09CB8F9E757}" destId="{76E14316-4E10-4002-B860-64E382D0F1A0}" srcOrd="0" destOrd="0" presId="urn:microsoft.com/office/officeart/2005/8/layout/vList2"/>
    <dgm:cxn modelId="{DECB5CD3-92E4-4221-9B1D-2DB47DA6B262}" srcId="{23044C17-A3B0-4BE8-96F1-9530E6E8D752}" destId="{1289AE4E-80F9-4AF0-87C1-DC0D64D0B00B}" srcOrd="1" destOrd="0" parTransId="{94D56F70-D2C4-452F-93C7-1FE9C766D28A}" sibTransId="{B2C4CD43-52CE-4FDA-B8BD-08A5B759F196}"/>
    <dgm:cxn modelId="{4EBE5FD9-1FCE-4753-B8F0-3E00FCE2B09F}" srcId="{23044C17-A3B0-4BE8-96F1-9530E6E8D752}" destId="{FD2BCA98-811A-4289-92CA-D247065E290B}" srcOrd="3" destOrd="0" parTransId="{A997CA9B-DB38-48C1-B857-1B4069F1FA6D}" sibTransId="{7B8CC9BC-0B2A-420F-93FB-F4A24FD1D185}"/>
    <dgm:cxn modelId="{CDC47BDE-0622-415A-A25F-4AA34CDD50B0}" type="presOf" srcId="{7B8FC896-06CF-4E15-9F50-4EC42C9BB68C}" destId="{7C8DDB26-9262-4DEF-92E6-22A8BC663144}" srcOrd="0" destOrd="0" presId="urn:microsoft.com/office/officeart/2005/8/layout/vList2"/>
    <dgm:cxn modelId="{C6EC9FF0-8C2D-424A-B69F-2666F1250BFA}" srcId="{23044C17-A3B0-4BE8-96F1-9530E6E8D752}" destId="{331E63B5-29D4-426A-99C7-ABE2D6FB4993}" srcOrd="5" destOrd="0" parTransId="{94BD1041-F52F-4AFB-82E0-C66ADD6DE02D}" sibTransId="{B0E6FDB0-5CE6-40B0-AC82-BC583AFB697D}"/>
    <dgm:cxn modelId="{8C92D5B4-2286-4D87-928A-A386E41DFB71}" type="presParOf" srcId="{695BE51E-109A-4E2D-B773-802349804EA4}" destId="{7C8DDB26-9262-4DEF-92E6-22A8BC663144}" srcOrd="0" destOrd="0" presId="urn:microsoft.com/office/officeart/2005/8/layout/vList2"/>
    <dgm:cxn modelId="{92F2854A-D2FD-4593-97F7-24A4E11150AD}" type="presParOf" srcId="{695BE51E-109A-4E2D-B773-802349804EA4}" destId="{13241261-8490-466A-9479-323142824238}" srcOrd="1" destOrd="0" presId="urn:microsoft.com/office/officeart/2005/8/layout/vList2"/>
    <dgm:cxn modelId="{C257ED4E-BE7B-45DC-BF32-9C564DCA1DAC}" type="presParOf" srcId="{695BE51E-109A-4E2D-B773-802349804EA4}" destId="{0C7BDD64-2980-432E-90C2-78FE02C66DE8}" srcOrd="2" destOrd="0" presId="urn:microsoft.com/office/officeart/2005/8/layout/vList2"/>
    <dgm:cxn modelId="{B76342E0-2F98-4848-BBA5-826E97BE07F4}" type="presParOf" srcId="{695BE51E-109A-4E2D-B773-802349804EA4}" destId="{F2B3FB11-D7DA-451E-AE5F-CA1E378226C6}" srcOrd="3" destOrd="0" presId="urn:microsoft.com/office/officeart/2005/8/layout/vList2"/>
    <dgm:cxn modelId="{56DE86E9-02D3-4A4E-9DC2-3CF27C54B19E}" type="presParOf" srcId="{695BE51E-109A-4E2D-B773-802349804EA4}" destId="{76E14316-4E10-4002-B860-64E382D0F1A0}" srcOrd="4" destOrd="0" presId="urn:microsoft.com/office/officeart/2005/8/layout/vList2"/>
    <dgm:cxn modelId="{E8BFC941-104E-40AB-A881-C8E86A816EA2}" type="presParOf" srcId="{695BE51E-109A-4E2D-B773-802349804EA4}" destId="{660E8477-225E-4FF5-B419-BAE738EF711A}" srcOrd="5" destOrd="0" presId="urn:microsoft.com/office/officeart/2005/8/layout/vList2"/>
    <dgm:cxn modelId="{106D8D07-66A6-4B9F-9E74-A8C8B4331FF2}" type="presParOf" srcId="{695BE51E-109A-4E2D-B773-802349804EA4}" destId="{8DA4F6B6-9F34-480E-B6AB-4E8B76004577}" srcOrd="6" destOrd="0" presId="urn:microsoft.com/office/officeart/2005/8/layout/vList2"/>
    <dgm:cxn modelId="{5E8B205C-5E17-4D31-8178-910284710F0F}" type="presParOf" srcId="{695BE51E-109A-4E2D-B773-802349804EA4}" destId="{8138C6A0-1B22-49AB-ACC8-6CC1FDA0B595}" srcOrd="7" destOrd="0" presId="urn:microsoft.com/office/officeart/2005/8/layout/vList2"/>
    <dgm:cxn modelId="{025745C1-AB5F-4C2A-AC94-E57E02524E5E}" type="presParOf" srcId="{695BE51E-109A-4E2D-B773-802349804EA4}" destId="{CDF36A29-039F-4947-A215-BBFA94130B4F}" srcOrd="8" destOrd="0" presId="urn:microsoft.com/office/officeart/2005/8/layout/vList2"/>
    <dgm:cxn modelId="{E0DC4DB9-8243-4F53-8B21-27A92693B011}" type="presParOf" srcId="{695BE51E-109A-4E2D-B773-802349804EA4}" destId="{A28B99DB-4D60-4598-8D45-6A6B3D247EE6}" srcOrd="9" destOrd="0" presId="urn:microsoft.com/office/officeart/2005/8/layout/vList2"/>
    <dgm:cxn modelId="{CD116272-E7B7-4223-93CE-B6344354CE49}" type="presParOf" srcId="{695BE51E-109A-4E2D-B773-802349804EA4}" destId="{B6AF499C-AE33-4167-9A06-B25A7F7E923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D40017C-55B8-49D2-924B-DCE682BFE5F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2513E39-6E86-4F17-B953-F09B4A0BB483}">
      <dgm:prSet/>
      <dgm:spPr/>
      <dgm:t>
        <a:bodyPr/>
        <a:lstStyle/>
        <a:p>
          <a:r>
            <a:rPr lang="en-US" b="1"/>
            <a:t>Early Views on Centralization</a:t>
          </a:r>
          <a:endParaRPr lang="en-US"/>
        </a:p>
      </dgm:t>
    </dgm:pt>
    <dgm:pt modelId="{EC6D88C5-127F-4DE5-A916-DE8CA98FEADB}" type="parTrans" cxnId="{0733962A-06AB-49F4-A672-F9E87310E1C9}">
      <dgm:prSet/>
      <dgm:spPr/>
      <dgm:t>
        <a:bodyPr/>
        <a:lstStyle/>
        <a:p>
          <a:endParaRPr lang="en-US"/>
        </a:p>
      </dgm:t>
    </dgm:pt>
    <dgm:pt modelId="{A1D25DC5-77A4-4F47-AF64-C7C0956E8AFA}" type="sibTrans" cxnId="{0733962A-06AB-49F4-A672-F9E87310E1C9}">
      <dgm:prSet/>
      <dgm:spPr/>
      <dgm:t>
        <a:bodyPr/>
        <a:lstStyle/>
        <a:p>
          <a:endParaRPr lang="en-US"/>
        </a:p>
      </dgm:t>
    </dgm:pt>
    <dgm:pt modelId="{CF939ECF-1C91-498A-90D3-CEF162F59F05}">
      <dgm:prSet/>
      <dgm:spPr/>
      <dgm:t>
        <a:bodyPr/>
        <a:lstStyle/>
        <a:p>
          <a:r>
            <a:rPr lang="en-US"/>
            <a:t>Early management theorists believed the degree of centralization should depend on the situation.</a:t>
          </a:r>
        </a:p>
      </dgm:t>
    </dgm:pt>
    <dgm:pt modelId="{6A84666D-7879-418B-8D8E-9E7264EFE76B}" type="parTrans" cxnId="{1EF74938-0951-4326-8892-62DD6A7ECF37}">
      <dgm:prSet/>
      <dgm:spPr/>
      <dgm:t>
        <a:bodyPr/>
        <a:lstStyle/>
        <a:p>
          <a:endParaRPr lang="en-US"/>
        </a:p>
      </dgm:t>
    </dgm:pt>
    <dgm:pt modelId="{D83D8635-DEF1-4F8B-849F-6AF976469D7D}" type="sibTrans" cxnId="{1EF74938-0951-4326-8892-62DD6A7ECF37}">
      <dgm:prSet/>
      <dgm:spPr/>
      <dgm:t>
        <a:bodyPr/>
        <a:lstStyle/>
        <a:p>
          <a:endParaRPr lang="en-US"/>
        </a:p>
      </dgm:t>
    </dgm:pt>
    <dgm:pt modelId="{03C9E595-ABBF-49E6-B977-754638ADEBF8}">
      <dgm:prSet/>
      <dgm:spPr/>
      <dgm:t>
        <a:bodyPr/>
        <a:lstStyle/>
        <a:p>
          <a:r>
            <a:rPr lang="en-US"/>
            <a:t>They generally </a:t>
          </a:r>
          <a:r>
            <a:rPr lang="en-US" b="1"/>
            <a:t>favored centralization</a:t>
          </a:r>
          <a:r>
            <a:rPr lang="en-US"/>
            <a:t> because it strengthened top‑management control.</a:t>
          </a:r>
        </a:p>
      </dgm:t>
    </dgm:pt>
    <dgm:pt modelId="{F3EE898E-AA7A-4076-B3B1-52620834C4E3}" type="parTrans" cxnId="{7F5B567B-1444-439F-965C-0A8AA0233F07}">
      <dgm:prSet/>
      <dgm:spPr/>
      <dgm:t>
        <a:bodyPr/>
        <a:lstStyle/>
        <a:p>
          <a:endParaRPr lang="en-US"/>
        </a:p>
      </dgm:t>
    </dgm:pt>
    <dgm:pt modelId="{45364839-E4A8-41E5-8BF9-38DF4DC8FADE}" type="sibTrans" cxnId="{7F5B567B-1444-439F-965C-0A8AA0233F07}">
      <dgm:prSet/>
      <dgm:spPr/>
      <dgm:t>
        <a:bodyPr/>
        <a:lstStyle/>
        <a:p>
          <a:endParaRPr lang="en-US"/>
        </a:p>
      </dgm:t>
    </dgm:pt>
    <dgm:pt modelId="{2E5E442F-E749-4B21-A47A-5449AB3E40C2}">
      <dgm:prSet/>
      <dgm:spPr/>
      <dgm:t>
        <a:bodyPr/>
        <a:lstStyle/>
        <a:p>
          <a:r>
            <a:rPr lang="en-US"/>
            <a:t>Traditional organizations were structured like a </a:t>
          </a:r>
          <a:r>
            <a:rPr lang="en-US" b="1"/>
            <a:t>pyramid</a:t>
          </a:r>
          <a:r>
            <a:rPr lang="en-US"/>
            <a:t>, with power concentrated at the top.</a:t>
          </a:r>
        </a:p>
      </dgm:t>
    </dgm:pt>
    <dgm:pt modelId="{D5A1B8BF-B88B-41F1-AAA9-353700EAA5AD}" type="parTrans" cxnId="{64E6D02E-A91D-4CC7-BCBD-016B1E096758}">
      <dgm:prSet/>
      <dgm:spPr/>
      <dgm:t>
        <a:bodyPr/>
        <a:lstStyle/>
        <a:p>
          <a:endParaRPr lang="en-US"/>
        </a:p>
      </dgm:t>
    </dgm:pt>
    <dgm:pt modelId="{A3E465D2-3C39-488D-9D4B-AC97BAEB739D}" type="sibTrans" cxnId="{64E6D02E-A91D-4CC7-BCBD-016B1E096758}">
      <dgm:prSet/>
      <dgm:spPr/>
      <dgm:t>
        <a:bodyPr/>
        <a:lstStyle/>
        <a:p>
          <a:endParaRPr lang="en-US"/>
        </a:p>
      </dgm:t>
    </dgm:pt>
    <dgm:pt modelId="{6983C5E0-F59B-45DD-880B-32EB2BC1D03D}">
      <dgm:prSet/>
      <dgm:spPr/>
      <dgm:t>
        <a:bodyPr/>
        <a:lstStyle/>
        <a:p>
          <a:r>
            <a:rPr lang="en-US"/>
            <a:t>Historically, centralized decision‑making was dominant due to simpler, more stable environments.</a:t>
          </a:r>
        </a:p>
      </dgm:t>
    </dgm:pt>
    <dgm:pt modelId="{1E643251-B9C3-405A-976F-F7430D905693}" type="parTrans" cxnId="{3BF5E613-3628-4584-A3B7-561C3CD2915C}">
      <dgm:prSet/>
      <dgm:spPr/>
      <dgm:t>
        <a:bodyPr/>
        <a:lstStyle/>
        <a:p>
          <a:endParaRPr lang="en-US"/>
        </a:p>
      </dgm:t>
    </dgm:pt>
    <dgm:pt modelId="{0FEDDE86-833F-4653-A48F-09B2D2911C37}" type="sibTrans" cxnId="{3BF5E613-3628-4584-A3B7-561C3CD2915C}">
      <dgm:prSet/>
      <dgm:spPr/>
      <dgm:t>
        <a:bodyPr/>
        <a:lstStyle/>
        <a:p>
          <a:endParaRPr lang="en-US"/>
        </a:p>
      </dgm:t>
    </dgm:pt>
    <dgm:pt modelId="{3361FDE3-87C8-4907-B66C-A5E9FEC5F7A9}">
      <dgm:prSet/>
      <dgm:spPr/>
      <dgm:t>
        <a:bodyPr/>
        <a:lstStyle/>
        <a:p>
          <a:r>
            <a:rPr lang="en-US" b="1"/>
            <a:t>Modern Views</a:t>
          </a:r>
          <a:endParaRPr lang="en-US"/>
        </a:p>
      </dgm:t>
    </dgm:pt>
    <dgm:pt modelId="{37ABAA71-5BF9-4DAA-9515-0E4991E4C130}" type="parTrans" cxnId="{B810039C-4EE3-4196-B39A-0258BB70CE7C}">
      <dgm:prSet/>
      <dgm:spPr/>
      <dgm:t>
        <a:bodyPr/>
        <a:lstStyle/>
        <a:p>
          <a:endParaRPr lang="en-US"/>
        </a:p>
      </dgm:t>
    </dgm:pt>
    <dgm:pt modelId="{D66A7CD0-0ABE-4F4F-B585-C143985B8523}" type="sibTrans" cxnId="{B810039C-4EE3-4196-B39A-0258BB70CE7C}">
      <dgm:prSet/>
      <dgm:spPr/>
      <dgm:t>
        <a:bodyPr/>
        <a:lstStyle/>
        <a:p>
          <a:endParaRPr lang="en-US"/>
        </a:p>
      </dgm:t>
    </dgm:pt>
    <dgm:pt modelId="{D2A7EAD1-44CD-420B-8E8C-5CEA29D68334}">
      <dgm:prSet/>
      <dgm:spPr/>
      <dgm:t>
        <a:bodyPr/>
        <a:lstStyle/>
        <a:p>
          <a:r>
            <a:rPr lang="en-US"/>
            <a:t>Today's organizations are more </a:t>
          </a:r>
          <a:r>
            <a:rPr lang="en-US" b="1"/>
            <a:t>complex</a:t>
          </a:r>
          <a:r>
            <a:rPr lang="en-US"/>
            <a:t> and must respond quickly to dynamic environments.</a:t>
          </a:r>
        </a:p>
      </dgm:t>
    </dgm:pt>
    <dgm:pt modelId="{869FC00E-FCE4-4E02-AA18-69A87C72D622}" type="parTrans" cxnId="{72120C43-90E1-44CE-B637-D01D0A78B32C}">
      <dgm:prSet/>
      <dgm:spPr/>
      <dgm:t>
        <a:bodyPr/>
        <a:lstStyle/>
        <a:p>
          <a:endParaRPr lang="en-US"/>
        </a:p>
      </dgm:t>
    </dgm:pt>
    <dgm:pt modelId="{8D593156-8F79-4846-A2FA-BABF4726A2C9}" type="sibTrans" cxnId="{72120C43-90E1-44CE-B637-D01D0A78B32C}">
      <dgm:prSet/>
      <dgm:spPr/>
      <dgm:t>
        <a:bodyPr/>
        <a:lstStyle/>
        <a:p>
          <a:endParaRPr lang="en-US"/>
        </a:p>
      </dgm:t>
    </dgm:pt>
    <dgm:pt modelId="{5C9515A1-2109-4772-9794-2161AF40BABD}">
      <dgm:prSet/>
      <dgm:spPr/>
      <dgm:t>
        <a:bodyPr/>
        <a:lstStyle/>
        <a:p>
          <a:r>
            <a:rPr lang="en-US"/>
            <a:t>Many managers now believe decisions should be made by those </a:t>
          </a:r>
          <a:r>
            <a:rPr lang="en-US" b="1"/>
            <a:t>closest to the problem</a:t>
          </a:r>
          <a:r>
            <a:rPr lang="en-US"/>
            <a:t>, regardless of their level in the hierarchy.</a:t>
          </a:r>
        </a:p>
      </dgm:t>
    </dgm:pt>
    <dgm:pt modelId="{4D976281-7643-47C8-9C59-36FFB25E52D8}" type="parTrans" cxnId="{FCD410E5-9909-49FF-9D34-424495924F3A}">
      <dgm:prSet/>
      <dgm:spPr/>
      <dgm:t>
        <a:bodyPr/>
        <a:lstStyle/>
        <a:p>
          <a:endParaRPr lang="en-US"/>
        </a:p>
      </dgm:t>
    </dgm:pt>
    <dgm:pt modelId="{CC81C9A7-55CF-4562-9098-14624B39C091}" type="sibTrans" cxnId="{FCD410E5-9909-49FF-9D34-424495924F3A}">
      <dgm:prSet/>
      <dgm:spPr/>
      <dgm:t>
        <a:bodyPr/>
        <a:lstStyle/>
        <a:p>
          <a:endParaRPr lang="en-US"/>
        </a:p>
      </dgm:t>
    </dgm:pt>
    <dgm:pt modelId="{37324E75-273F-4C7C-ABE2-69E6B7FDD198}">
      <dgm:prSet/>
      <dgm:spPr/>
      <dgm:t>
        <a:bodyPr/>
        <a:lstStyle/>
        <a:p>
          <a:r>
            <a:rPr lang="en-US"/>
            <a:t>As a result, modern workplaces often favor </a:t>
          </a:r>
          <a:r>
            <a:rPr lang="en-US" b="1"/>
            <a:t>greater decentralization</a:t>
          </a:r>
          <a:r>
            <a:rPr lang="en-US"/>
            <a:t> to improve responsiveness and flexibility.</a:t>
          </a:r>
        </a:p>
      </dgm:t>
    </dgm:pt>
    <dgm:pt modelId="{4BACDE92-ADEF-4422-97E6-D0561AE0C770}" type="parTrans" cxnId="{4AC31E03-920B-4743-B8D1-2D16DC1A9756}">
      <dgm:prSet/>
      <dgm:spPr/>
      <dgm:t>
        <a:bodyPr/>
        <a:lstStyle/>
        <a:p>
          <a:endParaRPr lang="en-US"/>
        </a:p>
      </dgm:t>
    </dgm:pt>
    <dgm:pt modelId="{9DE6939C-9087-45F6-9813-DF5CD11A4276}" type="sibTrans" cxnId="{4AC31E03-920B-4743-B8D1-2D16DC1A9756}">
      <dgm:prSet/>
      <dgm:spPr/>
      <dgm:t>
        <a:bodyPr/>
        <a:lstStyle/>
        <a:p>
          <a:endParaRPr lang="en-US"/>
        </a:p>
      </dgm:t>
    </dgm:pt>
    <dgm:pt modelId="{B7DCAB5B-4B27-45A3-81D9-D234A96DED5F}" type="pres">
      <dgm:prSet presAssocID="{3D40017C-55B8-49D2-924B-DCE682BFE5F5}" presName="vert0" presStyleCnt="0">
        <dgm:presLayoutVars>
          <dgm:dir/>
          <dgm:animOne val="branch"/>
          <dgm:animLvl val="lvl"/>
        </dgm:presLayoutVars>
      </dgm:prSet>
      <dgm:spPr/>
    </dgm:pt>
    <dgm:pt modelId="{A2EB81B8-329A-4640-B1FE-4DB0CE05CB31}" type="pres">
      <dgm:prSet presAssocID="{F2513E39-6E86-4F17-B953-F09B4A0BB483}" presName="thickLine" presStyleLbl="alignNode1" presStyleIdx="0" presStyleCnt="9"/>
      <dgm:spPr/>
    </dgm:pt>
    <dgm:pt modelId="{C015FF03-BA7F-42FC-B05A-39C742322FD7}" type="pres">
      <dgm:prSet presAssocID="{F2513E39-6E86-4F17-B953-F09B4A0BB483}" presName="horz1" presStyleCnt="0"/>
      <dgm:spPr/>
    </dgm:pt>
    <dgm:pt modelId="{59636239-C6FF-4A63-83B3-F55D3E9B81B7}" type="pres">
      <dgm:prSet presAssocID="{F2513E39-6E86-4F17-B953-F09B4A0BB483}" presName="tx1" presStyleLbl="revTx" presStyleIdx="0" presStyleCnt="9"/>
      <dgm:spPr/>
    </dgm:pt>
    <dgm:pt modelId="{FDF89C5E-349F-47D1-8BE6-B36BD2DCBF73}" type="pres">
      <dgm:prSet presAssocID="{F2513E39-6E86-4F17-B953-F09B4A0BB483}" presName="vert1" presStyleCnt="0"/>
      <dgm:spPr/>
    </dgm:pt>
    <dgm:pt modelId="{9846EEA0-E946-4895-B5C8-9782005C9AA0}" type="pres">
      <dgm:prSet presAssocID="{CF939ECF-1C91-498A-90D3-CEF162F59F05}" presName="thickLine" presStyleLbl="alignNode1" presStyleIdx="1" presStyleCnt="9"/>
      <dgm:spPr/>
    </dgm:pt>
    <dgm:pt modelId="{6E3B7848-2AAF-45D0-833F-425CD21303C5}" type="pres">
      <dgm:prSet presAssocID="{CF939ECF-1C91-498A-90D3-CEF162F59F05}" presName="horz1" presStyleCnt="0"/>
      <dgm:spPr/>
    </dgm:pt>
    <dgm:pt modelId="{59507532-13E5-44B1-95A9-6148C2446668}" type="pres">
      <dgm:prSet presAssocID="{CF939ECF-1C91-498A-90D3-CEF162F59F05}" presName="tx1" presStyleLbl="revTx" presStyleIdx="1" presStyleCnt="9"/>
      <dgm:spPr/>
    </dgm:pt>
    <dgm:pt modelId="{29605C9F-BDD4-448F-871B-CFF05D57F1F3}" type="pres">
      <dgm:prSet presAssocID="{CF939ECF-1C91-498A-90D3-CEF162F59F05}" presName="vert1" presStyleCnt="0"/>
      <dgm:spPr/>
    </dgm:pt>
    <dgm:pt modelId="{0E195FFE-85C8-4BC5-A19D-55A194272185}" type="pres">
      <dgm:prSet presAssocID="{03C9E595-ABBF-49E6-B977-754638ADEBF8}" presName="thickLine" presStyleLbl="alignNode1" presStyleIdx="2" presStyleCnt="9"/>
      <dgm:spPr/>
    </dgm:pt>
    <dgm:pt modelId="{69CC00A1-981E-4801-AE7C-129503D7EA6D}" type="pres">
      <dgm:prSet presAssocID="{03C9E595-ABBF-49E6-B977-754638ADEBF8}" presName="horz1" presStyleCnt="0"/>
      <dgm:spPr/>
    </dgm:pt>
    <dgm:pt modelId="{CADCE085-F555-42B7-9C62-F1D2FDF228E8}" type="pres">
      <dgm:prSet presAssocID="{03C9E595-ABBF-49E6-B977-754638ADEBF8}" presName="tx1" presStyleLbl="revTx" presStyleIdx="2" presStyleCnt="9"/>
      <dgm:spPr/>
    </dgm:pt>
    <dgm:pt modelId="{34268750-049D-4C08-BCBE-F1EF36C459B3}" type="pres">
      <dgm:prSet presAssocID="{03C9E595-ABBF-49E6-B977-754638ADEBF8}" presName="vert1" presStyleCnt="0"/>
      <dgm:spPr/>
    </dgm:pt>
    <dgm:pt modelId="{3B8EF449-6880-4775-9F4D-3E6325053262}" type="pres">
      <dgm:prSet presAssocID="{2E5E442F-E749-4B21-A47A-5449AB3E40C2}" presName="thickLine" presStyleLbl="alignNode1" presStyleIdx="3" presStyleCnt="9"/>
      <dgm:spPr/>
    </dgm:pt>
    <dgm:pt modelId="{617FA757-650A-4B1B-BD8C-9405C39A4BC6}" type="pres">
      <dgm:prSet presAssocID="{2E5E442F-E749-4B21-A47A-5449AB3E40C2}" presName="horz1" presStyleCnt="0"/>
      <dgm:spPr/>
    </dgm:pt>
    <dgm:pt modelId="{A0F71F0F-1032-47D0-9378-17F376AA2EAC}" type="pres">
      <dgm:prSet presAssocID="{2E5E442F-E749-4B21-A47A-5449AB3E40C2}" presName="tx1" presStyleLbl="revTx" presStyleIdx="3" presStyleCnt="9"/>
      <dgm:spPr/>
    </dgm:pt>
    <dgm:pt modelId="{13F80783-1795-475F-8D58-C0B92A80C701}" type="pres">
      <dgm:prSet presAssocID="{2E5E442F-E749-4B21-A47A-5449AB3E40C2}" presName="vert1" presStyleCnt="0"/>
      <dgm:spPr/>
    </dgm:pt>
    <dgm:pt modelId="{06E9437D-6B48-4E9E-B261-F7586EA6ADF5}" type="pres">
      <dgm:prSet presAssocID="{6983C5E0-F59B-45DD-880B-32EB2BC1D03D}" presName="thickLine" presStyleLbl="alignNode1" presStyleIdx="4" presStyleCnt="9"/>
      <dgm:spPr/>
    </dgm:pt>
    <dgm:pt modelId="{E06ACA17-37CC-4595-A9F4-39099C98A357}" type="pres">
      <dgm:prSet presAssocID="{6983C5E0-F59B-45DD-880B-32EB2BC1D03D}" presName="horz1" presStyleCnt="0"/>
      <dgm:spPr/>
    </dgm:pt>
    <dgm:pt modelId="{3F163EB2-6C4D-469F-BA94-017DB27E9542}" type="pres">
      <dgm:prSet presAssocID="{6983C5E0-F59B-45DD-880B-32EB2BC1D03D}" presName="tx1" presStyleLbl="revTx" presStyleIdx="4" presStyleCnt="9"/>
      <dgm:spPr/>
    </dgm:pt>
    <dgm:pt modelId="{0AFE4C87-BB2D-47DD-8A19-4B9B80B1B51D}" type="pres">
      <dgm:prSet presAssocID="{6983C5E0-F59B-45DD-880B-32EB2BC1D03D}" presName="vert1" presStyleCnt="0"/>
      <dgm:spPr/>
    </dgm:pt>
    <dgm:pt modelId="{89FA5F52-5648-4129-946F-E5A6B514D2C6}" type="pres">
      <dgm:prSet presAssocID="{3361FDE3-87C8-4907-B66C-A5E9FEC5F7A9}" presName="thickLine" presStyleLbl="alignNode1" presStyleIdx="5" presStyleCnt="9"/>
      <dgm:spPr/>
    </dgm:pt>
    <dgm:pt modelId="{989C9A2F-AF6F-4A15-8F52-B33C13B2430C}" type="pres">
      <dgm:prSet presAssocID="{3361FDE3-87C8-4907-B66C-A5E9FEC5F7A9}" presName="horz1" presStyleCnt="0"/>
      <dgm:spPr/>
    </dgm:pt>
    <dgm:pt modelId="{6490BF16-43F0-4058-8F45-35EB4BA74357}" type="pres">
      <dgm:prSet presAssocID="{3361FDE3-87C8-4907-B66C-A5E9FEC5F7A9}" presName="tx1" presStyleLbl="revTx" presStyleIdx="5" presStyleCnt="9"/>
      <dgm:spPr/>
    </dgm:pt>
    <dgm:pt modelId="{B9FD5C99-BE43-431D-867F-2A56F99CA7EF}" type="pres">
      <dgm:prSet presAssocID="{3361FDE3-87C8-4907-B66C-A5E9FEC5F7A9}" presName="vert1" presStyleCnt="0"/>
      <dgm:spPr/>
    </dgm:pt>
    <dgm:pt modelId="{F2FEC1E0-B8F2-42E9-A82F-3C7A6934E1F1}" type="pres">
      <dgm:prSet presAssocID="{D2A7EAD1-44CD-420B-8E8C-5CEA29D68334}" presName="thickLine" presStyleLbl="alignNode1" presStyleIdx="6" presStyleCnt="9"/>
      <dgm:spPr/>
    </dgm:pt>
    <dgm:pt modelId="{366054A9-F921-46DA-BF44-E394E700036A}" type="pres">
      <dgm:prSet presAssocID="{D2A7EAD1-44CD-420B-8E8C-5CEA29D68334}" presName="horz1" presStyleCnt="0"/>
      <dgm:spPr/>
    </dgm:pt>
    <dgm:pt modelId="{DFB5F6E8-C31B-4166-96F0-CC33F083BD65}" type="pres">
      <dgm:prSet presAssocID="{D2A7EAD1-44CD-420B-8E8C-5CEA29D68334}" presName="tx1" presStyleLbl="revTx" presStyleIdx="6" presStyleCnt="9"/>
      <dgm:spPr/>
    </dgm:pt>
    <dgm:pt modelId="{4E4CA8E8-0BBD-46DF-827B-A3D0A1C9E2C0}" type="pres">
      <dgm:prSet presAssocID="{D2A7EAD1-44CD-420B-8E8C-5CEA29D68334}" presName="vert1" presStyleCnt="0"/>
      <dgm:spPr/>
    </dgm:pt>
    <dgm:pt modelId="{0FB33E8C-7AD0-4CE3-BDE6-8362DCD7255F}" type="pres">
      <dgm:prSet presAssocID="{5C9515A1-2109-4772-9794-2161AF40BABD}" presName="thickLine" presStyleLbl="alignNode1" presStyleIdx="7" presStyleCnt="9"/>
      <dgm:spPr/>
    </dgm:pt>
    <dgm:pt modelId="{F482F97E-9A80-4743-B778-FA49B8DB0EB9}" type="pres">
      <dgm:prSet presAssocID="{5C9515A1-2109-4772-9794-2161AF40BABD}" presName="horz1" presStyleCnt="0"/>
      <dgm:spPr/>
    </dgm:pt>
    <dgm:pt modelId="{BCA469DD-F069-4F7D-BD5F-FB136AFA080E}" type="pres">
      <dgm:prSet presAssocID="{5C9515A1-2109-4772-9794-2161AF40BABD}" presName="tx1" presStyleLbl="revTx" presStyleIdx="7" presStyleCnt="9"/>
      <dgm:spPr/>
    </dgm:pt>
    <dgm:pt modelId="{3AB0A852-A2A6-4C69-808B-CD6E4BFAACAB}" type="pres">
      <dgm:prSet presAssocID="{5C9515A1-2109-4772-9794-2161AF40BABD}" presName="vert1" presStyleCnt="0"/>
      <dgm:spPr/>
    </dgm:pt>
    <dgm:pt modelId="{456576DF-D8DB-48CE-9F6B-4454615411C4}" type="pres">
      <dgm:prSet presAssocID="{37324E75-273F-4C7C-ABE2-69E6B7FDD198}" presName="thickLine" presStyleLbl="alignNode1" presStyleIdx="8" presStyleCnt="9"/>
      <dgm:spPr/>
    </dgm:pt>
    <dgm:pt modelId="{800965D6-D92E-4893-AAAC-8B2A4CF0D682}" type="pres">
      <dgm:prSet presAssocID="{37324E75-273F-4C7C-ABE2-69E6B7FDD198}" presName="horz1" presStyleCnt="0"/>
      <dgm:spPr/>
    </dgm:pt>
    <dgm:pt modelId="{686F7DAE-720C-4340-9A71-6FE232158237}" type="pres">
      <dgm:prSet presAssocID="{37324E75-273F-4C7C-ABE2-69E6B7FDD198}" presName="tx1" presStyleLbl="revTx" presStyleIdx="8" presStyleCnt="9"/>
      <dgm:spPr/>
    </dgm:pt>
    <dgm:pt modelId="{990A102A-C7C4-4FAE-B869-AF5B2AFC7BCB}" type="pres">
      <dgm:prSet presAssocID="{37324E75-273F-4C7C-ABE2-69E6B7FDD198}" presName="vert1" presStyleCnt="0"/>
      <dgm:spPr/>
    </dgm:pt>
  </dgm:ptLst>
  <dgm:cxnLst>
    <dgm:cxn modelId="{4AC31E03-920B-4743-B8D1-2D16DC1A9756}" srcId="{3D40017C-55B8-49D2-924B-DCE682BFE5F5}" destId="{37324E75-273F-4C7C-ABE2-69E6B7FDD198}" srcOrd="8" destOrd="0" parTransId="{4BACDE92-ADEF-4422-97E6-D0561AE0C770}" sibTransId="{9DE6939C-9087-45F6-9813-DF5CD11A4276}"/>
    <dgm:cxn modelId="{3BF5E613-3628-4584-A3B7-561C3CD2915C}" srcId="{3D40017C-55B8-49D2-924B-DCE682BFE5F5}" destId="{6983C5E0-F59B-45DD-880B-32EB2BC1D03D}" srcOrd="4" destOrd="0" parTransId="{1E643251-B9C3-405A-976F-F7430D905693}" sibTransId="{0FEDDE86-833F-4653-A48F-09B2D2911C37}"/>
    <dgm:cxn modelId="{0733962A-06AB-49F4-A672-F9E87310E1C9}" srcId="{3D40017C-55B8-49D2-924B-DCE682BFE5F5}" destId="{F2513E39-6E86-4F17-B953-F09B4A0BB483}" srcOrd="0" destOrd="0" parTransId="{EC6D88C5-127F-4DE5-A916-DE8CA98FEADB}" sibTransId="{A1D25DC5-77A4-4F47-AF64-C7C0956E8AFA}"/>
    <dgm:cxn modelId="{64E6D02E-A91D-4CC7-BCBD-016B1E096758}" srcId="{3D40017C-55B8-49D2-924B-DCE682BFE5F5}" destId="{2E5E442F-E749-4B21-A47A-5449AB3E40C2}" srcOrd="3" destOrd="0" parTransId="{D5A1B8BF-B88B-41F1-AAA9-353700EAA5AD}" sibTransId="{A3E465D2-3C39-488D-9D4B-AC97BAEB739D}"/>
    <dgm:cxn modelId="{E6F72933-45F5-4A5A-8BE2-839272935E1E}" type="presOf" srcId="{CF939ECF-1C91-498A-90D3-CEF162F59F05}" destId="{59507532-13E5-44B1-95A9-6148C2446668}" srcOrd="0" destOrd="0" presId="urn:microsoft.com/office/officeart/2008/layout/LinedList"/>
    <dgm:cxn modelId="{1EF74938-0951-4326-8892-62DD6A7ECF37}" srcId="{3D40017C-55B8-49D2-924B-DCE682BFE5F5}" destId="{CF939ECF-1C91-498A-90D3-CEF162F59F05}" srcOrd="1" destOrd="0" parTransId="{6A84666D-7879-418B-8D8E-9E7264EFE76B}" sibTransId="{D83D8635-DEF1-4F8B-849F-6AF976469D7D}"/>
    <dgm:cxn modelId="{92242F3D-C58E-4AAB-9795-2CC84DC99052}" type="presOf" srcId="{3D40017C-55B8-49D2-924B-DCE682BFE5F5}" destId="{B7DCAB5B-4B27-45A3-81D9-D234A96DED5F}" srcOrd="0" destOrd="0" presId="urn:microsoft.com/office/officeart/2008/layout/LinedList"/>
    <dgm:cxn modelId="{AE74A161-F376-4AEE-B5D5-D60B9E730711}" type="presOf" srcId="{6983C5E0-F59B-45DD-880B-32EB2BC1D03D}" destId="{3F163EB2-6C4D-469F-BA94-017DB27E9542}" srcOrd="0" destOrd="0" presId="urn:microsoft.com/office/officeart/2008/layout/LinedList"/>
    <dgm:cxn modelId="{72120C43-90E1-44CE-B637-D01D0A78B32C}" srcId="{3D40017C-55B8-49D2-924B-DCE682BFE5F5}" destId="{D2A7EAD1-44CD-420B-8E8C-5CEA29D68334}" srcOrd="6" destOrd="0" parTransId="{869FC00E-FCE4-4E02-AA18-69A87C72D622}" sibTransId="{8D593156-8F79-4846-A2FA-BABF4726A2C9}"/>
    <dgm:cxn modelId="{75841C75-DC1A-4263-9907-055A5020002A}" type="presOf" srcId="{03C9E595-ABBF-49E6-B977-754638ADEBF8}" destId="{CADCE085-F555-42B7-9C62-F1D2FDF228E8}" srcOrd="0" destOrd="0" presId="urn:microsoft.com/office/officeart/2008/layout/LinedList"/>
    <dgm:cxn modelId="{7F5B567B-1444-439F-965C-0A8AA0233F07}" srcId="{3D40017C-55B8-49D2-924B-DCE682BFE5F5}" destId="{03C9E595-ABBF-49E6-B977-754638ADEBF8}" srcOrd="2" destOrd="0" parTransId="{F3EE898E-AA7A-4076-B3B1-52620834C4E3}" sibTransId="{45364839-E4A8-41E5-8BF9-38DF4DC8FADE}"/>
    <dgm:cxn modelId="{EEF9E28E-792C-47D5-A93D-03CB320233CB}" type="presOf" srcId="{F2513E39-6E86-4F17-B953-F09B4A0BB483}" destId="{59636239-C6FF-4A63-83B3-F55D3E9B81B7}" srcOrd="0" destOrd="0" presId="urn:microsoft.com/office/officeart/2008/layout/LinedList"/>
    <dgm:cxn modelId="{3215CA96-1544-4182-9F82-26CA621F3A13}" type="presOf" srcId="{5C9515A1-2109-4772-9794-2161AF40BABD}" destId="{BCA469DD-F069-4F7D-BD5F-FB136AFA080E}" srcOrd="0" destOrd="0" presId="urn:microsoft.com/office/officeart/2008/layout/LinedList"/>
    <dgm:cxn modelId="{86494C9B-C171-447E-A206-C47A9D272BA3}" type="presOf" srcId="{3361FDE3-87C8-4907-B66C-A5E9FEC5F7A9}" destId="{6490BF16-43F0-4058-8F45-35EB4BA74357}" srcOrd="0" destOrd="0" presId="urn:microsoft.com/office/officeart/2008/layout/LinedList"/>
    <dgm:cxn modelId="{B810039C-4EE3-4196-B39A-0258BB70CE7C}" srcId="{3D40017C-55B8-49D2-924B-DCE682BFE5F5}" destId="{3361FDE3-87C8-4907-B66C-A5E9FEC5F7A9}" srcOrd="5" destOrd="0" parTransId="{37ABAA71-5BF9-4DAA-9515-0E4991E4C130}" sibTransId="{D66A7CD0-0ABE-4F4F-B585-C143985B8523}"/>
    <dgm:cxn modelId="{E830FCB7-B5DF-43ED-A102-F4A7B0189465}" type="presOf" srcId="{D2A7EAD1-44CD-420B-8E8C-5CEA29D68334}" destId="{DFB5F6E8-C31B-4166-96F0-CC33F083BD65}" srcOrd="0" destOrd="0" presId="urn:microsoft.com/office/officeart/2008/layout/LinedList"/>
    <dgm:cxn modelId="{6B07A8C2-3908-4C62-BF74-D9C8B49ACFD0}" type="presOf" srcId="{37324E75-273F-4C7C-ABE2-69E6B7FDD198}" destId="{686F7DAE-720C-4340-9A71-6FE232158237}" srcOrd="0" destOrd="0" presId="urn:microsoft.com/office/officeart/2008/layout/LinedList"/>
    <dgm:cxn modelId="{FBD72BD1-F66B-4729-87BF-CB34AB7B5393}" type="presOf" srcId="{2E5E442F-E749-4B21-A47A-5449AB3E40C2}" destId="{A0F71F0F-1032-47D0-9378-17F376AA2EAC}" srcOrd="0" destOrd="0" presId="urn:microsoft.com/office/officeart/2008/layout/LinedList"/>
    <dgm:cxn modelId="{FCD410E5-9909-49FF-9D34-424495924F3A}" srcId="{3D40017C-55B8-49D2-924B-DCE682BFE5F5}" destId="{5C9515A1-2109-4772-9794-2161AF40BABD}" srcOrd="7" destOrd="0" parTransId="{4D976281-7643-47C8-9C59-36FFB25E52D8}" sibTransId="{CC81C9A7-55CF-4562-9098-14624B39C091}"/>
    <dgm:cxn modelId="{A0FD825E-0E7D-44A9-B58E-67396F3E7652}" type="presParOf" srcId="{B7DCAB5B-4B27-45A3-81D9-D234A96DED5F}" destId="{A2EB81B8-329A-4640-B1FE-4DB0CE05CB31}" srcOrd="0" destOrd="0" presId="urn:microsoft.com/office/officeart/2008/layout/LinedList"/>
    <dgm:cxn modelId="{D59C2CC5-04A5-48BD-90BB-E9D4BE6CFCDB}" type="presParOf" srcId="{B7DCAB5B-4B27-45A3-81D9-D234A96DED5F}" destId="{C015FF03-BA7F-42FC-B05A-39C742322FD7}" srcOrd="1" destOrd="0" presId="urn:microsoft.com/office/officeart/2008/layout/LinedList"/>
    <dgm:cxn modelId="{FA66295A-3B37-4063-8304-77423DE3C248}" type="presParOf" srcId="{C015FF03-BA7F-42FC-B05A-39C742322FD7}" destId="{59636239-C6FF-4A63-83B3-F55D3E9B81B7}" srcOrd="0" destOrd="0" presId="urn:microsoft.com/office/officeart/2008/layout/LinedList"/>
    <dgm:cxn modelId="{5F8A8529-2D14-4FF7-9A6C-EDE8FF7AB917}" type="presParOf" srcId="{C015FF03-BA7F-42FC-B05A-39C742322FD7}" destId="{FDF89C5E-349F-47D1-8BE6-B36BD2DCBF73}" srcOrd="1" destOrd="0" presId="urn:microsoft.com/office/officeart/2008/layout/LinedList"/>
    <dgm:cxn modelId="{873500D8-E678-4F73-AF4B-40413AAC720E}" type="presParOf" srcId="{B7DCAB5B-4B27-45A3-81D9-D234A96DED5F}" destId="{9846EEA0-E946-4895-B5C8-9782005C9AA0}" srcOrd="2" destOrd="0" presId="urn:microsoft.com/office/officeart/2008/layout/LinedList"/>
    <dgm:cxn modelId="{27588B97-3E0D-4E52-9699-DFFCFAEC5859}" type="presParOf" srcId="{B7DCAB5B-4B27-45A3-81D9-D234A96DED5F}" destId="{6E3B7848-2AAF-45D0-833F-425CD21303C5}" srcOrd="3" destOrd="0" presId="urn:microsoft.com/office/officeart/2008/layout/LinedList"/>
    <dgm:cxn modelId="{1908D466-B4B5-40DB-89ED-78072E1F0FEE}" type="presParOf" srcId="{6E3B7848-2AAF-45D0-833F-425CD21303C5}" destId="{59507532-13E5-44B1-95A9-6148C2446668}" srcOrd="0" destOrd="0" presId="urn:microsoft.com/office/officeart/2008/layout/LinedList"/>
    <dgm:cxn modelId="{02B63446-DAED-4CD8-B6B0-1019FC8135EB}" type="presParOf" srcId="{6E3B7848-2AAF-45D0-833F-425CD21303C5}" destId="{29605C9F-BDD4-448F-871B-CFF05D57F1F3}" srcOrd="1" destOrd="0" presId="urn:microsoft.com/office/officeart/2008/layout/LinedList"/>
    <dgm:cxn modelId="{4BDB9028-7E02-4095-8CDA-EB0106996B8C}" type="presParOf" srcId="{B7DCAB5B-4B27-45A3-81D9-D234A96DED5F}" destId="{0E195FFE-85C8-4BC5-A19D-55A194272185}" srcOrd="4" destOrd="0" presId="urn:microsoft.com/office/officeart/2008/layout/LinedList"/>
    <dgm:cxn modelId="{E58A9EAA-CCC1-48B7-B6A7-262469EB0E66}" type="presParOf" srcId="{B7DCAB5B-4B27-45A3-81D9-D234A96DED5F}" destId="{69CC00A1-981E-4801-AE7C-129503D7EA6D}" srcOrd="5" destOrd="0" presId="urn:microsoft.com/office/officeart/2008/layout/LinedList"/>
    <dgm:cxn modelId="{FA67EB2C-87A5-486B-B261-E31E19FE3A48}" type="presParOf" srcId="{69CC00A1-981E-4801-AE7C-129503D7EA6D}" destId="{CADCE085-F555-42B7-9C62-F1D2FDF228E8}" srcOrd="0" destOrd="0" presId="urn:microsoft.com/office/officeart/2008/layout/LinedList"/>
    <dgm:cxn modelId="{F8F722A2-A49D-49C0-BA10-67C05D8EF210}" type="presParOf" srcId="{69CC00A1-981E-4801-AE7C-129503D7EA6D}" destId="{34268750-049D-4C08-BCBE-F1EF36C459B3}" srcOrd="1" destOrd="0" presId="urn:microsoft.com/office/officeart/2008/layout/LinedList"/>
    <dgm:cxn modelId="{FCB1EAAF-F0C5-4476-922D-92E6E91628DB}" type="presParOf" srcId="{B7DCAB5B-4B27-45A3-81D9-D234A96DED5F}" destId="{3B8EF449-6880-4775-9F4D-3E6325053262}" srcOrd="6" destOrd="0" presId="urn:microsoft.com/office/officeart/2008/layout/LinedList"/>
    <dgm:cxn modelId="{F9A0A9FD-19FE-407F-98E8-2D10D825D912}" type="presParOf" srcId="{B7DCAB5B-4B27-45A3-81D9-D234A96DED5F}" destId="{617FA757-650A-4B1B-BD8C-9405C39A4BC6}" srcOrd="7" destOrd="0" presId="urn:microsoft.com/office/officeart/2008/layout/LinedList"/>
    <dgm:cxn modelId="{78E2EE56-2358-4652-84E8-6115C38A91A9}" type="presParOf" srcId="{617FA757-650A-4B1B-BD8C-9405C39A4BC6}" destId="{A0F71F0F-1032-47D0-9378-17F376AA2EAC}" srcOrd="0" destOrd="0" presId="urn:microsoft.com/office/officeart/2008/layout/LinedList"/>
    <dgm:cxn modelId="{45FEF5C9-8292-4A83-97DA-A2A960953659}" type="presParOf" srcId="{617FA757-650A-4B1B-BD8C-9405C39A4BC6}" destId="{13F80783-1795-475F-8D58-C0B92A80C701}" srcOrd="1" destOrd="0" presId="urn:microsoft.com/office/officeart/2008/layout/LinedList"/>
    <dgm:cxn modelId="{C34ECBD9-9026-42D0-AA3C-C8AC80B3A0B8}" type="presParOf" srcId="{B7DCAB5B-4B27-45A3-81D9-D234A96DED5F}" destId="{06E9437D-6B48-4E9E-B261-F7586EA6ADF5}" srcOrd="8" destOrd="0" presId="urn:microsoft.com/office/officeart/2008/layout/LinedList"/>
    <dgm:cxn modelId="{499D8CD4-2D75-431E-96F1-8B62A35BEEE5}" type="presParOf" srcId="{B7DCAB5B-4B27-45A3-81D9-D234A96DED5F}" destId="{E06ACA17-37CC-4595-A9F4-39099C98A357}" srcOrd="9" destOrd="0" presId="urn:microsoft.com/office/officeart/2008/layout/LinedList"/>
    <dgm:cxn modelId="{60ADF8C5-B089-4E71-8E9B-696723D8ED9B}" type="presParOf" srcId="{E06ACA17-37CC-4595-A9F4-39099C98A357}" destId="{3F163EB2-6C4D-469F-BA94-017DB27E9542}" srcOrd="0" destOrd="0" presId="urn:microsoft.com/office/officeart/2008/layout/LinedList"/>
    <dgm:cxn modelId="{CE709230-239C-46C1-A6F3-EE65F7BE5E72}" type="presParOf" srcId="{E06ACA17-37CC-4595-A9F4-39099C98A357}" destId="{0AFE4C87-BB2D-47DD-8A19-4B9B80B1B51D}" srcOrd="1" destOrd="0" presId="urn:microsoft.com/office/officeart/2008/layout/LinedList"/>
    <dgm:cxn modelId="{0E97020F-9010-424B-9424-A1CD92A61F0B}" type="presParOf" srcId="{B7DCAB5B-4B27-45A3-81D9-D234A96DED5F}" destId="{89FA5F52-5648-4129-946F-E5A6B514D2C6}" srcOrd="10" destOrd="0" presId="urn:microsoft.com/office/officeart/2008/layout/LinedList"/>
    <dgm:cxn modelId="{1880ED25-D4A0-45B6-957E-EA4CD302B769}" type="presParOf" srcId="{B7DCAB5B-4B27-45A3-81D9-D234A96DED5F}" destId="{989C9A2F-AF6F-4A15-8F52-B33C13B2430C}" srcOrd="11" destOrd="0" presId="urn:microsoft.com/office/officeart/2008/layout/LinedList"/>
    <dgm:cxn modelId="{F49FF7D2-69BB-4465-B741-4B44BD380D80}" type="presParOf" srcId="{989C9A2F-AF6F-4A15-8F52-B33C13B2430C}" destId="{6490BF16-43F0-4058-8F45-35EB4BA74357}" srcOrd="0" destOrd="0" presId="urn:microsoft.com/office/officeart/2008/layout/LinedList"/>
    <dgm:cxn modelId="{A4116D1C-DBFC-4C53-B7C7-96618D52433E}" type="presParOf" srcId="{989C9A2F-AF6F-4A15-8F52-B33C13B2430C}" destId="{B9FD5C99-BE43-431D-867F-2A56F99CA7EF}" srcOrd="1" destOrd="0" presId="urn:microsoft.com/office/officeart/2008/layout/LinedList"/>
    <dgm:cxn modelId="{90F34748-6EBF-4FA9-B0BC-BE3B606EE152}" type="presParOf" srcId="{B7DCAB5B-4B27-45A3-81D9-D234A96DED5F}" destId="{F2FEC1E0-B8F2-42E9-A82F-3C7A6934E1F1}" srcOrd="12" destOrd="0" presId="urn:microsoft.com/office/officeart/2008/layout/LinedList"/>
    <dgm:cxn modelId="{A35E49B5-B92D-4D18-8AC4-7E7E12793FB6}" type="presParOf" srcId="{B7DCAB5B-4B27-45A3-81D9-D234A96DED5F}" destId="{366054A9-F921-46DA-BF44-E394E700036A}" srcOrd="13" destOrd="0" presId="urn:microsoft.com/office/officeart/2008/layout/LinedList"/>
    <dgm:cxn modelId="{C50B86C5-B211-4A07-98BB-BFE0875C1B86}" type="presParOf" srcId="{366054A9-F921-46DA-BF44-E394E700036A}" destId="{DFB5F6E8-C31B-4166-96F0-CC33F083BD65}" srcOrd="0" destOrd="0" presId="urn:microsoft.com/office/officeart/2008/layout/LinedList"/>
    <dgm:cxn modelId="{0B9FE054-6529-4D8A-B3C2-0760DE2CA080}" type="presParOf" srcId="{366054A9-F921-46DA-BF44-E394E700036A}" destId="{4E4CA8E8-0BBD-46DF-827B-A3D0A1C9E2C0}" srcOrd="1" destOrd="0" presId="urn:microsoft.com/office/officeart/2008/layout/LinedList"/>
    <dgm:cxn modelId="{D368D886-C1F9-41E9-8E6E-6334DE1AE10E}" type="presParOf" srcId="{B7DCAB5B-4B27-45A3-81D9-D234A96DED5F}" destId="{0FB33E8C-7AD0-4CE3-BDE6-8362DCD7255F}" srcOrd="14" destOrd="0" presId="urn:microsoft.com/office/officeart/2008/layout/LinedList"/>
    <dgm:cxn modelId="{2C1BCD82-4E5B-451D-A7E7-5949725E5DDE}" type="presParOf" srcId="{B7DCAB5B-4B27-45A3-81D9-D234A96DED5F}" destId="{F482F97E-9A80-4743-B778-FA49B8DB0EB9}" srcOrd="15" destOrd="0" presId="urn:microsoft.com/office/officeart/2008/layout/LinedList"/>
    <dgm:cxn modelId="{662AB690-CAD4-45C0-9846-82E6FBCFD3C7}" type="presParOf" srcId="{F482F97E-9A80-4743-B778-FA49B8DB0EB9}" destId="{BCA469DD-F069-4F7D-BD5F-FB136AFA080E}" srcOrd="0" destOrd="0" presId="urn:microsoft.com/office/officeart/2008/layout/LinedList"/>
    <dgm:cxn modelId="{87FE8FAC-98A6-422E-9813-BDCF6662E73C}" type="presParOf" srcId="{F482F97E-9A80-4743-B778-FA49B8DB0EB9}" destId="{3AB0A852-A2A6-4C69-808B-CD6E4BFAACAB}" srcOrd="1" destOrd="0" presId="urn:microsoft.com/office/officeart/2008/layout/LinedList"/>
    <dgm:cxn modelId="{5446EBA1-6F5E-4BC3-928F-D8AF5BBEEEB0}" type="presParOf" srcId="{B7DCAB5B-4B27-45A3-81D9-D234A96DED5F}" destId="{456576DF-D8DB-48CE-9F6B-4454615411C4}" srcOrd="16" destOrd="0" presId="urn:microsoft.com/office/officeart/2008/layout/LinedList"/>
    <dgm:cxn modelId="{0FC7AC98-CC17-4A9F-A8E1-2A1CD102F54D}" type="presParOf" srcId="{B7DCAB5B-4B27-45A3-81D9-D234A96DED5F}" destId="{800965D6-D92E-4893-AAAC-8B2A4CF0D682}" srcOrd="17" destOrd="0" presId="urn:microsoft.com/office/officeart/2008/layout/LinedList"/>
    <dgm:cxn modelId="{49AEF153-0ED0-486D-BD50-074864E0DEA7}" type="presParOf" srcId="{800965D6-D92E-4893-AAAC-8B2A4CF0D682}" destId="{686F7DAE-720C-4340-9A71-6FE232158237}" srcOrd="0" destOrd="0" presId="urn:microsoft.com/office/officeart/2008/layout/LinedList"/>
    <dgm:cxn modelId="{059D643F-3E85-418A-BDA6-F98EDD4BEB08}" type="presParOf" srcId="{800965D6-D92E-4893-AAAC-8B2A4CF0D682}" destId="{990A102A-C7C4-4FAE-B869-AF5B2AFC7B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BE98B34-8A7E-46B6-B425-4825E97991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E3F905E-C803-4C9B-95A2-B9C5E8FDF90A}">
      <dgm:prSet/>
      <dgm:spPr/>
      <dgm:t>
        <a:bodyPr/>
        <a:lstStyle/>
        <a:p>
          <a:r>
            <a:rPr lang="en-US"/>
            <a:t>Some level of </a:t>
          </a:r>
          <a:r>
            <a:rPr lang="en-US" b="1"/>
            <a:t>formalization</a:t>
          </a:r>
          <a:r>
            <a:rPr lang="en-US"/>
            <a:t> is still necessary for consistency and control in organizations.</a:t>
          </a:r>
        </a:p>
      </dgm:t>
    </dgm:pt>
    <dgm:pt modelId="{2425C5E7-D3C9-49AF-974D-AAF0BA2F35AE}" type="parTrans" cxnId="{3819AB5C-4BB3-4313-B329-A70534A70C13}">
      <dgm:prSet/>
      <dgm:spPr/>
      <dgm:t>
        <a:bodyPr/>
        <a:lstStyle/>
        <a:p>
          <a:endParaRPr lang="en-US"/>
        </a:p>
      </dgm:t>
    </dgm:pt>
    <dgm:pt modelId="{A5451B2B-8676-4048-80EE-CEB09E0D5AC7}" type="sibTrans" cxnId="{3819AB5C-4BB3-4313-B329-A70534A70C13}">
      <dgm:prSet/>
      <dgm:spPr/>
      <dgm:t>
        <a:bodyPr/>
        <a:lstStyle/>
        <a:p>
          <a:endParaRPr lang="en-US"/>
        </a:p>
      </dgm:t>
    </dgm:pt>
    <dgm:pt modelId="{384A38E8-4A2E-437C-9FA9-BDA1C29ACEF1}">
      <dgm:prSet/>
      <dgm:spPr/>
      <dgm:t>
        <a:bodyPr/>
        <a:lstStyle/>
        <a:p>
          <a:r>
            <a:rPr lang="en-US"/>
            <a:t>However, modern organizations rely </a:t>
          </a:r>
          <a:r>
            <a:rPr lang="en-US" b="1"/>
            <a:t>less</a:t>
          </a:r>
          <a:r>
            <a:rPr lang="en-US"/>
            <a:t> on strict rules and standardization to regulate employee behavior.</a:t>
          </a:r>
        </a:p>
      </dgm:t>
    </dgm:pt>
    <dgm:pt modelId="{7FCEEE31-D527-4530-A981-175F76EF786B}" type="parTrans" cxnId="{18380F21-EC15-48F7-8C0D-E33B4563B9AA}">
      <dgm:prSet/>
      <dgm:spPr/>
      <dgm:t>
        <a:bodyPr/>
        <a:lstStyle/>
        <a:p>
          <a:endParaRPr lang="en-US"/>
        </a:p>
      </dgm:t>
    </dgm:pt>
    <dgm:pt modelId="{2C3871E4-0DD0-4648-8958-9206B9A40864}" type="sibTrans" cxnId="{18380F21-EC15-48F7-8C0D-E33B4563B9AA}">
      <dgm:prSet/>
      <dgm:spPr/>
      <dgm:t>
        <a:bodyPr/>
        <a:lstStyle/>
        <a:p>
          <a:endParaRPr lang="en-US"/>
        </a:p>
      </dgm:t>
    </dgm:pt>
    <dgm:pt modelId="{84CB34D9-B1E9-4756-97BC-E6D3761E8800}">
      <dgm:prSet/>
      <dgm:spPr/>
      <dgm:t>
        <a:bodyPr/>
        <a:lstStyle/>
        <a:p>
          <a:r>
            <a:rPr lang="en-US" b="1"/>
            <a:t>High formalization</a:t>
          </a:r>
          <a:r>
            <a:rPr lang="en-US"/>
            <a:t> is effective when the work environment is stable and predictable, allowing rules to be applied fairly and consistently.</a:t>
          </a:r>
        </a:p>
      </dgm:t>
    </dgm:pt>
    <dgm:pt modelId="{FADA0740-5A82-4882-A6B3-605DA98EB08D}" type="parTrans" cxnId="{0301869A-D571-4788-A52E-F6C62106A27A}">
      <dgm:prSet/>
      <dgm:spPr/>
      <dgm:t>
        <a:bodyPr/>
        <a:lstStyle/>
        <a:p>
          <a:endParaRPr lang="en-US"/>
        </a:p>
      </dgm:t>
    </dgm:pt>
    <dgm:pt modelId="{A82AF16E-868A-4131-955C-791F271316C0}" type="sibTrans" cxnId="{0301869A-D571-4788-A52E-F6C62106A27A}">
      <dgm:prSet/>
      <dgm:spPr/>
      <dgm:t>
        <a:bodyPr/>
        <a:lstStyle/>
        <a:p>
          <a:endParaRPr lang="en-US"/>
        </a:p>
      </dgm:t>
    </dgm:pt>
    <dgm:pt modelId="{C99A67F5-0044-4DA8-AFF3-5902755BCFA1}">
      <dgm:prSet/>
      <dgm:spPr/>
      <dgm:t>
        <a:bodyPr/>
        <a:lstStyle/>
        <a:p>
          <a:r>
            <a:rPr lang="en-US"/>
            <a:t>High formalization becomes </a:t>
          </a:r>
          <a:r>
            <a:rPr lang="en-US" b="1"/>
            <a:t>ineffective during rapid change</a:t>
          </a:r>
          <a:r>
            <a:rPr lang="en-US"/>
            <a:t>, because rigid rules cannot keep up with shifting conditions.</a:t>
          </a:r>
        </a:p>
      </dgm:t>
    </dgm:pt>
    <dgm:pt modelId="{E350E668-7D59-43DF-8E9D-13106ABE9F8F}" type="parTrans" cxnId="{D430C7A8-8EBF-4198-A1FF-0436C25BD13B}">
      <dgm:prSet/>
      <dgm:spPr/>
      <dgm:t>
        <a:bodyPr/>
        <a:lstStyle/>
        <a:p>
          <a:endParaRPr lang="en-US"/>
        </a:p>
      </dgm:t>
    </dgm:pt>
    <dgm:pt modelId="{579E6CCE-CC8A-411B-80A8-3CCD72A051A5}" type="sibTrans" cxnId="{D430C7A8-8EBF-4198-A1FF-0436C25BD13B}">
      <dgm:prSet/>
      <dgm:spPr/>
      <dgm:t>
        <a:bodyPr/>
        <a:lstStyle/>
        <a:p>
          <a:endParaRPr lang="en-US"/>
        </a:p>
      </dgm:t>
    </dgm:pt>
    <dgm:pt modelId="{3FF624EB-CE14-4BB7-AA27-0EB3287D5BBD}">
      <dgm:prSet/>
      <dgm:spPr/>
      <dgm:t>
        <a:bodyPr/>
        <a:lstStyle/>
        <a:p>
          <a:r>
            <a:rPr lang="en-US"/>
            <a:t>Today’s workplace is increasingly </a:t>
          </a:r>
          <a:r>
            <a:rPr lang="en-US" b="1"/>
            <a:t>dynamic and constantly changing</a:t>
          </a:r>
          <a:r>
            <a:rPr lang="en-US"/>
            <a:t>, making flexibility more valuable than strict standardization.</a:t>
          </a:r>
        </a:p>
      </dgm:t>
    </dgm:pt>
    <dgm:pt modelId="{7AF39368-3C35-44BD-9F8B-349A006B0DC8}" type="parTrans" cxnId="{8D3CD4BF-CCA5-4D01-B654-E9BE0C066190}">
      <dgm:prSet/>
      <dgm:spPr/>
      <dgm:t>
        <a:bodyPr/>
        <a:lstStyle/>
        <a:p>
          <a:endParaRPr lang="en-US"/>
        </a:p>
      </dgm:t>
    </dgm:pt>
    <dgm:pt modelId="{13D17873-0C37-4243-BA3F-88B01C0135B1}" type="sibTrans" cxnId="{8D3CD4BF-CCA5-4D01-B654-E9BE0C066190}">
      <dgm:prSet/>
      <dgm:spPr/>
      <dgm:t>
        <a:bodyPr/>
        <a:lstStyle/>
        <a:p>
          <a:endParaRPr lang="en-US"/>
        </a:p>
      </dgm:t>
    </dgm:pt>
    <dgm:pt modelId="{A30053D6-4241-49CC-B51A-377A2596650E}" type="pres">
      <dgm:prSet presAssocID="{9BE98B34-8A7E-46B6-B425-4825E97991C6}" presName="linear" presStyleCnt="0">
        <dgm:presLayoutVars>
          <dgm:animLvl val="lvl"/>
          <dgm:resizeHandles val="exact"/>
        </dgm:presLayoutVars>
      </dgm:prSet>
      <dgm:spPr/>
    </dgm:pt>
    <dgm:pt modelId="{7B0EC01A-1D37-42F2-8090-937321E70282}" type="pres">
      <dgm:prSet presAssocID="{DE3F905E-C803-4C9B-95A2-B9C5E8FDF90A}" presName="parentText" presStyleLbl="node1" presStyleIdx="0" presStyleCnt="5">
        <dgm:presLayoutVars>
          <dgm:chMax val="0"/>
          <dgm:bulletEnabled val="1"/>
        </dgm:presLayoutVars>
      </dgm:prSet>
      <dgm:spPr/>
    </dgm:pt>
    <dgm:pt modelId="{0E0D9125-4FF4-494F-8EA6-C60608901022}" type="pres">
      <dgm:prSet presAssocID="{A5451B2B-8676-4048-80EE-CEB09E0D5AC7}" presName="spacer" presStyleCnt="0"/>
      <dgm:spPr/>
    </dgm:pt>
    <dgm:pt modelId="{88319780-497E-40B5-9C45-A5E2A06522B3}" type="pres">
      <dgm:prSet presAssocID="{384A38E8-4A2E-437C-9FA9-BDA1C29ACEF1}" presName="parentText" presStyleLbl="node1" presStyleIdx="1" presStyleCnt="5">
        <dgm:presLayoutVars>
          <dgm:chMax val="0"/>
          <dgm:bulletEnabled val="1"/>
        </dgm:presLayoutVars>
      </dgm:prSet>
      <dgm:spPr/>
    </dgm:pt>
    <dgm:pt modelId="{77CEBB6E-C08F-4C34-A00F-5BAA8E6F6351}" type="pres">
      <dgm:prSet presAssocID="{2C3871E4-0DD0-4648-8958-9206B9A40864}" presName="spacer" presStyleCnt="0"/>
      <dgm:spPr/>
    </dgm:pt>
    <dgm:pt modelId="{A5338760-7ADD-42E6-B057-F430D2880970}" type="pres">
      <dgm:prSet presAssocID="{84CB34D9-B1E9-4756-97BC-E6D3761E8800}" presName="parentText" presStyleLbl="node1" presStyleIdx="2" presStyleCnt="5">
        <dgm:presLayoutVars>
          <dgm:chMax val="0"/>
          <dgm:bulletEnabled val="1"/>
        </dgm:presLayoutVars>
      </dgm:prSet>
      <dgm:spPr/>
    </dgm:pt>
    <dgm:pt modelId="{6C96DA6F-534F-4B91-92F5-E79109F50966}" type="pres">
      <dgm:prSet presAssocID="{A82AF16E-868A-4131-955C-791F271316C0}" presName="spacer" presStyleCnt="0"/>
      <dgm:spPr/>
    </dgm:pt>
    <dgm:pt modelId="{DF807C9D-3B93-4E08-A38E-1B30A4A81117}" type="pres">
      <dgm:prSet presAssocID="{C99A67F5-0044-4DA8-AFF3-5902755BCFA1}" presName="parentText" presStyleLbl="node1" presStyleIdx="3" presStyleCnt="5">
        <dgm:presLayoutVars>
          <dgm:chMax val="0"/>
          <dgm:bulletEnabled val="1"/>
        </dgm:presLayoutVars>
      </dgm:prSet>
      <dgm:spPr/>
    </dgm:pt>
    <dgm:pt modelId="{684725C5-5EE3-4670-B41A-C56759E7F362}" type="pres">
      <dgm:prSet presAssocID="{579E6CCE-CC8A-411B-80A8-3CCD72A051A5}" presName="spacer" presStyleCnt="0"/>
      <dgm:spPr/>
    </dgm:pt>
    <dgm:pt modelId="{25112E09-97CA-4A5A-B196-4627030A73EB}" type="pres">
      <dgm:prSet presAssocID="{3FF624EB-CE14-4BB7-AA27-0EB3287D5BBD}" presName="parentText" presStyleLbl="node1" presStyleIdx="4" presStyleCnt="5">
        <dgm:presLayoutVars>
          <dgm:chMax val="0"/>
          <dgm:bulletEnabled val="1"/>
        </dgm:presLayoutVars>
      </dgm:prSet>
      <dgm:spPr/>
    </dgm:pt>
  </dgm:ptLst>
  <dgm:cxnLst>
    <dgm:cxn modelId="{18380F21-EC15-48F7-8C0D-E33B4563B9AA}" srcId="{9BE98B34-8A7E-46B6-B425-4825E97991C6}" destId="{384A38E8-4A2E-437C-9FA9-BDA1C29ACEF1}" srcOrd="1" destOrd="0" parTransId="{7FCEEE31-D527-4530-A981-175F76EF786B}" sibTransId="{2C3871E4-0DD0-4648-8958-9206B9A40864}"/>
    <dgm:cxn modelId="{E6A51121-B089-47DD-A44D-35EB86CC3F0B}" type="presOf" srcId="{384A38E8-4A2E-437C-9FA9-BDA1C29ACEF1}" destId="{88319780-497E-40B5-9C45-A5E2A06522B3}" srcOrd="0" destOrd="0" presId="urn:microsoft.com/office/officeart/2005/8/layout/vList2"/>
    <dgm:cxn modelId="{E03C3328-30FA-47D7-8853-B9F565A9C30D}" type="presOf" srcId="{9BE98B34-8A7E-46B6-B425-4825E97991C6}" destId="{A30053D6-4241-49CC-B51A-377A2596650E}" srcOrd="0" destOrd="0" presId="urn:microsoft.com/office/officeart/2005/8/layout/vList2"/>
    <dgm:cxn modelId="{3819AB5C-4BB3-4313-B329-A70534A70C13}" srcId="{9BE98B34-8A7E-46B6-B425-4825E97991C6}" destId="{DE3F905E-C803-4C9B-95A2-B9C5E8FDF90A}" srcOrd="0" destOrd="0" parTransId="{2425C5E7-D3C9-49AF-974D-AAF0BA2F35AE}" sibTransId="{A5451B2B-8676-4048-80EE-CEB09E0D5AC7}"/>
    <dgm:cxn modelId="{8E3D9B63-C97E-4C58-860A-BCEE15ECB5A1}" type="presOf" srcId="{DE3F905E-C803-4C9B-95A2-B9C5E8FDF90A}" destId="{7B0EC01A-1D37-42F2-8090-937321E70282}" srcOrd="0" destOrd="0" presId="urn:microsoft.com/office/officeart/2005/8/layout/vList2"/>
    <dgm:cxn modelId="{DD7DE44B-7802-4A3E-90FB-989702854A29}" type="presOf" srcId="{84CB34D9-B1E9-4756-97BC-E6D3761E8800}" destId="{A5338760-7ADD-42E6-B057-F430D2880970}" srcOrd="0" destOrd="0" presId="urn:microsoft.com/office/officeart/2005/8/layout/vList2"/>
    <dgm:cxn modelId="{DF4B1E51-E05A-4EA1-9F72-2A6FF3B69E9D}" type="presOf" srcId="{C99A67F5-0044-4DA8-AFF3-5902755BCFA1}" destId="{DF807C9D-3B93-4E08-A38E-1B30A4A81117}" srcOrd="0" destOrd="0" presId="urn:microsoft.com/office/officeart/2005/8/layout/vList2"/>
    <dgm:cxn modelId="{0301869A-D571-4788-A52E-F6C62106A27A}" srcId="{9BE98B34-8A7E-46B6-B425-4825E97991C6}" destId="{84CB34D9-B1E9-4756-97BC-E6D3761E8800}" srcOrd="2" destOrd="0" parTransId="{FADA0740-5A82-4882-A6B3-605DA98EB08D}" sibTransId="{A82AF16E-868A-4131-955C-791F271316C0}"/>
    <dgm:cxn modelId="{D430C7A8-8EBF-4198-A1FF-0436C25BD13B}" srcId="{9BE98B34-8A7E-46B6-B425-4825E97991C6}" destId="{C99A67F5-0044-4DA8-AFF3-5902755BCFA1}" srcOrd="3" destOrd="0" parTransId="{E350E668-7D59-43DF-8E9D-13106ABE9F8F}" sibTransId="{579E6CCE-CC8A-411B-80A8-3CCD72A051A5}"/>
    <dgm:cxn modelId="{8D3CD4BF-CCA5-4D01-B654-E9BE0C066190}" srcId="{9BE98B34-8A7E-46B6-B425-4825E97991C6}" destId="{3FF624EB-CE14-4BB7-AA27-0EB3287D5BBD}" srcOrd="4" destOrd="0" parTransId="{7AF39368-3C35-44BD-9F8B-349A006B0DC8}" sibTransId="{13D17873-0C37-4243-BA3F-88B01C0135B1}"/>
    <dgm:cxn modelId="{8476D9DB-A559-4DB5-BAE5-F0BB3839A40D}" type="presOf" srcId="{3FF624EB-CE14-4BB7-AA27-0EB3287D5BBD}" destId="{25112E09-97CA-4A5A-B196-4627030A73EB}" srcOrd="0" destOrd="0" presId="urn:microsoft.com/office/officeart/2005/8/layout/vList2"/>
    <dgm:cxn modelId="{B140BCF3-DB35-4AF4-AB5B-844C96B878D4}" type="presParOf" srcId="{A30053D6-4241-49CC-B51A-377A2596650E}" destId="{7B0EC01A-1D37-42F2-8090-937321E70282}" srcOrd="0" destOrd="0" presId="urn:microsoft.com/office/officeart/2005/8/layout/vList2"/>
    <dgm:cxn modelId="{29035465-4204-4BAC-AA13-0B4F12B5D1D8}" type="presParOf" srcId="{A30053D6-4241-49CC-B51A-377A2596650E}" destId="{0E0D9125-4FF4-494F-8EA6-C60608901022}" srcOrd="1" destOrd="0" presId="urn:microsoft.com/office/officeart/2005/8/layout/vList2"/>
    <dgm:cxn modelId="{061C96F1-87C4-4D9A-9628-D957A477E6AC}" type="presParOf" srcId="{A30053D6-4241-49CC-B51A-377A2596650E}" destId="{88319780-497E-40B5-9C45-A5E2A06522B3}" srcOrd="2" destOrd="0" presId="urn:microsoft.com/office/officeart/2005/8/layout/vList2"/>
    <dgm:cxn modelId="{5E949137-7AE7-4734-8EBD-991EACEEB15B}" type="presParOf" srcId="{A30053D6-4241-49CC-B51A-377A2596650E}" destId="{77CEBB6E-C08F-4C34-A00F-5BAA8E6F6351}" srcOrd="3" destOrd="0" presId="urn:microsoft.com/office/officeart/2005/8/layout/vList2"/>
    <dgm:cxn modelId="{8DAD9809-21BC-4810-A802-D1674D476997}" type="presParOf" srcId="{A30053D6-4241-49CC-B51A-377A2596650E}" destId="{A5338760-7ADD-42E6-B057-F430D2880970}" srcOrd="4" destOrd="0" presId="urn:microsoft.com/office/officeart/2005/8/layout/vList2"/>
    <dgm:cxn modelId="{6035D31F-689C-4954-8597-3E8C71B8CA86}" type="presParOf" srcId="{A30053D6-4241-49CC-B51A-377A2596650E}" destId="{6C96DA6F-534F-4B91-92F5-E79109F50966}" srcOrd="5" destOrd="0" presId="urn:microsoft.com/office/officeart/2005/8/layout/vList2"/>
    <dgm:cxn modelId="{6C31E91D-E525-43AA-802C-BBE471E52B79}" type="presParOf" srcId="{A30053D6-4241-49CC-B51A-377A2596650E}" destId="{DF807C9D-3B93-4E08-A38E-1B30A4A81117}" srcOrd="6" destOrd="0" presId="urn:microsoft.com/office/officeart/2005/8/layout/vList2"/>
    <dgm:cxn modelId="{B03C9A48-387E-4147-AE42-F1738F73AC49}" type="presParOf" srcId="{A30053D6-4241-49CC-B51A-377A2596650E}" destId="{684725C5-5EE3-4670-B41A-C56759E7F362}" srcOrd="7" destOrd="0" presId="urn:microsoft.com/office/officeart/2005/8/layout/vList2"/>
    <dgm:cxn modelId="{0B563E68-CC0B-4D70-9027-5B61B29EB157}" type="presParOf" srcId="{A30053D6-4241-49CC-B51A-377A2596650E}" destId="{25112E09-97CA-4A5A-B196-4627030A73E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4BEA3E6-ED46-4E9C-A8CE-E9914FF4D61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7495CFD-E71F-490F-B74F-770439D63F52}">
      <dgm:prSet/>
      <dgm:spPr/>
      <dgm:t>
        <a:bodyPr/>
        <a:lstStyle/>
        <a:p>
          <a:r>
            <a:rPr lang="en-US" b="1"/>
            <a:t>Organic Organizations</a:t>
          </a:r>
          <a:endParaRPr lang="en-US"/>
        </a:p>
      </dgm:t>
    </dgm:pt>
    <dgm:pt modelId="{6813D0AF-43B4-4481-9B6C-077143519596}" type="parTrans" cxnId="{F825F08F-350C-44A8-ADBA-C86948B2504E}">
      <dgm:prSet/>
      <dgm:spPr/>
      <dgm:t>
        <a:bodyPr/>
        <a:lstStyle/>
        <a:p>
          <a:endParaRPr lang="en-US"/>
        </a:p>
      </dgm:t>
    </dgm:pt>
    <dgm:pt modelId="{B4B10FB7-972B-4C52-8E0E-2BA520A47442}" type="sibTrans" cxnId="{F825F08F-350C-44A8-ADBA-C86948B2504E}">
      <dgm:prSet/>
      <dgm:spPr/>
      <dgm:t>
        <a:bodyPr/>
        <a:lstStyle/>
        <a:p>
          <a:endParaRPr lang="en-US"/>
        </a:p>
      </dgm:t>
    </dgm:pt>
    <dgm:pt modelId="{C0EC7711-2E31-4D57-A804-AB048ED3FB01}">
      <dgm:prSet/>
      <dgm:spPr/>
      <dgm:t>
        <a:bodyPr/>
        <a:lstStyle/>
        <a:p>
          <a:r>
            <a:rPr lang="en-US"/>
            <a:t>A </a:t>
          </a:r>
          <a:r>
            <a:rPr lang="en-US" b="1"/>
            <a:t>flexible, adaptive, and loose</a:t>
          </a:r>
          <a:r>
            <a:rPr lang="en-US"/>
            <a:t> organizational form.</a:t>
          </a:r>
        </a:p>
      </dgm:t>
    </dgm:pt>
    <dgm:pt modelId="{3C2929E2-B800-44AC-9B8D-7CC8125A6DE2}" type="parTrans" cxnId="{C65F2343-AFF6-47AE-9D07-0A3FD9918931}">
      <dgm:prSet/>
      <dgm:spPr/>
      <dgm:t>
        <a:bodyPr/>
        <a:lstStyle/>
        <a:p>
          <a:endParaRPr lang="en-US"/>
        </a:p>
      </dgm:t>
    </dgm:pt>
    <dgm:pt modelId="{FB273352-951D-42E0-BBBA-5B98009DEE21}" type="sibTrans" cxnId="{C65F2343-AFF6-47AE-9D07-0A3FD9918931}">
      <dgm:prSet/>
      <dgm:spPr/>
      <dgm:t>
        <a:bodyPr/>
        <a:lstStyle/>
        <a:p>
          <a:endParaRPr lang="en-US"/>
        </a:p>
      </dgm:t>
    </dgm:pt>
    <dgm:pt modelId="{CD1F53F5-2942-4FF1-83A5-813575BBA345}">
      <dgm:prSet/>
      <dgm:spPr/>
      <dgm:t>
        <a:bodyPr/>
        <a:lstStyle/>
        <a:p>
          <a:r>
            <a:rPr lang="en-US"/>
            <a:t>Jobs and roles are </a:t>
          </a:r>
          <a:r>
            <a:rPr lang="en-US" b="1"/>
            <a:t>not standardized</a:t>
          </a:r>
          <a:r>
            <a:rPr lang="en-US"/>
            <a:t>, allowing rapid adjustment to change.</a:t>
          </a:r>
        </a:p>
      </dgm:t>
    </dgm:pt>
    <dgm:pt modelId="{82066FD9-D118-4ACA-A283-BFCCA49A38B8}" type="parTrans" cxnId="{5E47AD3E-2386-4B32-BA7B-C144CD6E2E1A}">
      <dgm:prSet/>
      <dgm:spPr/>
      <dgm:t>
        <a:bodyPr/>
        <a:lstStyle/>
        <a:p>
          <a:endParaRPr lang="en-US"/>
        </a:p>
      </dgm:t>
    </dgm:pt>
    <dgm:pt modelId="{B7790DE4-7C3F-4F76-973D-D7412D55F1EC}" type="sibTrans" cxnId="{5E47AD3E-2386-4B32-BA7B-C144CD6E2E1A}">
      <dgm:prSet/>
      <dgm:spPr/>
      <dgm:t>
        <a:bodyPr/>
        <a:lstStyle/>
        <a:p>
          <a:endParaRPr lang="en-US"/>
        </a:p>
      </dgm:t>
    </dgm:pt>
    <dgm:pt modelId="{7335DEB7-424F-4935-8C16-839F5E1B89B6}">
      <dgm:prSet/>
      <dgm:spPr/>
      <dgm:t>
        <a:bodyPr/>
        <a:lstStyle/>
        <a:p>
          <a:r>
            <a:rPr lang="en-US"/>
            <a:t>Employees tend to be </a:t>
          </a:r>
          <a:r>
            <a:rPr lang="en-US" b="1"/>
            <a:t>professionals</a:t>
          </a:r>
          <a:r>
            <a:rPr lang="en-US"/>
            <a:t> who handle diverse tasks.</a:t>
          </a:r>
        </a:p>
      </dgm:t>
    </dgm:pt>
    <dgm:pt modelId="{805E6DD7-3F9F-4BAA-B381-67DF06552BBC}" type="parTrans" cxnId="{FB6D4F76-5EDA-4A51-A59F-C4D17C78F1B1}">
      <dgm:prSet/>
      <dgm:spPr/>
      <dgm:t>
        <a:bodyPr/>
        <a:lstStyle/>
        <a:p>
          <a:endParaRPr lang="en-US"/>
        </a:p>
      </dgm:t>
    </dgm:pt>
    <dgm:pt modelId="{D6DD3FAD-420F-480D-B0D8-D96BF90E11D2}" type="sibTrans" cxnId="{FB6D4F76-5EDA-4A51-A59F-C4D17C78F1B1}">
      <dgm:prSet/>
      <dgm:spPr/>
      <dgm:t>
        <a:bodyPr/>
        <a:lstStyle/>
        <a:p>
          <a:endParaRPr lang="en-US"/>
        </a:p>
      </dgm:t>
    </dgm:pt>
    <dgm:pt modelId="{9493785D-3471-4B91-B31F-443ED2A9C68F}">
      <dgm:prSet/>
      <dgm:spPr/>
      <dgm:t>
        <a:bodyPr/>
        <a:lstStyle/>
        <a:p>
          <a:r>
            <a:rPr lang="en-US"/>
            <a:t>Few formal rules; </a:t>
          </a:r>
          <a:r>
            <a:rPr lang="en-US" b="1"/>
            <a:t>little direct supervision</a:t>
          </a:r>
          <a:r>
            <a:rPr lang="en-US"/>
            <a:t> due to high skill levels.</a:t>
          </a:r>
        </a:p>
      </dgm:t>
    </dgm:pt>
    <dgm:pt modelId="{9EF607FC-B893-4322-A547-DD2B97E2131E}" type="parTrans" cxnId="{6A0F0189-160C-4F5B-B58D-507C2D99B2EB}">
      <dgm:prSet/>
      <dgm:spPr/>
      <dgm:t>
        <a:bodyPr/>
        <a:lstStyle/>
        <a:p>
          <a:endParaRPr lang="en-US"/>
        </a:p>
      </dgm:t>
    </dgm:pt>
    <dgm:pt modelId="{A86594F6-7B45-4A3C-B101-2E22EAFD98CE}" type="sibTrans" cxnId="{6A0F0189-160C-4F5B-B58D-507C2D99B2EB}">
      <dgm:prSet/>
      <dgm:spPr/>
      <dgm:t>
        <a:bodyPr/>
        <a:lstStyle/>
        <a:p>
          <a:endParaRPr lang="en-US"/>
        </a:p>
      </dgm:t>
    </dgm:pt>
    <dgm:pt modelId="{44F8245B-2F4C-4258-BCF1-453321CC4F04}">
      <dgm:prSet/>
      <dgm:spPr/>
      <dgm:t>
        <a:bodyPr/>
        <a:lstStyle/>
        <a:p>
          <a:r>
            <a:rPr lang="en-US"/>
            <a:t>Professional standards guide behavior rather than strict procedures.</a:t>
          </a:r>
        </a:p>
      </dgm:t>
    </dgm:pt>
    <dgm:pt modelId="{6ADACAAD-46B0-43DA-8E98-2C9E905337CD}" type="parTrans" cxnId="{7A4C4B96-C906-4806-94A3-6891738FC1E0}">
      <dgm:prSet/>
      <dgm:spPr/>
      <dgm:t>
        <a:bodyPr/>
        <a:lstStyle/>
        <a:p>
          <a:endParaRPr lang="en-US"/>
        </a:p>
      </dgm:t>
    </dgm:pt>
    <dgm:pt modelId="{31D9F630-984E-460C-9ED6-268EF1EF31FE}" type="sibTrans" cxnId="{7A4C4B96-C906-4806-94A3-6891738FC1E0}">
      <dgm:prSet/>
      <dgm:spPr/>
      <dgm:t>
        <a:bodyPr/>
        <a:lstStyle/>
        <a:p>
          <a:endParaRPr lang="en-US"/>
        </a:p>
      </dgm:t>
    </dgm:pt>
    <dgm:pt modelId="{3FF6CD7B-0498-40A6-B7C0-6DBF7BC61091}">
      <dgm:prSet/>
      <dgm:spPr/>
      <dgm:t>
        <a:bodyPr/>
        <a:lstStyle/>
        <a:p>
          <a:r>
            <a:rPr lang="en-US"/>
            <a:t>Low centralization—professionals are expected to </a:t>
          </a:r>
          <a:r>
            <a:rPr lang="en-US" b="1"/>
            <a:t>solve problems independently</a:t>
          </a:r>
          <a:r>
            <a:rPr lang="en-US"/>
            <a:t>.</a:t>
          </a:r>
        </a:p>
      </dgm:t>
    </dgm:pt>
    <dgm:pt modelId="{854C7050-88E7-4635-AAE8-CC49A0C668B5}" type="parTrans" cxnId="{458E5D82-A2B6-452A-A501-431C21BD4CAE}">
      <dgm:prSet/>
      <dgm:spPr/>
      <dgm:t>
        <a:bodyPr/>
        <a:lstStyle/>
        <a:p>
          <a:endParaRPr lang="en-US"/>
        </a:p>
      </dgm:t>
    </dgm:pt>
    <dgm:pt modelId="{DA33956B-9531-4331-B16B-ADA59A10ADD4}" type="sibTrans" cxnId="{458E5D82-A2B6-452A-A501-431C21BD4CAE}">
      <dgm:prSet/>
      <dgm:spPr/>
      <dgm:t>
        <a:bodyPr/>
        <a:lstStyle/>
        <a:p>
          <a:endParaRPr lang="en-US"/>
        </a:p>
      </dgm:t>
    </dgm:pt>
    <dgm:pt modelId="{A4371F4D-2123-4302-A5CF-78C82AD18B82}">
      <dgm:prSet/>
      <dgm:spPr/>
      <dgm:t>
        <a:bodyPr/>
        <a:lstStyle/>
        <a:p>
          <a:r>
            <a:rPr lang="en-US"/>
            <a:t>Top management cannot always possess the expertise needed, so </a:t>
          </a:r>
          <a:r>
            <a:rPr lang="en-US" b="1"/>
            <a:t>decision‑making is decentralized</a:t>
          </a:r>
          <a:r>
            <a:rPr lang="en-US"/>
            <a:t>.</a:t>
          </a:r>
        </a:p>
      </dgm:t>
    </dgm:pt>
    <dgm:pt modelId="{FCEA763C-2BAA-41EC-B036-E2F2BDDB1B37}" type="parTrans" cxnId="{09B459D0-E04F-45B1-A689-28478709DF44}">
      <dgm:prSet/>
      <dgm:spPr/>
      <dgm:t>
        <a:bodyPr/>
        <a:lstStyle/>
        <a:p>
          <a:endParaRPr lang="en-US"/>
        </a:p>
      </dgm:t>
    </dgm:pt>
    <dgm:pt modelId="{E77B3D58-F50B-4219-B406-044E7D52BF56}" type="sibTrans" cxnId="{09B459D0-E04F-45B1-A689-28478709DF44}">
      <dgm:prSet/>
      <dgm:spPr/>
      <dgm:t>
        <a:bodyPr/>
        <a:lstStyle/>
        <a:p>
          <a:endParaRPr lang="en-US"/>
        </a:p>
      </dgm:t>
    </dgm:pt>
    <dgm:pt modelId="{319070DD-E4B5-442D-A55D-02097258FDE6}" type="pres">
      <dgm:prSet presAssocID="{C4BEA3E6-ED46-4E9C-A8CE-E9914FF4D612}" presName="vert0" presStyleCnt="0">
        <dgm:presLayoutVars>
          <dgm:dir/>
          <dgm:animOne val="branch"/>
          <dgm:animLvl val="lvl"/>
        </dgm:presLayoutVars>
      </dgm:prSet>
      <dgm:spPr/>
    </dgm:pt>
    <dgm:pt modelId="{A026A93A-447C-4021-9EFE-00AB88BCCA8E}" type="pres">
      <dgm:prSet presAssocID="{57495CFD-E71F-490F-B74F-770439D63F52}" presName="thickLine" presStyleLbl="alignNode1" presStyleIdx="0" presStyleCnt="8"/>
      <dgm:spPr/>
    </dgm:pt>
    <dgm:pt modelId="{3E1ABCD9-61C9-498F-B32F-7D4B1EF778C6}" type="pres">
      <dgm:prSet presAssocID="{57495CFD-E71F-490F-B74F-770439D63F52}" presName="horz1" presStyleCnt="0"/>
      <dgm:spPr/>
    </dgm:pt>
    <dgm:pt modelId="{3E629C09-BC77-4A6F-ABBB-A61882053562}" type="pres">
      <dgm:prSet presAssocID="{57495CFD-E71F-490F-B74F-770439D63F52}" presName="tx1" presStyleLbl="revTx" presStyleIdx="0" presStyleCnt="8"/>
      <dgm:spPr/>
    </dgm:pt>
    <dgm:pt modelId="{2A2ACDE5-ABF5-4920-A819-A8ACC128B87A}" type="pres">
      <dgm:prSet presAssocID="{57495CFD-E71F-490F-B74F-770439D63F52}" presName="vert1" presStyleCnt="0"/>
      <dgm:spPr/>
    </dgm:pt>
    <dgm:pt modelId="{AC857C8D-1B09-4F9C-AA90-50CC056F9D26}" type="pres">
      <dgm:prSet presAssocID="{C0EC7711-2E31-4D57-A804-AB048ED3FB01}" presName="thickLine" presStyleLbl="alignNode1" presStyleIdx="1" presStyleCnt="8"/>
      <dgm:spPr/>
    </dgm:pt>
    <dgm:pt modelId="{C6A9625E-3AAE-4651-BA77-A9A39B91283D}" type="pres">
      <dgm:prSet presAssocID="{C0EC7711-2E31-4D57-A804-AB048ED3FB01}" presName="horz1" presStyleCnt="0"/>
      <dgm:spPr/>
    </dgm:pt>
    <dgm:pt modelId="{07FBD9D2-DFCA-4B37-BC3E-705C51E284AE}" type="pres">
      <dgm:prSet presAssocID="{C0EC7711-2E31-4D57-A804-AB048ED3FB01}" presName="tx1" presStyleLbl="revTx" presStyleIdx="1" presStyleCnt="8"/>
      <dgm:spPr/>
    </dgm:pt>
    <dgm:pt modelId="{398B151C-7F14-4016-B5A9-C46E9A616E5B}" type="pres">
      <dgm:prSet presAssocID="{C0EC7711-2E31-4D57-A804-AB048ED3FB01}" presName="vert1" presStyleCnt="0"/>
      <dgm:spPr/>
    </dgm:pt>
    <dgm:pt modelId="{861D0366-4176-4D79-B71D-E081FC211B91}" type="pres">
      <dgm:prSet presAssocID="{CD1F53F5-2942-4FF1-83A5-813575BBA345}" presName="thickLine" presStyleLbl="alignNode1" presStyleIdx="2" presStyleCnt="8"/>
      <dgm:spPr/>
    </dgm:pt>
    <dgm:pt modelId="{17049D04-EB74-414E-BBE8-864FFE0D6135}" type="pres">
      <dgm:prSet presAssocID="{CD1F53F5-2942-4FF1-83A5-813575BBA345}" presName="horz1" presStyleCnt="0"/>
      <dgm:spPr/>
    </dgm:pt>
    <dgm:pt modelId="{FB0ED1A9-A05E-4210-BB15-4F2D6415D15C}" type="pres">
      <dgm:prSet presAssocID="{CD1F53F5-2942-4FF1-83A5-813575BBA345}" presName="tx1" presStyleLbl="revTx" presStyleIdx="2" presStyleCnt="8"/>
      <dgm:spPr/>
    </dgm:pt>
    <dgm:pt modelId="{B015CE67-7FE5-43A6-B0A4-A3A8AEBB0D56}" type="pres">
      <dgm:prSet presAssocID="{CD1F53F5-2942-4FF1-83A5-813575BBA345}" presName="vert1" presStyleCnt="0"/>
      <dgm:spPr/>
    </dgm:pt>
    <dgm:pt modelId="{52BA075C-E228-4390-9DAE-3486856406F2}" type="pres">
      <dgm:prSet presAssocID="{7335DEB7-424F-4935-8C16-839F5E1B89B6}" presName="thickLine" presStyleLbl="alignNode1" presStyleIdx="3" presStyleCnt="8"/>
      <dgm:spPr/>
    </dgm:pt>
    <dgm:pt modelId="{4358A468-A766-4502-96F2-D88CBEDF0E61}" type="pres">
      <dgm:prSet presAssocID="{7335DEB7-424F-4935-8C16-839F5E1B89B6}" presName="horz1" presStyleCnt="0"/>
      <dgm:spPr/>
    </dgm:pt>
    <dgm:pt modelId="{6565CEFB-5E07-4D4D-ABCB-411578252171}" type="pres">
      <dgm:prSet presAssocID="{7335DEB7-424F-4935-8C16-839F5E1B89B6}" presName="tx1" presStyleLbl="revTx" presStyleIdx="3" presStyleCnt="8"/>
      <dgm:spPr/>
    </dgm:pt>
    <dgm:pt modelId="{42669005-124B-4DD0-8462-C40C811AFA7C}" type="pres">
      <dgm:prSet presAssocID="{7335DEB7-424F-4935-8C16-839F5E1B89B6}" presName="vert1" presStyleCnt="0"/>
      <dgm:spPr/>
    </dgm:pt>
    <dgm:pt modelId="{994B1326-9713-416E-8391-CE79EA374E5F}" type="pres">
      <dgm:prSet presAssocID="{9493785D-3471-4B91-B31F-443ED2A9C68F}" presName="thickLine" presStyleLbl="alignNode1" presStyleIdx="4" presStyleCnt="8"/>
      <dgm:spPr/>
    </dgm:pt>
    <dgm:pt modelId="{12E126D4-5A9B-42D1-8C76-22D8D208613C}" type="pres">
      <dgm:prSet presAssocID="{9493785D-3471-4B91-B31F-443ED2A9C68F}" presName="horz1" presStyleCnt="0"/>
      <dgm:spPr/>
    </dgm:pt>
    <dgm:pt modelId="{691B49AB-EDE9-4CAD-88A2-724E74793690}" type="pres">
      <dgm:prSet presAssocID="{9493785D-3471-4B91-B31F-443ED2A9C68F}" presName="tx1" presStyleLbl="revTx" presStyleIdx="4" presStyleCnt="8"/>
      <dgm:spPr/>
    </dgm:pt>
    <dgm:pt modelId="{5BABB6DF-5E54-4AB1-9594-11A823D67234}" type="pres">
      <dgm:prSet presAssocID="{9493785D-3471-4B91-B31F-443ED2A9C68F}" presName="vert1" presStyleCnt="0"/>
      <dgm:spPr/>
    </dgm:pt>
    <dgm:pt modelId="{410FFD1D-488E-484D-8B78-36C67EB49DEF}" type="pres">
      <dgm:prSet presAssocID="{44F8245B-2F4C-4258-BCF1-453321CC4F04}" presName="thickLine" presStyleLbl="alignNode1" presStyleIdx="5" presStyleCnt="8"/>
      <dgm:spPr/>
    </dgm:pt>
    <dgm:pt modelId="{ECDC4F0B-0D6C-470F-A5BE-A678F47AE34D}" type="pres">
      <dgm:prSet presAssocID="{44F8245B-2F4C-4258-BCF1-453321CC4F04}" presName="horz1" presStyleCnt="0"/>
      <dgm:spPr/>
    </dgm:pt>
    <dgm:pt modelId="{5BA0FE20-CD5F-439D-BE97-B6E5A1B595D4}" type="pres">
      <dgm:prSet presAssocID="{44F8245B-2F4C-4258-BCF1-453321CC4F04}" presName="tx1" presStyleLbl="revTx" presStyleIdx="5" presStyleCnt="8"/>
      <dgm:spPr/>
    </dgm:pt>
    <dgm:pt modelId="{C1AFE42A-38C8-466D-867F-50E6D79C8AB3}" type="pres">
      <dgm:prSet presAssocID="{44F8245B-2F4C-4258-BCF1-453321CC4F04}" presName="vert1" presStyleCnt="0"/>
      <dgm:spPr/>
    </dgm:pt>
    <dgm:pt modelId="{B017F40F-CFA1-480B-B754-BF4F96F83825}" type="pres">
      <dgm:prSet presAssocID="{3FF6CD7B-0498-40A6-B7C0-6DBF7BC61091}" presName="thickLine" presStyleLbl="alignNode1" presStyleIdx="6" presStyleCnt="8"/>
      <dgm:spPr/>
    </dgm:pt>
    <dgm:pt modelId="{412372AB-9766-48A1-94F0-3EECFC70B963}" type="pres">
      <dgm:prSet presAssocID="{3FF6CD7B-0498-40A6-B7C0-6DBF7BC61091}" presName="horz1" presStyleCnt="0"/>
      <dgm:spPr/>
    </dgm:pt>
    <dgm:pt modelId="{E073722F-78F6-409B-B46A-9E0272AE9853}" type="pres">
      <dgm:prSet presAssocID="{3FF6CD7B-0498-40A6-B7C0-6DBF7BC61091}" presName="tx1" presStyleLbl="revTx" presStyleIdx="6" presStyleCnt="8"/>
      <dgm:spPr/>
    </dgm:pt>
    <dgm:pt modelId="{F16E151A-88E0-4018-9671-C1BFC1F77AFE}" type="pres">
      <dgm:prSet presAssocID="{3FF6CD7B-0498-40A6-B7C0-6DBF7BC61091}" presName="vert1" presStyleCnt="0"/>
      <dgm:spPr/>
    </dgm:pt>
    <dgm:pt modelId="{4F5E958A-3FBE-4EAD-8B66-7E1B6A411ED5}" type="pres">
      <dgm:prSet presAssocID="{A4371F4D-2123-4302-A5CF-78C82AD18B82}" presName="thickLine" presStyleLbl="alignNode1" presStyleIdx="7" presStyleCnt="8"/>
      <dgm:spPr/>
    </dgm:pt>
    <dgm:pt modelId="{2C14B76C-E1F0-4A26-B784-69A47084F64B}" type="pres">
      <dgm:prSet presAssocID="{A4371F4D-2123-4302-A5CF-78C82AD18B82}" presName="horz1" presStyleCnt="0"/>
      <dgm:spPr/>
    </dgm:pt>
    <dgm:pt modelId="{1BCC2676-E749-4B0B-B3BA-CDB65BE5C552}" type="pres">
      <dgm:prSet presAssocID="{A4371F4D-2123-4302-A5CF-78C82AD18B82}" presName="tx1" presStyleLbl="revTx" presStyleIdx="7" presStyleCnt="8"/>
      <dgm:spPr/>
    </dgm:pt>
    <dgm:pt modelId="{8EFBC7AE-4D82-4249-B17A-EED8465200D1}" type="pres">
      <dgm:prSet presAssocID="{A4371F4D-2123-4302-A5CF-78C82AD18B82}" presName="vert1" presStyleCnt="0"/>
      <dgm:spPr/>
    </dgm:pt>
  </dgm:ptLst>
  <dgm:cxnLst>
    <dgm:cxn modelId="{DB0C0403-19BD-41CD-A100-BEACAFB9A4B8}" type="presOf" srcId="{57495CFD-E71F-490F-B74F-770439D63F52}" destId="{3E629C09-BC77-4A6F-ABBB-A61882053562}" srcOrd="0" destOrd="0" presId="urn:microsoft.com/office/officeart/2008/layout/LinedList"/>
    <dgm:cxn modelId="{8ED56F05-7C9A-417C-A4E6-E69FA692019D}" type="presOf" srcId="{C4BEA3E6-ED46-4E9C-A8CE-E9914FF4D612}" destId="{319070DD-E4B5-442D-A55D-02097258FDE6}" srcOrd="0" destOrd="0" presId="urn:microsoft.com/office/officeart/2008/layout/LinedList"/>
    <dgm:cxn modelId="{7D425709-2E23-4267-8DAD-BEE65C534FFC}" type="presOf" srcId="{3FF6CD7B-0498-40A6-B7C0-6DBF7BC61091}" destId="{E073722F-78F6-409B-B46A-9E0272AE9853}" srcOrd="0" destOrd="0" presId="urn:microsoft.com/office/officeart/2008/layout/LinedList"/>
    <dgm:cxn modelId="{4CFF3E11-B5A2-45F6-A27A-FC46EF9F8F74}" type="presOf" srcId="{7335DEB7-424F-4935-8C16-839F5E1B89B6}" destId="{6565CEFB-5E07-4D4D-ABCB-411578252171}" srcOrd="0" destOrd="0" presId="urn:microsoft.com/office/officeart/2008/layout/LinedList"/>
    <dgm:cxn modelId="{E7E11D1D-7082-4226-9966-47FF83FC1640}" type="presOf" srcId="{CD1F53F5-2942-4FF1-83A5-813575BBA345}" destId="{FB0ED1A9-A05E-4210-BB15-4F2D6415D15C}" srcOrd="0" destOrd="0" presId="urn:microsoft.com/office/officeart/2008/layout/LinedList"/>
    <dgm:cxn modelId="{E0B72D38-880B-4A64-94F2-21F14EF348B3}" type="presOf" srcId="{9493785D-3471-4B91-B31F-443ED2A9C68F}" destId="{691B49AB-EDE9-4CAD-88A2-724E74793690}" srcOrd="0" destOrd="0" presId="urn:microsoft.com/office/officeart/2008/layout/LinedList"/>
    <dgm:cxn modelId="{5E47AD3E-2386-4B32-BA7B-C144CD6E2E1A}" srcId="{C4BEA3E6-ED46-4E9C-A8CE-E9914FF4D612}" destId="{CD1F53F5-2942-4FF1-83A5-813575BBA345}" srcOrd="2" destOrd="0" parTransId="{82066FD9-D118-4ACA-A283-BFCCA49A38B8}" sibTransId="{B7790DE4-7C3F-4F76-973D-D7412D55F1EC}"/>
    <dgm:cxn modelId="{C65F2343-AFF6-47AE-9D07-0A3FD9918931}" srcId="{C4BEA3E6-ED46-4E9C-A8CE-E9914FF4D612}" destId="{C0EC7711-2E31-4D57-A804-AB048ED3FB01}" srcOrd="1" destOrd="0" parTransId="{3C2929E2-B800-44AC-9B8D-7CC8125A6DE2}" sibTransId="{FB273352-951D-42E0-BBBA-5B98009DEE21}"/>
    <dgm:cxn modelId="{ED30CC74-DCAB-41E4-B219-DBB590C9DE7C}" type="presOf" srcId="{C0EC7711-2E31-4D57-A804-AB048ED3FB01}" destId="{07FBD9D2-DFCA-4B37-BC3E-705C51E284AE}" srcOrd="0" destOrd="0" presId="urn:microsoft.com/office/officeart/2008/layout/LinedList"/>
    <dgm:cxn modelId="{FB6D4F76-5EDA-4A51-A59F-C4D17C78F1B1}" srcId="{C4BEA3E6-ED46-4E9C-A8CE-E9914FF4D612}" destId="{7335DEB7-424F-4935-8C16-839F5E1B89B6}" srcOrd="3" destOrd="0" parTransId="{805E6DD7-3F9F-4BAA-B381-67DF06552BBC}" sibTransId="{D6DD3FAD-420F-480D-B0D8-D96BF90E11D2}"/>
    <dgm:cxn modelId="{458E5D82-A2B6-452A-A501-431C21BD4CAE}" srcId="{C4BEA3E6-ED46-4E9C-A8CE-E9914FF4D612}" destId="{3FF6CD7B-0498-40A6-B7C0-6DBF7BC61091}" srcOrd="6" destOrd="0" parTransId="{854C7050-88E7-4635-AAE8-CC49A0C668B5}" sibTransId="{DA33956B-9531-4331-B16B-ADA59A10ADD4}"/>
    <dgm:cxn modelId="{6A0F0189-160C-4F5B-B58D-507C2D99B2EB}" srcId="{C4BEA3E6-ED46-4E9C-A8CE-E9914FF4D612}" destId="{9493785D-3471-4B91-B31F-443ED2A9C68F}" srcOrd="4" destOrd="0" parTransId="{9EF607FC-B893-4322-A547-DD2B97E2131E}" sibTransId="{A86594F6-7B45-4A3C-B101-2E22EAFD98CE}"/>
    <dgm:cxn modelId="{F825F08F-350C-44A8-ADBA-C86948B2504E}" srcId="{C4BEA3E6-ED46-4E9C-A8CE-E9914FF4D612}" destId="{57495CFD-E71F-490F-B74F-770439D63F52}" srcOrd="0" destOrd="0" parTransId="{6813D0AF-43B4-4481-9B6C-077143519596}" sibTransId="{B4B10FB7-972B-4C52-8E0E-2BA520A47442}"/>
    <dgm:cxn modelId="{7A4C4B96-C906-4806-94A3-6891738FC1E0}" srcId="{C4BEA3E6-ED46-4E9C-A8CE-E9914FF4D612}" destId="{44F8245B-2F4C-4258-BCF1-453321CC4F04}" srcOrd="5" destOrd="0" parTransId="{6ADACAAD-46B0-43DA-8E98-2C9E905337CD}" sibTransId="{31D9F630-984E-460C-9ED6-268EF1EF31FE}"/>
    <dgm:cxn modelId="{B5C5A5A7-23B6-4530-9417-1C6A5F45003D}" type="presOf" srcId="{A4371F4D-2123-4302-A5CF-78C82AD18B82}" destId="{1BCC2676-E749-4B0B-B3BA-CDB65BE5C552}" srcOrd="0" destOrd="0" presId="urn:microsoft.com/office/officeart/2008/layout/LinedList"/>
    <dgm:cxn modelId="{B956E0CA-72C2-433E-897F-F8AEEEE2D4CA}" type="presOf" srcId="{44F8245B-2F4C-4258-BCF1-453321CC4F04}" destId="{5BA0FE20-CD5F-439D-BE97-B6E5A1B595D4}" srcOrd="0" destOrd="0" presId="urn:microsoft.com/office/officeart/2008/layout/LinedList"/>
    <dgm:cxn modelId="{09B459D0-E04F-45B1-A689-28478709DF44}" srcId="{C4BEA3E6-ED46-4E9C-A8CE-E9914FF4D612}" destId="{A4371F4D-2123-4302-A5CF-78C82AD18B82}" srcOrd="7" destOrd="0" parTransId="{FCEA763C-2BAA-41EC-B036-E2F2BDDB1B37}" sibTransId="{E77B3D58-F50B-4219-B406-044E7D52BF56}"/>
    <dgm:cxn modelId="{E42E3FF1-EAD6-4F03-BA2F-07C539C054F9}" type="presParOf" srcId="{319070DD-E4B5-442D-A55D-02097258FDE6}" destId="{A026A93A-447C-4021-9EFE-00AB88BCCA8E}" srcOrd="0" destOrd="0" presId="urn:microsoft.com/office/officeart/2008/layout/LinedList"/>
    <dgm:cxn modelId="{B0334FBC-A784-4C81-9B02-120BD2F2293C}" type="presParOf" srcId="{319070DD-E4B5-442D-A55D-02097258FDE6}" destId="{3E1ABCD9-61C9-498F-B32F-7D4B1EF778C6}" srcOrd="1" destOrd="0" presId="urn:microsoft.com/office/officeart/2008/layout/LinedList"/>
    <dgm:cxn modelId="{AF5D45C2-F528-45FF-A109-0B51C100A920}" type="presParOf" srcId="{3E1ABCD9-61C9-498F-B32F-7D4B1EF778C6}" destId="{3E629C09-BC77-4A6F-ABBB-A61882053562}" srcOrd="0" destOrd="0" presId="urn:microsoft.com/office/officeart/2008/layout/LinedList"/>
    <dgm:cxn modelId="{0413D06F-FC78-49AE-B6CD-14D3EB4B7B3E}" type="presParOf" srcId="{3E1ABCD9-61C9-498F-B32F-7D4B1EF778C6}" destId="{2A2ACDE5-ABF5-4920-A819-A8ACC128B87A}" srcOrd="1" destOrd="0" presId="urn:microsoft.com/office/officeart/2008/layout/LinedList"/>
    <dgm:cxn modelId="{05207823-99A7-4FA8-BC53-E130F778A94A}" type="presParOf" srcId="{319070DD-E4B5-442D-A55D-02097258FDE6}" destId="{AC857C8D-1B09-4F9C-AA90-50CC056F9D26}" srcOrd="2" destOrd="0" presId="urn:microsoft.com/office/officeart/2008/layout/LinedList"/>
    <dgm:cxn modelId="{E86BA098-A6EB-46AC-8A4B-555EF5F32BBC}" type="presParOf" srcId="{319070DD-E4B5-442D-A55D-02097258FDE6}" destId="{C6A9625E-3AAE-4651-BA77-A9A39B91283D}" srcOrd="3" destOrd="0" presId="urn:microsoft.com/office/officeart/2008/layout/LinedList"/>
    <dgm:cxn modelId="{51E4F582-18F6-4E95-8200-980311C4D1D2}" type="presParOf" srcId="{C6A9625E-3AAE-4651-BA77-A9A39B91283D}" destId="{07FBD9D2-DFCA-4B37-BC3E-705C51E284AE}" srcOrd="0" destOrd="0" presId="urn:microsoft.com/office/officeart/2008/layout/LinedList"/>
    <dgm:cxn modelId="{38FEF560-C6D2-44BA-A3D4-142A4A6FDFCB}" type="presParOf" srcId="{C6A9625E-3AAE-4651-BA77-A9A39B91283D}" destId="{398B151C-7F14-4016-B5A9-C46E9A616E5B}" srcOrd="1" destOrd="0" presId="urn:microsoft.com/office/officeart/2008/layout/LinedList"/>
    <dgm:cxn modelId="{80D3F011-36F4-437F-9AD8-CA81F770FFC7}" type="presParOf" srcId="{319070DD-E4B5-442D-A55D-02097258FDE6}" destId="{861D0366-4176-4D79-B71D-E081FC211B91}" srcOrd="4" destOrd="0" presId="urn:microsoft.com/office/officeart/2008/layout/LinedList"/>
    <dgm:cxn modelId="{8CB1A25A-709E-4D34-B519-38D576991561}" type="presParOf" srcId="{319070DD-E4B5-442D-A55D-02097258FDE6}" destId="{17049D04-EB74-414E-BBE8-864FFE0D6135}" srcOrd="5" destOrd="0" presId="urn:microsoft.com/office/officeart/2008/layout/LinedList"/>
    <dgm:cxn modelId="{382948A4-7B00-40A1-97F7-0F919121AC33}" type="presParOf" srcId="{17049D04-EB74-414E-BBE8-864FFE0D6135}" destId="{FB0ED1A9-A05E-4210-BB15-4F2D6415D15C}" srcOrd="0" destOrd="0" presId="urn:microsoft.com/office/officeart/2008/layout/LinedList"/>
    <dgm:cxn modelId="{E501150A-EEC2-459F-95E6-F3C967772858}" type="presParOf" srcId="{17049D04-EB74-414E-BBE8-864FFE0D6135}" destId="{B015CE67-7FE5-43A6-B0A4-A3A8AEBB0D56}" srcOrd="1" destOrd="0" presId="urn:microsoft.com/office/officeart/2008/layout/LinedList"/>
    <dgm:cxn modelId="{3F9435E4-C565-4214-A3BB-24D926A70CE1}" type="presParOf" srcId="{319070DD-E4B5-442D-A55D-02097258FDE6}" destId="{52BA075C-E228-4390-9DAE-3486856406F2}" srcOrd="6" destOrd="0" presId="urn:microsoft.com/office/officeart/2008/layout/LinedList"/>
    <dgm:cxn modelId="{50BE2F74-B0EF-44F4-AD60-270A03F78679}" type="presParOf" srcId="{319070DD-E4B5-442D-A55D-02097258FDE6}" destId="{4358A468-A766-4502-96F2-D88CBEDF0E61}" srcOrd="7" destOrd="0" presId="urn:microsoft.com/office/officeart/2008/layout/LinedList"/>
    <dgm:cxn modelId="{B3D670C6-EC52-488C-B540-7F5F5263307D}" type="presParOf" srcId="{4358A468-A766-4502-96F2-D88CBEDF0E61}" destId="{6565CEFB-5E07-4D4D-ABCB-411578252171}" srcOrd="0" destOrd="0" presId="urn:microsoft.com/office/officeart/2008/layout/LinedList"/>
    <dgm:cxn modelId="{C38CEF6B-6A0F-4CF5-AC58-040CFA733E7B}" type="presParOf" srcId="{4358A468-A766-4502-96F2-D88CBEDF0E61}" destId="{42669005-124B-4DD0-8462-C40C811AFA7C}" srcOrd="1" destOrd="0" presId="urn:microsoft.com/office/officeart/2008/layout/LinedList"/>
    <dgm:cxn modelId="{24D042C9-CEF8-4E8C-9C2C-8F0A0434FC40}" type="presParOf" srcId="{319070DD-E4B5-442D-A55D-02097258FDE6}" destId="{994B1326-9713-416E-8391-CE79EA374E5F}" srcOrd="8" destOrd="0" presId="urn:microsoft.com/office/officeart/2008/layout/LinedList"/>
    <dgm:cxn modelId="{1B4C13BE-7B48-48C6-98FF-1CD83E7880E0}" type="presParOf" srcId="{319070DD-E4B5-442D-A55D-02097258FDE6}" destId="{12E126D4-5A9B-42D1-8C76-22D8D208613C}" srcOrd="9" destOrd="0" presId="urn:microsoft.com/office/officeart/2008/layout/LinedList"/>
    <dgm:cxn modelId="{2F4DFFA5-0956-4B95-9B47-72A1096A2DEE}" type="presParOf" srcId="{12E126D4-5A9B-42D1-8C76-22D8D208613C}" destId="{691B49AB-EDE9-4CAD-88A2-724E74793690}" srcOrd="0" destOrd="0" presId="urn:microsoft.com/office/officeart/2008/layout/LinedList"/>
    <dgm:cxn modelId="{6635A201-5A0E-48C6-8261-DE0596BCC33A}" type="presParOf" srcId="{12E126D4-5A9B-42D1-8C76-22D8D208613C}" destId="{5BABB6DF-5E54-4AB1-9594-11A823D67234}" srcOrd="1" destOrd="0" presId="urn:microsoft.com/office/officeart/2008/layout/LinedList"/>
    <dgm:cxn modelId="{C55F6FFD-ABD8-4C88-8894-4437F890D182}" type="presParOf" srcId="{319070DD-E4B5-442D-A55D-02097258FDE6}" destId="{410FFD1D-488E-484D-8B78-36C67EB49DEF}" srcOrd="10" destOrd="0" presId="urn:microsoft.com/office/officeart/2008/layout/LinedList"/>
    <dgm:cxn modelId="{4064D7CE-1113-4460-B660-9E1109EE5440}" type="presParOf" srcId="{319070DD-E4B5-442D-A55D-02097258FDE6}" destId="{ECDC4F0B-0D6C-470F-A5BE-A678F47AE34D}" srcOrd="11" destOrd="0" presId="urn:microsoft.com/office/officeart/2008/layout/LinedList"/>
    <dgm:cxn modelId="{5113614D-2895-4027-B133-5FFAFF192F09}" type="presParOf" srcId="{ECDC4F0B-0D6C-470F-A5BE-A678F47AE34D}" destId="{5BA0FE20-CD5F-439D-BE97-B6E5A1B595D4}" srcOrd="0" destOrd="0" presId="urn:microsoft.com/office/officeart/2008/layout/LinedList"/>
    <dgm:cxn modelId="{CBFFDEEA-4FA6-48D1-A4DB-0B8E8F67969A}" type="presParOf" srcId="{ECDC4F0B-0D6C-470F-A5BE-A678F47AE34D}" destId="{C1AFE42A-38C8-466D-867F-50E6D79C8AB3}" srcOrd="1" destOrd="0" presId="urn:microsoft.com/office/officeart/2008/layout/LinedList"/>
    <dgm:cxn modelId="{9F801DBB-5058-4583-8CDD-16D0B509834F}" type="presParOf" srcId="{319070DD-E4B5-442D-A55D-02097258FDE6}" destId="{B017F40F-CFA1-480B-B754-BF4F96F83825}" srcOrd="12" destOrd="0" presId="urn:microsoft.com/office/officeart/2008/layout/LinedList"/>
    <dgm:cxn modelId="{BB9532EF-2900-4D84-A5F0-11C5F8A13CC8}" type="presParOf" srcId="{319070DD-E4B5-442D-A55D-02097258FDE6}" destId="{412372AB-9766-48A1-94F0-3EECFC70B963}" srcOrd="13" destOrd="0" presId="urn:microsoft.com/office/officeart/2008/layout/LinedList"/>
    <dgm:cxn modelId="{1C4C6545-2F48-4CFA-A9D5-77E89B60D28D}" type="presParOf" srcId="{412372AB-9766-48A1-94F0-3EECFC70B963}" destId="{E073722F-78F6-409B-B46A-9E0272AE9853}" srcOrd="0" destOrd="0" presId="urn:microsoft.com/office/officeart/2008/layout/LinedList"/>
    <dgm:cxn modelId="{DF9F8353-64F3-4AA6-AC95-EF925F225E26}" type="presParOf" srcId="{412372AB-9766-48A1-94F0-3EECFC70B963}" destId="{F16E151A-88E0-4018-9671-C1BFC1F77AFE}" srcOrd="1" destOrd="0" presId="urn:microsoft.com/office/officeart/2008/layout/LinedList"/>
    <dgm:cxn modelId="{D3F0FCC1-D74C-43C0-89C9-BEB954EAFF2D}" type="presParOf" srcId="{319070DD-E4B5-442D-A55D-02097258FDE6}" destId="{4F5E958A-3FBE-4EAD-8B66-7E1B6A411ED5}" srcOrd="14" destOrd="0" presId="urn:microsoft.com/office/officeart/2008/layout/LinedList"/>
    <dgm:cxn modelId="{8A958543-13E5-42B7-9162-EB6F17E7420F}" type="presParOf" srcId="{319070DD-E4B5-442D-A55D-02097258FDE6}" destId="{2C14B76C-E1F0-4A26-B784-69A47084F64B}" srcOrd="15" destOrd="0" presId="urn:microsoft.com/office/officeart/2008/layout/LinedList"/>
    <dgm:cxn modelId="{A5BFF3DB-F08A-441B-809D-E1CD4484455B}" type="presParOf" srcId="{2C14B76C-E1F0-4A26-B784-69A47084F64B}" destId="{1BCC2676-E749-4B0B-B3BA-CDB65BE5C552}" srcOrd="0" destOrd="0" presId="urn:microsoft.com/office/officeart/2008/layout/LinedList"/>
    <dgm:cxn modelId="{F8A5E5BC-1569-4854-80CE-BCE2AA2470D6}" type="presParOf" srcId="{2C14B76C-E1F0-4A26-B784-69A47084F64B}" destId="{8EFBC7AE-4D82-4249-B17A-EED8465200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87CF0-D158-4E7A-9D34-E0D68C77747F}">
      <dsp:nvSpPr>
        <dsp:cNvPr id="0" name=""/>
        <dsp:cNvSpPr/>
      </dsp:nvSpPr>
      <dsp:spPr>
        <a:xfrm>
          <a:off x="0" y="791036"/>
          <a:ext cx="10515600" cy="14603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9DF10-0E4A-4693-A0B5-948644E31F19}">
      <dsp:nvSpPr>
        <dsp:cNvPr id="0" name=""/>
        <dsp:cNvSpPr/>
      </dsp:nvSpPr>
      <dsp:spPr>
        <a:xfrm>
          <a:off x="441763" y="1119621"/>
          <a:ext cx="803206" cy="8032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7D18B2-E4C9-48DB-927F-00A518BE79F7}">
      <dsp:nvSpPr>
        <dsp:cNvPr id="0" name=""/>
        <dsp:cNvSpPr/>
      </dsp:nvSpPr>
      <dsp:spPr>
        <a:xfrm>
          <a:off x="1686733" y="791036"/>
          <a:ext cx="8828866" cy="146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6" tIns="154556" rIns="154556" bIns="154556" numCol="1" spcCol="1270" anchor="ctr" anchorCtr="0">
          <a:noAutofit/>
        </a:bodyPr>
        <a:lstStyle/>
        <a:p>
          <a:pPr marL="0" lvl="0" indent="0" algn="l" defTabSz="711200">
            <a:lnSpc>
              <a:spcPct val="90000"/>
            </a:lnSpc>
            <a:spcBef>
              <a:spcPct val="0"/>
            </a:spcBef>
            <a:spcAft>
              <a:spcPct val="35000"/>
            </a:spcAft>
            <a:buNone/>
          </a:pPr>
          <a:r>
            <a:rPr lang="en-US" sz="1600" kern="1200"/>
            <a:t>When you think of organizational structure, you're likely to think about things like rules and regulations, how jobs are defined, and an authority chain of command. A 'well-oiled' organization is thought to have a comprehensive set of formal rules, designated departments, and a clearly defined authority hierarchy. But this needn't be the case. </a:t>
          </a:r>
        </a:p>
      </dsp:txBody>
      <dsp:txXfrm>
        <a:off x="1686733" y="791036"/>
        <a:ext cx="8828866" cy="1460375"/>
      </dsp:txXfrm>
    </dsp:sp>
    <dsp:sp modelId="{03D0D162-7928-4ACB-B7C1-22FACF5A1C66}">
      <dsp:nvSpPr>
        <dsp:cNvPr id="0" name=""/>
        <dsp:cNvSpPr/>
      </dsp:nvSpPr>
      <dsp:spPr>
        <a:xfrm>
          <a:off x="0" y="2616506"/>
          <a:ext cx="10515600" cy="14603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47FCB-22FF-43DF-86F8-4D0597ED1C05}">
      <dsp:nvSpPr>
        <dsp:cNvPr id="0" name=""/>
        <dsp:cNvSpPr/>
      </dsp:nvSpPr>
      <dsp:spPr>
        <a:xfrm>
          <a:off x="441763" y="2945090"/>
          <a:ext cx="803206" cy="8032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F32F80-7E0D-45DE-9E59-6244033BD78C}">
      <dsp:nvSpPr>
        <dsp:cNvPr id="0" name=""/>
        <dsp:cNvSpPr/>
      </dsp:nvSpPr>
      <dsp:spPr>
        <a:xfrm>
          <a:off x="1686733" y="2616506"/>
          <a:ext cx="8828866" cy="146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6" tIns="154556" rIns="154556" bIns="154556" numCol="1" spcCol="1270" anchor="ctr" anchorCtr="0">
          <a:noAutofit/>
        </a:bodyPr>
        <a:lstStyle/>
        <a:p>
          <a:pPr marL="0" lvl="0" indent="0" algn="l" defTabSz="711200">
            <a:lnSpc>
              <a:spcPct val="90000"/>
            </a:lnSpc>
            <a:spcBef>
              <a:spcPct val="0"/>
            </a:spcBef>
            <a:spcAft>
              <a:spcPct val="35000"/>
            </a:spcAft>
            <a:buNone/>
          </a:pPr>
          <a:r>
            <a:rPr lang="en-US" sz="1600" kern="1200"/>
            <a:t>ING, a Dutch banking firm, has recently transitioned into a free-form structure that flattens the organization, minimizes the number of managers, and relies on small teams to get the work done. Specifically, ING has replaced its functional departments with 350 nine-person autonomous teams. They have end-to-end responsibility for handling clients' needs. The company credits this new structure with improved response speed, increased employee engagement, and higher productivity.</a:t>
          </a:r>
        </a:p>
      </dsp:txBody>
      <dsp:txXfrm>
        <a:off x="1686733" y="2616506"/>
        <a:ext cx="8828866" cy="1460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5B4A4-89A0-45F6-9C37-70AAE4F92AF8}">
      <dsp:nvSpPr>
        <dsp:cNvPr id="0" name=""/>
        <dsp:cNvSpPr/>
      </dsp:nvSpPr>
      <dsp:spPr>
        <a:xfrm>
          <a:off x="0" y="54331"/>
          <a:ext cx="6666833" cy="128663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 this session, the basics of organizing will be discussed. </a:t>
          </a:r>
        </a:p>
      </dsp:txBody>
      <dsp:txXfrm>
        <a:off x="62808" y="117139"/>
        <a:ext cx="6541217" cy="1161018"/>
      </dsp:txXfrm>
    </dsp:sp>
    <dsp:sp modelId="{7084C94B-ED58-49F2-9813-291FEA9BC9C5}">
      <dsp:nvSpPr>
        <dsp:cNvPr id="0" name=""/>
        <dsp:cNvSpPr/>
      </dsp:nvSpPr>
      <dsp:spPr>
        <a:xfrm>
          <a:off x="0" y="1407205"/>
          <a:ext cx="6666833" cy="1286634"/>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Key organizing concepts and their components will be defined and how managers use these to create a variety of structures. </a:t>
          </a:r>
        </a:p>
      </dsp:txBody>
      <dsp:txXfrm>
        <a:off x="62808" y="1470013"/>
        <a:ext cx="6541217" cy="1161018"/>
      </dsp:txXfrm>
    </dsp:sp>
    <dsp:sp modelId="{D2B1F909-E576-45AC-834B-4769332AE567}">
      <dsp:nvSpPr>
        <dsp:cNvPr id="0" name=""/>
        <dsp:cNvSpPr/>
      </dsp:nvSpPr>
      <dsp:spPr>
        <a:xfrm>
          <a:off x="0" y="2760080"/>
          <a:ext cx="6666833" cy="1286634"/>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We'll also see under what conditions a free-form structure like ING's is preferred or when a more structured hierarchy is the best choice.</a:t>
          </a:r>
        </a:p>
      </dsp:txBody>
      <dsp:txXfrm>
        <a:off x="62808" y="2822888"/>
        <a:ext cx="6541217" cy="1161018"/>
      </dsp:txXfrm>
    </dsp:sp>
    <dsp:sp modelId="{A611A75E-6C5F-4FC3-8E79-9BA0F032DC38}">
      <dsp:nvSpPr>
        <dsp:cNvPr id="0" name=""/>
        <dsp:cNvSpPr/>
      </dsp:nvSpPr>
      <dsp:spPr>
        <a:xfrm>
          <a:off x="0" y="4112954"/>
          <a:ext cx="6666833" cy="128663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hlinkClick xmlns:r="http://schemas.openxmlformats.org/officeDocument/2006/relationships" r:id="rId1"/>
            </a:rPr>
            <a:t>What is Organizational Design? How Does It Support a Digital Strategy and Change Management Plan?</a:t>
          </a:r>
          <a:endParaRPr lang="en-US" sz="2300" kern="1200"/>
        </a:p>
      </dsp:txBody>
      <dsp:txXfrm>
        <a:off x="62808" y="4175762"/>
        <a:ext cx="6541217" cy="11610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E630F-6519-4D21-A41E-FCA3119B5C5B}">
      <dsp:nvSpPr>
        <dsp:cNvPr id="0" name=""/>
        <dsp:cNvSpPr/>
      </dsp:nvSpPr>
      <dsp:spPr>
        <a:xfrm>
          <a:off x="2103120" y="1890"/>
          <a:ext cx="8412480" cy="82968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622300">
            <a:lnSpc>
              <a:spcPct val="90000"/>
            </a:lnSpc>
            <a:spcBef>
              <a:spcPct val="0"/>
            </a:spcBef>
            <a:spcAft>
              <a:spcPct val="35000"/>
            </a:spcAft>
            <a:buNone/>
          </a:pPr>
          <a:r>
            <a:rPr lang="en-US" sz="1400" kern="1200"/>
            <a:t>Describe six key elements in organizational design</a:t>
          </a:r>
        </a:p>
      </dsp:txBody>
      <dsp:txXfrm>
        <a:off x="2103120" y="1890"/>
        <a:ext cx="8412480" cy="829686"/>
      </dsp:txXfrm>
    </dsp:sp>
    <dsp:sp modelId="{BD5CFE36-F6C1-464B-8271-D54299B558AB}">
      <dsp:nvSpPr>
        <dsp:cNvPr id="0" name=""/>
        <dsp:cNvSpPr/>
      </dsp:nvSpPr>
      <dsp:spPr>
        <a:xfrm>
          <a:off x="0" y="1890"/>
          <a:ext cx="2103120" cy="829686"/>
        </a:xfrm>
        <a:prstGeom prst="rect">
          <a:avLst/>
        </a:prstGeom>
        <a:solidFill>
          <a:schemeClr val="lt1">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81955" rIns="111290" bIns="81955" numCol="1" spcCol="1270" anchor="ctr" anchorCtr="0">
          <a:noAutofit/>
        </a:bodyPr>
        <a:lstStyle/>
        <a:p>
          <a:pPr marL="0" lvl="0" indent="0" algn="ctr" defTabSz="800100">
            <a:lnSpc>
              <a:spcPct val="90000"/>
            </a:lnSpc>
            <a:spcBef>
              <a:spcPct val="0"/>
            </a:spcBef>
            <a:spcAft>
              <a:spcPct val="35000"/>
            </a:spcAft>
            <a:buNone/>
          </a:pPr>
          <a:r>
            <a:rPr lang="en-US" sz="1800" kern="1200"/>
            <a:t>Describe</a:t>
          </a:r>
        </a:p>
      </dsp:txBody>
      <dsp:txXfrm>
        <a:off x="0" y="1890"/>
        <a:ext cx="2103120" cy="829686"/>
      </dsp:txXfrm>
    </dsp:sp>
    <dsp:sp modelId="{83DBE84B-9BB6-4B36-9A7C-17859B3F0EBD}">
      <dsp:nvSpPr>
        <dsp:cNvPr id="0" name=""/>
        <dsp:cNvSpPr/>
      </dsp:nvSpPr>
      <dsp:spPr>
        <a:xfrm>
          <a:off x="2103120" y="881358"/>
          <a:ext cx="8412480" cy="829686"/>
        </a:xfrm>
        <a:prstGeom prst="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622300">
            <a:lnSpc>
              <a:spcPct val="90000"/>
            </a:lnSpc>
            <a:spcBef>
              <a:spcPct val="0"/>
            </a:spcBef>
            <a:spcAft>
              <a:spcPct val="35000"/>
            </a:spcAft>
            <a:buNone/>
          </a:pPr>
          <a:r>
            <a:rPr lang="en-US" sz="1400" kern="1200"/>
            <a:t>Contrast mechanistic and organic structures</a:t>
          </a:r>
        </a:p>
      </dsp:txBody>
      <dsp:txXfrm>
        <a:off x="2103120" y="881358"/>
        <a:ext cx="8412480" cy="829686"/>
      </dsp:txXfrm>
    </dsp:sp>
    <dsp:sp modelId="{9DD7C13A-A30A-48F6-980E-0EC0EC35684E}">
      <dsp:nvSpPr>
        <dsp:cNvPr id="0" name=""/>
        <dsp:cNvSpPr/>
      </dsp:nvSpPr>
      <dsp:spPr>
        <a:xfrm>
          <a:off x="0" y="881358"/>
          <a:ext cx="2103120" cy="829686"/>
        </a:xfrm>
        <a:prstGeom prst="rect">
          <a:avLst/>
        </a:prstGeom>
        <a:solidFill>
          <a:schemeClr val="lt1">
            <a:hueOff val="0"/>
            <a:satOff val="0"/>
            <a:lumOff val="0"/>
            <a:alphaOff val="0"/>
          </a:schemeClr>
        </a:solidFill>
        <a:ln w="6350" cap="flat" cmpd="sng" algn="ctr">
          <a:solidFill>
            <a:schemeClr val="accent5">
              <a:hueOff val="-1689636"/>
              <a:satOff val="-4355"/>
              <a:lumOff val="-294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81955" rIns="111290" bIns="81955" numCol="1" spcCol="1270" anchor="ctr" anchorCtr="0">
          <a:noAutofit/>
        </a:bodyPr>
        <a:lstStyle/>
        <a:p>
          <a:pPr marL="0" lvl="0" indent="0" algn="ctr" defTabSz="800100">
            <a:lnSpc>
              <a:spcPct val="90000"/>
            </a:lnSpc>
            <a:spcBef>
              <a:spcPct val="0"/>
            </a:spcBef>
            <a:spcAft>
              <a:spcPct val="35000"/>
            </a:spcAft>
            <a:buNone/>
          </a:pPr>
          <a:r>
            <a:rPr lang="en-US" sz="1800" kern="1200"/>
            <a:t>Contrast</a:t>
          </a:r>
        </a:p>
      </dsp:txBody>
      <dsp:txXfrm>
        <a:off x="0" y="881358"/>
        <a:ext cx="2103120" cy="829686"/>
      </dsp:txXfrm>
    </dsp:sp>
    <dsp:sp modelId="{F75B1060-5B71-4F81-B92C-ED4C657C6CB6}">
      <dsp:nvSpPr>
        <dsp:cNvPr id="0" name=""/>
        <dsp:cNvSpPr/>
      </dsp:nvSpPr>
      <dsp:spPr>
        <a:xfrm>
          <a:off x="2103120" y="1760825"/>
          <a:ext cx="8412480" cy="829686"/>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622300">
            <a:lnSpc>
              <a:spcPct val="90000"/>
            </a:lnSpc>
            <a:spcBef>
              <a:spcPct val="0"/>
            </a:spcBef>
            <a:spcAft>
              <a:spcPct val="35000"/>
            </a:spcAft>
            <a:buNone/>
          </a:pPr>
          <a:r>
            <a:rPr lang="en-US" sz="1400" kern="1200"/>
            <a:t>Discuss the contingency factors that favor either the mechanistic model or the organic model of organizational design</a:t>
          </a:r>
        </a:p>
      </dsp:txBody>
      <dsp:txXfrm>
        <a:off x="2103120" y="1760825"/>
        <a:ext cx="8412480" cy="829686"/>
      </dsp:txXfrm>
    </dsp:sp>
    <dsp:sp modelId="{75FE23B3-1436-4DA5-9F97-CFC3DE4BF241}">
      <dsp:nvSpPr>
        <dsp:cNvPr id="0" name=""/>
        <dsp:cNvSpPr/>
      </dsp:nvSpPr>
      <dsp:spPr>
        <a:xfrm>
          <a:off x="0" y="1760825"/>
          <a:ext cx="2103120" cy="829686"/>
        </a:xfrm>
        <a:prstGeom prst="rect">
          <a:avLst/>
        </a:prstGeom>
        <a:solidFill>
          <a:schemeClr val="lt1">
            <a:hueOff val="0"/>
            <a:satOff val="0"/>
            <a:lumOff val="0"/>
            <a:alphaOff val="0"/>
          </a:schemeClr>
        </a:solidFill>
        <a:ln w="6350" cap="flat" cmpd="sng" algn="ctr">
          <a:solidFill>
            <a:schemeClr val="accent5">
              <a:hueOff val="-3379271"/>
              <a:satOff val="-8710"/>
              <a:lumOff val="-588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81955" rIns="111290" bIns="81955" numCol="1" spcCol="1270" anchor="ctr" anchorCtr="0">
          <a:noAutofit/>
        </a:bodyPr>
        <a:lstStyle/>
        <a:p>
          <a:pPr marL="0" lvl="0" indent="0" algn="ctr" defTabSz="800100">
            <a:lnSpc>
              <a:spcPct val="90000"/>
            </a:lnSpc>
            <a:spcBef>
              <a:spcPct val="0"/>
            </a:spcBef>
            <a:spcAft>
              <a:spcPct val="35000"/>
            </a:spcAft>
            <a:buNone/>
          </a:pPr>
          <a:r>
            <a:rPr lang="en-US" sz="1800" kern="1200"/>
            <a:t>Discuss</a:t>
          </a:r>
        </a:p>
      </dsp:txBody>
      <dsp:txXfrm>
        <a:off x="0" y="1760825"/>
        <a:ext cx="2103120" cy="829686"/>
      </dsp:txXfrm>
    </dsp:sp>
    <dsp:sp modelId="{6B1545FD-DD35-4420-8501-EDA202F8F093}">
      <dsp:nvSpPr>
        <dsp:cNvPr id="0" name=""/>
        <dsp:cNvSpPr/>
      </dsp:nvSpPr>
      <dsp:spPr>
        <a:xfrm>
          <a:off x="2103120" y="2640293"/>
          <a:ext cx="8412480" cy="829686"/>
        </a:xfrm>
        <a:prstGeom prst="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622300">
            <a:lnSpc>
              <a:spcPct val="90000"/>
            </a:lnSpc>
            <a:spcBef>
              <a:spcPct val="0"/>
            </a:spcBef>
            <a:spcAft>
              <a:spcPct val="35000"/>
            </a:spcAft>
            <a:buNone/>
          </a:pPr>
          <a:r>
            <a:rPr lang="en-US" sz="1400" kern="1200"/>
            <a:t>Describe traditional organizational design options</a:t>
          </a:r>
        </a:p>
      </dsp:txBody>
      <dsp:txXfrm>
        <a:off x="2103120" y="2640293"/>
        <a:ext cx="8412480" cy="829686"/>
      </dsp:txXfrm>
    </dsp:sp>
    <dsp:sp modelId="{EF77B983-1177-42DA-ACE9-268021AD8A36}">
      <dsp:nvSpPr>
        <dsp:cNvPr id="0" name=""/>
        <dsp:cNvSpPr/>
      </dsp:nvSpPr>
      <dsp:spPr>
        <a:xfrm>
          <a:off x="0" y="2640293"/>
          <a:ext cx="2103120" cy="829686"/>
        </a:xfrm>
        <a:prstGeom prst="rect">
          <a:avLst/>
        </a:prstGeom>
        <a:solidFill>
          <a:schemeClr val="lt1">
            <a:hueOff val="0"/>
            <a:satOff val="0"/>
            <a:lumOff val="0"/>
            <a:alphaOff val="0"/>
          </a:schemeClr>
        </a:soli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81955" rIns="111290" bIns="81955" numCol="1" spcCol="1270" anchor="ctr" anchorCtr="0">
          <a:noAutofit/>
        </a:bodyPr>
        <a:lstStyle/>
        <a:p>
          <a:pPr marL="0" lvl="0" indent="0" algn="ctr" defTabSz="800100">
            <a:lnSpc>
              <a:spcPct val="90000"/>
            </a:lnSpc>
            <a:spcBef>
              <a:spcPct val="0"/>
            </a:spcBef>
            <a:spcAft>
              <a:spcPct val="35000"/>
            </a:spcAft>
            <a:buNone/>
          </a:pPr>
          <a:r>
            <a:rPr lang="en-US" sz="1800" kern="1200"/>
            <a:t>Describe</a:t>
          </a:r>
        </a:p>
      </dsp:txBody>
      <dsp:txXfrm>
        <a:off x="0" y="2640293"/>
        <a:ext cx="2103120" cy="829686"/>
      </dsp:txXfrm>
    </dsp:sp>
    <dsp:sp modelId="{1AD13215-74EB-4AB2-92C2-A7FA8A3CD27D}">
      <dsp:nvSpPr>
        <dsp:cNvPr id="0" name=""/>
        <dsp:cNvSpPr/>
      </dsp:nvSpPr>
      <dsp:spPr>
        <a:xfrm>
          <a:off x="2103120" y="3519760"/>
          <a:ext cx="8412480" cy="829686"/>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622300">
            <a:lnSpc>
              <a:spcPct val="90000"/>
            </a:lnSpc>
            <a:spcBef>
              <a:spcPct val="0"/>
            </a:spcBef>
            <a:spcAft>
              <a:spcPct val="35000"/>
            </a:spcAft>
            <a:buNone/>
          </a:pPr>
          <a:r>
            <a:rPr lang="en-US" sz="1400" kern="1200"/>
            <a:t>Discuss organizing for flexibility in the twenty-first century.</a:t>
          </a:r>
        </a:p>
      </dsp:txBody>
      <dsp:txXfrm>
        <a:off x="2103120" y="3519760"/>
        <a:ext cx="8412480" cy="829686"/>
      </dsp:txXfrm>
    </dsp:sp>
    <dsp:sp modelId="{42A3E74F-0002-4456-9F03-FB379F18E893}">
      <dsp:nvSpPr>
        <dsp:cNvPr id="0" name=""/>
        <dsp:cNvSpPr/>
      </dsp:nvSpPr>
      <dsp:spPr>
        <a:xfrm>
          <a:off x="0" y="3519760"/>
          <a:ext cx="2103120" cy="829686"/>
        </a:xfrm>
        <a:prstGeom prst="rect">
          <a:avLst/>
        </a:prstGeom>
        <a:solidFill>
          <a:schemeClr val="lt1">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81955" rIns="111290" bIns="81955" numCol="1" spcCol="1270" anchor="ctr" anchorCtr="0">
          <a:noAutofit/>
        </a:bodyPr>
        <a:lstStyle/>
        <a:p>
          <a:pPr marL="0" lvl="0" indent="0" algn="ctr" defTabSz="800100">
            <a:lnSpc>
              <a:spcPct val="90000"/>
            </a:lnSpc>
            <a:spcBef>
              <a:spcPct val="0"/>
            </a:spcBef>
            <a:spcAft>
              <a:spcPct val="35000"/>
            </a:spcAft>
            <a:buNone/>
          </a:pPr>
          <a:r>
            <a:rPr lang="en-US" sz="1800" kern="1200"/>
            <a:t>Discuss</a:t>
          </a:r>
        </a:p>
      </dsp:txBody>
      <dsp:txXfrm>
        <a:off x="0" y="3519760"/>
        <a:ext cx="2103120" cy="829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B81F7-1BC5-4F63-BD93-364A368C397B}">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A14B9-EB6D-49FB-BEFA-D619DCCA679D}">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2B1EE-D4DB-4ECF-8F83-C4A3D9C22F47}">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b="1" kern="1200"/>
            <a:t>Work specialization</a:t>
          </a:r>
          <a:r>
            <a:rPr lang="en-US" sz="2200" kern="1200"/>
            <a:t> (division of labor) refers to dividing organizational activities into separate, specific jobs.</a:t>
          </a:r>
        </a:p>
      </dsp:txBody>
      <dsp:txXfrm>
        <a:off x="1058686" y="1808"/>
        <a:ext cx="9456913" cy="916611"/>
      </dsp:txXfrm>
    </dsp:sp>
    <dsp:sp modelId="{6FBC22EC-D61D-4B00-BE28-653E4D8F0146}">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35E5B-83DF-466B-A502-3B25DBED771F}">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B8B5FF-190D-48BD-8F5C-C7792E5BFE75}">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essence of specialization is breaking down a job into multiple steps, each done by a different individual.</a:t>
          </a:r>
        </a:p>
      </dsp:txBody>
      <dsp:txXfrm>
        <a:off x="1058686" y="1147573"/>
        <a:ext cx="9456913" cy="916611"/>
      </dsp:txXfrm>
    </dsp:sp>
    <dsp:sp modelId="{C988417A-B966-474B-9A7A-EC4C8AB77BE2}">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A8B75-D261-47F8-BB4F-474D4233974E}">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E83D94-FA13-4E02-BA6B-CD4977EE16AA}">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Henry Ford pioneered the use of the assembly line in the early 20th century, assigning each worker a single repetitive task.</a:t>
          </a:r>
        </a:p>
      </dsp:txBody>
      <dsp:txXfrm>
        <a:off x="1058686" y="2293338"/>
        <a:ext cx="9456913" cy="916611"/>
      </dsp:txXfrm>
    </dsp:sp>
    <dsp:sp modelId="{988FEFAD-6B05-479C-ACC4-DC5A6A62839D}">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3F6F55-89AB-44F2-A917-2624BDCFAF81}">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643270-20B9-463F-87AF-33CA690D2AF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Dividing jobs into small, standardized steps allowed Ford to produce a car every ten seconds using workers with limited skills.</a:t>
          </a:r>
        </a:p>
      </dsp:txBody>
      <dsp:txXfrm>
        <a:off x="1058686" y="3439103"/>
        <a:ext cx="9456913"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EB729-9AE8-4742-ACF8-0B2E830B5E2C}">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29E51-A0E7-44DB-9530-C020AF7552AF}">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4B4EE9-3452-470C-9E7F-565E1C641D7C}">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Specialization maximizes the efficient use of employees' skills and can help improve skills through repetition.</a:t>
          </a:r>
        </a:p>
      </dsp:txBody>
      <dsp:txXfrm>
        <a:off x="837512" y="3404"/>
        <a:ext cx="9678087" cy="725119"/>
      </dsp:txXfrm>
    </dsp:sp>
    <dsp:sp modelId="{98F8417E-BBBE-48A3-A5BA-CD87B7FB0AE1}">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0C2E1-45AF-4D7A-BDEB-98C76809D59D}">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6EFF22-4CEE-47F3-941C-04C8BF628BCA}">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Less time is wasted switching tasks, tools, or setups, increasing productivity.</a:t>
          </a:r>
        </a:p>
      </dsp:txBody>
      <dsp:txXfrm>
        <a:off x="837512" y="909803"/>
        <a:ext cx="9678087" cy="725119"/>
      </dsp:txXfrm>
    </dsp:sp>
    <dsp:sp modelId="{AB73CEB0-F220-49BE-A755-AAAD39CE6AD8}">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737E9-C837-4BD6-8FC0-8486079CEF71}">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254A5-3C82-419D-B1D6-F3E73C3708E9}">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It allows organizations to match tasks with the required skill level—complex tasks to highly skilled employees, simpler tasks to lower‑skilled employees.</a:t>
          </a:r>
        </a:p>
      </dsp:txBody>
      <dsp:txXfrm>
        <a:off x="837512" y="1816202"/>
        <a:ext cx="9678087" cy="725119"/>
      </dsp:txXfrm>
    </dsp:sp>
    <dsp:sp modelId="{C14398D9-0823-4728-A237-3CD72C6EE667}">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C3473-74A9-49E7-8B93-36D068A74B33}">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1875EE-9BBD-4004-97BE-F01CD7347928}">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If workers had to perform </a:t>
          </a:r>
          <a:r>
            <a:rPr lang="en-US" sz="1900" i="1" kern="1200"/>
            <a:t>all</a:t>
          </a:r>
          <a:r>
            <a:rPr lang="en-US" sz="1900" kern="1200"/>
            <a:t> steps, everyone would need to be skilled at both difficult and simple tasks, making processes inefficient.</a:t>
          </a:r>
        </a:p>
      </dsp:txBody>
      <dsp:txXfrm>
        <a:off x="837512" y="2722601"/>
        <a:ext cx="9678087" cy="725119"/>
      </dsp:txXfrm>
    </dsp:sp>
    <dsp:sp modelId="{D45636E0-71AD-49C5-9C15-C8F7DD4428DE}">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9532B-50EF-4475-A396-40735B19041C}">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87DAB-A053-42B4-A8B4-DAD0FBA57AB5}">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Early supporters of specialization believed it would greatly increase productivity—which was largely true when first introduced.</a:t>
          </a:r>
        </a:p>
      </dsp:txBody>
      <dsp:txXfrm>
        <a:off x="837512" y="3629000"/>
        <a:ext cx="9678087" cy="7251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F2040E-1859-4264-86BA-AF6953A726F7}">
      <dsp:nvSpPr>
        <dsp:cNvPr id="0" name=""/>
        <dsp:cNvSpPr/>
      </dsp:nvSpPr>
      <dsp:spPr>
        <a:xfrm>
          <a:off x="0" y="500763"/>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After determining what tasks need to be done and who will do them, related work activities must be grouped together.</a:t>
          </a:r>
        </a:p>
      </dsp:txBody>
      <dsp:txXfrm>
        <a:off x="18734" y="519497"/>
        <a:ext cx="10478132" cy="346292"/>
      </dsp:txXfrm>
    </dsp:sp>
    <dsp:sp modelId="{33A810E6-B729-4361-937B-12BBFDF069F0}">
      <dsp:nvSpPr>
        <dsp:cNvPr id="0" name=""/>
        <dsp:cNvSpPr/>
      </dsp:nvSpPr>
      <dsp:spPr>
        <a:xfrm>
          <a:off x="0" y="930603"/>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process of grouping jobs so work is coordinated and integrated is called </a:t>
          </a:r>
          <a:r>
            <a:rPr lang="en-US" sz="1600" b="1" kern="1200"/>
            <a:t>departmentalization</a:t>
          </a:r>
          <a:r>
            <a:rPr lang="en-US" sz="1600" kern="1200"/>
            <a:t>.</a:t>
          </a:r>
        </a:p>
      </dsp:txBody>
      <dsp:txXfrm>
        <a:off x="18734" y="949337"/>
        <a:ext cx="10478132" cy="346292"/>
      </dsp:txXfrm>
    </dsp:sp>
    <dsp:sp modelId="{4990E754-FECC-4841-A6B6-9AC999AABE75}">
      <dsp:nvSpPr>
        <dsp:cNvPr id="0" name=""/>
        <dsp:cNvSpPr/>
      </dsp:nvSpPr>
      <dsp:spPr>
        <a:xfrm>
          <a:off x="0" y="136044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Organizations create departments to organize similar or related work tasks into units.</a:t>
          </a:r>
        </a:p>
      </dsp:txBody>
      <dsp:txXfrm>
        <a:off x="18734" y="1379178"/>
        <a:ext cx="10478132" cy="346292"/>
      </dsp:txXfrm>
    </dsp:sp>
    <dsp:sp modelId="{8A635EAA-5D88-4999-B694-5962057E5B73}">
      <dsp:nvSpPr>
        <dsp:cNvPr id="0" name=""/>
        <dsp:cNvSpPr/>
      </dsp:nvSpPr>
      <dsp:spPr>
        <a:xfrm>
          <a:off x="0" y="179028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There are </a:t>
          </a:r>
          <a:r>
            <a:rPr lang="en-US" sz="1600" b="1" kern="1200"/>
            <a:t>five common forms of departmentalization</a:t>
          </a:r>
          <a:r>
            <a:rPr lang="en-US" sz="1600" kern="1200"/>
            <a:t>, though organizations may design their own unique structures.</a:t>
          </a:r>
        </a:p>
      </dsp:txBody>
      <dsp:txXfrm>
        <a:off x="18734" y="1809018"/>
        <a:ext cx="10478132" cy="346292"/>
      </dsp:txXfrm>
    </dsp:sp>
    <dsp:sp modelId="{ABF581B5-5E2C-440C-94C3-784E2700186D}">
      <dsp:nvSpPr>
        <dsp:cNvPr id="0" name=""/>
        <dsp:cNvSpPr/>
      </dsp:nvSpPr>
      <dsp:spPr>
        <a:xfrm>
          <a:off x="0" y="222012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Example: A hotel might have departments such as: </a:t>
          </a:r>
        </a:p>
      </dsp:txBody>
      <dsp:txXfrm>
        <a:off x="18734" y="2238858"/>
        <a:ext cx="10478132" cy="346292"/>
      </dsp:txXfrm>
    </dsp:sp>
    <dsp:sp modelId="{1D3A51D5-3C3D-4DF2-8DC9-F603BDFBFA3B}">
      <dsp:nvSpPr>
        <dsp:cNvPr id="0" name=""/>
        <dsp:cNvSpPr/>
      </dsp:nvSpPr>
      <dsp:spPr>
        <a:xfrm>
          <a:off x="0" y="264996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Front desk operations</a:t>
          </a:r>
        </a:p>
      </dsp:txBody>
      <dsp:txXfrm>
        <a:off x="18734" y="2668698"/>
        <a:ext cx="10478132" cy="346292"/>
      </dsp:txXfrm>
    </dsp:sp>
    <dsp:sp modelId="{8CE7F891-BC51-4BAC-898F-1EF6CCF05464}">
      <dsp:nvSpPr>
        <dsp:cNvPr id="0" name=""/>
        <dsp:cNvSpPr/>
      </dsp:nvSpPr>
      <dsp:spPr>
        <a:xfrm>
          <a:off x="0" y="307980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Sales and catering</a:t>
          </a:r>
        </a:p>
      </dsp:txBody>
      <dsp:txXfrm>
        <a:off x="18734" y="3098538"/>
        <a:ext cx="10478132" cy="346292"/>
      </dsp:txXfrm>
    </dsp:sp>
    <dsp:sp modelId="{96B33924-273F-438D-A514-59C96141162E}">
      <dsp:nvSpPr>
        <dsp:cNvPr id="0" name=""/>
        <dsp:cNvSpPr/>
      </dsp:nvSpPr>
      <dsp:spPr>
        <a:xfrm>
          <a:off x="0" y="350964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Housekeeping</a:t>
          </a:r>
        </a:p>
      </dsp:txBody>
      <dsp:txXfrm>
        <a:off x="18734" y="3528378"/>
        <a:ext cx="10478132" cy="346292"/>
      </dsp:txXfrm>
    </dsp:sp>
    <dsp:sp modelId="{498F6774-0809-40D6-BA32-C781A57CF944}">
      <dsp:nvSpPr>
        <dsp:cNvPr id="0" name=""/>
        <dsp:cNvSpPr/>
      </dsp:nvSpPr>
      <dsp:spPr>
        <a:xfrm>
          <a:off x="0" y="393948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Maintenance</a:t>
          </a:r>
        </a:p>
      </dsp:txBody>
      <dsp:txXfrm>
        <a:off x="18734" y="3958218"/>
        <a:ext cx="10478132" cy="346292"/>
      </dsp:txXfrm>
    </dsp:sp>
    <dsp:sp modelId="{25392DEF-DAF0-4186-9DE2-828352329AA0}">
      <dsp:nvSpPr>
        <dsp:cNvPr id="0" name=""/>
        <dsp:cNvSpPr/>
      </dsp:nvSpPr>
      <dsp:spPr>
        <a:xfrm>
          <a:off x="0" y="4369324"/>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Exhibit 11‑3 explains each type of departmentalization along with their advantages and disadvantages.</a:t>
          </a:r>
        </a:p>
      </dsp:txBody>
      <dsp:txXfrm>
        <a:off x="18734" y="4388058"/>
        <a:ext cx="10478132" cy="346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0B882-B354-40C3-A6CE-263C45A0A83A}">
      <dsp:nvSpPr>
        <dsp:cNvPr id="0" name=""/>
        <dsp:cNvSpPr/>
      </dsp:nvSpPr>
      <dsp:spPr>
        <a:xfrm>
          <a:off x="0" y="127223"/>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Large organizations often use </a:t>
          </a:r>
          <a:r>
            <a:rPr lang="en-US" sz="1400" b="1" kern="1200"/>
            <a:t>multiple types of departmentalization</a:t>
          </a:r>
          <a:r>
            <a:rPr lang="en-US" sz="1400" kern="1200"/>
            <a:t> at the same time.</a:t>
          </a:r>
        </a:p>
      </dsp:txBody>
      <dsp:txXfrm>
        <a:off x="16392" y="143615"/>
        <a:ext cx="10482816" cy="303006"/>
      </dsp:txXfrm>
    </dsp:sp>
    <dsp:sp modelId="{7054078E-4334-4628-86F1-4F6FEB10A896}">
      <dsp:nvSpPr>
        <dsp:cNvPr id="0" name=""/>
        <dsp:cNvSpPr/>
      </dsp:nvSpPr>
      <dsp:spPr>
        <a:xfrm>
          <a:off x="0" y="50333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General Electric (GE)</a:t>
          </a:r>
          <a:r>
            <a:rPr lang="en-US" sz="1400" kern="1200"/>
            <a:t> organizes corporate staff by </a:t>
          </a:r>
          <a:r>
            <a:rPr lang="en-US" sz="1400" b="1" kern="1200"/>
            <a:t>functional departments</a:t>
          </a:r>
          <a:r>
            <a:rPr lang="en-US" sz="1400" kern="1200"/>
            <a:t> such as: </a:t>
          </a:r>
        </a:p>
      </dsp:txBody>
      <dsp:txXfrm>
        <a:off x="16392" y="519726"/>
        <a:ext cx="10482816" cy="303006"/>
      </dsp:txXfrm>
    </dsp:sp>
    <dsp:sp modelId="{1BC94B01-4E68-44FA-A890-47BC759CFACD}">
      <dsp:nvSpPr>
        <dsp:cNvPr id="0" name=""/>
        <dsp:cNvSpPr/>
      </dsp:nvSpPr>
      <dsp:spPr>
        <a:xfrm>
          <a:off x="0" y="87944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Public relations</a:t>
          </a:r>
        </a:p>
      </dsp:txBody>
      <dsp:txXfrm>
        <a:off x="16392" y="895836"/>
        <a:ext cx="10482816" cy="303006"/>
      </dsp:txXfrm>
    </dsp:sp>
    <dsp:sp modelId="{41F8A5FE-2114-4E00-A491-717BB5C4CA5D}">
      <dsp:nvSpPr>
        <dsp:cNvPr id="0" name=""/>
        <dsp:cNvSpPr/>
      </dsp:nvSpPr>
      <dsp:spPr>
        <a:xfrm>
          <a:off x="0" y="125555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Legal</a:t>
          </a:r>
        </a:p>
      </dsp:txBody>
      <dsp:txXfrm>
        <a:off x="16392" y="1271946"/>
        <a:ext cx="10482816" cy="303006"/>
      </dsp:txXfrm>
    </dsp:sp>
    <dsp:sp modelId="{3F664768-5A00-492E-95A8-D8C0AF8E3EB5}">
      <dsp:nvSpPr>
        <dsp:cNvPr id="0" name=""/>
        <dsp:cNvSpPr/>
      </dsp:nvSpPr>
      <dsp:spPr>
        <a:xfrm>
          <a:off x="0" y="163166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Global research</a:t>
          </a:r>
        </a:p>
      </dsp:txBody>
      <dsp:txXfrm>
        <a:off x="16392" y="1648056"/>
        <a:ext cx="10482816" cy="303006"/>
      </dsp:txXfrm>
    </dsp:sp>
    <dsp:sp modelId="{1A694EB6-BF17-4B9D-9229-56C9FE289AEC}">
      <dsp:nvSpPr>
        <dsp:cNvPr id="0" name=""/>
        <dsp:cNvSpPr/>
      </dsp:nvSpPr>
      <dsp:spPr>
        <a:xfrm>
          <a:off x="0" y="200777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Human resources</a:t>
          </a:r>
        </a:p>
      </dsp:txBody>
      <dsp:txXfrm>
        <a:off x="16392" y="2024166"/>
        <a:ext cx="10482816" cy="303006"/>
      </dsp:txXfrm>
    </dsp:sp>
    <dsp:sp modelId="{0C123C14-FF14-4A05-9ACD-DE7F2BB93C14}">
      <dsp:nvSpPr>
        <dsp:cNvPr id="0" name=""/>
        <dsp:cNvSpPr/>
      </dsp:nvSpPr>
      <dsp:spPr>
        <a:xfrm>
          <a:off x="0" y="2383883"/>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Finance</a:t>
          </a:r>
        </a:p>
      </dsp:txBody>
      <dsp:txXfrm>
        <a:off x="16392" y="2400275"/>
        <a:ext cx="10482816" cy="303006"/>
      </dsp:txXfrm>
    </dsp:sp>
    <dsp:sp modelId="{C949CC7C-8CDD-4312-9A99-4F6EBDD1E189}">
      <dsp:nvSpPr>
        <dsp:cNvPr id="0" name=""/>
        <dsp:cNvSpPr/>
      </dsp:nvSpPr>
      <dsp:spPr>
        <a:xfrm>
          <a:off x="0" y="2759993"/>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Pearson Education</a:t>
          </a:r>
          <a:r>
            <a:rPr lang="en-US" sz="1400" kern="1200"/>
            <a:t> organizes based on: </a:t>
          </a:r>
        </a:p>
      </dsp:txBody>
      <dsp:txXfrm>
        <a:off x="16392" y="2776385"/>
        <a:ext cx="10482816" cy="303006"/>
      </dsp:txXfrm>
    </dsp:sp>
    <dsp:sp modelId="{4BD30C50-D989-45EA-B818-AF8F982FE314}">
      <dsp:nvSpPr>
        <dsp:cNvPr id="0" name=""/>
        <dsp:cNvSpPr/>
      </dsp:nvSpPr>
      <dsp:spPr>
        <a:xfrm>
          <a:off x="0" y="313610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Educational market segments</a:t>
          </a:r>
          <a:r>
            <a:rPr lang="en-US" sz="1400" kern="1200"/>
            <a:t> (e.g., Pre‑K–12, higher education, professional)</a:t>
          </a:r>
        </a:p>
      </dsp:txBody>
      <dsp:txXfrm>
        <a:off x="16392" y="3152496"/>
        <a:ext cx="10482816" cy="303006"/>
      </dsp:txXfrm>
    </dsp:sp>
    <dsp:sp modelId="{98FDBCF9-9C0A-48DE-B4D5-6F9BC6B39AF1}">
      <dsp:nvSpPr>
        <dsp:cNvPr id="0" name=""/>
        <dsp:cNvSpPr/>
      </dsp:nvSpPr>
      <dsp:spPr>
        <a:xfrm>
          <a:off x="0" y="351221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Customer groups</a:t>
          </a:r>
          <a:r>
            <a:rPr lang="en-US" sz="1400" kern="1200"/>
            <a:t> (students, professors, workplace educators)</a:t>
          </a:r>
        </a:p>
      </dsp:txBody>
      <dsp:txXfrm>
        <a:off x="16392" y="3528606"/>
        <a:ext cx="10482816" cy="303006"/>
      </dsp:txXfrm>
    </dsp:sp>
    <dsp:sp modelId="{741510C1-0D5E-4F1F-840A-1A09E53EB800}">
      <dsp:nvSpPr>
        <dsp:cNvPr id="0" name=""/>
        <dsp:cNvSpPr/>
      </dsp:nvSpPr>
      <dsp:spPr>
        <a:xfrm>
          <a:off x="0" y="388832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Geographic regions</a:t>
          </a:r>
          <a:r>
            <a:rPr lang="en-US" sz="1400" kern="1200"/>
            <a:t> (e.g., U.S., Europe, Asia)</a:t>
          </a:r>
        </a:p>
      </dsp:txBody>
      <dsp:txXfrm>
        <a:off x="16392" y="3904716"/>
        <a:ext cx="10482816" cy="303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0F2B9-222B-44AD-AB05-E48AA6CC7690}">
      <dsp:nvSpPr>
        <dsp:cNvPr id="0" name=""/>
        <dsp:cNvSpPr/>
      </dsp:nvSpPr>
      <dsp:spPr>
        <a:xfrm>
          <a:off x="0" y="585369"/>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Procter &amp; Gamble</a:t>
          </a:r>
          <a:r>
            <a:rPr lang="en-US" sz="1500" kern="1200"/>
            <a:t> uses </a:t>
          </a:r>
          <a:r>
            <a:rPr lang="en-US" sz="1500" b="1" kern="1200"/>
            <a:t>product departmentalization</a:t>
          </a:r>
          <a:r>
            <a:rPr lang="en-US" sz="1500" kern="1200"/>
            <a:t>, structured around five major product categories: </a:t>
          </a:r>
        </a:p>
      </dsp:txBody>
      <dsp:txXfrm>
        <a:off x="17563" y="602932"/>
        <a:ext cx="10480474" cy="324648"/>
      </dsp:txXfrm>
    </dsp:sp>
    <dsp:sp modelId="{9F9FB8F0-A250-4F0B-8B3C-543EA72C6D18}">
      <dsp:nvSpPr>
        <dsp:cNvPr id="0" name=""/>
        <dsp:cNvSpPr/>
      </dsp:nvSpPr>
      <dsp:spPr>
        <a:xfrm>
          <a:off x="0" y="988344"/>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Fabric care and home care</a:t>
          </a:r>
        </a:p>
      </dsp:txBody>
      <dsp:txXfrm>
        <a:off x="17563" y="1005907"/>
        <a:ext cx="10480474" cy="324648"/>
      </dsp:txXfrm>
    </dsp:sp>
    <dsp:sp modelId="{520F8A70-41C5-4333-AC6E-5676AC3CBAC6}">
      <dsp:nvSpPr>
        <dsp:cNvPr id="0" name=""/>
        <dsp:cNvSpPr/>
      </dsp:nvSpPr>
      <dsp:spPr>
        <a:xfrm>
          <a:off x="0" y="1391319"/>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Baby, feminine, and family care</a:t>
          </a:r>
        </a:p>
      </dsp:txBody>
      <dsp:txXfrm>
        <a:off x="17563" y="1408882"/>
        <a:ext cx="10480474" cy="324648"/>
      </dsp:txXfrm>
    </dsp:sp>
    <dsp:sp modelId="{50DE92B4-9A40-450A-97F7-FE030A558F2D}">
      <dsp:nvSpPr>
        <dsp:cNvPr id="0" name=""/>
        <dsp:cNvSpPr/>
      </dsp:nvSpPr>
      <dsp:spPr>
        <a:xfrm>
          <a:off x="0" y="1794294"/>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Beauty</a:t>
          </a:r>
        </a:p>
      </dsp:txBody>
      <dsp:txXfrm>
        <a:off x="17563" y="1811857"/>
        <a:ext cx="10480474" cy="324648"/>
      </dsp:txXfrm>
    </dsp:sp>
    <dsp:sp modelId="{DB2529C8-3479-46B8-A426-4C057AC92DBF}">
      <dsp:nvSpPr>
        <dsp:cNvPr id="0" name=""/>
        <dsp:cNvSpPr/>
      </dsp:nvSpPr>
      <dsp:spPr>
        <a:xfrm>
          <a:off x="0" y="2197269"/>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Grooming</a:t>
          </a:r>
        </a:p>
      </dsp:txBody>
      <dsp:txXfrm>
        <a:off x="17563" y="2214832"/>
        <a:ext cx="10480474" cy="324648"/>
      </dsp:txXfrm>
    </dsp:sp>
    <dsp:sp modelId="{529E9736-41C3-479E-92B2-12E0C3C46AAA}">
      <dsp:nvSpPr>
        <dsp:cNvPr id="0" name=""/>
        <dsp:cNvSpPr/>
      </dsp:nvSpPr>
      <dsp:spPr>
        <a:xfrm>
          <a:off x="0" y="2600244"/>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Health care</a:t>
          </a:r>
        </a:p>
      </dsp:txBody>
      <dsp:txXfrm>
        <a:off x="17563" y="2617807"/>
        <a:ext cx="10480474" cy="324648"/>
      </dsp:txXfrm>
    </dsp:sp>
    <dsp:sp modelId="{E557EBCE-4739-43FA-AD07-47966B5CF05A}">
      <dsp:nvSpPr>
        <dsp:cNvPr id="0" name=""/>
        <dsp:cNvSpPr/>
      </dsp:nvSpPr>
      <dsp:spPr>
        <a:xfrm>
          <a:off x="0" y="3003219"/>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 major trend is the increasing use of </a:t>
          </a:r>
          <a:r>
            <a:rPr lang="en-US" sz="1500" b="1" kern="1200"/>
            <a:t>customer departmentalization</a:t>
          </a:r>
          <a:r>
            <a:rPr lang="en-US" sz="1500" kern="1200"/>
            <a:t>, which helps organizations respond quickly to customer needs.</a:t>
          </a:r>
        </a:p>
      </dsp:txBody>
      <dsp:txXfrm>
        <a:off x="17563" y="3020782"/>
        <a:ext cx="10480474" cy="324648"/>
      </dsp:txXfrm>
    </dsp:sp>
    <dsp:sp modelId="{EEE9446D-8639-427B-ADCE-AE1B7DA600CE}">
      <dsp:nvSpPr>
        <dsp:cNvPr id="0" name=""/>
        <dsp:cNvSpPr/>
      </dsp:nvSpPr>
      <dsp:spPr>
        <a:xfrm>
          <a:off x="0" y="3406194"/>
          <a:ext cx="10515600" cy="3597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Another trend is the growing use of </a:t>
          </a:r>
          <a:r>
            <a:rPr lang="en-US" sz="1500" b="1" kern="1200"/>
            <a:t>teams</a:t>
          </a:r>
          <a:r>
            <a:rPr lang="en-US" sz="1500" kern="1200"/>
            <a:t>, as work has become more complex and requires diverse skills.</a:t>
          </a:r>
        </a:p>
      </dsp:txBody>
      <dsp:txXfrm>
        <a:off x="17563" y="3423757"/>
        <a:ext cx="10480474" cy="3246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8B7E7-354C-4FB0-A8B4-F4913BF2FC17}">
      <dsp:nvSpPr>
        <dsp:cNvPr id="0" name=""/>
        <dsp:cNvSpPr/>
      </dsp:nvSpPr>
      <dsp:spPr>
        <a:xfrm>
          <a:off x="0" y="3569039"/>
          <a:ext cx="10515600" cy="7808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Staff authority</a:t>
          </a:r>
          <a:r>
            <a:rPr lang="en-US" sz="1400" kern="1200"/>
            <a:t>: </a:t>
          </a:r>
        </a:p>
      </dsp:txBody>
      <dsp:txXfrm>
        <a:off x="0" y="3569039"/>
        <a:ext cx="10515600" cy="421642"/>
      </dsp:txXfrm>
    </dsp:sp>
    <dsp:sp modelId="{5AA3508F-D1B7-4000-8A7E-20F8FF762AF5}">
      <dsp:nvSpPr>
        <dsp:cNvPr id="0" name=""/>
        <dsp:cNvSpPr/>
      </dsp:nvSpPr>
      <dsp:spPr>
        <a:xfrm>
          <a:off x="5134" y="3975065"/>
          <a:ext cx="3501776" cy="3591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Created in large, complex organizations to support and advise line managers.</a:t>
          </a:r>
        </a:p>
      </dsp:txBody>
      <dsp:txXfrm>
        <a:off x="5134" y="3975065"/>
        <a:ext cx="3501776" cy="359176"/>
      </dsp:txXfrm>
    </dsp:sp>
    <dsp:sp modelId="{792CC416-1566-427A-9234-2E5D160681D0}">
      <dsp:nvSpPr>
        <dsp:cNvPr id="0" name=""/>
        <dsp:cNvSpPr/>
      </dsp:nvSpPr>
      <dsp:spPr>
        <a:xfrm>
          <a:off x="3506911" y="3975065"/>
          <a:ext cx="3501776" cy="359176"/>
        </a:xfrm>
        <a:prstGeom prst="rect">
          <a:avLst/>
        </a:prstGeom>
        <a:solidFill>
          <a:schemeClr val="accent2">
            <a:tint val="40000"/>
            <a:alpha val="90000"/>
            <a:hueOff val="-169845"/>
            <a:satOff val="-15069"/>
            <a:lumOff val="-154"/>
            <a:alphaOff val="0"/>
          </a:schemeClr>
        </a:solidFill>
        <a:ln w="12700" cap="flat" cmpd="sng" algn="ctr">
          <a:solidFill>
            <a:schemeClr val="accent2">
              <a:tint val="40000"/>
              <a:alpha val="90000"/>
              <a:hueOff val="-169845"/>
              <a:satOff val="-15069"/>
              <a:lumOff val="-1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Helps reduce informational and managerial burdens.</a:t>
          </a:r>
        </a:p>
      </dsp:txBody>
      <dsp:txXfrm>
        <a:off x="3506911" y="3975065"/>
        <a:ext cx="3501776" cy="359176"/>
      </dsp:txXfrm>
    </dsp:sp>
    <dsp:sp modelId="{2EF2C054-FECF-41D0-B27B-622FEE67CF96}">
      <dsp:nvSpPr>
        <dsp:cNvPr id="0" name=""/>
        <dsp:cNvSpPr/>
      </dsp:nvSpPr>
      <dsp:spPr>
        <a:xfrm>
          <a:off x="7008688" y="3975065"/>
          <a:ext cx="3501776" cy="359176"/>
        </a:xfrm>
        <a:prstGeom prst="rect">
          <a:avLst/>
        </a:prstGeom>
        <a:solidFill>
          <a:schemeClr val="accent2">
            <a:tint val="40000"/>
            <a:alpha val="90000"/>
            <a:hueOff val="-339690"/>
            <a:satOff val="-30138"/>
            <a:lumOff val="-308"/>
            <a:alphaOff val="0"/>
          </a:schemeClr>
        </a:solidFill>
        <a:ln w="12700" cap="flat" cmpd="sng" algn="ctr">
          <a:solidFill>
            <a:schemeClr val="accent2">
              <a:tint val="40000"/>
              <a:alpha val="90000"/>
              <a:hueOff val="-339690"/>
              <a:satOff val="-30138"/>
              <a:lumOff val="-3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Example: HR directors may create specialized units like recruitment or performance management (staff functions).</a:t>
          </a:r>
        </a:p>
      </dsp:txBody>
      <dsp:txXfrm>
        <a:off x="7008688" y="3975065"/>
        <a:ext cx="3501776" cy="359176"/>
      </dsp:txXfrm>
    </dsp:sp>
    <dsp:sp modelId="{61F89039-5FA0-4FDF-BE08-380444284135}">
      <dsp:nvSpPr>
        <dsp:cNvPr id="0" name=""/>
        <dsp:cNvSpPr/>
      </dsp:nvSpPr>
      <dsp:spPr>
        <a:xfrm rot="10800000">
          <a:off x="0" y="2379853"/>
          <a:ext cx="10515600" cy="1200899"/>
        </a:xfrm>
        <a:prstGeom prst="upArrowCallou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Line authority</a:t>
          </a:r>
          <a:r>
            <a:rPr lang="en-US" sz="1400" kern="1200"/>
            <a:t>: </a:t>
          </a:r>
        </a:p>
      </dsp:txBody>
      <dsp:txXfrm rot="-10800000">
        <a:off x="0" y="2379853"/>
        <a:ext cx="10515600" cy="421515"/>
      </dsp:txXfrm>
    </dsp:sp>
    <dsp:sp modelId="{3D8158C0-64AD-42BA-9530-8112A597C9D5}">
      <dsp:nvSpPr>
        <dsp:cNvPr id="0" name=""/>
        <dsp:cNvSpPr/>
      </dsp:nvSpPr>
      <dsp:spPr>
        <a:xfrm>
          <a:off x="5134" y="2801368"/>
          <a:ext cx="3501776" cy="359068"/>
        </a:xfrm>
        <a:prstGeom prst="rect">
          <a:avLst/>
        </a:prstGeom>
        <a:solidFill>
          <a:schemeClr val="accent2">
            <a:tint val="40000"/>
            <a:alpha val="90000"/>
            <a:hueOff val="-509536"/>
            <a:satOff val="-45208"/>
            <a:lumOff val="-461"/>
            <a:alphaOff val="0"/>
          </a:schemeClr>
        </a:solidFill>
        <a:ln w="12700" cap="flat" cmpd="sng" algn="ctr">
          <a:solidFill>
            <a:schemeClr val="accent2">
              <a:tint val="40000"/>
              <a:alpha val="90000"/>
              <a:hueOff val="-509536"/>
              <a:satOff val="-45208"/>
              <a:lumOff val="-4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Gives managers the right to direct employees’ work.</a:t>
          </a:r>
        </a:p>
      </dsp:txBody>
      <dsp:txXfrm>
        <a:off x="5134" y="2801368"/>
        <a:ext cx="3501776" cy="359068"/>
      </dsp:txXfrm>
    </dsp:sp>
    <dsp:sp modelId="{879D8A76-B1D9-486F-8E27-007FFB37759C}">
      <dsp:nvSpPr>
        <dsp:cNvPr id="0" name=""/>
        <dsp:cNvSpPr/>
      </dsp:nvSpPr>
      <dsp:spPr>
        <a:xfrm>
          <a:off x="3506911" y="2801368"/>
          <a:ext cx="3501776" cy="359068"/>
        </a:xfrm>
        <a:prstGeom prst="rect">
          <a:avLst/>
        </a:prstGeom>
        <a:solidFill>
          <a:schemeClr val="accent2">
            <a:tint val="40000"/>
            <a:alpha val="90000"/>
            <a:hueOff val="-679381"/>
            <a:satOff val="-60277"/>
            <a:lumOff val="-615"/>
            <a:alphaOff val="0"/>
          </a:schemeClr>
        </a:solidFill>
        <a:ln w="12700" cap="flat" cmpd="sng" algn="ctr">
          <a:solidFill>
            <a:schemeClr val="accent2">
              <a:tint val="40000"/>
              <a:alpha val="90000"/>
              <a:hueOff val="-679381"/>
              <a:satOff val="-60277"/>
              <a:lumOff val="-6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Follows the chain of command from top to bottom.</a:t>
          </a:r>
        </a:p>
      </dsp:txBody>
      <dsp:txXfrm>
        <a:off x="3506911" y="2801368"/>
        <a:ext cx="3501776" cy="359068"/>
      </dsp:txXfrm>
    </dsp:sp>
    <dsp:sp modelId="{D6E3A86A-0B0D-4EBD-A5CD-D301636C5FBE}">
      <dsp:nvSpPr>
        <dsp:cNvPr id="0" name=""/>
        <dsp:cNvSpPr/>
      </dsp:nvSpPr>
      <dsp:spPr>
        <a:xfrm>
          <a:off x="7008688" y="2801368"/>
          <a:ext cx="3501776" cy="359068"/>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Managers with line authority can make decisions without needing approval.</a:t>
          </a:r>
        </a:p>
      </dsp:txBody>
      <dsp:txXfrm>
        <a:off x="7008688" y="2801368"/>
        <a:ext cx="3501776" cy="359068"/>
      </dsp:txXfrm>
    </dsp:sp>
    <dsp:sp modelId="{CBFAAD1C-4ACE-4BCD-B9A8-0CE65B9DEACF}">
      <dsp:nvSpPr>
        <dsp:cNvPr id="0" name=""/>
        <dsp:cNvSpPr/>
      </dsp:nvSpPr>
      <dsp:spPr>
        <a:xfrm rot="10800000">
          <a:off x="0" y="1190666"/>
          <a:ext cx="10515600" cy="1200899"/>
        </a:xfrm>
        <a:prstGeom prst="upArrowCallou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Early management thinkers distinguished between: </a:t>
          </a:r>
        </a:p>
      </dsp:txBody>
      <dsp:txXfrm rot="10800000">
        <a:off x="0" y="1190666"/>
        <a:ext cx="10515600" cy="780308"/>
      </dsp:txXfrm>
    </dsp:sp>
    <dsp:sp modelId="{7BFAF0CE-3B11-4A09-8A9A-AF81AD9F1708}">
      <dsp:nvSpPr>
        <dsp:cNvPr id="0" name=""/>
        <dsp:cNvSpPr/>
      </dsp:nvSpPr>
      <dsp:spPr>
        <a:xfrm rot="10800000">
          <a:off x="0" y="1479"/>
          <a:ext cx="10515600" cy="120089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Authority</a:t>
          </a:r>
          <a:r>
            <a:rPr lang="en-US" sz="1400" kern="1200"/>
            <a:t> refers to the formal rights in a managerial position to give orders and expect them to be followed.</a:t>
          </a:r>
        </a:p>
      </dsp:txBody>
      <dsp:txXfrm rot="10800000">
        <a:off x="0" y="1479"/>
        <a:ext cx="10515600" cy="7803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82760-B40C-4F54-AB15-20CFCA83CE00}">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697F2-DB39-4951-BCC7-4438572AC5CB}">
      <dsp:nvSpPr>
        <dsp:cNvPr id="0" name=""/>
        <dsp:cNvSpPr/>
      </dsp:nvSpPr>
      <dsp:spPr>
        <a:xfrm>
          <a:off x="570337"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9A781-2F91-4D5B-B600-DD11F38A80F9}">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When managers assign tasks, employees have a duty to perform them—this is </a:t>
          </a:r>
          <a:r>
            <a:rPr lang="en-US" sz="2000" b="1" kern="1200"/>
            <a:t>responsibility</a:t>
          </a:r>
          <a:r>
            <a:rPr lang="en-US" sz="2000" kern="1200"/>
            <a:t>.</a:t>
          </a:r>
        </a:p>
      </dsp:txBody>
      <dsp:txXfrm>
        <a:off x="1948202" y="368029"/>
        <a:ext cx="3233964" cy="1371985"/>
      </dsp:txXfrm>
    </dsp:sp>
    <dsp:sp modelId="{44776C18-A2DC-4413-A94B-E8D6767FF244}">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D24C3-AFD7-4B78-AFBE-BEFDA77C549D}">
      <dsp:nvSpPr>
        <dsp:cNvPr id="0" name=""/>
        <dsp:cNvSpPr/>
      </dsp:nvSpPr>
      <dsp:spPr>
        <a:xfrm>
          <a:off x="6033778"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9DDC55-86B5-40DE-8B23-078222C75EE1}">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Employees must be held accountable for their performance.</a:t>
          </a:r>
        </a:p>
      </dsp:txBody>
      <dsp:txXfrm>
        <a:off x="7411643" y="368029"/>
        <a:ext cx="3233964" cy="1371985"/>
      </dsp:txXfrm>
    </dsp:sp>
    <dsp:sp modelId="{69C17E03-01A4-4729-B4F7-14494E91F047}">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5F4EC-737B-4B36-90EC-92933C3D581E}">
      <dsp:nvSpPr>
        <dsp:cNvPr id="0" name=""/>
        <dsp:cNvSpPr/>
      </dsp:nvSpPr>
      <dsp:spPr>
        <a:xfrm>
          <a:off x="570337"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4526E8-AC73-474E-8804-709794A31E00}">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Giving authority </a:t>
          </a:r>
          <a:r>
            <a:rPr lang="en-US" sz="2000" b="1" kern="1200"/>
            <a:t>without</a:t>
          </a:r>
          <a:r>
            <a:rPr lang="en-US" sz="2000" kern="1200"/>
            <a:t> responsibility can lead to abuse.</a:t>
          </a:r>
        </a:p>
      </dsp:txBody>
      <dsp:txXfrm>
        <a:off x="1948202" y="2452790"/>
        <a:ext cx="3233964" cy="1371985"/>
      </dsp:txXfrm>
    </dsp:sp>
    <dsp:sp modelId="{43CD8DA6-4F94-4300-BEA3-BE2F9BA17488}">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AEC8F-D300-4A40-844A-3F6798CB7CA5}">
      <dsp:nvSpPr>
        <dsp:cNvPr id="0" name=""/>
        <dsp:cNvSpPr/>
      </dsp:nvSpPr>
      <dsp:spPr>
        <a:xfrm>
          <a:off x="6033778"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09A83-EFBC-4450-92D9-37F30A40CBAA}">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Holding employees responsible </a:t>
          </a:r>
          <a:r>
            <a:rPr lang="en-US" sz="2000" b="1" kern="1200"/>
            <a:t>without</a:t>
          </a:r>
          <a:r>
            <a:rPr lang="en-US" sz="2000" kern="1200"/>
            <a:t> authority is also unfair because they cannot control outcomes.</a:t>
          </a:r>
        </a:p>
      </dsp:txBody>
      <dsp:txXfrm>
        <a:off x="7411643" y="2452790"/>
        <a:ext cx="3233964" cy="137198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FEBD6-F484-4B3F-A105-310C5BB1AF52}">
      <dsp:nvSpPr>
        <dsp:cNvPr id="0" name=""/>
        <dsp:cNvSpPr/>
      </dsp:nvSpPr>
      <dsp:spPr>
        <a:xfrm>
          <a:off x="0" y="1409"/>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963B7-D076-4A11-8ABE-FBD170B3CF59}">
      <dsp:nvSpPr>
        <dsp:cNvPr id="0" name=""/>
        <dsp:cNvSpPr/>
      </dsp:nvSpPr>
      <dsp:spPr>
        <a:xfrm>
          <a:off x="181696" y="136555"/>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8C4D1-B953-45D6-BF79-794B55604AE9}">
      <dsp:nvSpPr>
        <dsp:cNvPr id="0" name=""/>
        <dsp:cNvSpPr/>
      </dsp:nvSpPr>
      <dsp:spPr>
        <a:xfrm>
          <a:off x="693749" y="1409"/>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Traditional management emphasized chain of command, authority, responsibility, and unity of command as essential.</a:t>
          </a:r>
        </a:p>
      </dsp:txBody>
      <dsp:txXfrm>
        <a:off x="693749" y="1409"/>
        <a:ext cx="9821850" cy="600648"/>
      </dsp:txXfrm>
    </dsp:sp>
    <dsp:sp modelId="{4F9C438F-A8F9-4A67-B8AA-4171A9B3A7BD}">
      <dsp:nvSpPr>
        <dsp:cNvPr id="0" name=""/>
        <dsp:cNvSpPr/>
      </dsp:nvSpPr>
      <dsp:spPr>
        <a:xfrm>
          <a:off x="0" y="752220"/>
          <a:ext cx="105156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3B6D4-7C11-4B48-BC00-8FE15C6CF110}">
      <dsp:nvSpPr>
        <dsp:cNvPr id="0" name=""/>
        <dsp:cNvSpPr/>
      </dsp:nvSpPr>
      <dsp:spPr>
        <a:xfrm>
          <a:off x="181696" y="887366"/>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72CD40-EE18-496A-837E-4585726A442A}">
      <dsp:nvSpPr>
        <dsp:cNvPr id="0" name=""/>
        <dsp:cNvSpPr/>
      </dsp:nvSpPr>
      <dsp:spPr>
        <a:xfrm>
          <a:off x="693749" y="752220"/>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These concepts are </a:t>
          </a:r>
          <a:r>
            <a:rPr lang="en-US" sz="1600" b="1" kern="1200"/>
            <a:t>less important today</a:t>
          </a:r>
          <a:r>
            <a:rPr lang="en-US" sz="1600" kern="1200"/>
            <a:t> due to advances in </a:t>
          </a:r>
          <a:r>
            <a:rPr lang="en-US" sz="1600" b="1" kern="1200"/>
            <a:t>information technology</a:t>
          </a:r>
          <a:r>
            <a:rPr lang="en-US" sz="1600" kern="1200"/>
            <a:t>.</a:t>
          </a:r>
        </a:p>
      </dsp:txBody>
      <dsp:txXfrm>
        <a:off x="693749" y="752220"/>
        <a:ext cx="9821850" cy="600648"/>
      </dsp:txXfrm>
    </dsp:sp>
    <dsp:sp modelId="{8DE66C81-ABE9-452C-A575-7D1D4F491EF5}">
      <dsp:nvSpPr>
        <dsp:cNvPr id="0" name=""/>
        <dsp:cNvSpPr/>
      </dsp:nvSpPr>
      <dsp:spPr>
        <a:xfrm>
          <a:off x="0" y="1503031"/>
          <a:ext cx="105156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8A1B3-5C90-43D4-95E8-067CBFA26BFA}">
      <dsp:nvSpPr>
        <dsp:cNvPr id="0" name=""/>
        <dsp:cNvSpPr/>
      </dsp:nvSpPr>
      <dsp:spPr>
        <a:xfrm>
          <a:off x="181696" y="1638177"/>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F49E30-2AAE-4812-BC2A-D6555EE8ED20}">
      <dsp:nvSpPr>
        <dsp:cNvPr id="0" name=""/>
        <dsp:cNvSpPr/>
      </dsp:nvSpPr>
      <dsp:spPr>
        <a:xfrm>
          <a:off x="693749" y="1503031"/>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Employees can now access information instantly, whereas previously only managers had that access.</a:t>
          </a:r>
        </a:p>
      </dsp:txBody>
      <dsp:txXfrm>
        <a:off x="693749" y="1503031"/>
        <a:ext cx="9821850" cy="600648"/>
      </dsp:txXfrm>
    </dsp:sp>
    <dsp:sp modelId="{455E0B28-6911-44E5-850B-01D0BA8BE8BA}">
      <dsp:nvSpPr>
        <dsp:cNvPr id="0" name=""/>
        <dsp:cNvSpPr/>
      </dsp:nvSpPr>
      <dsp:spPr>
        <a:xfrm>
          <a:off x="0" y="2253843"/>
          <a:ext cx="105156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3BF24-BD44-4F9A-8D4C-78265B07D5C5}">
      <dsp:nvSpPr>
        <dsp:cNvPr id="0" name=""/>
        <dsp:cNvSpPr/>
      </dsp:nvSpPr>
      <dsp:spPr>
        <a:xfrm>
          <a:off x="181696" y="2388989"/>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602E1F-DB24-456C-8A76-1D75DED5B194}">
      <dsp:nvSpPr>
        <dsp:cNvPr id="0" name=""/>
        <dsp:cNvSpPr/>
      </dsp:nvSpPr>
      <dsp:spPr>
        <a:xfrm>
          <a:off x="693749" y="2253843"/>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Communication within organizations is easier, allowing employees to connect directly with anyone without following the chain of command.</a:t>
          </a:r>
        </a:p>
      </dsp:txBody>
      <dsp:txXfrm>
        <a:off x="693749" y="2253843"/>
        <a:ext cx="9821850" cy="600648"/>
      </dsp:txXfrm>
    </dsp:sp>
    <dsp:sp modelId="{DCD8F289-B33C-4F36-A33A-1CF6360219F1}">
      <dsp:nvSpPr>
        <dsp:cNvPr id="0" name=""/>
        <dsp:cNvSpPr/>
      </dsp:nvSpPr>
      <dsp:spPr>
        <a:xfrm>
          <a:off x="0" y="3004654"/>
          <a:ext cx="105156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FB1CC-102B-4E70-A2E9-B243CBDE9677}">
      <dsp:nvSpPr>
        <dsp:cNvPr id="0" name=""/>
        <dsp:cNvSpPr/>
      </dsp:nvSpPr>
      <dsp:spPr>
        <a:xfrm>
          <a:off x="181696" y="3139800"/>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E7AAB9-9F0A-4951-AEEF-703A8C597F8D}">
      <dsp:nvSpPr>
        <dsp:cNvPr id="0" name=""/>
        <dsp:cNvSpPr/>
      </dsp:nvSpPr>
      <dsp:spPr>
        <a:xfrm>
          <a:off x="693749" y="3004654"/>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Many modern organizations use </a:t>
          </a:r>
          <a:r>
            <a:rPr lang="en-US" sz="1600" b="1" kern="1200"/>
            <a:t>project-based work</a:t>
          </a:r>
          <a:r>
            <a:rPr lang="en-US" sz="1600" kern="1200"/>
            <a:t>, where employees often report to </a:t>
          </a:r>
          <a:r>
            <a:rPr lang="en-US" sz="1600" b="1" kern="1200"/>
            <a:t>multiple supervisors</a:t>
          </a:r>
          <a:r>
            <a:rPr lang="en-US" sz="1600" kern="1200"/>
            <a:t>.</a:t>
          </a:r>
        </a:p>
      </dsp:txBody>
      <dsp:txXfrm>
        <a:off x="693749" y="3004654"/>
        <a:ext cx="9821850" cy="600648"/>
      </dsp:txXfrm>
    </dsp:sp>
    <dsp:sp modelId="{A4AAABA9-4189-4B9E-9974-D96D9BAC5C3F}">
      <dsp:nvSpPr>
        <dsp:cNvPr id="0" name=""/>
        <dsp:cNvSpPr/>
      </dsp:nvSpPr>
      <dsp:spPr>
        <a:xfrm>
          <a:off x="0" y="3755465"/>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9BB9B7-EE14-4F3C-AF43-BFE42B871780}">
      <dsp:nvSpPr>
        <dsp:cNvPr id="0" name=""/>
        <dsp:cNvSpPr/>
      </dsp:nvSpPr>
      <dsp:spPr>
        <a:xfrm>
          <a:off x="181696" y="3890611"/>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304BDB-3CC5-4BA8-B972-2953EC4B75F7}">
      <dsp:nvSpPr>
        <dsp:cNvPr id="0" name=""/>
        <dsp:cNvSpPr/>
      </dsp:nvSpPr>
      <dsp:spPr>
        <a:xfrm>
          <a:off x="693749" y="3755465"/>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This shift frequently </a:t>
          </a:r>
          <a:r>
            <a:rPr lang="en-US" sz="1600" b="1" kern="1200"/>
            <a:t>violates the unity of command principle</a:t>
          </a:r>
          <a:r>
            <a:rPr lang="en-US" sz="1600" kern="1200"/>
            <a:t>, which states that employees should report to only one manager.</a:t>
          </a:r>
        </a:p>
      </dsp:txBody>
      <dsp:txXfrm>
        <a:off x="693749" y="3755465"/>
        <a:ext cx="9821850" cy="6006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4EC3D-CC12-4F61-BC40-36996F03E7C8}">
      <dsp:nvSpPr>
        <dsp:cNvPr id="0" name=""/>
        <dsp:cNvSpPr/>
      </dsp:nvSpPr>
      <dsp:spPr>
        <a:xfrm>
          <a:off x="0" y="845587"/>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Span of control</a:t>
          </a:r>
          <a:r>
            <a:rPr lang="en-US" sz="1600" kern="1200"/>
            <a:t> refers to how many employees a manager can efficiently and effectively supervise.</a:t>
          </a:r>
        </a:p>
      </dsp:txBody>
      <dsp:txXfrm>
        <a:off x="18734" y="864321"/>
        <a:ext cx="10478132" cy="346292"/>
      </dsp:txXfrm>
    </dsp:sp>
    <dsp:sp modelId="{3807A174-0678-45EB-84E3-525A342B293A}">
      <dsp:nvSpPr>
        <dsp:cNvPr id="0" name=""/>
        <dsp:cNvSpPr/>
      </dsp:nvSpPr>
      <dsp:spPr>
        <a:xfrm>
          <a:off x="0" y="1275427"/>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Traditional thinking suggested managers should not supervise more than </a:t>
          </a:r>
          <a:r>
            <a:rPr lang="en-US" sz="1600" b="1" kern="1200"/>
            <a:t>five or six</a:t>
          </a:r>
          <a:r>
            <a:rPr lang="en-US" sz="1600" kern="1200"/>
            <a:t> employees directly to avoid overload.</a:t>
          </a:r>
        </a:p>
      </dsp:txBody>
      <dsp:txXfrm>
        <a:off x="18734" y="1294161"/>
        <a:ext cx="10478132" cy="346292"/>
      </dsp:txXfrm>
    </dsp:sp>
    <dsp:sp modelId="{DB7828F8-CFCB-4E30-83FA-ED816D4DDE1C}">
      <dsp:nvSpPr>
        <dsp:cNvPr id="0" name=""/>
        <dsp:cNvSpPr/>
      </dsp:nvSpPr>
      <dsp:spPr>
        <a:xfrm>
          <a:off x="0" y="1705268"/>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Determining span of control is important because it affects: </a:t>
          </a:r>
        </a:p>
      </dsp:txBody>
      <dsp:txXfrm>
        <a:off x="18734" y="1724002"/>
        <a:ext cx="10478132" cy="346292"/>
      </dsp:txXfrm>
    </dsp:sp>
    <dsp:sp modelId="{FCE7B1D6-58E2-4C38-A66D-74FD5292AA86}">
      <dsp:nvSpPr>
        <dsp:cNvPr id="0" name=""/>
        <dsp:cNvSpPr/>
      </dsp:nvSpPr>
      <dsp:spPr>
        <a:xfrm>
          <a:off x="0" y="2135108"/>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a:t>
          </a:r>
          <a:r>
            <a:rPr lang="en-US" sz="1600" b="1" kern="1200"/>
            <a:t>number of organizational levels</a:t>
          </a:r>
          <a:endParaRPr lang="en-US" sz="1600" kern="1200"/>
        </a:p>
      </dsp:txBody>
      <dsp:txXfrm>
        <a:off x="18734" y="2153842"/>
        <a:ext cx="10478132" cy="346292"/>
      </dsp:txXfrm>
    </dsp:sp>
    <dsp:sp modelId="{8C071E8C-158A-4456-9D49-6EAAD5A2E5B3}">
      <dsp:nvSpPr>
        <dsp:cNvPr id="0" name=""/>
        <dsp:cNvSpPr/>
      </dsp:nvSpPr>
      <dsp:spPr>
        <a:xfrm>
          <a:off x="0" y="2564948"/>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a:t>
          </a:r>
          <a:r>
            <a:rPr lang="en-US" sz="1600" b="1" kern="1200"/>
            <a:t>number of managers</a:t>
          </a:r>
          <a:r>
            <a:rPr lang="en-US" sz="1600" kern="1200"/>
            <a:t> required</a:t>
          </a:r>
        </a:p>
      </dsp:txBody>
      <dsp:txXfrm>
        <a:off x="18734" y="2583682"/>
        <a:ext cx="10478132" cy="346292"/>
      </dsp:txXfrm>
    </dsp:sp>
    <dsp:sp modelId="{66D1AE21-31C2-4276-801A-CADC1B6105DD}">
      <dsp:nvSpPr>
        <dsp:cNvPr id="0" name=""/>
        <dsp:cNvSpPr/>
      </dsp:nvSpPr>
      <dsp:spPr>
        <a:xfrm>
          <a:off x="0" y="2994788"/>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Overall organizational </a:t>
          </a:r>
          <a:r>
            <a:rPr lang="en-US" sz="1600" b="1" kern="1200"/>
            <a:t>efficiency</a:t>
          </a:r>
          <a:endParaRPr lang="en-US" sz="1600" kern="1200"/>
        </a:p>
      </dsp:txBody>
      <dsp:txXfrm>
        <a:off x="18734" y="3013522"/>
        <a:ext cx="10478132" cy="346292"/>
      </dsp:txXfrm>
    </dsp:sp>
    <dsp:sp modelId="{D0FBEB75-057B-4182-9D0D-C7CFA7688300}">
      <dsp:nvSpPr>
        <dsp:cNvPr id="0" name=""/>
        <dsp:cNvSpPr/>
      </dsp:nvSpPr>
      <dsp:spPr>
        <a:xfrm>
          <a:off x="0" y="3424628"/>
          <a:ext cx="105156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All else being equal, a </a:t>
          </a:r>
          <a:r>
            <a:rPr lang="en-US" sz="1600" b="1" kern="1200"/>
            <a:t>wider span of control</a:t>
          </a:r>
          <a:r>
            <a:rPr lang="en-US" sz="1600" kern="1200"/>
            <a:t> (more employees per manager) increases organizational efficiency.</a:t>
          </a:r>
        </a:p>
      </dsp:txBody>
      <dsp:txXfrm>
        <a:off x="18734" y="3443362"/>
        <a:ext cx="10478132" cy="3462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62E79-C255-4E62-9FFA-C436E05F68DB}">
      <dsp:nvSpPr>
        <dsp:cNvPr id="0" name=""/>
        <dsp:cNvSpPr/>
      </dsp:nvSpPr>
      <dsp:spPr>
        <a:xfrm>
          <a:off x="0" y="531"/>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0EAA7-19B7-4A30-8B57-70CDA0B59E00}">
      <dsp:nvSpPr>
        <dsp:cNvPr id="0" name=""/>
        <dsp:cNvSpPr/>
      </dsp:nvSpPr>
      <dsp:spPr>
        <a:xfrm>
          <a:off x="134970" y="10092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BA5524-63C1-46DA-BE35-E17DD1DB7074}">
      <dsp:nvSpPr>
        <dsp:cNvPr id="0" name=""/>
        <dsp:cNvSpPr/>
      </dsp:nvSpPr>
      <dsp:spPr>
        <a:xfrm>
          <a:off x="515340" y="53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Example: </a:t>
          </a:r>
        </a:p>
      </dsp:txBody>
      <dsp:txXfrm>
        <a:off x="515340" y="531"/>
        <a:ext cx="10000259" cy="446182"/>
      </dsp:txXfrm>
    </dsp:sp>
    <dsp:sp modelId="{C7DA3A2E-76C3-45CB-A02E-A9FD0907CCA4}">
      <dsp:nvSpPr>
        <dsp:cNvPr id="0" name=""/>
        <dsp:cNvSpPr/>
      </dsp:nvSpPr>
      <dsp:spPr>
        <a:xfrm>
          <a:off x="0" y="558258"/>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AA3EAC-FC23-482F-B912-6DAFD53606E9}">
      <dsp:nvSpPr>
        <dsp:cNvPr id="0" name=""/>
        <dsp:cNvSpPr/>
      </dsp:nvSpPr>
      <dsp:spPr>
        <a:xfrm>
          <a:off x="134970" y="658649"/>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22524-3611-46FA-A41B-2799CF30ABF2}">
      <dsp:nvSpPr>
        <dsp:cNvPr id="0" name=""/>
        <dsp:cNvSpPr/>
      </dsp:nvSpPr>
      <dsp:spPr>
        <a:xfrm>
          <a:off x="515340" y="558258"/>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Two organizations each have about </a:t>
          </a:r>
          <a:r>
            <a:rPr lang="en-US" sz="1600" b="1" kern="1200"/>
            <a:t>4,100 employees</a:t>
          </a:r>
          <a:r>
            <a:rPr lang="en-US" sz="1600" kern="1200"/>
            <a:t>.</a:t>
          </a:r>
        </a:p>
      </dsp:txBody>
      <dsp:txXfrm>
        <a:off x="515340" y="558258"/>
        <a:ext cx="10000259" cy="446182"/>
      </dsp:txXfrm>
    </dsp:sp>
    <dsp:sp modelId="{743A33CC-D66A-4AD5-A462-E5AF4355D605}">
      <dsp:nvSpPr>
        <dsp:cNvPr id="0" name=""/>
        <dsp:cNvSpPr/>
      </dsp:nvSpPr>
      <dsp:spPr>
        <a:xfrm>
          <a:off x="0" y="1115986"/>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187DB-FD90-472C-888D-E46F317BEF2B}">
      <dsp:nvSpPr>
        <dsp:cNvPr id="0" name=""/>
        <dsp:cNvSpPr/>
      </dsp:nvSpPr>
      <dsp:spPr>
        <a:xfrm>
          <a:off x="134970" y="1216377"/>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8A7F-F15B-4895-9B50-7CD820C67653}">
      <dsp:nvSpPr>
        <dsp:cNvPr id="0" name=""/>
        <dsp:cNvSpPr/>
      </dsp:nvSpPr>
      <dsp:spPr>
        <a:xfrm>
          <a:off x="515340" y="1115986"/>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If one has a span of </a:t>
          </a:r>
          <a:r>
            <a:rPr lang="en-US" sz="1600" b="1" kern="1200"/>
            <a:t>4</a:t>
          </a:r>
          <a:r>
            <a:rPr lang="en-US" sz="1600" kern="1200"/>
            <a:t> and the other a span of </a:t>
          </a:r>
          <a:r>
            <a:rPr lang="en-US" sz="1600" b="1" kern="1200"/>
            <a:t>8</a:t>
          </a:r>
          <a:r>
            <a:rPr lang="en-US" sz="1600" kern="1200"/>
            <a:t>, the wider span requires </a:t>
          </a:r>
          <a:r>
            <a:rPr lang="en-US" sz="1600" b="1" kern="1200"/>
            <a:t>two fewer levels</a:t>
          </a:r>
          <a:r>
            <a:rPr lang="en-US" sz="1600" kern="1200"/>
            <a:t> and </a:t>
          </a:r>
          <a:r>
            <a:rPr lang="en-US" sz="1600" b="1" kern="1200"/>
            <a:t>800 fewer managers</a:t>
          </a:r>
          <a:r>
            <a:rPr lang="en-US" sz="1600" kern="1200"/>
            <a:t>.</a:t>
          </a:r>
        </a:p>
      </dsp:txBody>
      <dsp:txXfrm>
        <a:off x="515340" y="1115986"/>
        <a:ext cx="10000259" cy="446182"/>
      </dsp:txXfrm>
    </dsp:sp>
    <dsp:sp modelId="{8672475C-6AE1-44EE-95F0-79EAEE5040E5}">
      <dsp:nvSpPr>
        <dsp:cNvPr id="0" name=""/>
        <dsp:cNvSpPr/>
      </dsp:nvSpPr>
      <dsp:spPr>
        <a:xfrm>
          <a:off x="0" y="1673714"/>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7175B-5DA4-471E-B909-45C7A0BFB11D}">
      <dsp:nvSpPr>
        <dsp:cNvPr id="0" name=""/>
        <dsp:cNvSpPr/>
      </dsp:nvSpPr>
      <dsp:spPr>
        <a:xfrm>
          <a:off x="134970" y="177410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631EBA-5BC1-4341-ADBC-4A4CDBF436E2}">
      <dsp:nvSpPr>
        <dsp:cNvPr id="0" name=""/>
        <dsp:cNvSpPr/>
      </dsp:nvSpPr>
      <dsp:spPr>
        <a:xfrm>
          <a:off x="515340" y="167371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With an average manager salary of </a:t>
          </a:r>
          <a:r>
            <a:rPr lang="en-US" sz="1600" b="1" kern="1200"/>
            <a:t>$85,000</a:t>
          </a:r>
          <a:r>
            <a:rPr lang="en-US" sz="1600" kern="1200"/>
            <a:t>, the organization with the wider span could save </a:t>
          </a:r>
          <a:r>
            <a:rPr lang="en-US" sz="1600" b="1" kern="1200"/>
            <a:t>$68 million per year</a:t>
          </a:r>
          <a:r>
            <a:rPr lang="en-US" sz="1600" kern="1200"/>
            <a:t>.</a:t>
          </a:r>
        </a:p>
      </dsp:txBody>
      <dsp:txXfrm>
        <a:off x="515340" y="1673714"/>
        <a:ext cx="10000259" cy="446182"/>
      </dsp:txXfrm>
    </dsp:sp>
    <dsp:sp modelId="{8B3D7306-28B5-41A9-B524-AE9173FE234C}">
      <dsp:nvSpPr>
        <dsp:cNvPr id="0" name=""/>
        <dsp:cNvSpPr/>
      </dsp:nvSpPr>
      <dsp:spPr>
        <a:xfrm>
          <a:off x="0" y="2231441"/>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15CE7E-1667-43D3-B1C6-AD79FAB971AE}">
      <dsp:nvSpPr>
        <dsp:cNvPr id="0" name=""/>
        <dsp:cNvSpPr/>
      </dsp:nvSpPr>
      <dsp:spPr>
        <a:xfrm>
          <a:off x="134970" y="233183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E7458-2162-4051-BE44-89E863468B62}">
      <dsp:nvSpPr>
        <dsp:cNvPr id="0" name=""/>
        <dsp:cNvSpPr/>
      </dsp:nvSpPr>
      <dsp:spPr>
        <a:xfrm>
          <a:off x="515340" y="223144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Wider spans of control reduce costs but can become ineffective if: </a:t>
          </a:r>
        </a:p>
      </dsp:txBody>
      <dsp:txXfrm>
        <a:off x="515340" y="2231441"/>
        <a:ext cx="10000259" cy="446182"/>
      </dsp:txXfrm>
    </dsp:sp>
    <dsp:sp modelId="{8C7C0FC5-D279-465B-B5C6-C8E3850BA645}">
      <dsp:nvSpPr>
        <dsp:cNvPr id="0" name=""/>
        <dsp:cNvSpPr/>
      </dsp:nvSpPr>
      <dsp:spPr>
        <a:xfrm>
          <a:off x="0" y="2789169"/>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40990-0076-4745-8B08-07E428BB2D85}">
      <dsp:nvSpPr>
        <dsp:cNvPr id="0" name=""/>
        <dsp:cNvSpPr/>
      </dsp:nvSpPr>
      <dsp:spPr>
        <a:xfrm>
          <a:off x="134970" y="2889560"/>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CAAAEB-CBDC-47BF-8930-DAB0F0A0A2D5}">
      <dsp:nvSpPr>
        <dsp:cNvPr id="0" name=""/>
        <dsp:cNvSpPr/>
      </dsp:nvSpPr>
      <dsp:spPr>
        <a:xfrm>
          <a:off x="515340" y="2789169"/>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Employees require more supervision</a:t>
          </a:r>
        </a:p>
      </dsp:txBody>
      <dsp:txXfrm>
        <a:off x="515340" y="2789169"/>
        <a:ext cx="10000259" cy="446182"/>
      </dsp:txXfrm>
    </dsp:sp>
    <dsp:sp modelId="{B813C5EB-1639-4D1A-8515-EE34D5AAF596}">
      <dsp:nvSpPr>
        <dsp:cNvPr id="0" name=""/>
        <dsp:cNvSpPr/>
      </dsp:nvSpPr>
      <dsp:spPr>
        <a:xfrm>
          <a:off x="0" y="3346897"/>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B858B-70FC-4CB2-99A3-79F696CE11F7}">
      <dsp:nvSpPr>
        <dsp:cNvPr id="0" name=""/>
        <dsp:cNvSpPr/>
      </dsp:nvSpPr>
      <dsp:spPr>
        <a:xfrm>
          <a:off x="134970" y="3447288"/>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9F12D-3B70-49DE-82E5-4FEE006D0E72}">
      <dsp:nvSpPr>
        <dsp:cNvPr id="0" name=""/>
        <dsp:cNvSpPr/>
      </dsp:nvSpPr>
      <dsp:spPr>
        <a:xfrm>
          <a:off x="515340" y="3346897"/>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Manager time becomes too limited</a:t>
          </a:r>
        </a:p>
      </dsp:txBody>
      <dsp:txXfrm>
        <a:off x="515340" y="3346897"/>
        <a:ext cx="10000259" cy="446182"/>
      </dsp:txXfrm>
    </dsp:sp>
    <dsp:sp modelId="{23685681-50B8-47CB-84CB-C7BE6A8A380C}">
      <dsp:nvSpPr>
        <dsp:cNvPr id="0" name=""/>
        <dsp:cNvSpPr/>
      </dsp:nvSpPr>
      <dsp:spPr>
        <a:xfrm>
          <a:off x="0" y="3904624"/>
          <a:ext cx="10515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48864-B989-41AF-82DE-15CBEF1ED052}">
      <dsp:nvSpPr>
        <dsp:cNvPr id="0" name=""/>
        <dsp:cNvSpPr/>
      </dsp:nvSpPr>
      <dsp:spPr>
        <a:xfrm>
          <a:off x="134970" y="400501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9DD729-4082-43BC-820F-E5AB2B2539BF}">
      <dsp:nvSpPr>
        <dsp:cNvPr id="0" name=""/>
        <dsp:cNvSpPr/>
      </dsp:nvSpPr>
      <dsp:spPr>
        <a:xfrm>
          <a:off x="515340" y="390462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US" sz="1600" kern="1200"/>
            <a:t>Employee performance suffers due to a lack of leadership</a:t>
          </a:r>
        </a:p>
      </dsp:txBody>
      <dsp:txXfrm>
        <a:off x="515340" y="3904624"/>
        <a:ext cx="10000259" cy="4461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65B87-20F6-4B00-9998-CA752DA94423}">
      <dsp:nvSpPr>
        <dsp:cNvPr id="0" name=""/>
        <dsp:cNvSpPr/>
      </dsp:nvSpPr>
      <dsp:spPr>
        <a:xfrm>
          <a:off x="0" y="127223"/>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Modern management recognizes </a:t>
          </a:r>
          <a:r>
            <a:rPr lang="en-US" sz="1400" b="1" kern="1200"/>
            <a:t>there is no single “correct” number</a:t>
          </a:r>
          <a:r>
            <a:rPr lang="en-US" sz="1400" kern="1200"/>
            <a:t> of employees a manager can supervise.</a:t>
          </a:r>
        </a:p>
      </dsp:txBody>
      <dsp:txXfrm>
        <a:off x="16392" y="143615"/>
        <a:ext cx="10482816" cy="303006"/>
      </dsp:txXfrm>
    </dsp:sp>
    <dsp:sp modelId="{38885955-F6C3-4FEE-88F8-6B55EF64FB9F}">
      <dsp:nvSpPr>
        <dsp:cNvPr id="0" name=""/>
        <dsp:cNvSpPr/>
      </dsp:nvSpPr>
      <dsp:spPr>
        <a:xfrm>
          <a:off x="0" y="50333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ideal span of control depends on several factors, including: </a:t>
          </a:r>
        </a:p>
      </dsp:txBody>
      <dsp:txXfrm>
        <a:off x="16392" y="519726"/>
        <a:ext cx="10482816" cy="303006"/>
      </dsp:txXfrm>
    </dsp:sp>
    <dsp:sp modelId="{144BECCA-D754-47A2-9B0E-FFE11C7219CB}">
      <dsp:nvSpPr>
        <dsp:cNvPr id="0" name=""/>
        <dsp:cNvSpPr/>
      </dsp:nvSpPr>
      <dsp:spPr>
        <a:xfrm>
          <a:off x="0" y="87944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Skills and experience of the manager</a:t>
          </a:r>
        </a:p>
      </dsp:txBody>
      <dsp:txXfrm>
        <a:off x="16392" y="895836"/>
        <a:ext cx="10482816" cy="303006"/>
      </dsp:txXfrm>
    </dsp:sp>
    <dsp:sp modelId="{F1FAD4F7-1226-4736-82DB-D1230EC16D49}">
      <dsp:nvSpPr>
        <dsp:cNvPr id="0" name=""/>
        <dsp:cNvSpPr/>
      </dsp:nvSpPr>
      <dsp:spPr>
        <a:xfrm>
          <a:off x="0" y="125555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Skills and experience of employees</a:t>
          </a:r>
        </a:p>
      </dsp:txBody>
      <dsp:txXfrm>
        <a:off x="16392" y="1271946"/>
        <a:ext cx="10482816" cy="303006"/>
      </dsp:txXfrm>
    </dsp:sp>
    <dsp:sp modelId="{0C01B503-EFBF-4A05-BDCC-2E04DC5C93CD}">
      <dsp:nvSpPr>
        <dsp:cNvPr id="0" name=""/>
        <dsp:cNvSpPr/>
      </dsp:nvSpPr>
      <dsp:spPr>
        <a:xfrm>
          <a:off x="0" y="163166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Complexity and similarity of tasks</a:t>
          </a:r>
        </a:p>
      </dsp:txBody>
      <dsp:txXfrm>
        <a:off x="16392" y="1648056"/>
        <a:ext cx="10482816" cy="303006"/>
      </dsp:txXfrm>
    </dsp:sp>
    <dsp:sp modelId="{F3BB8C2A-C5C7-4E82-9DD5-CD08DC65BBB7}">
      <dsp:nvSpPr>
        <dsp:cNvPr id="0" name=""/>
        <dsp:cNvSpPr/>
      </dsp:nvSpPr>
      <dsp:spPr>
        <a:xfrm>
          <a:off x="0" y="200777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Physical proximity of team members</a:t>
          </a:r>
        </a:p>
      </dsp:txBody>
      <dsp:txXfrm>
        <a:off x="16392" y="2024166"/>
        <a:ext cx="10482816" cy="303006"/>
      </dsp:txXfrm>
    </dsp:sp>
    <dsp:sp modelId="{853B89E7-F53B-4647-BF2E-AAB207F4125E}">
      <dsp:nvSpPr>
        <dsp:cNvPr id="0" name=""/>
        <dsp:cNvSpPr/>
      </dsp:nvSpPr>
      <dsp:spPr>
        <a:xfrm>
          <a:off x="0" y="2383883"/>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Level of standardization of procedures</a:t>
          </a:r>
        </a:p>
      </dsp:txBody>
      <dsp:txXfrm>
        <a:off x="16392" y="2400275"/>
        <a:ext cx="10482816" cy="303006"/>
      </dsp:txXfrm>
    </dsp:sp>
    <dsp:sp modelId="{6278945E-9412-4C09-96B2-9A01A0C55069}">
      <dsp:nvSpPr>
        <dsp:cNvPr id="0" name=""/>
        <dsp:cNvSpPr/>
      </dsp:nvSpPr>
      <dsp:spPr>
        <a:xfrm>
          <a:off x="0" y="2759993"/>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Sophistication of the organization’s information systems</a:t>
          </a:r>
        </a:p>
      </dsp:txBody>
      <dsp:txXfrm>
        <a:off x="16392" y="2776385"/>
        <a:ext cx="10482816" cy="303006"/>
      </dsp:txXfrm>
    </dsp:sp>
    <dsp:sp modelId="{76BFC34D-6D3D-4687-905E-5D9F5DEDD8A0}">
      <dsp:nvSpPr>
        <dsp:cNvPr id="0" name=""/>
        <dsp:cNvSpPr/>
      </dsp:nvSpPr>
      <dsp:spPr>
        <a:xfrm>
          <a:off x="0" y="313610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Strength of organizational culture</a:t>
          </a:r>
        </a:p>
      </dsp:txBody>
      <dsp:txXfrm>
        <a:off x="16392" y="3152496"/>
        <a:ext cx="10482816" cy="303006"/>
      </dsp:txXfrm>
    </dsp:sp>
    <dsp:sp modelId="{E55EF684-D4C0-4398-BC33-3CF9CE9487E8}">
      <dsp:nvSpPr>
        <dsp:cNvPr id="0" name=""/>
        <dsp:cNvSpPr/>
      </dsp:nvSpPr>
      <dsp:spPr>
        <a:xfrm>
          <a:off x="0" y="351221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Manager’s preferred leadership style</a:t>
          </a:r>
        </a:p>
      </dsp:txBody>
      <dsp:txXfrm>
        <a:off x="16392" y="3528606"/>
        <a:ext cx="10482816" cy="303006"/>
      </dsp:txXfrm>
    </dsp:sp>
    <dsp:sp modelId="{DE855884-71FB-432F-8D2D-8F6821C5FF4A}">
      <dsp:nvSpPr>
        <dsp:cNvPr id="0" name=""/>
        <dsp:cNvSpPr/>
      </dsp:nvSpPr>
      <dsp:spPr>
        <a:xfrm>
          <a:off x="0" y="3888324"/>
          <a:ext cx="10515600"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Managers with highly trained and experienced employees can handle </a:t>
          </a:r>
          <a:r>
            <a:rPr lang="en-US" sz="1400" b="1" kern="1200"/>
            <a:t>wider spans</a:t>
          </a:r>
          <a:r>
            <a:rPr lang="en-US" sz="1400" kern="1200"/>
            <a:t> effectively.</a:t>
          </a:r>
        </a:p>
      </dsp:txBody>
      <dsp:txXfrm>
        <a:off x="16392" y="3904716"/>
        <a:ext cx="10482816" cy="30300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DDB42-A617-46EC-90B2-34094B878C39}">
      <dsp:nvSpPr>
        <dsp:cNvPr id="0" name=""/>
        <dsp:cNvSpPr/>
      </dsp:nvSpPr>
      <dsp:spPr>
        <a:xfrm>
          <a:off x="0" y="809232"/>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Example: Apple CEO Tim Cook has </a:t>
          </a:r>
          <a:r>
            <a:rPr lang="en-US" sz="1300" b="1" kern="1200"/>
            <a:t>17 direct reports</a:t>
          </a:r>
          <a:r>
            <a:rPr lang="en-US" sz="1300" kern="1200"/>
            <a:t>, suggesting wide spans can work in the right conditions.</a:t>
          </a:r>
        </a:p>
      </dsp:txBody>
      <dsp:txXfrm>
        <a:off x="15221" y="824453"/>
        <a:ext cx="10485158" cy="281363"/>
      </dsp:txXfrm>
    </dsp:sp>
    <dsp:sp modelId="{610BCA3C-56F7-477C-AD4D-D74634544B1C}">
      <dsp:nvSpPr>
        <dsp:cNvPr id="0" name=""/>
        <dsp:cNvSpPr/>
      </dsp:nvSpPr>
      <dsp:spPr>
        <a:xfrm>
          <a:off x="0" y="1158477"/>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Organizations are increasingly moving toward </a:t>
          </a:r>
          <a:r>
            <a:rPr lang="en-US" sz="1300" b="1" kern="1200"/>
            <a:t>larger spans of control</a:t>
          </a:r>
          <a:r>
            <a:rPr lang="en-US" sz="1300" kern="1200"/>
            <a:t> to speed up decision‑making and increase flexibility.</a:t>
          </a:r>
        </a:p>
      </dsp:txBody>
      <dsp:txXfrm>
        <a:off x="15221" y="1173698"/>
        <a:ext cx="10485158" cy="281363"/>
      </dsp:txXfrm>
    </dsp:sp>
    <dsp:sp modelId="{779CABF0-0846-408B-A72B-38481B9E89E4}">
      <dsp:nvSpPr>
        <dsp:cNvPr id="0" name=""/>
        <dsp:cNvSpPr/>
      </dsp:nvSpPr>
      <dsp:spPr>
        <a:xfrm>
          <a:off x="0" y="1507722"/>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Wider spans help organizations: </a:t>
          </a:r>
        </a:p>
      </dsp:txBody>
      <dsp:txXfrm>
        <a:off x="15221" y="1522943"/>
        <a:ext cx="10485158" cy="281363"/>
      </dsp:txXfrm>
    </dsp:sp>
    <dsp:sp modelId="{C7DC5C79-9FFB-459C-9202-DC11EB408378}">
      <dsp:nvSpPr>
        <dsp:cNvPr id="0" name=""/>
        <dsp:cNvSpPr/>
      </dsp:nvSpPr>
      <dsp:spPr>
        <a:xfrm>
          <a:off x="0" y="1856967"/>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Make decisions faster</a:t>
          </a:r>
        </a:p>
      </dsp:txBody>
      <dsp:txXfrm>
        <a:off x="15221" y="1872188"/>
        <a:ext cx="10485158" cy="281363"/>
      </dsp:txXfrm>
    </dsp:sp>
    <dsp:sp modelId="{BF8452EF-E310-44E7-8EB4-BBA0E6DED0B2}">
      <dsp:nvSpPr>
        <dsp:cNvPr id="0" name=""/>
        <dsp:cNvSpPr/>
      </dsp:nvSpPr>
      <dsp:spPr>
        <a:xfrm>
          <a:off x="0" y="2206212"/>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Empower employees</a:t>
          </a:r>
        </a:p>
      </dsp:txBody>
      <dsp:txXfrm>
        <a:off x="15221" y="2221433"/>
        <a:ext cx="10485158" cy="281363"/>
      </dsp:txXfrm>
    </dsp:sp>
    <dsp:sp modelId="{B75B23CD-A52A-4465-AD77-474753B33705}">
      <dsp:nvSpPr>
        <dsp:cNvPr id="0" name=""/>
        <dsp:cNvSpPr/>
      </dsp:nvSpPr>
      <dsp:spPr>
        <a:xfrm>
          <a:off x="0" y="2555457"/>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Stay close to customers</a:t>
          </a:r>
        </a:p>
      </dsp:txBody>
      <dsp:txXfrm>
        <a:off x="15221" y="2570678"/>
        <a:ext cx="10485158" cy="281363"/>
      </dsp:txXfrm>
    </dsp:sp>
    <dsp:sp modelId="{C32E9031-9202-4B6D-9D27-985C2D8D8DBD}">
      <dsp:nvSpPr>
        <dsp:cNvPr id="0" name=""/>
        <dsp:cNvSpPr/>
      </dsp:nvSpPr>
      <dsp:spPr>
        <a:xfrm>
          <a:off x="0" y="2904702"/>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Reduce operational costs</a:t>
          </a:r>
        </a:p>
      </dsp:txBody>
      <dsp:txXfrm>
        <a:off x="15221" y="2919923"/>
        <a:ext cx="10485158" cy="281363"/>
      </dsp:txXfrm>
    </dsp:sp>
    <dsp:sp modelId="{E8B6E8D1-7E41-4ABF-AF94-18287EF35E0D}">
      <dsp:nvSpPr>
        <dsp:cNvPr id="0" name=""/>
        <dsp:cNvSpPr/>
      </dsp:nvSpPr>
      <dsp:spPr>
        <a:xfrm>
          <a:off x="0" y="3253948"/>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Managers now recognize they can manage larger spans when employees are capable, rely on each other, and do not require constant supervision.</a:t>
          </a:r>
        </a:p>
      </dsp:txBody>
      <dsp:txXfrm>
        <a:off x="15221" y="3269169"/>
        <a:ext cx="10485158" cy="281363"/>
      </dsp:txXfrm>
    </dsp:sp>
    <dsp:sp modelId="{30FE216C-3731-4695-AF1C-9E573020951E}">
      <dsp:nvSpPr>
        <dsp:cNvPr id="0" name=""/>
        <dsp:cNvSpPr/>
      </dsp:nvSpPr>
      <dsp:spPr>
        <a:xfrm>
          <a:off x="0" y="3603193"/>
          <a:ext cx="10515600" cy="311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New technologies further enable wider spans by supporting communication and monitoring across larger teams.</a:t>
          </a:r>
        </a:p>
      </dsp:txBody>
      <dsp:txXfrm>
        <a:off x="15221" y="3618414"/>
        <a:ext cx="10485158" cy="2813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DDB26-9262-4DEF-92E6-22A8BC663144}">
      <dsp:nvSpPr>
        <dsp:cNvPr id="0" name=""/>
        <dsp:cNvSpPr/>
      </dsp:nvSpPr>
      <dsp:spPr>
        <a:xfrm>
          <a:off x="0" y="69619"/>
          <a:ext cx="6666833" cy="8353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Centralization vs. decentralization addresses the question: </a:t>
          </a:r>
          <a:r>
            <a:rPr lang="en-US" sz="2100" b="1" kern="1200"/>
            <a:t>“At what level in the organization are decisions made?”</a:t>
          </a:r>
          <a:endParaRPr lang="en-US" sz="2100" kern="1200"/>
        </a:p>
      </dsp:txBody>
      <dsp:txXfrm>
        <a:off x="40780" y="110399"/>
        <a:ext cx="6585273" cy="753819"/>
      </dsp:txXfrm>
    </dsp:sp>
    <dsp:sp modelId="{0C7BDD64-2980-432E-90C2-78FE02C66DE8}">
      <dsp:nvSpPr>
        <dsp:cNvPr id="0" name=""/>
        <dsp:cNvSpPr/>
      </dsp:nvSpPr>
      <dsp:spPr>
        <a:xfrm>
          <a:off x="0" y="965479"/>
          <a:ext cx="6666833" cy="835379"/>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Centralization</a:t>
          </a:r>
          <a:r>
            <a:rPr lang="en-US" sz="2100" kern="1200"/>
            <a:t> means decision‑making occurs mainly at upper levels of the organization.</a:t>
          </a:r>
        </a:p>
      </dsp:txBody>
      <dsp:txXfrm>
        <a:off x="40780" y="1006259"/>
        <a:ext cx="6585273" cy="753819"/>
      </dsp:txXfrm>
    </dsp:sp>
    <dsp:sp modelId="{76E14316-4E10-4002-B860-64E382D0F1A0}">
      <dsp:nvSpPr>
        <dsp:cNvPr id="0" name=""/>
        <dsp:cNvSpPr/>
      </dsp:nvSpPr>
      <dsp:spPr>
        <a:xfrm>
          <a:off x="0" y="1861339"/>
          <a:ext cx="6666833" cy="835379"/>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If top managers make most key decisions with little input from lower levels, the organization is </a:t>
          </a:r>
          <a:r>
            <a:rPr lang="en-US" sz="2100" b="1" kern="1200"/>
            <a:t>highly centralized</a:t>
          </a:r>
          <a:r>
            <a:rPr lang="en-US" sz="2100" kern="1200"/>
            <a:t>.</a:t>
          </a:r>
        </a:p>
      </dsp:txBody>
      <dsp:txXfrm>
        <a:off x="40780" y="1902119"/>
        <a:ext cx="6585273" cy="753819"/>
      </dsp:txXfrm>
    </dsp:sp>
    <dsp:sp modelId="{8DA4F6B6-9F34-480E-B6AB-4E8B76004577}">
      <dsp:nvSpPr>
        <dsp:cNvPr id="0" name=""/>
        <dsp:cNvSpPr/>
      </dsp:nvSpPr>
      <dsp:spPr>
        <a:xfrm>
          <a:off x="0" y="2757200"/>
          <a:ext cx="6666833" cy="835379"/>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Decentralization</a:t>
          </a:r>
          <a:r>
            <a:rPr lang="en-US" sz="2100" kern="1200"/>
            <a:t> increases as lower‑level employees contribute input or make decisions themselves.</a:t>
          </a:r>
        </a:p>
      </dsp:txBody>
      <dsp:txXfrm>
        <a:off x="40780" y="2797980"/>
        <a:ext cx="6585273" cy="753819"/>
      </dsp:txXfrm>
    </dsp:sp>
    <dsp:sp modelId="{CDF36A29-039F-4947-A215-BBFA94130B4F}">
      <dsp:nvSpPr>
        <dsp:cNvPr id="0" name=""/>
        <dsp:cNvSpPr/>
      </dsp:nvSpPr>
      <dsp:spPr>
        <a:xfrm>
          <a:off x="0" y="3653060"/>
          <a:ext cx="6666833" cy="835379"/>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Centralization and decentralization exist on a </a:t>
          </a:r>
          <a:r>
            <a:rPr lang="en-US" sz="2100" b="1" kern="1200"/>
            <a:t>continuum</a:t>
          </a:r>
          <a:r>
            <a:rPr lang="en-US" sz="2100" kern="1200"/>
            <a:t>, not as all‑or‑nothing states.</a:t>
          </a:r>
        </a:p>
      </dsp:txBody>
      <dsp:txXfrm>
        <a:off x="40780" y="3693840"/>
        <a:ext cx="6585273" cy="753819"/>
      </dsp:txXfrm>
    </dsp:sp>
    <dsp:sp modelId="{B6AF499C-AE33-4167-9A06-B25A7F7E9230}">
      <dsp:nvSpPr>
        <dsp:cNvPr id="0" name=""/>
        <dsp:cNvSpPr/>
      </dsp:nvSpPr>
      <dsp:spPr>
        <a:xfrm>
          <a:off x="0" y="4548920"/>
          <a:ext cx="6666833" cy="83537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No organization is ever </a:t>
          </a:r>
          <a:r>
            <a:rPr lang="en-US" sz="2100" b="1" kern="1200"/>
            <a:t>fully</a:t>
          </a:r>
          <a:r>
            <a:rPr lang="en-US" sz="2100" kern="1200"/>
            <a:t> centralized or fully decentralized.</a:t>
          </a:r>
        </a:p>
      </dsp:txBody>
      <dsp:txXfrm>
        <a:off x="40780" y="4589700"/>
        <a:ext cx="6585273" cy="75381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B81B8-329A-4640-B1FE-4DB0CE05CB31}">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36239-C6FF-4A63-83B3-F55D3E9B81B7}">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Early Views on Centralization</a:t>
          </a:r>
          <a:endParaRPr lang="en-US" sz="1500" kern="1200"/>
        </a:p>
      </dsp:txBody>
      <dsp:txXfrm>
        <a:off x="0" y="531"/>
        <a:ext cx="10515600" cy="483363"/>
      </dsp:txXfrm>
    </dsp:sp>
    <dsp:sp modelId="{9846EEA0-E946-4895-B5C8-9782005C9AA0}">
      <dsp:nvSpPr>
        <dsp:cNvPr id="0" name=""/>
        <dsp:cNvSpPr/>
      </dsp:nvSpPr>
      <dsp:spPr>
        <a:xfrm>
          <a:off x="0" y="48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07532-13E5-44B1-95A9-6148C2446668}">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Early management theorists believed the degree of centralization should depend on the situation.</a:t>
          </a:r>
        </a:p>
      </dsp:txBody>
      <dsp:txXfrm>
        <a:off x="0" y="483895"/>
        <a:ext cx="10515600" cy="483363"/>
      </dsp:txXfrm>
    </dsp:sp>
    <dsp:sp modelId="{0E195FFE-85C8-4BC5-A19D-55A194272185}">
      <dsp:nvSpPr>
        <dsp:cNvPr id="0" name=""/>
        <dsp:cNvSpPr/>
      </dsp:nvSpPr>
      <dsp:spPr>
        <a:xfrm>
          <a:off x="0" y="9672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CE085-F555-42B7-9C62-F1D2FDF228E8}">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They generally </a:t>
          </a:r>
          <a:r>
            <a:rPr lang="en-US" sz="1500" b="1" kern="1200"/>
            <a:t>favored centralization</a:t>
          </a:r>
          <a:r>
            <a:rPr lang="en-US" sz="1500" kern="1200"/>
            <a:t> because it strengthened top‑management control.</a:t>
          </a:r>
        </a:p>
      </dsp:txBody>
      <dsp:txXfrm>
        <a:off x="0" y="967259"/>
        <a:ext cx="10515600" cy="483363"/>
      </dsp:txXfrm>
    </dsp:sp>
    <dsp:sp modelId="{3B8EF449-6880-4775-9F4D-3E6325053262}">
      <dsp:nvSpPr>
        <dsp:cNvPr id="0" name=""/>
        <dsp:cNvSpPr/>
      </dsp:nvSpPr>
      <dsp:spPr>
        <a:xfrm>
          <a:off x="0" y="14506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71F0F-1032-47D0-9378-17F376AA2EAC}">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Traditional organizations were structured like a </a:t>
          </a:r>
          <a:r>
            <a:rPr lang="en-US" sz="1500" b="1" kern="1200"/>
            <a:t>pyramid</a:t>
          </a:r>
          <a:r>
            <a:rPr lang="en-US" sz="1500" kern="1200"/>
            <a:t>, with power concentrated at the top.</a:t>
          </a:r>
        </a:p>
      </dsp:txBody>
      <dsp:txXfrm>
        <a:off x="0" y="1450623"/>
        <a:ext cx="10515600" cy="483363"/>
      </dsp:txXfrm>
    </dsp:sp>
    <dsp:sp modelId="{06E9437D-6B48-4E9E-B261-F7586EA6ADF5}">
      <dsp:nvSpPr>
        <dsp:cNvPr id="0" name=""/>
        <dsp:cNvSpPr/>
      </dsp:nvSpPr>
      <dsp:spPr>
        <a:xfrm>
          <a:off x="0" y="19339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163EB2-6C4D-469F-BA94-017DB27E9542}">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Historically, centralized decision‑making was dominant due to simpler, more stable environments.</a:t>
          </a:r>
        </a:p>
      </dsp:txBody>
      <dsp:txXfrm>
        <a:off x="0" y="1933987"/>
        <a:ext cx="10515600" cy="483363"/>
      </dsp:txXfrm>
    </dsp:sp>
    <dsp:sp modelId="{89FA5F52-5648-4129-946F-E5A6B514D2C6}">
      <dsp:nvSpPr>
        <dsp:cNvPr id="0" name=""/>
        <dsp:cNvSpPr/>
      </dsp:nvSpPr>
      <dsp:spPr>
        <a:xfrm>
          <a:off x="0" y="24173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0BF16-43F0-4058-8F45-35EB4BA74357}">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Modern Views</a:t>
          </a:r>
          <a:endParaRPr lang="en-US" sz="1500" kern="1200"/>
        </a:p>
      </dsp:txBody>
      <dsp:txXfrm>
        <a:off x="0" y="2417350"/>
        <a:ext cx="10515600" cy="483363"/>
      </dsp:txXfrm>
    </dsp:sp>
    <dsp:sp modelId="{F2FEC1E0-B8F2-42E9-A82F-3C7A6934E1F1}">
      <dsp:nvSpPr>
        <dsp:cNvPr id="0" name=""/>
        <dsp:cNvSpPr/>
      </dsp:nvSpPr>
      <dsp:spPr>
        <a:xfrm>
          <a:off x="0" y="29007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5F6E8-C31B-4166-96F0-CC33F083BD65}">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Today's organizations are more </a:t>
          </a:r>
          <a:r>
            <a:rPr lang="en-US" sz="1500" b="1" kern="1200"/>
            <a:t>complex</a:t>
          </a:r>
          <a:r>
            <a:rPr lang="en-US" sz="1500" kern="1200"/>
            <a:t> and must respond quickly to dynamic environments.</a:t>
          </a:r>
        </a:p>
      </dsp:txBody>
      <dsp:txXfrm>
        <a:off x="0" y="2900714"/>
        <a:ext cx="10515600" cy="483363"/>
      </dsp:txXfrm>
    </dsp:sp>
    <dsp:sp modelId="{0FB33E8C-7AD0-4CE3-BDE6-8362DCD7255F}">
      <dsp:nvSpPr>
        <dsp:cNvPr id="0" name=""/>
        <dsp:cNvSpPr/>
      </dsp:nvSpPr>
      <dsp:spPr>
        <a:xfrm>
          <a:off x="0" y="338407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469DD-F069-4F7D-BD5F-FB136AFA080E}">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Many managers now believe decisions should be made by those </a:t>
          </a:r>
          <a:r>
            <a:rPr lang="en-US" sz="1500" b="1" kern="1200"/>
            <a:t>closest to the problem</a:t>
          </a:r>
          <a:r>
            <a:rPr lang="en-US" sz="1500" kern="1200"/>
            <a:t>, regardless of their level in the hierarchy.</a:t>
          </a:r>
        </a:p>
      </dsp:txBody>
      <dsp:txXfrm>
        <a:off x="0" y="3384078"/>
        <a:ext cx="10515600" cy="483363"/>
      </dsp:txXfrm>
    </dsp:sp>
    <dsp:sp modelId="{456576DF-D8DB-48CE-9F6B-4454615411C4}">
      <dsp:nvSpPr>
        <dsp:cNvPr id="0" name=""/>
        <dsp:cNvSpPr/>
      </dsp:nvSpPr>
      <dsp:spPr>
        <a:xfrm>
          <a:off x="0" y="3867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6F7DAE-720C-4340-9A71-6FE232158237}">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As a result, modern workplaces often favor </a:t>
          </a:r>
          <a:r>
            <a:rPr lang="en-US" sz="1500" b="1" kern="1200"/>
            <a:t>greater decentralization</a:t>
          </a:r>
          <a:r>
            <a:rPr lang="en-US" sz="1500" kern="1200"/>
            <a:t> to improve responsiveness and flexibility.</a:t>
          </a:r>
        </a:p>
      </dsp:txBody>
      <dsp:txXfrm>
        <a:off x="0" y="3867442"/>
        <a:ext cx="10515600" cy="48336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EC01A-1D37-42F2-8090-937321E70282}">
      <dsp:nvSpPr>
        <dsp:cNvPr id="0" name=""/>
        <dsp:cNvSpPr/>
      </dsp:nvSpPr>
      <dsp:spPr>
        <a:xfrm>
          <a:off x="0" y="74211"/>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Some level of </a:t>
          </a:r>
          <a:r>
            <a:rPr lang="en-US" sz="2000" b="1" kern="1200"/>
            <a:t>formalization</a:t>
          </a:r>
          <a:r>
            <a:rPr lang="en-US" sz="2000" kern="1200"/>
            <a:t> is still necessary for consistency and control in organizations.</a:t>
          </a:r>
        </a:p>
      </dsp:txBody>
      <dsp:txXfrm>
        <a:off x="38784" y="112995"/>
        <a:ext cx="10438032" cy="716935"/>
      </dsp:txXfrm>
    </dsp:sp>
    <dsp:sp modelId="{88319780-497E-40B5-9C45-A5E2A06522B3}">
      <dsp:nvSpPr>
        <dsp:cNvPr id="0" name=""/>
        <dsp:cNvSpPr/>
      </dsp:nvSpPr>
      <dsp:spPr>
        <a:xfrm>
          <a:off x="0" y="926314"/>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However, modern organizations rely </a:t>
          </a:r>
          <a:r>
            <a:rPr lang="en-US" sz="2000" b="1" kern="1200"/>
            <a:t>less</a:t>
          </a:r>
          <a:r>
            <a:rPr lang="en-US" sz="2000" kern="1200"/>
            <a:t> on strict rules and standardization to regulate employee behavior.</a:t>
          </a:r>
        </a:p>
      </dsp:txBody>
      <dsp:txXfrm>
        <a:off x="38784" y="965098"/>
        <a:ext cx="10438032" cy="716935"/>
      </dsp:txXfrm>
    </dsp:sp>
    <dsp:sp modelId="{A5338760-7ADD-42E6-B057-F430D2880970}">
      <dsp:nvSpPr>
        <dsp:cNvPr id="0" name=""/>
        <dsp:cNvSpPr/>
      </dsp:nvSpPr>
      <dsp:spPr>
        <a:xfrm>
          <a:off x="0" y="1778417"/>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High formalization</a:t>
          </a:r>
          <a:r>
            <a:rPr lang="en-US" sz="2000" kern="1200"/>
            <a:t> is effective when the work environment is stable and predictable, allowing rules to be applied fairly and consistently.</a:t>
          </a:r>
        </a:p>
      </dsp:txBody>
      <dsp:txXfrm>
        <a:off x="38784" y="1817201"/>
        <a:ext cx="10438032" cy="716935"/>
      </dsp:txXfrm>
    </dsp:sp>
    <dsp:sp modelId="{DF807C9D-3B93-4E08-A38E-1B30A4A81117}">
      <dsp:nvSpPr>
        <dsp:cNvPr id="0" name=""/>
        <dsp:cNvSpPr/>
      </dsp:nvSpPr>
      <dsp:spPr>
        <a:xfrm>
          <a:off x="0" y="2630520"/>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High formalization becomes </a:t>
          </a:r>
          <a:r>
            <a:rPr lang="en-US" sz="2000" b="1" kern="1200"/>
            <a:t>ineffective during rapid change</a:t>
          </a:r>
          <a:r>
            <a:rPr lang="en-US" sz="2000" kern="1200"/>
            <a:t>, because rigid rules cannot keep up with shifting conditions.</a:t>
          </a:r>
        </a:p>
      </dsp:txBody>
      <dsp:txXfrm>
        <a:off x="38784" y="2669304"/>
        <a:ext cx="10438032" cy="716935"/>
      </dsp:txXfrm>
    </dsp:sp>
    <dsp:sp modelId="{25112E09-97CA-4A5A-B196-4627030A73EB}">
      <dsp:nvSpPr>
        <dsp:cNvPr id="0" name=""/>
        <dsp:cNvSpPr/>
      </dsp:nvSpPr>
      <dsp:spPr>
        <a:xfrm>
          <a:off x="0" y="3482623"/>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Today’s workplace is increasingly </a:t>
          </a:r>
          <a:r>
            <a:rPr lang="en-US" sz="2000" b="1" kern="1200"/>
            <a:t>dynamic and constantly changing</a:t>
          </a:r>
          <a:r>
            <a:rPr lang="en-US" sz="2000" kern="1200"/>
            <a:t>, making flexibility more valuable than strict standardization.</a:t>
          </a:r>
        </a:p>
      </dsp:txBody>
      <dsp:txXfrm>
        <a:off x="38784" y="3521407"/>
        <a:ext cx="10438032" cy="71693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6A93A-447C-4021-9EFE-00AB88BCCA8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29C09-BC77-4A6F-ABBB-A61882053562}">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Organic Organizations</a:t>
          </a:r>
          <a:endParaRPr lang="en-US" sz="2000" kern="1200"/>
        </a:p>
      </dsp:txBody>
      <dsp:txXfrm>
        <a:off x="0" y="0"/>
        <a:ext cx="10515600" cy="543917"/>
      </dsp:txXfrm>
    </dsp:sp>
    <dsp:sp modelId="{AC857C8D-1B09-4F9C-AA90-50CC056F9D26}">
      <dsp:nvSpPr>
        <dsp:cNvPr id="0" name=""/>
        <dsp:cNvSpPr/>
      </dsp:nvSpPr>
      <dsp:spPr>
        <a:xfrm>
          <a:off x="0" y="5439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FBD9D2-DFCA-4B37-BC3E-705C51E284AE}">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 </a:t>
          </a:r>
          <a:r>
            <a:rPr lang="en-US" sz="2000" b="1" kern="1200"/>
            <a:t>flexible, adaptive, and loose</a:t>
          </a:r>
          <a:r>
            <a:rPr lang="en-US" sz="2000" kern="1200"/>
            <a:t> organizational form.</a:t>
          </a:r>
        </a:p>
      </dsp:txBody>
      <dsp:txXfrm>
        <a:off x="0" y="543917"/>
        <a:ext cx="10515600" cy="543917"/>
      </dsp:txXfrm>
    </dsp:sp>
    <dsp:sp modelId="{861D0366-4176-4D79-B71D-E081FC211B91}">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0ED1A9-A05E-4210-BB15-4F2D6415D15C}">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Jobs and roles are </a:t>
          </a:r>
          <a:r>
            <a:rPr lang="en-US" sz="2000" b="1" kern="1200"/>
            <a:t>not standardized</a:t>
          </a:r>
          <a:r>
            <a:rPr lang="en-US" sz="2000" kern="1200"/>
            <a:t>, allowing rapid adjustment to change.</a:t>
          </a:r>
        </a:p>
      </dsp:txBody>
      <dsp:txXfrm>
        <a:off x="0" y="1087834"/>
        <a:ext cx="10515600" cy="543917"/>
      </dsp:txXfrm>
    </dsp:sp>
    <dsp:sp modelId="{52BA075C-E228-4390-9DAE-3486856406F2}">
      <dsp:nvSpPr>
        <dsp:cNvPr id="0" name=""/>
        <dsp:cNvSpPr/>
      </dsp:nvSpPr>
      <dsp:spPr>
        <a:xfrm>
          <a:off x="0" y="1631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5CEFB-5E07-4D4D-ABCB-411578252171}">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Employees tend to be </a:t>
          </a:r>
          <a:r>
            <a:rPr lang="en-US" sz="2000" b="1" kern="1200"/>
            <a:t>professionals</a:t>
          </a:r>
          <a:r>
            <a:rPr lang="en-US" sz="2000" kern="1200"/>
            <a:t> who handle diverse tasks.</a:t>
          </a:r>
        </a:p>
      </dsp:txBody>
      <dsp:txXfrm>
        <a:off x="0" y="1631751"/>
        <a:ext cx="10515600" cy="543917"/>
      </dsp:txXfrm>
    </dsp:sp>
    <dsp:sp modelId="{994B1326-9713-416E-8391-CE79EA374E5F}">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B49AB-EDE9-4CAD-88A2-724E74793690}">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Few formal rules; </a:t>
          </a:r>
          <a:r>
            <a:rPr lang="en-US" sz="2000" b="1" kern="1200"/>
            <a:t>little direct supervision</a:t>
          </a:r>
          <a:r>
            <a:rPr lang="en-US" sz="2000" kern="1200"/>
            <a:t> due to high skill levels.</a:t>
          </a:r>
        </a:p>
      </dsp:txBody>
      <dsp:txXfrm>
        <a:off x="0" y="2175669"/>
        <a:ext cx="10515600" cy="543917"/>
      </dsp:txXfrm>
    </dsp:sp>
    <dsp:sp modelId="{410FFD1D-488E-484D-8B78-36C67EB49DEF}">
      <dsp:nvSpPr>
        <dsp:cNvPr id="0" name=""/>
        <dsp:cNvSpPr/>
      </dsp:nvSpPr>
      <dsp:spPr>
        <a:xfrm>
          <a:off x="0" y="2719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A0FE20-CD5F-439D-BE97-B6E5A1B595D4}">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Professional standards guide behavior rather than strict procedures.</a:t>
          </a:r>
        </a:p>
      </dsp:txBody>
      <dsp:txXfrm>
        <a:off x="0" y="2719586"/>
        <a:ext cx="10515600" cy="543917"/>
      </dsp:txXfrm>
    </dsp:sp>
    <dsp:sp modelId="{B017F40F-CFA1-480B-B754-BF4F96F83825}">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3722F-78F6-409B-B46A-9E0272AE9853}">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Low centralization—professionals are expected to </a:t>
          </a:r>
          <a:r>
            <a:rPr lang="en-US" sz="2000" b="1" kern="1200"/>
            <a:t>solve problems independently</a:t>
          </a:r>
          <a:r>
            <a:rPr lang="en-US" sz="2000" kern="1200"/>
            <a:t>.</a:t>
          </a:r>
        </a:p>
      </dsp:txBody>
      <dsp:txXfrm>
        <a:off x="0" y="3263503"/>
        <a:ext cx="10515600" cy="543917"/>
      </dsp:txXfrm>
    </dsp:sp>
    <dsp:sp modelId="{4F5E958A-3FBE-4EAD-8B66-7E1B6A411ED5}">
      <dsp:nvSpPr>
        <dsp:cNvPr id="0" name=""/>
        <dsp:cNvSpPr/>
      </dsp:nvSpPr>
      <dsp:spPr>
        <a:xfrm>
          <a:off x="0" y="38074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CC2676-E749-4B0B-B3BA-CDB65BE5C552}">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Top management cannot always possess the expertise needed, so </a:t>
          </a:r>
          <a:r>
            <a:rPr lang="en-US" sz="2000" b="1" kern="1200"/>
            <a:t>decision‑making is decentralized</a:t>
          </a:r>
          <a:r>
            <a:rPr lang="en-US" sz="2000" kern="1200"/>
            <a:t>.</a:t>
          </a:r>
        </a:p>
      </dsp:txBody>
      <dsp:txXfrm>
        <a:off x="0" y="3807420"/>
        <a:ext cx="10515600" cy="5439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53418-7E2C-8301-844C-8EAF359EA8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87CF10-669C-6708-8EB7-6F394C39AB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F0B727-6C76-A2CA-0999-7B82F3F7CE1E}"/>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5" name="Footer Placeholder 4">
            <a:extLst>
              <a:ext uri="{FF2B5EF4-FFF2-40B4-BE49-F238E27FC236}">
                <a16:creationId xmlns:a16="http://schemas.microsoft.com/office/drawing/2014/main" id="{4AB03CD9-1A17-6AE6-50D2-C409F87CC5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D71C5C-DE70-1C90-C895-448EA3AE22E1}"/>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3016181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E5D78-831B-D305-DFE3-4A6148FE77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FE4FAE-67AE-ACA8-9C54-2B6E6D14D9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46E27B-E819-E5B5-00FA-79D7D571C2E1}"/>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5" name="Footer Placeholder 4">
            <a:extLst>
              <a:ext uri="{FF2B5EF4-FFF2-40B4-BE49-F238E27FC236}">
                <a16:creationId xmlns:a16="http://schemas.microsoft.com/office/drawing/2014/main" id="{62211EEB-E6BD-228C-44E6-9B734E14A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1C8C3-C877-5B0C-8506-90C8EFE70960}"/>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3622129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449E-0BF0-F436-B344-E1A553A51F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C517BA-F444-A4BB-16A1-FF96892400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24C76D-D5BB-BB8D-21C1-F1CDE5BFEDE0}"/>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5" name="Footer Placeholder 4">
            <a:extLst>
              <a:ext uri="{FF2B5EF4-FFF2-40B4-BE49-F238E27FC236}">
                <a16:creationId xmlns:a16="http://schemas.microsoft.com/office/drawing/2014/main" id="{AEF109E5-3495-D3B0-BBA9-42C97252D6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E7B4F-5825-A24F-680E-57576EA8ADF8}"/>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59994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E7DC3-6DE5-FAEE-C02E-EF9DBB7318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7CB3C4-39E0-25E6-F8D4-D596B954DD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0487E4-95BD-ED23-D5C7-2E3C395AE3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F79E45-0A3F-79B5-CB7F-740E211F3626}"/>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6" name="Footer Placeholder 5">
            <a:extLst>
              <a:ext uri="{FF2B5EF4-FFF2-40B4-BE49-F238E27FC236}">
                <a16:creationId xmlns:a16="http://schemas.microsoft.com/office/drawing/2014/main" id="{9FE43B26-1D72-43A2-C1F0-2F71465145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5CA7DF-921C-543C-F241-87ACBCCB81C8}"/>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822211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92FB-DC4F-3925-2BF0-80380A4C6F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2C8AD5-5D12-D477-A1C1-7FFBF2340E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48B70E-7280-D4BE-2911-C8A5B60EA9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0A9C3A-B3FE-BEA6-78B3-ED498AF642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975958-9C4D-BF4E-4C3A-332E195C3B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825203-FF88-6E9B-9A91-4A4A83B1DE96}"/>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8" name="Footer Placeholder 7">
            <a:extLst>
              <a:ext uri="{FF2B5EF4-FFF2-40B4-BE49-F238E27FC236}">
                <a16:creationId xmlns:a16="http://schemas.microsoft.com/office/drawing/2014/main" id="{7BEF21A6-900D-FC6B-0B23-BFB29EC76C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E0BE7C-B73B-BDA1-31BA-188317699698}"/>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1815893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05F18-7028-2133-BFDD-388BC573C5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277BD7-21B4-5030-8638-694CCDD52274}"/>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4" name="Footer Placeholder 3">
            <a:extLst>
              <a:ext uri="{FF2B5EF4-FFF2-40B4-BE49-F238E27FC236}">
                <a16:creationId xmlns:a16="http://schemas.microsoft.com/office/drawing/2014/main" id="{EF04DF9A-BC8D-3173-6331-388095C5DE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211259-B5F1-829A-DB6D-69DF5F715884}"/>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4226724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30F84-D62A-3CB2-9111-CBCC8F4BF37C}"/>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3" name="Footer Placeholder 2">
            <a:extLst>
              <a:ext uri="{FF2B5EF4-FFF2-40B4-BE49-F238E27FC236}">
                <a16:creationId xmlns:a16="http://schemas.microsoft.com/office/drawing/2014/main" id="{0E27D2EB-F61E-E381-63C9-363CDE5A9D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361DA7-DECD-BEDB-4060-8EEBD5181150}"/>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3462864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D69E-F585-EF60-9190-B2E6BE96B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F6C09F-FBAA-7DA0-542C-C526502D59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F22DE1-B1DF-EC43-9C79-D5086DF727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3DF848-9C0A-47E0-5767-9F5020265FCF}"/>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6" name="Footer Placeholder 5">
            <a:extLst>
              <a:ext uri="{FF2B5EF4-FFF2-40B4-BE49-F238E27FC236}">
                <a16:creationId xmlns:a16="http://schemas.microsoft.com/office/drawing/2014/main" id="{BBC44557-4BE0-1E35-CF99-B2BD3741C5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FE4196-E997-9F46-F567-CE2D302D42A0}"/>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2371735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F71EA-1251-1789-3829-A2242F4DE4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123884-9B92-D5F3-4C6A-1D0433C534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829F21-380C-7CE2-990F-95FE387CC2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FAAF2B-7BAF-4E1D-8616-9EA2FC304FA6}"/>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6" name="Footer Placeholder 5">
            <a:extLst>
              <a:ext uri="{FF2B5EF4-FFF2-40B4-BE49-F238E27FC236}">
                <a16:creationId xmlns:a16="http://schemas.microsoft.com/office/drawing/2014/main" id="{5B776DF5-AE7D-906F-4D39-C7FD9CE0D6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1B72C6-675E-74A8-CA72-839A8AB88021}"/>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1701608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A435D-95C5-EA9A-2238-EDD815D817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DAAFEA-E415-ABD9-B7AA-AF1E466E25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49AF06-13FB-0D3E-D8C5-685EB2E2CAEE}"/>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5" name="Footer Placeholder 4">
            <a:extLst>
              <a:ext uri="{FF2B5EF4-FFF2-40B4-BE49-F238E27FC236}">
                <a16:creationId xmlns:a16="http://schemas.microsoft.com/office/drawing/2014/main" id="{67BDF70F-4D41-F7C0-D273-AD4629517D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3A1F61-0B6E-50B5-DCAF-6D7EC8FD6489}"/>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527188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3FFA1B-EF05-1BE1-123F-09F6715D92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D9BCAD-B264-CABD-3D5A-16F147C26E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2C96D1-402F-2193-718F-46AA011DFCED}"/>
              </a:ext>
            </a:extLst>
          </p:cNvPr>
          <p:cNvSpPr>
            <a:spLocks noGrp="1"/>
          </p:cNvSpPr>
          <p:nvPr>
            <p:ph type="dt" sz="half" idx="10"/>
          </p:nvPr>
        </p:nvSpPr>
        <p:spPr/>
        <p:txBody>
          <a:bodyPr/>
          <a:lstStyle/>
          <a:p>
            <a:fld id="{ED46B487-67ED-420A-9313-5F963E8402FC}" type="datetimeFigureOut">
              <a:rPr lang="en-GB" smtClean="0"/>
              <a:t>08/04/2026</a:t>
            </a:fld>
            <a:endParaRPr lang="en-GB"/>
          </a:p>
        </p:txBody>
      </p:sp>
      <p:sp>
        <p:nvSpPr>
          <p:cNvPr id="5" name="Footer Placeholder 4">
            <a:extLst>
              <a:ext uri="{FF2B5EF4-FFF2-40B4-BE49-F238E27FC236}">
                <a16:creationId xmlns:a16="http://schemas.microsoft.com/office/drawing/2014/main" id="{F12C7F81-8355-BECC-2835-35DE3CE42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D7B64B-5003-8CDA-EE32-9B834B6FB0D5}"/>
              </a:ext>
            </a:extLst>
          </p:cNvPr>
          <p:cNvSpPr>
            <a:spLocks noGrp="1"/>
          </p:cNvSpPr>
          <p:nvPr>
            <p:ph type="sldNum" sz="quarter" idx="12"/>
          </p:nvPr>
        </p:nvSpPr>
        <p:spPr/>
        <p:txBody>
          <a:bodyPr/>
          <a:lstStyle/>
          <a:p>
            <a:fld id="{4FE801C2-D666-4C6B-843B-0CCCBDDB2263}" type="slidenum">
              <a:rPr lang="en-GB" smtClean="0"/>
              <a:t>‹#›</a:t>
            </a:fld>
            <a:endParaRPr lang="en-GB"/>
          </a:p>
        </p:txBody>
      </p:sp>
    </p:spTree>
    <p:extLst>
      <p:ext uri="{BB962C8B-B14F-4D97-AF65-F5344CB8AC3E}">
        <p14:creationId xmlns:p14="http://schemas.microsoft.com/office/powerpoint/2010/main" val="4261459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B52068-411C-AD4D-E12E-705FDCE2E9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7E7EE-B97D-9FAE-959A-98F62F7447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91126-EFAE-3563-687D-FF4AA84805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46B487-67ED-420A-9313-5F963E8402FC}" type="datetimeFigureOut">
              <a:rPr lang="en-GB" smtClean="0"/>
              <a:t>08/04/2026</a:t>
            </a:fld>
            <a:endParaRPr lang="en-GB"/>
          </a:p>
        </p:txBody>
      </p:sp>
      <p:sp>
        <p:nvSpPr>
          <p:cNvPr id="5" name="Footer Placeholder 4">
            <a:extLst>
              <a:ext uri="{FF2B5EF4-FFF2-40B4-BE49-F238E27FC236}">
                <a16:creationId xmlns:a16="http://schemas.microsoft.com/office/drawing/2014/main" id="{5171B8C7-4BE4-3791-B5E7-9BD2663A88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11FC13-720B-5B47-411D-6508752AA9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E801C2-D666-4C6B-843B-0CCCBDDB2263}" type="slidenum">
              <a:rPr lang="en-GB" smtClean="0"/>
              <a:t>‹#›</a:t>
            </a:fld>
            <a:endParaRPr lang="en-GB"/>
          </a:p>
        </p:txBody>
      </p:sp>
    </p:spTree>
    <p:extLst>
      <p:ext uri="{BB962C8B-B14F-4D97-AF65-F5344CB8AC3E}">
        <p14:creationId xmlns:p14="http://schemas.microsoft.com/office/powerpoint/2010/main" val="3517878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Black and white spiralling staircase">
            <a:extLst>
              <a:ext uri="{FF2B5EF4-FFF2-40B4-BE49-F238E27FC236}">
                <a16:creationId xmlns:a16="http://schemas.microsoft.com/office/drawing/2014/main" id="{45E3767C-FDF1-75C6-DF1A-88D4924E191B}"/>
              </a:ext>
            </a:extLst>
          </p:cNvPr>
          <p:cNvPicPr>
            <a:picLocks noChangeAspect="1"/>
          </p:cNvPicPr>
          <p:nvPr/>
        </p:nvPicPr>
        <p:blipFill>
          <a:blip r:embed="rId2"/>
          <a:srcRect l="6548" t="9090" r="16870" b="8"/>
          <a:stretch>
            <a:fillRect/>
          </a:stretch>
        </p:blipFill>
        <p:spPr>
          <a:xfrm>
            <a:off x="3988831" y="10"/>
            <a:ext cx="8203169" cy="6857990"/>
          </a:xfrm>
          <a:prstGeom prst="rect">
            <a:avLst/>
          </a:prstGeom>
        </p:spPr>
      </p:pic>
      <p:sp>
        <p:nvSpPr>
          <p:cNvPr id="26" name="Rectangle 25">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1CD16B-26C8-A9F6-6427-8B709DC7244A}"/>
              </a:ext>
            </a:extLst>
          </p:cNvPr>
          <p:cNvSpPr>
            <a:spLocks noGrp="1"/>
          </p:cNvSpPr>
          <p:nvPr>
            <p:ph type="ctrTitle"/>
          </p:nvPr>
        </p:nvSpPr>
        <p:spPr>
          <a:xfrm>
            <a:off x="477981" y="1122363"/>
            <a:ext cx="4023360" cy="3204134"/>
          </a:xfrm>
        </p:spPr>
        <p:txBody>
          <a:bodyPr anchor="b">
            <a:normAutofit/>
          </a:bodyPr>
          <a:lstStyle/>
          <a:p>
            <a:pPr algn="l"/>
            <a:r>
              <a:rPr lang="en-GB" sz="4800"/>
              <a:t>Session: 4&amp;5</a:t>
            </a:r>
          </a:p>
        </p:txBody>
      </p:sp>
      <p:sp>
        <p:nvSpPr>
          <p:cNvPr id="3" name="Subtitle 2">
            <a:extLst>
              <a:ext uri="{FF2B5EF4-FFF2-40B4-BE49-F238E27FC236}">
                <a16:creationId xmlns:a16="http://schemas.microsoft.com/office/drawing/2014/main" id="{C0C004D2-FE1B-5E43-BB6C-083201C231E7}"/>
              </a:ext>
            </a:extLst>
          </p:cNvPr>
          <p:cNvSpPr>
            <a:spLocks noGrp="1"/>
          </p:cNvSpPr>
          <p:nvPr>
            <p:ph type="subTitle" idx="1"/>
          </p:nvPr>
        </p:nvSpPr>
        <p:spPr>
          <a:xfrm>
            <a:off x="477980" y="4872922"/>
            <a:ext cx="4000092" cy="1661850"/>
          </a:xfrm>
        </p:spPr>
        <p:txBody>
          <a:bodyPr vert="horz" lIns="91440" tIns="45720" rIns="91440" bIns="45720" rtlCol="0" anchor="t">
            <a:noAutofit/>
          </a:bodyPr>
          <a:lstStyle/>
          <a:p>
            <a:pPr algn="l"/>
            <a:r>
              <a:rPr lang="en-GB" sz="3600"/>
              <a:t>Organizing and Organizational Design</a:t>
            </a:r>
            <a:endParaRPr lang="en-GB"/>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510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3E5F9-5749-6ABB-E5CB-0BB0E41648AE}"/>
              </a:ext>
            </a:extLst>
          </p:cNvPr>
          <p:cNvSpPr>
            <a:spLocks noGrp="1"/>
          </p:cNvSpPr>
          <p:nvPr>
            <p:ph type="title"/>
          </p:nvPr>
        </p:nvSpPr>
        <p:spPr>
          <a:xfrm>
            <a:off x="841248" y="256032"/>
            <a:ext cx="10506456" cy="1014984"/>
          </a:xfrm>
        </p:spPr>
        <p:txBody>
          <a:bodyPr anchor="b">
            <a:normAutofit/>
          </a:bodyPr>
          <a:lstStyle/>
          <a:p>
            <a:r>
              <a:rPr lang="en-US" b="1">
                <a:ea typeface="Calibri Light"/>
                <a:cs typeface="Calibri Light"/>
              </a:rPr>
              <a:t>Introduction &amp; Background</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A07F4A-2450-CE6E-55B4-29B78EA34B9F}"/>
              </a:ext>
            </a:extLst>
          </p:cNvPr>
          <p:cNvGraphicFramePr>
            <a:graphicFrameLocks noGrp="1"/>
          </p:cNvGraphicFramePr>
          <p:nvPr>
            <p:ph idx="1"/>
            <p:extLst>
              <p:ext uri="{D42A27DB-BD31-4B8C-83A1-F6EECF244321}">
                <p14:modId xmlns:p14="http://schemas.microsoft.com/office/powerpoint/2010/main" val="2560088710"/>
              </p:ext>
            </p:extLst>
          </p:nvPr>
        </p:nvGraphicFramePr>
        <p:xfrm>
          <a:off x="838200" y="1724984"/>
          <a:ext cx="10515600" cy="48679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09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1BC63B-6360-A66E-A8D2-8EF63B789DB0}"/>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ea typeface="Calibri Light"/>
                <a:cs typeface="Calibri Light"/>
              </a:rPr>
              <a:t>Introduction &amp; Background</a:t>
            </a:r>
            <a:endParaRPr lang="en-US" sz="4000">
              <a:solidFill>
                <a:srgbClr val="FFFFFF"/>
              </a:solidFill>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7BEC90C2-758B-D3C2-4786-6DCB499E9326}"/>
              </a:ext>
            </a:extLst>
          </p:cNvPr>
          <p:cNvGraphicFramePr>
            <a:graphicFrameLocks noGrp="1"/>
          </p:cNvGraphicFramePr>
          <p:nvPr>
            <p:ph idx="1"/>
            <p:extLst>
              <p:ext uri="{D42A27DB-BD31-4B8C-83A1-F6EECF244321}">
                <p14:modId xmlns:p14="http://schemas.microsoft.com/office/powerpoint/2010/main" val="22959784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5876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C1112BA-0785-8C11-D50F-B2A7E52E4A27}"/>
              </a:ext>
            </a:extLst>
          </p:cNvPr>
          <p:cNvPicPr>
            <a:picLocks noChangeAspect="1"/>
          </p:cNvPicPr>
          <p:nvPr/>
        </p:nvPicPr>
        <p:blipFill>
          <a:blip r:embed="rId2">
            <a:duotone>
              <a:prstClr val="black"/>
              <a:schemeClr val="tx2">
                <a:tint val="45000"/>
                <a:satMod val="400000"/>
              </a:schemeClr>
            </a:duotone>
            <a:alphaModFix amt="25000"/>
          </a:blip>
          <a:srcRect l="17029" r="1466" b="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F580C56-98E2-2ACC-4D3A-B70ADD08D3FF}"/>
              </a:ext>
            </a:extLst>
          </p:cNvPr>
          <p:cNvSpPr>
            <a:spLocks noGrp="1"/>
          </p:cNvSpPr>
          <p:nvPr>
            <p:ph type="title"/>
          </p:nvPr>
        </p:nvSpPr>
        <p:spPr>
          <a:xfrm>
            <a:off x="838200" y="365125"/>
            <a:ext cx="10515600" cy="1325563"/>
          </a:xfrm>
        </p:spPr>
        <p:txBody>
          <a:bodyPr>
            <a:normAutofit/>
          </a:bodyPr>
          <a:lstStyle/>
          <a:p>
            <a:r>
              <a:rPr lang="en-US" b="1">
                <a:latin typeface="Cambria"/>
                <a:ea typeface="Cambria"/>
              </a:rPr>
              <a:t>Learning Objectives</a:t>
            </a:r>
            <a:endParaRPr lang="en-US" b="1">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127D1167-3D82-58B9-4FF0-B32135D90723}"/>
              </a:ext>
            </a:extLst>
          </p:cNvPr>
          <p:cNvGraphicFramePr>
            <a:graphicFrameLocks noGrp="1"/>
          </p:cNvGraphicFramePr>
          <p:nvPr>
            <p:ph idx="1"/>
            <p:extLst>
              <p:ext uri="{D42A27DB-BD31-4B8C-83A1-F6EECF244321}">
                <p14:modId xmlns:p14="http://schemas.microsoft.com/office/powerpoint/2010/main" val="39723244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5167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C8C15-6B88-0D02-FEEF-C25B1BB73833}"/>
              </a:ext>
            </a:extLst>
          </p:cNvPr>
          <p:cNvSpPr>
            <a:spLocks noGrp="1"/>
          </p:cNvSpPr>
          <p:nvPr>
            <p:ph type="title"/>
          </p:nvPr>
        </p:nvSpPr>
        <p:spPr>
          <a:xfrm>
            <a:off x="661159" y="381001"/>
            <a:ext cx="5334197" cy="1133148"/>
          </a:xfrm>
        </p:spPr>
        <p:txBody>
          <a:bodyPr anchor="ctr">
            <a:normAutofit fontScale="90000"/>
          </a:bodyPr>
          <a:lstStyle/>
          <a:p>
            <a:r>
              <a:rPr lang="en-US" sz="4000">
                <a:latin typeface="Calibri"/>
                <a:ea typeface="Calibri"/>
                <a:cs typeface="Calibri"/>
              </a:rPr>
              <a:t>Organizing and Organizational Structure</a:t>
            </a:r>
            <a:endParaRPr lang="en-US" sz="40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F1F4964-523F-6DED-4FA8-B2D97E40DF7D}"/>
              </a:ext>
            </a:extLst>
          </p:cNvPr>
          <p:cNvSpPr>
            <a:spLocks noGrp="1"/>
          </p:cNvSpPr>
          <p:nvPr>
            <p:ph idx="1"/>
          </p:nvPr>
        </p:nvSpPr>
        <p:spPr>
          <a:xfrm>
            <a:off x="416744" y="1722623"/>
            <a:ext cx="5679253" cy="4517456"/>
          </a:xfrm>
        </p:spPr>
        <p:txBody>
          <a:bodyPr vert="horz" lIns="91440" tIns="45720" rIns="91440" bIns="45720" rtlCol="0" anchor="ctr">
            <a:normAutofit/>
          </a:bodyPr>
          <a:lstStyle/>
          <a:p>
            <a:r>
              <a:rPr lang="en-US" sz="2000">
                <a:ea typeface="+mn-lt"/>
                <a:cs typeface="+mn-lt"/>
              </a:rPr>
              <a:t>Organizing and organizational structure have seen significant change in recent years.</a:t>
            </a:r>
            <a:endParaRPr lang="en-US" sz="2000">
              <a:ea typeface="Calibri" panose="020F0502020204030204"/>
              <a:cs typeface="Calibri" panose="020F0502020204030204"/>
            </a:endParaRPr>
          </a:p>
          <a:p>
            <a:r>
              <a:rPr lang="en-US" sz="2000">
                <a:ea typeface="+mn-lt"/>
                <a:cs typeface="+mn-lt"/>
              </a:rPr>
              <a:t>Managers are rethinking traditional approaches to create structural designs that support employees and improve efficiency and flexibility.</a:t>
            </a:r>
            <a:endParaRPr lang="en-US" sz="2000">
              <a:ea typeface="Calibri"/>
              <a:cs typeface="Calibri"/>
            </a:endParaRPr>
          </a:p>
          <a:p>
            <a:r>
              <a:rPr lang="en-US" sz="2000" b="1">
                <a:ea typeface="+mn-lt"/>
                <a:cs typeface="+mn-lt"/>
              </a:rPr>
              <a:t>Organizing</a:t>
            </a:r>
            <a:r>
              <a:rPr lang="en-US" sz="2000">
                <a:ea typeface="+mn-lt"/>
                <a:cs typeface="+mn-lt"/>
              </a:rPr>
              <a:t> is defined as arranging and structuring work to achieve organizational goals.</a:t>
            </a:r>
            <a:endParaRPr lang="en-US" sz="2000">
              <a:ea typeface="Calibri"/>
              <a:cs typeface="Calibri"/>
            </a:endParaRPr>
          </a:p>
          <a:p>
            <a:r>
              <a:rPr lang="en-US" sz="2000" b="1">
                <a:ea typeface="+mn-lt"/>
                <a:cs typeface="+mn-lt"/>
              </a:rPr>
              <a:t>Organizational structure</a:t>
            </a:r>
            <a:r>
              <a:rPr lang="en-US" sz="2000">
                <a:ea typeface="+mn-lt"/>
                <a:cs typeface="+mn-lt"/>
              </a:rPr>
              <a:t> is the formal arrangement of jobs within an organization.</a:t>
            </a:r>
            <a:endParaRPr lang="en-US" sz="2000">
              <a:ea typeface="Calibri"/>
              <a:cs typeface="Calibri"/>
            </a:endParaRPr>
          </a:p>
          <a:p>
            <a:r>
              <a:rPr lang="en-US" sz="2000">
                <a:ea typeface="+mn-lt"/>
                <a:cs typeface="+mn-lt"/>
              </a:rPr>
              <a:t>This structure is often shown visually in an </a:t>
            </a:r>
            <a:r>
              <a:rPr lang="en-US" sz="2000" b="1">
                <a:ea typeface="+mn-lt"/>
                <a:cs typeface="+mn-lt"/>
              </a:rPr>
              <a:t>organizational chart</a:t>
            </a:r>
            <a:r>
              <a:rPr lang="en-US" sz="2000">
                <a:ea typeface="+mn-lt"/>
                <a:cs typeface="+mn-lt"/>
              </a:rPr>
              <a:t>, which serves multiple purposes</a:t>
            </a:r>
            <a:r>
              <a:rPr lang="en-US" sz="1900">
                <a:ea typeface="+mn-lt"/>
                <a:cs typeface="+mn-lt"/>
              </a:rPr>
              <a:t>.</a:t>
            </a:r>
            <a:endParaRPr lang="en-US" sz="1900"/>
          </a:p>
          <a:p>
            <a:endParaRPr lang="en-US" sz="1900">
              <a:ea typeface="Calibri"/>
              <a:cs typeface="Calibri"/>
            </a:endParaRPr>
          </a:p>
        </p:txBody>
      </p:sp>
      <p:pic>
        <p:nvPicPr>
          <p:cNvPr id="5" name="Picture 4" descr="3D rendering of game pieces tied together with a rope">
            <a:extLst>
              <a:ext uri="{FF2B5EF4-FFF2-40B4-BE49-F238E27FC236}">
                <a16:creationId xmlns:a16="http://schemas.microsoft.com/office/drawing/2014/main" id="{31CB81BE-7FD4-DBBD-649B-9B846EF83999}"/>
              </a:ext>
            </a:extLst>
          </p:cNvPr>
          <p:cNvPicPr>
            <a:picLocks noChangeAspect="1"/>
          </p:cNvPicPr>
          <p:nvPr/>
        </p:nvPicPr>
        <p:blipFill>
          <a:blip r:embed="rId2"/>
          <a:srcRect l="6295" r="35462"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202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38A950F-B008-0F07-05C8-B02A12117BAE}"/>
              </a:ext>
            </a:extLst>
          </p:cNvPr>
          <p:cNvPicPr>
            <a:picLocks noChangeAspect="1"/>
          </p:cNvPicPr>
          <p:nvPr/>
        </p:nvPicPr>
        <p:blipFill>
          <a:blip r:embed="rId2"/>
          <a:stretch>
            <a:fillRect/>
          </a:stretch>
        </p:blipFill>
        <p:spPr>
          <a:xfrm>
            <a:off x="206829" y="373743"/>
            <a:ext cx="11821885" cy="6193064"/>
          </a:xfrm>
          <a:prstGeom prst="rect">
            <a:avLst/>
          </a:prstGeom>
        </p:spPr>
      </p:pic>
    </p:spTree>
    <p:extLst>
      <p:ext uri="{BB962C8B-B14F-4D97-AF65-F5344CB8AC3E}">
        <p14:creationId xmlns:p14="http://schemas.microsoft.com/office/powerpoint/2010/main" val="3211969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7D5AA-CA71-B2EA-9BB8-C0EDE40F9A72}"/>
              </a:ext>
            </a:extLst>
          </p:cNvPr>
          <p:cNvSpPr>
            <a:spLocks noGrp="1"/>
          </p:cNvSpPr>
          <p:nvPr>
            <p:ph type="title"/>
          </p:nvPr>
        </p:nvSpPr>
        <p:spPr>
          <a:xfrm>
            <a:off x="6513788" y="365125"/>
            <a:ext cx="5098802" cy="1150008"/>
          </a:xfrm>
        </p:spPr>
        <p:txBody>
          <a:bodyPr>
            <a:normAutofit/>
          </a:bodyPr>
          <a:lstStyle/>
          <a:p>
            <a:r>
              <a:rPr lang="en-US" sz="4000">
                <a:latin typeface="Calibri"/>
                <a:ea typeface="Calibri"/>
                <a:cs typeface="Calibri"/>
              </a:rPr>
              <a:t>Organizational Design</a:t>
            </a:r>
            <a:endParaRPr lang="en-US" sz="4000">
              <a:ea typeface="Calibri Light" panose="020F0302020204030204"/>
              <a:cs typeface="Calibri Light" panose="020F0302020204030204"/>
            </a:endParaRPr>
          </a:p>
        </p:txBody>
      </p:sp>
      <p:pic>
        <p:nvPicPr>
          <p:cNvPr id="5" name="Picture 4" descr="Person holding a puzzle piece">
            <a:extLst>
              <a:ext uri="{FF2B5EF4-FFF2-40B4-BE49-F238E27FC236}">
                <a16:creationId xmlns:a16="http://schemas.microsoft.com/office/drawing/2014/main" id="{921C09C5-DEDE-4321-6E46-083E494AC7E3}"/>
              </a:ext>
            </a:extLst>
          </p:cNvPr>
          <p:cNvPicPr>
            <a:picLocks noChangeAspect="1"/>
          </p:cNvPicPr>
          <p:nvPr/>
        </p:nvPicPr>
        <p:blipFill>
          <a:blip r:embed="rId2"/>
          <a:srcRect l="20068" r="1950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B0D2937-FEF5-83F5-F40E-BCF36FC7AEDA}"/>
              </a:ext>
            </a:extLst>
          </p:cNvPr>
          <p:cNvSpPr>
            <a:spLocks noGrp="1"/>
          </p:cNvSpPr>
          <p:nvPr>
            <p:ph idx="1"/>
          </p:nvPr>
        </p:nvSpPr>
        <p:spPr>
          <a:xfrm>
            <a:off x="6513788" y="1518947"/>
            <a:ext cx="5491490" cy="4658016"/>
          </a:xfrm>
        </p:spPr>
        <p:txBody>
          <a:bodyPr vert="horz" lIns="91440" tIns="45720" rIns="91440" bIns="45720" rtlCol="0" anchor="t">
            <a:normAutofit/>
          </a:bodyPr>
          <a:lstStyle/>
          <a:p>
            <a:r>
              <a:rPr lang="en-US" sz="2400">
                <a:ea typeface="Calibri"/>
                <a:cs typeface="Calibri"/>
              </a:rPr>
              <a:t>When managers create or modify organizational structures, they are engaged in </a:t>
            </a:r>
            <a:r>
              <a:rPr lang="en-US" sz="2400" b="1">
                <a:ea typeface="Calibri"/>
                <a:cs typeface="Calibri"/>
              </a:rPr>
              <a:t>organizational design</a:t>
            </a:r>
            <a:r>
              <a:rPr lang="en-US" sz="2400">
                <a:ea typeface="Calibri"/>
                <a:cs typeface="Calibri"/>
              </a:rPr>
              <a:t>.</a:t>
            </a:r>
            <a:endParaRPr lang="en-US" sz="2400" dirty="0">
              <a:ea typeface="Calibri"/>
              <a:cs typeface="Calibri"/>
            </a:endParaRPr>
          </a:p>
          <a:p>
            <a:r>
              <a:rPr lang="en-US" sz="2400">
                <a:ea typeface="Calibri"/>
                <a:cs typeface="Calibri"/>
              </a:rPr>
              <a:t>Organizational design involves decisions about six key elements: </a:t>
            </a:r>
            <a:endParaRPr lang="en-US" sz="2400" dirty="0">
              <a:ea typeface="Calibri"/>
              <a:cs typeface="Calibri"/>
            </a:endParaRPr>
          </a:p>
          <a:p>
            <a:pPr lvl="1"/>
            <a:r>
              <a:rPr lang="en-US">
                <a:ea typeface="Calibri"/>
                <a:cs typeface="Calibri"/>
              </a:rPr>
              <a:t>Work specialization</a:t>
            </a:r>
            <a:endParaRPr lang="en-US" dirty="0">
              <a:ea typeface="Calibri"/>
              <a:cs typeface="Calibri"/>
            </a:endParaRPr>
          </a:p>
          <a:p>
            <a:pPr lvl="1"/>
            <a:r>
              <a:rPr lang="en-US">
                <a:ea typeface="Calibri"/>
                <a:cs typeface="Calibri"/>
              </a:rPr>
              <a:t>Departmentalization</a:t>
            </a:r>
            <a:endParaRPr lang="en-US" dirty="0">
              <a:ea typeface="Calibri"/>
              <a:cs typeface="Calibri"/>
            </a:endParaRPr>
          </a:p>
          <a:p>
            <a:pPr lvl="1"/>
            <a:r>
              <a:rPr lang="en-US">
                <a:ea typeface="Calibri"/>
                <a:cs typeface="Calibri"/>
              </a:rPr>
              <a:t>Chain of command</a:t>
            </a:r>
            <a:endParaRPr lang="en-US" dirty="0">
              <a:ea typeface="Calibri"/>
              <a:cs typeface="Calibri"/>
            </a:endParaRPr>
          </a:p>
          <a:p>
            <a:pPr lvl="1"/>
            <a:r>
              <a:rPr lang="en-US">
                <a:ea typeface="Calibri"/>
                <a:cs typeface="Calibri"/>
              </a:rPr>
              <a:t>Span of control</a:t>
            </a:r>
            <a:endParaRPr lang="en-US" dirty="0">
              <a:ea typeface="Calibri"/>
              <a:cs typeface="Calibri"/>
            </a:endParaRPr>
          </a:p>
          <a:p>
            <a:pPr lvl="1"/>
            <a:r>
              <a:rPr lang="en-US">
                <a:ea typeface="Calibri"/>
                <a:cs typeface="Calibri"/>
              </a:rPr>
              <a:t>Centralization/decentralization</a:t>
            </a:r>
            <a:endParaRPr lang="en-US" dirty="0">
              <a:ea typeface="Calibri"/>
              <a:cs typeface="Calibri"/>
            </a:endParaRPr>
          </a:p>
          <a:p>
            <a:pPr lvl="1"/>
            <a:r>
              <a:rPr lang="en-US">
                <a:ea typeface="Calibri"/>
                <a:cs typeface="Calibri"/>
              </a:rPr>
              <a:t>Formalization</a:t>
            </a:r>
            <a:endParaRPr lang="en-US" dirty="0">
              <a:ea typeface="Calibri"/>
              <a:cs typeface="Calibri"/>
            </a:endParaRPr>
          </a:p>
          <a:p>
            <a:endParaRPr lang="en-US" sz="2400" dirty="0">
              <a:ea typeface="Calibri"/>
              <a:cs typeface="Calibri"/>
            </a:endParaRPr>
          </a:p>
        </p:txBody>
      </p:sp>
    </p:spTree>
    <p:extLst>
      <p:ext uri="{BB962C8B-B14F-4D97-AF65-F5344CB8AC3E}">
        <p14:creationId xmlns:p14="http://schemas.microsoft.com/office/powerpoint/2010/main" val="191042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urple and white chart&#10;&#10;AI-generated content may be incorrect.">
            <a:extLst>
              <a:ext uri="{FF2B5EF4-FFF2-40B4-BE49-F238E27FC236}">
                <a16:creationId xmlns:a16="http://schemas.microsoft.com/office/drawing/2014/main" id="{5E220522-54A2-0DFB-F69D-D4922BB15D18}"/>
              </a:ext>
            </a:extLst>
          </p:cNvPr>
          <p:cNvPicPr>
            <a:picLocks noChangeAspect="1"/>
          </p:cNvPicPr>
          <p:nvPr/>
        </p:nvPicPr>
        <p:blipFill>
          <a:blip r:embed="rId2"/>
          <a:stretch>
            <a:fillRect/>
          </a:stretch>
        </p:blipFill>
        <p:spPr>
          <a:xfrm>
            <a:off x="457200" y="222586"/>
            <a:ext cx="11277600" cy="6483084"/>
          </a:xfrm>
          <a:prstGeom prst="rect">
            <a:avLst/>
          </a:prstGeom>
        </p:spPr>
      </p:pic>
    </p:spTree>
    <p:extLst>
      <p:ext uri="{BB962C8B-B14F-4D97-AF65-F5344CB8AC3E}">
        <p14:creationId xmlns:p14="http://schemas.microsoft.com/office/powerpoint/2010/main" val="3774686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5EC07-FBDC-D1BC-268D-A63C454475C0}"/>
              </a:ext>
            </a:extLst>
          </p:cNvPr>
          <p:cNvSpPr>
            <a:spLocks noGrp="1"/>
          </p:cNvSpPr>
          <p:nvPr>
            <p:ph type="title"/>
          </p:nvPr>
        </p:nvSpPr>
        <p:spPr>
          <a:xfrm>
            <a:off x="841248" y="256032"/>
            <a:ext cx="10506456" cy="1014984"/>
          </a:xfrm>
        </p:spPr>
        <p:txBody>
          <a:bodyPr anchor="b">
            <a:normAutofit/>
          </a:bodyPr>
          <a:lstStyle/>
          <a:p>
            <a:br>
              <a:rPr lang="en-US" sz="3100" b="1">
                <a:latin typeface="Segoe UI"/>
                <a:cs typeface="Segoe UI"/>
              </a:rPr>
            </a:br>
            <a:r>
              <a:rPr lang="en-US" sz="3100" b="1">
                <a:latin typeface="Segoe UI"/>
                <a:cs typeface="Segoe UI"/>
              </a:rPr>
              <a:t>Work Specialization (Division of Labor)</a:t>
            </a:r>
            <a:endParaRPr lang="en-US" sz="3100" b="1">
              <a:ea typeface="Calibri Light" panose="020F0302020204030204"/>
              <a:cs typeface="Calibri Light" panose="020F0302020204030204"/>
            </a:endParaRPr>
          </a:p>
          <a:p>
            <a:endParaRPr lang="en-US" sz="3100">
              <a:ea typeface="Calibri Light"/>
              <a:cs typeface="Calibri Light"/>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E7653F3-4865-FFC9-D349-A40866D40A0E}"/>
              </a:ext>
            </a:extLst>
          </p:cNvPr>
          <p:cNvGraphicFramePr>
            <a:graphicFrameLocks noGrp="1"/>
          </p:cNvGraphicFramePr>
          <p:nvPr>
            <p:ph idx="1"/>
            <p:extLst>
              <p:ext uri="{D42A27DB-BD31-4B8C-83A1-F6EECF244321}">
                <p14:modId xmlns:p14="http://schemas.microsoft.com/office/powerpoint/2010/main" val="232846976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1228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ar assembly line in a factory&#10;&#10;Description automatically generated">
            <a:extLst>
              <a:ext uri="{FF2B5EF4-FFF2-40B4-BE49-F238E27FC236}">
                <a16:creationId xmlns:a16="http://schemas.microsoft.com/office/drawing/2014/main" id="{DED47988-2BF3-B3A3-376B-57398993FED4}"/>
              </a:ext>
            </a:extLst>
          </p:cNvPr>
          <p:cNvPicPr>
            <a:picLocks noChangeAspect="1"/>
          </p:cNvPicPr>
          <p:nvPr/>
        </p:nvPicPr>
        <p:blipFill>
          <a:blip r:embed="rId2"/>
          <a:stretch>
            <a:fillRect/>
          </a:stretch>
        </p:blipFill>
        <p:spPr>
          <a:xfrm>
            <a:off x="507804" y="4980"/>
            <a:ext cx="11231177" cy="6853020"/>
          </a:xfrm>
          <a:prstGeom prst="rect">
            <a:avLst/>
          </a:prstGeom>
        </p:spPr>
      </p:pic>
    </p:spTree>
    <p:extLst>
      <p:ext uri="{BB962C8B-B14F-4D97-AF65-F5344CB8AC3E}">
        <p14:creationId xmlns:p14="http://schemas.microsoft.com/office/powerpoint/2010/main" val="4088479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49932-5AD5-6A96-AB68-C0B399ECAC51}"/>
              </a:ext>
            </a:extLst>
          </p:cNvPr>
          <p:cNvSpPr>
            <a:spLocks noGrp="1"/>
          </p:cNvSpPr>
          <p:nvPr>
            <p:ph type="title"/>
          </p:nvPr>
        </p:nvSpPr>
        <p:spPr>
          <a:xfrm>
            <a:off x="841248" y="256032"/>
            <a:ext cx="10506456" cy="1014984"/>
          </a:xfrm>
        </p:spPr>
        <p:txBody>
          <a:bodyPr anchor="b">
            <a:normAutofit/>
          </a:bodyPr>
          <a:lstStyle/>
          <a:p>
            <a:br>
              <a:rPr lang="en-US" sz="3100" b="1">
                <a:latin typeface="Segoe UI"/>
                <a:cs typeface="Segoe UI"/>
              </a:rPr>
            </a:br>
            <a:r>
              <a:rPr lang="en-US" sz="3100" b="1">
                <a:latin typeface="Segoe UI"/>
                <a:cs typeface="Segoe UI"/>
              </a:rPr>
              <a:t>Work Specialization (Division of Labor)</a:t>
            </a:r>
            <a:endParaRPr lang="en-US" sz="3100">
              <a:latin typeface="Segoe UI"/>
              <a:cs typeface="Segoe UI"/>
            </a:endParaRPr>
          </a:p>
          <a:p>
            <a:endParaRPr lang="en-US" sz="3100">
              <a:ea typeface="Calibri Light"/>
              <a:cs typeface="Calibri Light"/>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773F0F3-12F6-E4C9-562F-9B9B962C99F6}"/>
              </a:ext>
            </a:extLst>
          </p:cNvPr>
          <p:cNvGraphicFramePr>
            <a:graphicFrameLocks noGrp="1"/>
          </p:cNvGraphicFramePr>
          <p:nvPr>
            <p:ph idx="1"/>
            <p:extLst>
              <p:ext uri="{D42A27DB-BD31-4B8C-83A1-F6EECF244321}">
                <p14:modId xmlns:p14="http://schemas.microsoft.com/office/powerpoint/2010/main" val="390717462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733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9D237-0806-2EEC-DCC7-2322A0EB8A9D}"/>
              </a:ext>
            </a:extLst>
          </p:cNvPr>
          <p:cNvSpPr>
            <a:spLocks noGrp="1"/>
          </p:cNvSpPr>
          <p:nvPr>
            <p:ph type="title"/>
          </p:nvPr>
        </p:nvSpPr>
        <p:spPr>
          <a:xfrm>
            <a:off x="5297762" y="329184"/>
            <a:ext cx="6251110" cy="1783080"/>
          </a:xfrm>
        </p:spPr>
        <p:txBody>
          <a:bodyPr anchor="b">
            <a:normAutofit/>
          </a:bodyPr>
          <a:lstStyle/>
          <a:p>
            <a:br>
              <a:rPr lang="en-US" sz="3800" b="1">
                <a:latin typeface="Segoe UI"/>
                <a:cs typeface="Segoe UI"/>
              </a:rPr>
            </a:br>
            <a:r>
              <a:rPr lang="en-US" sz="3800" b="1">
                <a:latin typeface="Segoe UI"/>
                <a:cs typeface="Segoe UI"/>
              </a:rPr>
              <a:t>Work Specialization (Division of Labor)</a:t>
            </a:r>
            <a:endParaRPr lang="en-US" sz="3800">
              <a:latin typeface="Segoe UI"/>
              <a:cs typeface="Segoe UI"/>
            </a:endParaRPr>
          </a:p>
          <a:p>
            <a:endParaRPr lang="en-US" sz="3800">
              <a:ea typeface="Calibri Light"/>
              <a:cs typeface="Calibri Light"/>
            </a:endParaRPr>
          </a:p>
        </p:txBody>
      </p:sp>
      <p:pic>
        <p:nvPicPr>
          <p:cNvPr id="5" name="Picture 4" descr="Hands-on top of each other">
            <a:extLst>
              <a:ext uri="{FF2B5EF4-FFF2-40B4-BE49-F238E27FC236}">
                <a16:creationId xmlns:a16="http://schemas.microsoft.com/office/drawing/2014/main" id="{B386593D-0160-7422-CCD9-582850245BC5}"/>
              </a:ext>
            </a:extLst>
          </p:cNvPr>
          <p:cNvPicPr>
            <a:picLocks noChangeAspect="1"/>
          </p:cNvPicPr>
          <p:nvPr/>
        </p:nvPicPr>
        <p:blipFill>
          <a:blip r:embed="rId2"/>
          <a:srcRect l="56426" r="13928" b="-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DDB91B-C334-E575-1046-A1450649601D}"/>
              </a:ext>
            </a:extLst>
          </p:cNvPr>
          <p:cNvSpPr>
            <a:spLocks noGrp="1"/>
          </p:cNvSpPr>
          <p:nvPr>
            <p:ph idx="1"/>
          </p:nvPr>
        </p:nvSpPr>
        <p:spPr>
          <a:xfrm>
            <a:off x="4960388" y="2543754"/>
            <a:ext cx="6832899" cy="4164318"/>
          </a:xfrm>
        </p:spPr>
        <p:txBody>
          <a:bodyPr vert="horz" lIns="91440" tIns="45720" rIns="91440" bIns="45720" rtlCol="0" anchor="t">
            <a:normAutofit/>
          </a:bodyPr>
          <a:lstStyle/>
          <a:p>
            <a:r>
              <a:rPr lang="en-US" sz="1800">
                <a:latin typeface="Segoe UI"/>
                <a:cs typeface="Segoe UI"/>
              </a:rPr>
              <a:t>However, overuse of specialization can lead to negative effects such as: </a:t>
            </a:r>
            <a:endParaRPr lang="en-US" sz="1800">
              <a:ea typeface="Calibri" panose="020F0502020204030204"/>
              <a:cs typeface="Calibri" panose="020F0502020204030204"/>
            </a:endParaRPr>
          </a:p>
          <a:p>
            <a:r>
              <a:rPr lang="en-US" sz="1800">
                <a:latin typeface="Segoe UI"/>
                <a:cs typeface="Segoe UI"/>
              </a:rPr>
              <a:t>Boredom</a:t>
            </a:r>
            <a:endParaRPr lang="en-US" sz="1800" dirty="0">
              <a:ea typeface="Calibri"/>
              <a:cs typeface="Calibri"/>
            </a:endParaRPr>
          </a:p>
          <a:p>
            <a:r>
              <a:rPr lang="en-US" sz="1800">
                <a:latin typeface="Segoe UI"/>
                <a:cs typeface="Segoe UI"/>
              </a:rPr>
              <a:t>Fatigue</a:t>
            </a:r>
            <a:endParaRPr lang="en-US" sz="1800" dirty="0">
              <a:ea typeface="Calibri"/>
              <a:cs typeface="Calibri"/>
            </a:endParaRPr>
          </a:p>
          <a:p>
            <a:r>
              <a:rPr lang="en-US" sz="1800">
                <a:latin typeface="Segoe UI"/>
                <a:cs typeface="Segoe UI"/>
              </a:rPr>
              <a:t>Stress</a:t>
            </a:r>
            <a:endParaRPr lang="en-US" sz="1800" dirty="0">
              <a:ea typeface="Calibri"/>
              <a:cs typeface="Calibri"/>
            </a:endParaRPr>
          </a:p>
          <a:p>
            <a:r>
              <a:rPr lang="en-US" sz="1800">
                <a:latin typeface="Segoe UI"/>
                <a:cs typeface="Segoe UI"/>
              </a:rPr>
              <a:t>Low productivity</a:t>
            </a:r>
            <a:endParaRPr lang="en-US" sz="1800" dirty="0">
              <a:ea typeface="Calibri"/>
              <a:cs typeface="Calibri"/>
            </a:endParaRPr>
          </a:p>
          <a:p>
            <a:r>
              <a:rPr lang="en-US" sz="1800">
                <a:latin typeface="Segoe UI"/>
                <a:cs typeface="Segoe UI"/>
              </a:rPr>
              <a:t>Poor quality</a:t>
            </a:r>
            <a:endParaRPr lang="en-US" sz="1800" dirty="0">
              <a:ea typeface="Calibri"/>
              <a:cs typeface="Calibri"/>
            </a:endParaRPr>
          </a:p>
          <a:p>
            <a:r>
              <a:rPr lang="en-US" sz="1800">
                <a:latin typeface="Segoe UI"/>
                <a:cs typeface="Segoe UI"/>
              </a:rPr>
              <a:t>Increased absenteeism</a:t>
            </a:r>
            <a:endParaRPr lang="en-US" sz="1800" dirty="0">
              <a:ea typeface="Calibri"/>
              <a:cs typeface="Calibri"/>
            </a:endParaRPr>
          </a:p>
          <a:p>
            <a:r>
              <a:rPr lang="en-US" sz="1800">
                <a:latin typeface="Segoe UI"/>
                <a:cs typeface="Segoe UI"/>
              </a:rPr>
              <a:t>High turnover</a:t>
            </a:r>
            <a:endParaRPr lang="en-US" sz="1800" dirty="0">
              <a:ea typeface="Calibri"/>
              <a:cs typeface="Calibri"/>
            </a:endParaRPr>
          </a:p>
          <a:p>
            <a:r>
              <a:rPr lang="en-US" sz="1800">
                <a:latin typeface="Segoe UI"/>
                <a:cs typeface="Segoe UI"/>
              </a:rPr>
              <a:t>These human and organizational costs can eventually outweigh the economic benefits of extreme specialization.</a:t>
            </a:r>
            <a:endParaRPr lang="en-US" sz="1800" dirty="0">
              <a:ea typeface="Calibri"/>
              <a:cs typeface="Calibri"/>
            </a:endParaRPr>
          </a:p>
          <a:p>
            <a:endParaRPr lang="en-US" sz="1800" dirty="0">
              <a:ea typeface="Calibri"/>
              <a:cs typeface="Calibri"/>
            </a:endParaRPr>
          </a:p>
        </p:txBody>
      </p:sp>
    </p:spTree>
    <p:extLst>
      <p:ext uri="{BB962C8B-B14F-4D97-AF65-F5344CB8AC3E}">
        <p14:creationId xmlns:p14="http://schemas.microsoft.com/office/powerpoint/2010/main" val="1375068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50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7D60A28-C477-9B4F-722C-23C5968B5825}"/>
              </a:ext>
            </a:extLst>
          </p:cNvPr>
          <p:cNvPicPr>
            <a:picLocks noChangeAspect="1"/>
          </p:cNvPicPr>
          <p:nvPr/>
        </p:nvPicPr>
        <p:blipFill>
          <a:blip r:embed="rId2"/>
          <a:stretch>
            <a:fillRect/>
          </a:stretch>
        </p:blipFill>
        <p:spPr>
          <a:xfrm>
            <a:off x="6421035" y="1748996"/>
            <a:ext cx="5129784" cy="3360008"/>
          </a:xfrm>
          <a:prstGeom prst="rect">
            <a:avLst/>
          </a:prstGeom>
        </p:spPr>
      </p:pic>
      <p:sp>
        <p:nvSpPr>
          <p:cNvPr id="27"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C74F0F-9DC9-6BDA-DFFA-5F0D8428A2B9}"/>
              </a:ext>
            </a:extLst>
          </p:cNvPr>
          <p:cNvPicPr>
            <a:picLocks noChangeAspect="1"/>
          </p:cNvPicPr>
          <p:nvPr/>
        </p:nvPicPr>
        <p:blipFill>
          <a:blip r:embed="rId3"/>
          <a:stretch>
            <a:fillRect/>
          </a:stretch>
        </p:blipFill>
        <p:spPr>
          <a:xfrm>
            <a:off x="641180" y="1961670"/>
            <a:ext cx="5129784" cy="2934659"/>
          </a:xfrm>
          <a:prstGeom prst="rect">
            <a:avLst/>
          </a:prstGeom>
        </p:spPr>
      </p:pic>
    </p:spTree>
    <p:extLst>
      <p:ext uri="{BB962C8B-B14F-4D97-AF65-F5344CB8AC3E}">
        <p14:creationId xmlns:p14="http://schemas.microsoft.com/office/powerpoint/2010/main" val="1105043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EBD6901-7316-4DC6-E876-E2C1ADCE8AE8}"/>
              </a:ext>
            </a:extLst>
          </p:cNvPr>
          <p:cNvPicPr>
            <a:picLocks noChangeAspect="1"/>
          </p:cNvPicPr>
          <p:nvPr/>
        </p:nvPicPr>
        <p:blipFill>
          <a:blip r:embed="rId2"/>
          <a:stretch>
            <a:fillRect/>
          </a:stretch>
        </p:blipFill>
        <p:spPr>
          <a:xfrm>
            <a:off x="195943" y="174589"/>
            <a:ext cx="11814628" cy="6552364"/>
          </a:xfrm>
          <a:prstGeom prst="rect">
            <a:avLst/>
          </a:prstGeom>
        </p:spPr>
      </p:pic>
    </p:spTree>
    <p:extLst>
      <p:ext uri="{BB962C8B-B14F-4D97-AF65-F5344CB8AC3E}">
        <p14:creationId xmlns:p14="http://schemas.microsoft.com/office/powerpoint/2010/main" val="1461473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277C5-681D-C539-875F-E43EC3904550}"/>
              </a:ext>
            </a:extLst>
          </p:cNvPr>
          <p:cNvSpPr>
            <a:spLocks noGrp="1"/>
          </p:cNvSpPr>
          <p:nvPr>
            <p:ph type="title"/>
          </p:nvPr>
        </p:nvSpPr>
        <p:spPr>
          <a:xfrm>
            <a:off x="466722" y="586855"/>
            <a:ext cx="3201366" cy="3387497"/>
          </a:xfrm>
        </p:spPr>
        <p:txBody>
          <a:bodyPr anchor="b">
            <a:normAutofit/>
          </a:bodyPr>
          <a:lstStyle/>
          <a:p>
            <a:pPr algn="r"/>
            <a:br>
              <a:rPr lang="en-US" sz="3400" b="1">
                <a:solidFill>
                  <a:srgbClr val="FFFFFF"/>
                </a:solidFill>
                <a:latin typeface="Segoe UI"/>
                <a:cs typeface="Segoe UI"/>
              </a:rPr>
            </a:br>
            <a:r>
              <a:rPr lang="en-US" sz="3400" b="1">
                <a:solidFill>
                  <a:srgbClr val="FFFFFF"/>
                </a:solidFill>
                <a:latin typeface="Segoe UI"/>
                <a:cs typeface="Segoe UI"/>
              </a:rPr>
              <a:t>Today’s View on Work Specialization</a:t>
            </a:r>
            <a:endParaRPr lang="en-US" sz="3400" b="1">
              <a:solidFill>
                <a:srgbClr val="FFFFFF"/>
              </a:solidFill>
              <a:ea typeface="Calibri Light" panose="020F0302020204030204"/>
              <a:cs typeface="Calibri Light" panose="020F0302020204030204"/>
            </a:endParaRPr>
          </a:p>
          <a:p>
            <a:pPr algn="r"/>
            <a:endParaRPr lang="en-US" sz="3400">
              <a:solidFill>
                <a:srgbClr val="FFFFFF"/>
              </a:solidFill>
              <a:ea typeface="Calibri Light"/>
              <a:cs typeface="Calibri Light"/>
            </a:endParaRPr>
          </a:p>
        </p:txBody>
      </p:sp>
      <p:sp>
        <p:nvSpPr>
          <p:cNvPr id="13" name="Content Placeholder 2">
            <a:extLst>
              <a:ext uri="{FF2B5EF4-FFF2-40B4-BE49-F238E27FC236}">
                <a16:creationId xmlns:a16="http://schemas.microsoft.com/office/drawing/2014/main" id="{94C97C1B-B5A4-5DE9-679E-3CA0FD2491C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700">
                <a:latin typeface="Segoe UI"/>
                <a:cs typeface="Segoe UI"/>
              </a:rPr>
              <a:t>Most managers still view </a:t>
            </a:r>
            <a:r>
              <a:rPr lang="en-US" sz="1700" b="1">
                <a:latin typeface="Segoe UI"/>
                <a:cs typeface="Segoe UI"/>
              </a:rPr>
              <a:t>work specialization</a:t>
            </a:r>
            <a:r>
              <a:rPr lang="en-US" sz="1700">
                <a:latin typeface="Segoe UI"/>
                <a:cs typeface="Segoe UI"/>
              </a:rPr>
              <a:t> as valuable because it increases employee efficiency.</a:t>
            </a:r>
            <a:endParaRPr lang="en-US" sz="1700">
              <a:ea typeface="Calibri" panose="020F0502020204030204"/>
              <a:cs typeface="Calibri" panose="020F0502020204030204"/>
            </a:endParaRPr>
          </a:p>
          <a:p>
            <a:r>
              <a:rPr lang="en-US" sz="1700">
                <a:latin typeface="Segoe UI"/>
                <a:cs typeface="Segoe UI"/>
              </a:rPr>
              <a:t>McDonald’s is an example of a company that uses </a:t>
            </a:r>
            <a:r>
              <a:rPr lang="en-US" sz="1700" b="1">
                <a:latin typeface="Segoe UI"/>
                <a:cs typeface="Segoe UI"/>
              </a:rPr>
              <a:t>high work specialization</a:t>
            </a:r>
            <a:r>
              <a:rPr lang="en-US" sz="1700">
                <a:latin typeface="Segoe UI"/>
                <a:cs typeface="Segoe UI"/>
              </a:rPr>
              <a:t> to produce and deliver food quickly.</a:t>
            </a:r>
            <a:endParaRPr lang="en-US" sz="1700">
              <a:ea typeface="Calibri"/>
              <a:cs typeface="Calibri"/>
            </a:endParaRPr>
          </a:p>
          <a:p>
            <a:r>
              <a:rPr lang="en-US" sz="1700">
                <a:latin typeface="Segoe UI"/>
                <a:cs typeface="Segoe UI"/>
              </a:rPr>
              <a:t>Different employees at McDonald’s handle specific tasks (e.g., taking orders, cooking, assembling burgers, frying, bagging orders).</a:t>
            </a:r>
            <a:endParaRPr lang="en-US" sz="1700">
              <a:ea typeface="Calibri"/>
              <a:cs typeface="Calibri"/>
            </a:endParaRPr>
          </a:p>
          <a:p>
            <a:r>
              <a:rPr lang="en-US" sz="1700">
                <a:latin typeface="Segoe UI"/>
                <a:cs typeface="Segoe UI"/>
              </a:rPr>
              <a:t>This intense focus on efficiency contributes to </a:t>
            </a:r>
            <a:r>
              <a:rPr lang="en-US" sz="1700" b="1">
                <a:latin typeface="Segoe UI"/>
                <a:cs typeface="Segoe UI"/>
              </a:rPr>
              <a:t>high productivity</a:t>
            </a:r>
            <a:r>
              <a:rPr lang="en-US" sz="1700">
                <a:latin typeface="Segoe UI"/>
                <a:cs typeface="Segoe UI"/>
              </a:rPr>
              <a:t>, which is why fast food is produced so quickly.</a:t>
            </a:r>
            <a:endParaRPr lang="en-US" sz="1700">
              <a:ea typeface="Calibri"/>
              <a:cs typeface="Calibri"/>
            </a:endParaRPr>
          </a:p>
          <a:p>
            <a:r>
              <a:rPr lang="en-US" sz="1700">
                <a:latin typeface="Segoe UI"/>
                <a:cs typeface="Segoe UI"/>
              </a:rPr>
              <a:t>Many McDonald’s outlets use </a:t>
            </a:r>
            <a:r>
              <a:rPr lang="en-US" sz="1700" b="1">
                <a:latin typeface="Segoe UI"/>
                <a:cs typeface="Segoe UI"/>
              </a:rPr>
              <a:t>timing clocks</a:t>
            </a:r>
            <a:r>
              <a:rPr lang="en-US" sz="1700">
                <a:latin typeface="Segoe UI"/>
                <a:cs typeface="Segoe UI"/>
              </a:rPr>
              <a:t> to track how long employees take to complete orders, with clear order‑fulfillment goals.</a:t>
            </a:r>
            <a:endParaRPr lang="en-US" sz="1700">
              <a:ea typeface="Calibri"/>
              <a:cs typeface="Calibri"/>
            </a:endParaRPr>
          </a:p>
          <a:p>
            <a:r>
              <a:rPr lang="en-US" sz="1700">
                <a:latin typeface="Segoe UI"/>
                <a:cs typeface="Segoe UI"/>
              </a:rPr>
              <a:t>However, there is a limit: after a certain point, more specialization does </a:t>
            </a:r>
            <a:r>
              <a:rPr lang="en-US" sz="1700" b="1">
                <a:latin typeface="Segoe UI"/>
                <a:cs typeface="Segoe UI"/>
              </a:rPr>
              <a:t>not</a:t>
            </a:r>
            <a:r>
              <a:rPr lang="en-US" sz="1700">
                <a:latin typeface="Segoe UI"/>
                <a:cs typeface="Segoe UI"/>
              </a:rPr>
              <a:t> improve productivity.</a:t>
            </a:r>
            <a:endParaRPr lang="en-US" sz="1700">
              <a:ea typeface="Calibri"/>
              <a:cs typeface="Calibri"/>
            </a:endParaRPr>
          </a:p>
          <a:p>
            <a:r>
              <a:rPr lang="en-US" sz="1700">
                <a:latin typeface="Segoe UI"/>
                <a:cs typeface="Segoe UI"/>
              </a:rPr>
              <a:t>Some companies (e.g., Avery Dennison, Ford Australia, Hallmark, American Express) purposely use </a:t>
            </a:r>
            <a:r>
              <a:rPr lang="en-US" sz="1700" b="1">
                <a:latin typeface="Segoe UI"/>
                <a:cs typeface="Segoe UI"/>
              </a:rPr>
              <a:t>minimal work specialization</a:t>
            </a:r>
            <a:r>
              <a:rPr lang="en-US" sz="1700">
                <a:latin typeface="Segoe UI"/>
                <a:cs typeface="Segoe UI"/>
              </a:rPr>
              <a:t>.</a:t>
            </a:r>
            <a:endParaRPr lang="en-US" sz="1700">
              <a:ea typeface="Calibri"/>
              <a:cs typeface="Calibri"/>
            </a:endParaRPr>
          </a:p>
          <a:p>
            <a:r>
              <a:rPr lang="en-US" sz="1700">
                <a:latin typeface="Segoe UI"/>
                <a:cs typeface="Segoe UI"/>
              </a:rPr>
              <a:t>These companies instead give employees a </a:t>
            </a:r>
            <a:r>
              <a:rPr lang="en-US" sz="1700" b="1">
                <a:latin typeface="Segoe UI"/>
                <a:cs typeface="Segoe UI"/>
              </a:rPr>
              <a:t>broad range of tasks</a:t>
            </a:r>
            <a:r>
              <a:rPr lang="en-US" sz="1700">
                <a:latin typeface="Segoe UI"/>
                <a:cs typeface="Segoe UI"/>
              </a:rPr>
              <a:t>, aiming to reduce negative effects of excessive specialization (e.g., boredom, low morale).</a:t>
            </a:r>
            <a:endParaRPr lang="en-US" sz="1700">
              <a:ea typeface="Calibri"/>
              <a:cs typeface="Calibri"/>
            </a:endParaRPr>
          </a:p>
          <a:p>
            <a:pPr marL="0" indent="0">
              <a:buNone/>
            </a:pPr>
            <a:endParaRPr lang="en-US" sz="1700">
              <a:ea typeface="Calibri"/>
              <a:cs typeface="Calibri"/>
            </a:endParaRPr>
          </a:p>
        </p:txBody>
      </p:sp>
    </p:spTree>
    <p:extLst>
      <p:ext uri="{BB962C8B-B14F-4D97-AF65-F5344CB8AC3E}">
        <p14:creationId xmlns:p14="http://schemas.microsoft.com/office/powerpoint/2010/main" val="2352566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95949-353F-5CA3-7FC4-ACF0602117D7}"/>
              </a:ext>
            </a:extLst>
          </p:cNvPr>
          <p:cNvSpPr>
            <a:spLocks noGrp="1"/>
          </p:cNvSpPr>
          <p:nvPr>
            <p:ph type="title"/>
          </p:nvPr>
        </p:nvSpPr>
        <p:spPr>
          <a:xfrm>
            <a:off x="838200" y="365125"/>
            <a:ext cx="10515600" cy="698670"/>
          </a:xfrm>
        </p:spPr>
        <p:txBody>
          <a:bodyPr>
            <a:normAutofit fontScale="90000"/>
          </a:bodyPr>
          <a:lstStyle/>
          <a:p>
            <a:pPr algn="ctr"/>
            <a:br>
              <a:rPr lang="en-US" sz="3600" b="1" dirty="0">
                <a:latin typeface="Segoe UI"/>
                <a:cs typeface="Segoe UI"/>
              </a:rPr>
            </a:br>
            <a:r>
              <a:rPr lang="en-US" sz="3600" b="1">
                <a:latin typeface="Segoe UI"/>
                <a:cs typeface="Segoe UI"/>
              </a:rPr>
              <a:t>Departmentalization</a:t>
            </a:r>
            <a:endParaRPr lang="en-US" sz="3600" b="1">
              <a:ea typeface="Calibri Light" panose="020F0302020204030204"/>
              <a:cs typeface="Calibri Light" panose="020F0302020204030204"/>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DB7961D9-0D6D-9CF7-2EAF-24F5E2268E14}"/>
              </a:ext>
            </a:extLst>
          </p:cNvPr>
          <p:cNvGraphicFramePr>
            <a:graphicFrameLocks noGrp="1"/>
          </p:cNvGraphicFramePr>
          <p:nvPr>
            <p:ph idx="1"/>
          </p:nvPr>
        </p:nvGraphicFramePr>
        <p:xfrm>
          <a:off x="838200" y="1225753"/>
          <a:ext cx="10515600" cy="5253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63747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2E3C55F-723F-3E1B-0EF9-F0332B57C997}"/>
              </a:ext>
            </a:extLst>
          </p:cNvPr>
          <p:cNvPicPr>
            <a:picLocks noChangeAspect="1"/>
          </p:cNvPicPr>
          <p:nvPr/>
        </p:nvPicPr>
        <p:blipFill>
          <a:blip r:embed="rId2"/>
          <a:stretch>
            <a:fillRect/>
          </a:stretch>
        </p:blipFill>
        <p:spPr>
          <a:xfrm>
            <a:off x="275772" y="188686"/>
            <a:ext cx="11713027" cy="6545942"/>
          </a:xfrm>
          <a:prstGeom prst="rect">
            <a:avLst/>
          </a:prstGeom>
        </p:spPr>
      </p:pic>
    </p:spTree>
    <p:extLst>
      <p:ext uri="{BB962C8B-B14F-4D97-AF65-F5344CB8AC3E}">
        <p14:creationId xmlns:p14="http://schemas.microsoft.com/office/powerpoint/2010/main" val="345550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F82317-6F76-4A82-6C37-7DA67F5B36E8}"/>
              </a:ext>
            </a:extLst>
          </p:cNvPr>
          <p:cNvPicPr>
            <a:picLocks noChangeAspect="1"/>
          </p:cNvPicPr>
          <p:nvPr/>
        </p:nvPicPr>
        <p:blipFill>
          <a:blip r:embed="rId2"/>
          <a:stretch>
            <a:fillRect/>
          </a:stretch>
        </p:blipFill>
        <p:spPr>
          <a:xfrm>
            <a:off x="195943" y="201949"/>
            <a:ext cx="11887199" cy="6497644"/>
          </a:xfrm>
          <a:prstGeom prst="rect">
            <a:avLst/>
          </a:prstGeom>
        </p:spPr>
      </p:pic>
    </p:spTree>
    <p:extLst>
      <p:ext uri="{BB962C8B-B14F-4D97-AF65-F5344CB8AC3E}">
        <p14:creationId xmlns:p14="http://schemas.microsoft.com/office/powerpoint/2010/main" val="1210379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EEF87AA-3A25-E5C1-9FE9-863C541A76F7}"/>
              </a:ext>
            </a:extLst>
          </p:cNvPr>
          <p:cNvPicPr>
            <a:picLocks noChangeAspect="1"/>
          </p:cNvPicPr>
          <p:nvPr/>
        </p:nvPicPr>
        <p:blipFill>
          <a:blip r:embed="rId2"/>
          <a:stretch>
            <a:fillRect/>
          </a:stretch>
        </p:blipFill>
        <p:spPr>
          <a:xfrm>
            <a:off x="166915" y="232556"/>
            <a:ext cx="11901713" cy="6407403"/>
          </a:xfrm>
          <a:prstGeom prst="rect">
            <a:avLst/>
          </a:prstGeom>
        </p:spPr>
      </p:pic>
    </p:spTree>
    <p:extLst>
      <p:ext uri="{BB962C8B-B14F-4D97-AF65-F5344CB8AC3E}">
        <p14:creationId xmlns:p14="http://schemas.microsoft.com/office/powerpoint/2010/main" val="2564670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A9204-A348-0CF8-6C86-A1FEB71CD241}"/>
              </a:ext>
            </a:extLst>
          </p:cNvPr>
          <p:cNvSpPr>
            <a:spLocks noGrp="1"/>
          </p:cNvSpPr>
          <p:nvPr>
            <p:ph type="title"/>
          </p:nvPr>
        </p:nvSpPr>
        <p:spPr/>
        <p:txBody>
          <a:bodyPr/>
          <a:lstStyle/>
          <a:p>
            <a:pPr algn="ctr"/>
            <a:r>
              <a:rPr lang="en-US" sz="3200" b="1">
                <a:latin typeface="Segoe UI"/>
                <a:cs typeface="Segoe UI"/>
              </a:rPr>
              <a:t>Departmentalization</a:t>
            </a:r>
            <a:endParaRPr lang="en-US">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D501E97E-44E0-8A04-861E-8EBC1F9FE52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4935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B542-8A19-1F19-7FFE-7F746FDB0716}"/>
              </a:ext>
            </a:extLst>
          </p:cNvPr>
          <p:cNvSpPr>
            <a:spLocks noGrp="1"/>
          </p:cNvSpPr>
          <p:nvPr>
            <p:ph type="title"/>
          </p:nvPr>
        </p:nvSpPr>
        <p:spPr/>
        <p:txBody>
          <a:bodyPr/>
          <a:lstStyle/>
          <a:p>
            <a:pPr algn="ctr"/>
            <a:r>
              <a:rPr lang="en-US" sz="3200" b="1">
                <a:latin typeface="Segoe UI"/>
                <a:cs typeface="Segoe UI"/>
              </a:rPr>
              <a:t>Departmentalization</a:t>
            </a:r>
            <a:endParaRPr lang="en-US">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BC42E4B0-C16C-4D48-015E-409F13BCAF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0311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35FABA-E8D7-41A0-BD46-A4AAF1730B81}"/>
              </a:ext>
            </a:extLst>
          </p:cNvPr>
          <p:cNvSpPr>
            <a:spLocks noGrp="1"/>
          </p:cNvSpPr>
          <p:nvPr>
            <p:ph type="title"/>
          </p:nvPr>
        </p:nvSpPr>
        <p:spPr>
          <a:xfrm>
            <a:off x="761800" y="762001"/>
            <a:ext cx="5334197" cy="1708242"/>
          </a:xfrm>
        </p:spPr>
        <p:txBody>
          <a:bodyPr anchor="ctr">
            <a:normAutofit/>
          </a:bodyPr>
          <a:lstStyle/>
          <a:p>
            <a:br>
              <a:rPr lang="en-US" sz="4000" b="1">
                <a:latin typeface="Segoe UI"/>
                <a:cs typeface="Segoe UI"/>
              </a:rPr>
            </a:br>
            <a:r>
              <a:rPr lang="en-US" sz="4000" b="1">
                <a:latin typeface="Segoe UI"/>
                <a:cs typeface="Segoe UI"/>
              </a:rPr>
              <a:t>Chain of Command</a:t>
            </a:r>
            <a:endParaRPr lang="en-US" sz="4000" b="1">
              <a:ea typeface="Calibri Light" panose="020F0302020204030204"/>
              <a:cs typeface="Calibri Light" panose="020F0302020204030204"/>
            </a:endParaRPr>
          </a:p>
          <a:p>
            <a:endParaRPr lang="en-US" sz="4000">
              <a:ea typeface="Calibri Light"/>
              <a:cs typeface="Calibri Light"/>
            </a:endParaRPr>
          </a:p>
        </p:txBody>
      </p:sp>
      <p:sp>
        <p:nvSpPr>
          <p:cNvPr id="3" name="Content Placeholder 2">
            <a:extLst>
              <a:ext uri="{FF2B5EF4-FFF2-40B4-BE49-F238E27FC236}">
                <a16:creationId xmlns:a16="http://schemas.microsoft.com/office/drawing/2014/main" id="{A698100A-C77C-57AC-A02E-3DE05F396A9B}"/>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900">
                <a:latin typeface="Segoe UI"/>
                <a:cs typeface="Segoe UI"/>
              </a:rPr>
              <a:t>The </a:t>
            </a:r>
            <a:r>
              <a:rPr lang="en-US" sz="1900" b="1">
                <a:latin typeface="Segoe UI"/>
                <a:cs typeface="Segoe UI"/>
              </a:rPr>
              <a:t>chain of command</a:t>
            </a:r>
            <a:r>
              <a:rPr lang="en-US" sz="1900">
                <a:latin typeface="Segoe UI"/>
                <a:cs typeface="Segoe UI"/>
              </a:rPr>
              <a:t> is the line of authority that runs from the top of an organization to the bottom, clarifying </a:t>
            </a:r>
            <a:r>
              <a:rPr lang="en-US" sz="1900" b="1">
                <a:latin typeface="Segoe UI"/>
                <a:cs typeface="Segoe UI"/>
              </a:rPr>
              <a:t>who reports to whom</a:t>
            </a:r>
            <a:r>
              <a:rPr lang="en-US" sz="1900">
                <a:latin typeface="Segoe UI"/>
                <a:cs typeface="Segoe UI"/>
              </a:rPr>
              <a:t>.</a:t>
            </a:r>
            <a:endParaRPr lang="en-US" sz="1900">
              <a:ea typeface="Calibri" panose="020F0502020204030204"/>
              <a:cs typeface="Calibri" panose="020F0502020204030204"/>
            </a:endParaRPr>
          </a:p>
          <a:p>
            <a:r>
              <a:rPr lang="en-US" sz="1900">
                <a:latin typeface="Segoe UI"/>
                <a:cs typeface="Segoe UI"/>
              </a:rPr>
              <a:t>It helps employees know who to approach when facing problems or needing guidance.</a:t>
            </a:r>
            <a:endParaRPr lang="en-US" sz="1900">
              <a:ea typeface="Calibri"/>
              <a:cs typeface="Calibri"/>
            </a:endParaRPr>
          </a:p>
          <a:p>
            <a:r>
              <a:rPr lang="en-US" sz="1900">
                <a:latin typeface="Segoe UI"/>
                <a:cs typeface="Segoe UI"/>
              </a:rPr>
              <a:t>Understanding the chain of command requires three related concepts: </a:t>
            </a:r>
            <a:endParaRPr lang="en-US" sz="1900">
              <a:ea typeface="Calibri"/>
              <a:cs typeface="Calibri"/>
            </a:endParaRPr>
          </a:p>
          <a:p>
            <a:r>
              <a:rPr lang="en-US" sz="1900" b="1">
                <a:latin typeface="Segoe UI"/>
                <a:cs typeface="Segoe UI"/>
              </a:rPr>
              <a:t>Authority</a:t>
            </a:r>
            <a:endParaRPr lang="en-US" sz="1900">
              <a:ea typeface="Calibri"/>
              <a:cs typeface="Calibri"/>
            </a:endParaRPr>
          </a:p>
          <a:p>
            <a:r>
              <a:rPr lang="en-US" sz="1900" b="1">
                <a:latin typeface="Segoe UI"/>
                <a:cs typeface="Segoe UI"/>
              </a:rPr>
              <a:t>Responsibility</a:t>
            </a:r>
            <a:endParaRPr lang="en-US" sz="1900">
              <a:ea typeface="Calibri"/>
              <a:cs typeface="Calibri"/>
            </a:endParaRPr>
          </a:p>
          <a:p>
            <a:r>
              <a:rPr lang="en-US" sz="1900" b="1">
                <a:latin typeface="Segoe UI"/>
                <a:cs typeface="Segoe UI"/>
              </a:rPr>
              <a:t>Unity of command</a:t>
            </a:r>
            <a:endParaRPr lang="en-US" sz="1900">
              <a:ea typeface="Calibri"/>
              <a:cs typeface="Calibri"/>
            </a:endParaRPr>
          </a:p>
          <a:p>
            <a:endParaRPr lang="en-US" sz="1900">
              <a:ea typeface="Calibri"/>
              <a:cs typeface="Calibri"/>
            </a:endParaRPr>
          </a:p>
        </p:txBody>
      </p:sp>
      <p:pic>
        <p:nvPicPr>
          <p:cNvPr id="5" name="Picture 4" descr="One in a crowd">
            <a:extLst>
              <a:ext uri="{FF2B5EF4-FFF2-40B4-BE49-F238E27FC236}">
                <a16:creationId xmlns:a16="http://schemas.microsoft.com/office/drawing/2014/main" id="{AEB10429-A322-108D-97EC-941B801DFBF9}"/>
              </a:ext>
            </a:extLst>
          </p:cNvPr>
          <p:cNvPicPr>
            <a:picLocks noChangeAspect="1"/>
          </p:cNvPicPr>
          <p:nvPr/>
        </p:nvPicPr>
        <p:blipFill>
          <a:blip r:embed="rId2"/>
          <a:srcRect l="24517" r="17241"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208141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563428-1C84-991A-31A2-9C4CDE6EAAAF}"/>
              </a:ext>
            </a:extLst>
          </p:cNvPr>
          <p:cNvPicPr>
            <a:picLocks noChangeAspect="1"/>
          </p:cNvPicPr>
          <p:nvPr/>
        </p:nvPicPr>
        <p:blipFill>
          <a:blip r:embed="rId2">
            <a:duotone>
              <a:schemeClr val="bg2">
                <a:shade val="45000"/>
                <a:satMod val="135000"/>
              </a:schemeClr>
              <a:prstClr val="white"/>
            </a:duotone>
          </a:blip>
          <a:srcRect l="9092" t="16884" r="-7"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EA13F-2ED3-7F75-DD01-C8943DD08A61}"/>
              </a:ext>
            </a:extLst>
          </p:cNvPr>
          <p:cNvSpPr>
            <a:spLocks noGrp="1"/>
          </p:cNvSpPr>
          <p:nvPr>
            <p:ph type="title"/>
          </p:nvPr>
        </p:nvSpPr>
        <p:spPr>
          <a:xfrm>
            <a:off x="838200" y="365125"/>
            <a:ext cx="10515600" cy="1325563"/>
          </a:xfrm>
        </p:spPr>
        <p:txBody>
          <a:bodyPr>
            <a:normAutofit/>
          </a:bodyPr>
          <a:lstStyle/>
          <a:p>
            <a:br>
              <a:rPr lang="en-US" b="1" dirty="0">
                <a:latin typeface="Segoe UI"/>
                <a:cs typeface="Segoe UI"/>
              </a:rPr>
            </a:br>
            <a:r>
              <a:rPr lang="en-US" b="1">
                <a:latin typeface="Segoe UI"/>
                <a:cs typeface="Segoe UI"/>
              </a:rPr>
              <a:t>Authority</a:t>
            </a:r>
            <a:endParaRPr lang="en-US" b="1">
              <a:ea typeface="Calibri Light" panose="020F0302020204030204"/>
              <a:cs typeface="Calibri Light" panose="020F0302020204030204"/>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59D816C1-F0EF-5D51-ECA3-90D0EA87E859}"/>
              </a:ext>
            </a:extLst>
          </p:cNvPr>
          <p:cNvGraphicFramePr>
            <a:graphicFrameLocks noGrp="1"/>
          </p:cNvGraphicFramePr>
          <p:nvPr>
            <p:ph idx="1"/>
            <p:extLst>
              <p:ext uri="{D42A27DB-BD31-4B8C-83A1-F6EECF244321}">
                <p14:modId xmlns:p14="http://schemas.microsoft.com/office/powerpoint/2010/main" val="25757072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64604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91D12D-C8D8-AAC9-EA26-697BDA3112D9}"/>
              </a:ext>
            </a:extLst>
          </p:cNvPr>
          <p:cNvSpPr>
            <a:spLocks noGrp="1"/>
          </p:cNvSpPr>
          <p:nvPr>
            <p:ph type="title"/>
          </p:nvPr>
        </p:nvSpPr>
        <p:spPr>
          <a:xfrm>
            <a:off x="1371597" y="348865"/>
            <a:ext cx="10044023" cy="877729"/>
          </a:xfrm>
        </p:spPr>
        <p:txBody>
          <a:bodyPr anchor="ctr">
            <a:normAutofit/>
          </a:bodyPr>
          <a:lstStyle/>
          <a:p>
            <a:br>
              <a:rPr lang="en-US" sz="2800" b="1">
                <a:solidFill>
                  <a:srgbClr val="FFFFFF"/>
                </a:solidFill>
                <a:latin typeface="Segoe UI"/>
                <a:cs typeface="Segoe UI"/>
              </a:rPr>
            </a:br>
            <a:r>
              <a:rPr lang="en-US" sz="2800" b="1">
                <a:solidFill>
                  <a:srgbClr val="FFFFFF"/>
                </a:solidFill>
                <a:latin typeface="Segoe UI"/>
                <a:cs typeface="Segoe UI"/>
              </a:rPr>
              <a:t>Responsibility</a:t>
            </a:r>
            <a:endParaRPr lang="en-US" sz="2800">
              <a:solidFill>
                <a:srgbClr val="FFFFFF"/>
              </a:solidFill>
              <a:ea typeface="Calibri Light" panose="020F0302020204030204"/>
              <a:cs typeface="Calibri Light" panose="020F0302020204030204"/>
            </a:endParaRPr>
          </a:p>
          <a:p>
            <a:endParaRPr lang="en-US" sz="2800">
              <a:solidFill>
                <a:srgbClr val="FFFFFF"/>
              </a:solidFill>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F0D520A7-5FAE-C770-A01F-1ECC0CF92E17}"/>
              </a:ext>
            </a:extLst>
          </p:cNvPr>
          <p:cNvGraphicFramePr>
            <a:graphicFrameLocks noGrp="1"/>
          </p:cNvGraphicFramePr>
          <p:nvPr>
            <p:ph idx="1"/>
            <p:extLst>
              <p:ext uri="{D42A27DB-BD31-4B8C-83A1-F6EECF244321}">
                <p14:modId xmlns:p14="http://schemas.microsoft.com/office/powerpoint/2010/main" val="5166929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1196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F8FAC-90DE-AEB3-4274-3727E113F62B}"/>
              </a:ext>
            </a:extLst>
          </p:cNvPr>
          <p:cNvSpPr>
            <a:spLocks noGrp="1"/>
          </p:cNvSpPr>
          <p:nvPr>
            <p:ph type="title"/>
          </p:nvPr>
        </p:nvSpPr>
        <p:spPr>
          <a:xfrm>
            <a:off x="640080" y="325369"/>
            <a:ext cx="4368602" cy="1956841"/>
          </a:xfrm>
        </p:spPr>
        <p:txBody>
          <a:bodyPr anchor="b">
            <a:normAutofit/>
          </a:bodyPr>
          <a:lstStyle/>
          <a:p>
            <a:br>
              <a:rPr lang="en-US" sz="4200" b="1">
                <a:latin typeface="Segoe UI"/>
                <a:cs typeface="Segoe UI"/>
              </a:rPr>
            </a:br>
            <a:r>
              <a:rPr lang="en-US" sz="4200" b="1">
                <a:latin typeface="Segoe UI"/>
                <a:cs typeface="Segoe UI"/>
              </a:rPr>
              <a:t>Unity of Command</a:t>
            </a:r>
            <a:endParaRPr lang="en-US" sz="4200" b="1">
              <a:ea typeface="Calibri Light" panose="020F0302020204030204"/>
              <a:cs typeface="Calibri Light" panose="020F0302020204030204"/>
            </a:endParaRPr>
          </a:p>
          <a:p>
            <a:endParaRPr lang="en-US" sz="4200">
              <a:ea typeface="Calibri Light"/>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136F90-9F74-ED50-3862-EE3704FABB16}"/>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latin typeface="Segoe UI"/>
                <a:cs typeface="Segoe UI"/>
              </a:rPr>
              <a:t>The </a:t>
            </a:r>
            <a:r>
              <a:rPr lang="en-US" sz="2200" b="1">
                <a:latin typeface="Segoe UI"/>
                <a:cs typeface="Segoe UI"/>
              </a:rPr>
              <a:t>unity of command</a:t>
            </a:r>
            <a:r>
              <a:rPr lang="en-US" sz="2200">
                <a:latin typeface="Segoe UI"/>
                <a:cs typeface="Segoe UI"/>
              </a:rPr>
              <a:t> principle states that each employee should report to </a:t>
            </a:r>
            <a:r>
              <a:rPr lang="en-US" sz="2200" b="1">
                <a:latin typeface="Segoe UI"/>
                <a:cs typeface="Segoe UI"/>
              </a:rPr>
              <a:t>only one manager</a:t>
            </a:r>
            <a:r>
              <a:rPr lang="en-US" sz="2200">
                <a:latin typeface="Segoe UI"/>
                <a:cs typeface="Segoe UI"/>
              </a:rPr>
              <a:t>.</a:t>
            </a:r>
            <a:endParaRPr lang="en-US" sz="2200">
              <a:ea typeface="Calibri" panose="020F0502020204030204"/>
              <a:cs typeface="Calibri" panose="020F0502020204030204"/>
            </a:endParaRPr>
          </a:p>
          <a:p>
            <a:pPr marL="0" indent="0">
              <a:buNone/>
            </a:pPr>
            <a:endParaRPr lang="en-US" sz="2200">
              <a:latin typeface="Segoe UI"/>
              <a:cs typeface="Segoe UI"/>
            </a:endParaRPr>
          </a:p>
          <a:p>
            <a:r>
              <a:rPr lang="en-US" sz="2200">
                <a:latin typeface="Segoe UI"/>
                <a:cs typeface="Segoe UI"/>
              </a:rPr>
              <a:t>This prevents conflicting instructions and reduces confusion.</a:t>
            </a:r>
            <a:endParaRPr lang="en-US" sz="2200">
              <a:ea typeface="Calibri"/>
              <a:cs typeface="Calibri"/>
            </a:endParaRPr>
          </a:p>
          <a:p>
            <a:pPr marL="0" indent="0">
              <a:buNone/>
            </a:pPr>
            <a:endParaRPr lang="en-US" sz="2200">
              <a:ea typeface="Calibri"/>
              <a:cs typeface="Calibri"/>
            </a:endParaRPr>
          </a:p>
        </p:txBody>
      </p:sp>
      <p:pic>
        <p:nvPicPr>
          <p:cNvPr id="5" name="Picture 4" descr="One in a crowd">
            <a:extLst>
              <a:ext uri="{FF2B5EF4-FFF2-40B4-BE49-F238E27FC236}">
                <a16:creationId xmlns:a16="http://schemas.microsoft.com/office/drawing/2014/main" id="{4B3445E3-7487-80F1-6F25-9E717C6D5506}"/>
              </a:ext>
            </a:extLst>
          </p:cNvPr>
          <p:cNvPicPr>
            <a:picLocks noChangeAspect="1"/>
          </p:cNvPicPr>
          <p:nvPr/>
        </p:nvPicPr>
        <p:blipFill>
          <a:blip r:embed="rId2"/>
          <a:srcRect l="16025" r="8751" b="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7976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5422B-6409-5411-D16B-D7ADF2545788}"/>
              </a:ext>
            </a:extLst>
          </p:cNvPr>
          <p:cNvSpPr>
            <a:spLocks noGrp="1"/>
          </p:cNvSpPr>
          <p:nvPr>
            <p:ph type="title"/>
          </p:nvPr>
        </p:nvSpPr>
        <p:spPr>
          <a:xfrm>
            <a:off x="841248" y="256032"/>
            <a:ext cx="10506456" cy="1014984"/>
          </a:xfrm>
        </p:spPr>
        <p:txBody>
          <a:bodyPr anchor="b">
            <a:normAutofit/>
          </a:bodyPr>
          <a:lstStyle/>
          <a:p>
            <a:br>
              <a:rPr lang="en-US" sz="3100" b="1">
                <a:latin typeface="Segoe UI"/>
                <a:cs typeface="Segoe UI"/>
              </a:rPr>
            </a:br>
            <a:r>
              <a:rPr lang="en-US" sz="3100" b="1">
                <a:latin typeface="Segoe UI"/>
                <a:cs typeface="Segoe UI"/>
              </a:rPr>
              <a:t>Today’s View on Chain of Command</a:t>
            </a:r>
            <a:endParaRPr lang="en-US" sz="3100" b="1">
              <a:ea typeface="Calibri Light" panose="020F0302020204030204"/>
              <a:cs typeface="Calibri Light" panose="020F0302020204030204"/>
            </a:endParaRPr>
          </a:p>
          <a:p>
            <a:endParaRPr lang="en-US" sz="3100">
              <a:ea typeface="Calibri Light"/>
              <a:cs typeface="Calibri Light"/>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C18E2AC-C061-83B6-D5BC-3CA983BC0B00}"/>
              </a:ext>
            </a:extLst>
          </p:cNvPr>
          <p:cNvGraphicFramePr>
            <a:graphicFrameLocks noGrp="1"/>
          </p:cNvGraphicFramePr>
          <p:nvPr>
            <p:ph idx="1"/>
            <p:extLst>
              <p:ext uri="{D42A27DB-BD31-4B8C-83A1-F6EECF244321}">
                <p14:modId xmlns:p14="http://schemas.microsoft.com/office/powerpoint/2010/main" val="157775087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711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report&#10;&#10;AI-generated content may be incorrect.">
            <a:extLst>
              <a:ext uri="{FF2B5EF4-FFF2-40B4-BE49-F238E27FC236}">
                <a16:creationId xmlns:a16="http://schemas.microsoft.com/office/drawing/2014/main" id="{6F69E35A-E46F-EFCB-7479-D3824EFBB3D7}"/>
              </a:ext>
            </a:extLst>
          </p:cNvPr>
          <p:cNvPicPr>
            <a:picLocks noChangeAspect="1"/>
          </p:cNvPicPr>
          <p:nvPr/>
        </p:nvPicPr>
        <p:blipFill>
          <a:blip r:embed="rId2"/>
          <a:stretch>
            <a:fillRect/>
          </a:stretch>
        </p:blipFill>
        <p:spPr>
          <a:xfrm>
            <a:off x="185709" y="140899"/>
            <a:ext cx="11820583" cy="6547448"/>
          </a:xfrm>
          <a:prstGeom prst="rect">
            <a:avLst/>
          </a:prstGeom>
        </p:spPr>
      </p:pic>
    </p:spTree>
    <p:extLst>
      <p:ext uri="{BB962C8B-B14F-4D97-AF65-F5344CB8AC3E}">
        <p14:creationId xmlns:p14="http://schemas.microsoft.com/office/powerpoint/2010/main" val="331114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2B85E-E375-4554-C004-F22840679CF8}"/>
              </a:ext>
            </a:extLst>
          </p:cNvPr>
          <p:cNvSpPr>
            <a:spLocks noGrp="1"/>
          </p:cNvSpPr>
          <p:nvPr>
            <p:ph type="title"/>
          </p:nvPr>
        </p:nvSpPr>
        <p:spPr>
          <a:xfrm>
            <a:off x="838200" y="365125"/>
            <a:ext cx="10515600" cy="1012117"/>
          </a:xfrm>
        </p:spPr>
        <p:txBody>
          <a:bodyPr>
            <a:normAutofit fontScale="90000"/>
          </a:bodyPr>
          <a:lstStyle/>
          <a:p>
            <a:br>
              <a:rPr lang="en-US" sz="3200" b="1" dirty="0">
                <a:latin typeface="Segoe UI"/>
                <a:cs typeface="Segoe UI"/>
              </a:rPr>
            </a:br>
            <a:r>
              <a:rPr lang="en-US" sz="3200" b="1" dirty="0">
                <a:latin typeface="Segoe UI"/>
                <a:cs typeface="Segoe UI"/>
              </a:rPr>
              <a:t>What should Reid do to help the company make adjustments to the level of structure?</a:t>
            </a:r>
            <a:endParaRPr lang="en-US" sz="2400" b="1" dirty="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C2F1DCF-3871-8F6C-1FA8-DA9A609DE911}"/>
              </a:ext>
            </a:extLst>
          </p:cNvPr>
          <p:cNvSpPr>
            <a:spLocks noGrp="1"/>
          </p:cNvSpPr>
          <p:nvPr>
            <p:ph idx="1"/>
          </p:nvPr>
        </p:nvSpPr>
        <p:spPr>
          <a:xfrm>
            <a:off x="838200" y="1555413"/>
            <a:ext cx="10515600" cy="4967422"/>
          </a:xfrm>
        </p:spPr>
        <p:txBody>
          <a:bodyPr vert="horz" lIns="91440" tIns="45720" rIns="91440" bIns="45720" rtlCol="0" anchor="t">
            <a:noAutofit/>
          </a:bodyPr>
          <a:lstStyle/>
          <a:p>
            <a:r>
              <a:rPr lang="en-US" sz="1400">
                <a:latin typeface="Segoe UI"/>
                <a:cs typeface="Segoe UI"/>
              </a:rPr>
              <a:t>Reid’s company has grown to twenty employees, and the lack of structure is now leading to inconsistencies, repeated mistakes, and inefficiencies. To address this, Reid should introduce </a:t>
            </a:r>
            <a:r>
              <a:rPr lang="en-US" sz="1400" b="1">
                <a:latin typeface="Segoe UI"/>
                <a:cs typeface="Segoe UI"/>
              </a:rPr>
              <a:t>a moderate level of structure</a:t>
            </a:r>
            <a:r>
              <a:rPr lang="en-US" sz="1400">
                <a:latin typeface="Segoe UI"/>
                <a:cs typeface="Segoe UI"/>
              </a:rPr>
              <a:t>—not rigid bureaucracy, but enough organization to support consistent quality and learning.</a:t>
            </a:r>
            <a:endParaRPr lang="en-US" sz="1400">
              <a:ea typeface="Calibri" panose="020F0502020204030204"/>
              <a:cs typeface="Calibri" panose="020F0502020204030204"/>
            </a:endParaRPr>
          </a:p>
          <a:p>
            <a:r>
              <a:rPr lang="en-US" sz="1400">
                <a:latin typeface="Segoe UI"/>
                <a:cs typeface="Segoe UI"/>
              </a:rPr>
              <a:t>Here are the most important actions Reid should take:</a:t>
            </a:r>
          </a:p>
          <a:p>
            <a:r>
              <a:rPr lang="en-US" sz="2400" b="1"/>
              <a:t>1. Create Basic Standard Operating Procedures (SOPs)</a:t>
            </a:r>
            <a:endParaRPr lang="en-US" sz="2400">
              <a:ea typeface="Calibri"/>
              <a:cs typeface="Calibri"/>
            </a:endParaRPr>
          </a:p>
          <a:p>
            <a:r>
              <a:rPr lang="en-US" sz="1400" dirty="0">
                <a:latin typeface="Segoe UI"/>
                <a:ea typeface="Calibri"/>
                <a:cs typeface="Segoe UI"/>
              </a:rPr>
              <a:t>Because different project teams are handling similar client work in very different ways, Reid should:</a:t>
            </a:r>
            <a:endParaRPr lang="en-US" sz="1400">
              <a:ea typeface="Calibri"/>
              <a:cs typeface="Calibri"/>
            </a:endParaRPr>
          </a:p>
          <a:p>
            <a:r>
              <a:rPr lang="en-US" sz="1400">
                <a:latin typeface="Segoe UI"/>
                <a:ea typeface="Calibri"/>
                <a:cs typeface="Segoe UI"/>
              </a:rPr>
              <a:t>Develop </a:t>
            </a:r>
            <a:r>
              <a:rPr lang="en-US" sz="1400" b="1">
                <a:latin typeface="Segoe UI"/>
                <a:ea typeface="Calibri"/>
                <a:cs typeface="Segoe UI"/>
              </a:rPr>
              <a:t>simple, clear SOPs</a:t>
            </a:r>
            <a:r>
              <a:rPr lang="en-US" sz="1400">
                <a:latin typeface="Segoe UI"/>
                <a:ea typeface="Calibri"/>
                <a:cs typeface="Segoe UI"/>
              </a:rPr>
              <a:t> for common tasks (e.g., onboarding a client, reporting progress, closing a project).</a:t>
            </a:r>
            <a:endParaRPr lang="en-US" sz="1400">
              <a:ea typeface="Calibri"/>
              <a:cs typeface="Calibri"/>
            </a:endParaRPr>
          </a:p>
          <a:p>
            <a:r>
              <a:rPr lang="en-US" sz="1400">
                <a:latin typeface="Segoe UI"/>
                <a:ea typeface="Calibri"/>
                <a:cs typeface="Segoe UI"/>
              </a:rPr>
              <a:t>Make SOPs flexible so employees can still adapt them to client needs.</a:t>
            </a:r>
            <a:endParaRPr lang="en-US" sz="1400">
              <a:ea typeface="Calibri"/>
              <a:cs typeface="Calibri"/>
            </a:endParaRPr>
          </a:p>
          <a:p>
            <a:r>
              <a:rPr lang="en-US" sz="1400" dirty="0">
                <a:latin typeface="Segoe UI"/>
                <a:ea typeface="Calibri"/>
                <a:cs typeface="Segoe UI"/>
              </a:rPr>
              <a:t>This ensures consistency without eliminating creativity.</a:t>
            </a:r>
            <a:endParaRPr lang="en-US" sz="1400">
              <a:ea typeface="Calibri"/>
              <a:cs typeface="Calibri"/>
            </a:endParaRPr>
          </a:p>
          <a:p>
            <a:r>
              <a:rPr lang="en-US" sz="2400" b="1"/>
              <a:t>2. Build a Knowledge‑Sharing System</a:t>
            </a:r>
            <a:endParaRPr lang="en-US" sz="2400">
              <a:latin typeface="Segoe UI"/>
              <a:ea typeface="Calibri"/>
              <a:cs typeface="Segoe UI"/>
            </a:endParaRPr>
          </a:p>
          <a:p>
            <a:r>
              <a:rPr lang="en-US" sz="1400">
                <a:latin typeface="Segoe UI"/>
                <a:ea typeface="Calibri"/>
                <a:cs typeface="Segoe UI"/>
              </a:rPr>
              <a:t>Lessons learned from projects are being lost. To fix this, Reid should:</a:t>
            </a:r>
            <a:endParaRPr lang="en-US" sz="1400">
              <a:ea typeface="Calibri"/>
              <a:cs typeface="Calibri"/>
            </a:endParaRPr>
          </a:p>
          <a:p>
            <a:r>
              <a:rPr lang="en-US" sz="1400" dirty="0">
                <a:latin typeface="Segoe UI"/>
                <a:ea typeface="Calibri"/>
                <a:cs typeface="Segoe UI"/>
              </a:rPr>
              <a:t>Introduce </a:t>
            </a:r>
            <a:r>
              <a:rPr lang="en-US" sz="1400" b="1" dirty="0">
                <a:latin typeface="Segoe UI"/>
                <a:ea typeface="Calibri"/>
                <a:cs typeface="Segoe UI"/>
              </a:rPr>
              <a:t>post‑project reviews</a:t>
            </a:r>
            <a:r>
              <a:rPr lang="en-US" sz="1400" dirty="0">
                <a:latin typeface="Segoe UI"/>
                <a:ea typeface="Calibri"/>
                <a:cs typeface="Segoe UI"/>
              </a:rPr>
              <a:t> where teams document what worked and what didn’t.</a:t>
            </a:r>
            <a:endParaRPr lang="en-US" sz="1400">
              <a:ea typeface="Calibri"/>
              <a:cs typeface="Calibri"/>
            </a:endParaRPr>
          </a:p>
          <a:p>
            <a:r>
              <a:rPr lang="en-US" sz="1400">
                <a:latin typeface="Segoe UI"/>
                <a:ea typeface="Calibri"/>
                <a:cs typeface="Segoe UI"/>
              </a:rPr>
              <a:t>Store insights in a </a:t>
            </a:r>
            <a:r>
              <a:rPr lang="en-US" sz="1400" b="1">
                <a:latin typeface="Segoe UI"/>
                <a:ea typeface="Calibri"/>
                <a:cs typeface="Segoe UI"/>
              </a:rPr>
              <a:t>shared knowledge database</a:t>
            </a:r>
            <a:r>
              <a:rPr lang="en-US" sz="1400">
                <a:latin typeface="Segoe UI"/>
                <a:ea typeface="Calibri"/>
                <a:cs typeface="Segoe UI"/>
              </a:rPr>
              <a:t>, drive, or project management tool.</a:t>
            </a:r>
            <a:endParaRPr lang="en-US" sz="1400">
              <a:ea typeface="Calibri"/>
              <a:cs typeface="Calibri"/>
            </a:endParaRPr>
          </a:p>
          <a:p>
            <a:r>
              <a:rPr lang="en-US" sz="1400">
                <a:latin typeface="Segoe UI"/>
                <a:ea typeface="Calibri"/>
                <a:cs typeface="Segoe UI"/>
              </a:rPr>
              <a:t>Encourage teams to check this information before starting new projects.</a:t>
            </a:r>
            <a:endParaRPr lang="en-US" sz="1400">
              <a:ea typeface="Calibri"/>
              <a:cs typeface="Calibri"/>
            </a:endParaRPr>
          </a:p>
          <a:p>
            <a:r>
              <a:rPr lang="en-US" sz="1400">
                <a:latin typeface="Segoe UI"/>
                <a:ea typeface="Calibri"/>
                <a:cs typeface="Segoe UI"/>
              </a:rPr>
              <a:t>This prevents the company from “reinventing the wheel” each time.</a:t>
            </a:r>
            <a:endParaRPr lang="en-US" sz="1400">
              <a:ea typeface="Calibri"/>
              <a:cs typeface="Calibri"/>
            </a:endParaRPr>
          </a:p>
          <a:p>
            <a:endParaRPr lang="en-US" sz="11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2907234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6DBF2-6931-E936-0922-81FBF8D3FE6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0252BDA-48FA-531A-F38B-58940E5454D2}"/>
              </a:ext>
            </a:extLst>
          </p:cNvPr>
          <p:cNvSpPr>
            <a:spLocks noGrp="1"/>
          </p:cNvSpPr>
          <p:nvPr>
            <p:ph idx="1"/>
          </p:nvPr>
        </p:nvSpPr>
        <p:spPr/>
        <p:txBody>
          <a:bodyPr vert="horz" lIns="91440" tIns="45720" rIns="91440" bIns="45720" rtlCol="0" anchor="t">
            <a:normAutofit/>
          </a:bodyPr>
          <a:lstStyle/>
          <a:p>
            <a:r>
              <a:rPr lang="en-US" b="1"/>
              <a:t>3. Implement Basic Employee Training</a:t>
            </a:r>
            <a:endParaRPr lang="en-US">
              <a:ea typeface="Calibri" panose="020F0502020204030204"/>
              <a:cs typeface="Calibri" panose="020F0502020204030204"/>
            </a:endParaRPr>
          </a:p>
          <a:p>
            <a:r>
              <a:rPr lang="en-US" sz="1400" dirty="0">
                <a:latin typeface="Segoe UI"/>
                <a:cs typeface="Segoe UI"/>
              </a:rPr>
              <a:t>Right now there is </a:t>
            </a:r>
            <a:r>
              <a:rPr lang="en-US" sz="1400" i="1" dirty="0">
                <a:latin typeface="Segoe UI"/>
                <a:cs typeface="Segoe UI"/>
              </a:rPr>
              <a:t>no</a:t>
            </a:r>
            <a:r>
              <a:rPr lang="en-US" sz="1400" dirty="0">
                <a:latin typeface="Segoe UI"/>
                <a:cs typeface="Segoe UI"/>
              </a:rPr>
              <a:t> employee training. Reid should offer:</a:t>
            </a:r>
            <a:endParaRPr lang="en-US" sz="1400">
              <a:ea typeface="Calibri"/>
              <a:cs typeface="Calibri"/>
            </a:endParaRPr>
          </a:p>
          <a:p>
            <a:r>
              <a:rPr lang="en-US" sz="1400">
                <a:latin typeface="Segoe UI"/>
                <a:cs typeface="Segoe UI"/>
              </a:rPr>
              <a:t>Training on company processes</a:t>
            </a:r>
            <a:endParaRPr lang="en-US" sz="1400">
              <a:ea typeface="Calibri"/>
              <a:cs typeface="Calibri"/>
            </a:endParaRPr>
          </a:p>
          <a:p>
            <a:r>
              <a:rPr lang="en-US" sz="1400">
                <a:latin typeface="Segoe UI"/>
                <a:cs typeface="Segoe UI"/>
              </a:rPr>
              <a:t>Tools and software used in projects</a:t>
            </a:r>
            <a:endParaRPr lang="en-US" sz="1400">
              <a:ea typeface="Calibri"/>
              <a:cs typeface="Calibri"/>
            </a:endParaRPr>
          </a:p>
          <a:p>
            <a:r>
              <a:rPr lang="en-US" sz="1400">
                <a:latin typeface="Segoe UI"/>
                <a:cs typeface="Segoe UI"/>
              </a:rPr>
              <a:t>Client communication standards</a:t>
            </a:r>
            <a:endParaRPr lang="en-US" sz="1400">
              <a:ea typeface="Calibri"/>
              <a:cs typeface="Calibri"/>
            </a:endParaRPr>
          </a:p>
          <a:p>
            <a:r>
              <a:rPr lang="en-US" sz="1400">
                <a:latin typeface="Segoe UI"/>
                <a:cs typeface="Segoe UI"/>
              </a:rPr>
              <a:t>This will help align expectations and improve performance.</a:t>
            </a:r>
            <a:endParaRPr lang="en-US" sz="1400">
              <a:ea typeface="Calibri"/>
              <a:cs typeface="Calibri"/>
            </a:endParaRPr>
          </a:p>
          <a:p>
            <a:r>
              <a:rPr lang="en-US" b="1"/>
              <a:t>4. Adopt a Light Project Management Framework</a:t>
            </a:r>
            <a:endParaRPr lang="en-US" dirty="0">
              <a:ea typeface="Calibri"/>
              <a:cs typeface="Calibri"/>
            </a:endParaRPr>
          </a:p>
          <a:p>
            <a:r>
              <a:rPr lang="en-US" sz="1400">
                <a:latin typeface="Segoe UI"/>
                <a:ea typeface="Calibri"/>
                <a:cs typeface="Segoe UI"/>
              </a:rPr>
              <a:t>Nothing too bureaucratic — just enough structure for clarity. For example:</a:t>
            </a:r>
            <a:endParaRPr lang="en-US" sz="1400">
              <a:ea typeface="Calibri"/>
              <a:cs typeface="Calibri"/>
            </a:endParaRPr>
          </a:p>
          <a:p>
            <a:r>
              <a:rPr lang="en-US" sz="1400">
                <a:latin typeface="Segoe UI"/>
                <a:ea typeface="Calibri"/>
                <a:cs typeface="Segoe UI"/>
              </a:rPr>
              <a:t>Use the same project stages for every client</a:t>
            </a:r>
            <a:endParaRPr lang="en-US" sz="1400">
              <a:ea typeface="Calibri"/>
              <a:cs typeface="Calibri"/>
            </a:endParaRPr>
          </a:p>
          <a:p>
            <a:r>
              <a:rPr lang="en-US" sz="1400">
                <a:latin typeface="Segoe UI"/>
                <a:ea typeface="Calibri"/>
                <a:cs typeface="Segoe UI"/>
              </a:rPr>
              <a:t>Define roles (who leads, who supports, who communicates with clients)</a:t>
            </a:r>
            <a:endParaRPr lang="en-US" sz="1400">
              <a:ea typeface="Calibri"/>
              <a:cs typeface="Calibri"/>
            </a:endParaRPr>
          </a:p>
          <a:p>
            <a:r>
              <a:rPr lang="en-US" sz="1400">
                <a:latin typeface="Segoe UI"/>
                <a:ea typeface="Calibri"/>
                <a:cs typeface="Segoe UI"/>
              </a:rPr>
              <a:t>Use shared tools like Trello, Asana, or Monday.com for visibility</a:t>
            </a:r>
            <a:endParaRPr lang="en-US" sz="1400">
              <a:ea typeface="Calibri"/>
              <a:cs typeface="Calibri"/>
            </a:endParaRPr>
          </a:p>
          <a:p>
            <a:r>
              <a:rPr lang="en-US" sz="1400">
                <a:latin typeface="Segoe UI"/>
                <a:ea typeface="Calibri"/>
                <a:cs typeface="Segoe UI"/>
              </a:rPr>
              <a:t>This ensures smoother coordination across teams.</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9002500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82827-99A7-D974-1577-47B79E4B3B2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40DB6A4-8814-71C0-5509-E07E262A0C02}"/>
              </a:ext>
            </a:extLst>
          </p:cNvPr>
          <p:cNvSpPr>
            <a:spLocks noGrp="1"/>
          </p:cNvSpPr>
          <p:nvPr>
            <p:ph idx="1"/>
          </p:nvPr>
        </p:nvSpPr>
        <p:spPr/>
        <p:txBody>
          <a:bodyPr vert="horz" lIns="91440" tIns="45720" rIns="91440" bIns="45720" rtlCol="0" anchor="t">
            <a:normAutofit/>
          </a:bodyPr>
          <a:lstStyle/>
          <a:p>
            <a:pPr marL="0" indent="0">
              <a:buNone/>
            </a:pPr>
            <a:endParaRPr lang="en-US" dirty="0">
              <a:ea typeface="Calibri" panose="020F0502020204030204"/>
              <a:cs typeface="Calibri" panose="020F0502020204030204"/>
            </a:endParaRPr>
          </a:p>
          <a:p>
            <a:r>
              <a:rPr lang="en-US" b="1" dirty="0"/>
              <a:t>5. Maintain the Company’s Flexibility and Creative Culture</a:t>
            </a:r>
            <a:endParaRPr lang="en-US" dirty="0"/>
          </a:p>
          <a:p>
            <a:r>
              <a:rPr lang="en-US" sz="1400">
                <a:latin typeface="Segoe UI"/>
                <a:cs typeface="Segoe UI"/>
              </a:rPr>
              <a:t>Reid purposely built the company to be flexible, so the goal is </a:t>
            </a:r>
            <a:r>
              <a:rPr lang="en-US" sz="1400" b="1">
                <a:latin typeface="Segoe UI"/>
                <a:cs typeface="Segoe UI"/>
              </a:rPr>
              <a:t>not</a:t>
            </a:r>
            <a:r>
              <a:rPr lang="en-US" sz="1400">
                <a:latin typeface="Segoe UI"/>
                <a:cs typeface="Segoe UI"/>
              </a:rPr>
              <a:t> to make it rigid.</a:t>
            </a:r>
            <a:br>
              <a:rPr lang="en-US" sz="1400" dirty="0">
                <a:latin typeface="Segoe UI"/>
                <a:cs typeface="Segoe UI"/>
              </a:rPr>
            </a:br>
            <a:r>
              <a:rPr lang="en-US" sz="1400">
                <a:latin typeface="Segoe UI"/>
                <a:cs typeface="Segoe UI"/>
              </a:rPr>
              <a:t> To preserve flexibility:</a:t>
            </a:r>
            <a:endParaRPr lang="en-US" sz="1400">
              <a:ea typeface="Calibri"/>
              <a:cs typeface="Calibri"/>
            </a:endParaRPr>
          </a:p>
          <a:p>
            <a:r>
              <a:rPr lang="en-US" sz="1400">
                <a:latin typeface="Segoe UI"/>
                <a:cs typeface="Segoe UI"/>
              </a:rPr>
              <a:t>Keep decision-making decentralized</a:t>
            </a:r>
            <a:endParaRPr lang="en-US" sz="1400">
              <a:ea typeface="Calibri"/>
              <a:cs typeface="Calibri"/>
            </a:endParaRPr>
          </a:p>
          <a:p>
            <a:r>
              <a:rPr lang="en-US" sz="1400">
                <a:latin typeface="Segoe UI"/>
                <a:cs typeface="Segoe UI"/>
              </a:rPr>
              <a:t>Allow teams room to innovate</a:t>
            </a:r>
            <a:endParaRPr lang="en-US" sz="1400">
              <a:ea typeface="Calibri"/>
              <a:cs typeface="Calibri"/>
            </a:endParaRPr>
          </a:p>
          <a:p>
            <a:r>
              <a:rPr lang="en-US" sz="1400">
                <a:latin typeface="Segoe UI"/>
                <a:cs typeface="Segoe UI"/>
              </a:rPr>
              <a:t>Use structure as guidance, not strict rules</a:t>
            </a:r>
            <a:endParaRPr lang="en-US" sz="1400">
              <a:ea typeface="Calibri"/>
              <a:cs typeface="Calibri"/>
            </a:endParaRPr>
          </a:p>
          <a:p>
            <a:r>
              <a:rPr lang="en-US" sz="1400">
                <a:latin typeface="Segoe UI"/>
                <a:cs typeface="Segoe UI"/>
              </a:rPr>
              <a:t>This strikes the right balance between creativity and consistency.</a:t>
            </a:r>
            <a:endParaRPr lang="en-US" sz="1400">
              <a:ea typeface="Calibri"/>
              <a:cs typeface="Calibri"/>
            </a:endParaRPr>
          </a:p>
          <a:p>
            <a:r>
              <a:rPr lang="en-US" b="1"/>
              <a:t>Final Advice</a:t>
            </a:r>
            <a:endParaRPr lang="en-US" dirty="0">
              <a:ea typeface="Calibri"/>
              <a:cs typeface="Calibri"/>
            </a:endParaRPr>
          </a:p>
          <a:p>
            <a:r>
              <a:rPr lang="en-US" sz="1400">
                <a:latin typeface="Segoe UI"/>
                <a:ea typeface="Calibri"/>
                <a:cs typeface="Segoe UI"/>
              </a:rPr>
              <a:t>Reid should implement </a:t>
            </a:r>
            <a:r>
              <a:rPr lang="en-US" sz="1400" b="1">
                <a:latin typeface="Segoe UI"/>
                <a:ea typeface="Calibri"/>
                <a:cs typeface="Segoe UI"/>
              </a:rPr>
              <a:t>moderate, supportive structure</a:t>
            </a:r>
            <a:r>
              <a:rPr lang="en-US" sz="1400">
                <a:latin typeface="Segoe UI"/>
                <a:ea typeface="Calibri"/>
                <a:cs typeface="Segoe UI"/>
              </a:rPr>
              <a:t>—SOPs, knowledge sharing, basic training, and light project management—while still allowing employees the freedom to adapt and be creative. These adjustments will reduce errors, improve consistency, and ensure that lessons learned carry over to future projects.</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057868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C73B2-95B3-48DF-14CD-9BB840344CD4}"/>
              </a:ext>
            </a:extLst>
          </p:cNvPr>
          <p:cNvSpPr>
            <a:spLocks noGrp="1"/>
          </p:cNvSpPr>
          <p:nvPr>
            <p:ph type="title"/>
          </p:nvPr>
        </p:nvSpPr>
        <p:spPr>
          <a:xfrm>
            <a:off x="838200" y="365125"/>
            <a:ext cx="10515600" cy="990500"/>
          </a:xfrm>
        </p:spPr>
        <p:txBody>
          <a:bodyPr>
            <a:normAutofit fontScale="90000"/>
          </a:bodyPr>
          <a:lstStyle/>
          <a:p>
            <a:pPr algn="ctr"/>
            <a:br>
              <a:rPr lang="en-US" sz="4000" b="1" dirty="0">
                <a:latin typeface="Segoe UI"/>
                <a:cs typeface="Segoe UI"/>
              </a:rPr>
            </a:br>
            <a:r>
              <a:rPr lang="en-US" sz="4000" b="1">
                <a:latin typeface="Segoe UI"/>
                <a:cs typeface="Segoe UI"/>
              </a:rPr>
              <a:t>Span of Control</a:t>
            </a:r>
            <a:endParaRPr lang="en-US" sz="4000" b="1">
              <a:ea typeface="Calibri Light" panose="020F0302020204030204"/>
              <a:cs typeface="Calibri Light" panose="020F0302020204030204"/>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F13C46EF-9B90-B571-1FC9-140D988C6741}"/>
              </a:ext>
            </a:extLst>
          </p:cNvPr>
          <p:cNvGraphicFramePr>
            <a:graphicFrameLocks noGrp="1"/>
          </p:cNvGraphicFramePr>
          <p:nvPr>
            <p:ph idx="1"/>
          </p:nvPr>
        </p:nvGraphicFramePr>
        <p:xfrm>
          <a:off x="838200" y="1522987"/>
          <a:ext cx="10515600" cy="4653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7962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56852-73D6-F7F2-932F-43E248D2951D}"/>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Span of Control</a:t>
            </a:r>
            <a:endParaRPr lang="en-US" sz="3600">
              <a:latin typeface="Segoe UI"/>
              <a:cs typeface="Segoe UI"/>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2DE54970-FA24-91B6-6E40-48E6C0E4CC7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0297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chart&#10;&#10;AI-generated content may be incorrect.">
            <a:extLst>
              <a:ext uri="{FF2B5EF4-FFF2-40B4-BE49-F238E27FC236}">
                <a16:creationId xmlns:a16="http://schemas.microsoft.com/office/drawing/2014/main" id="{85B7720A-2A85-5CAA-DDBE-31C1E35D2A7E}"/>
              </a:ext>
            </a:extLst>
          </p:cNvPr>
          <p:cNvPicPr>
            <a:picLocks noChangeAspect="1"/>
          </p:cNvPicPr>
          <p:nvPr/>
        </p:nvPicPr>
        <p:blipFill>
          <a:blip r:embed="rId2"/>
          <a:stretch>
            <a:fillRect/>
          </a:stretch>
        </p:blipFill>
        <p:spPr>
          <a:xfrm>
            <a:off x="239486" y="339907"/>
            <a:ext cx="11800114" cy="6281600"/>
          </a:xfrm>
          <a:prstGeom prst="rect">
            <a:avLst/>
          </a:prstGeom>
        </p:spPr>
      </p:pic>
    </p:spTree>
    <p:extLst>
      <p:ext uri="{BB962C8B-B14F-4D97-AF65-F5344CB8AC3E}">
        <p14:creationId xmlns:p14="http://schemas.microsoft.com/office/powerpoint/2010/main" val="7680859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D692-8BBC-5432-CD77-F3AB1A66874F}"/>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Today’s View on Span of Control</a:t>
            </a:r>
            <a:endParaRPr lang="en-US" sz="4000" b="1">
              <a:ea typeface="Calibri Light" panose="020F0302020204030204"/>
              <a:cs typeface="Calibri Light" panose="020F0302020204030204"/>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CE0E3505-3450-7FB7-7C13-D0D95D78926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80284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7980D-DD40-BD28-1230-B7A7619D5282}"/>
              </a:ext>
            </a:extLst>
          </p:cNvPr>
          <p:cNvSpPr>
            <a:spLocks noGrp="1"/>
          </p:cNvSpPr>
          <p:nvPr>
            <p:ph type="title"/>
          </p:nvPr>
        </p:nvSpPr>
        <p:spPr>
          <a:xfrm>
            <a:off x="838200" y="365125"/>
            <a:ext cx="10515600" cy="768925"/>
          </a:xfrm>
        </p:spPr>
        <p:txBody>
          <a:bodyPr>
            <a:normAutofit fontScale="90000"/>
          </a:bodyPr>
          <a:lstStyle/>
          <a:p>
            <a:pPr algn="ctr"/>
            <a:br>
              <a:rPr lang="en-US" sz="4000" b="1" dirty="0">
                <a:latin typeface="Segoe UI"/>
                <a:ea typeface="Calibri Light"/>
                <a:cs typeface="Segoe UI"/>
              </a:rPr>
            </a:br>
            <a:br>
              <a:rPr lang="en-US" sz="4000" b="1" dirty="0">
                <a:latin typeface="Segoe UI"/>
                <a:ea typeface="Calibri Light"/>
                <a:cs typeface="Segoe UI"/>
              </a:rPr>
            </a:br>
            <a:r>
              <a:rPr lang="en-US" sz="4000" b="1">
                <a:latin typeface="Segoe UI"/>
                <a:ea typeface="Calibri Light"/>
                <a:cs typeface="Segoe UI"/>
              </a:rPr>
              <a:t>Today’s View on Span of Control</a:t>
            </a:r>
            <a:endParaRPr lang="en-US" sz="4000">
              <a:latin typeface="Segoe UI"/>
              <a:ea typeface="Calibri Light"/>
              <a:cs typeface="Segoe UI"/>
            </a:endParaRPr>
          </a:p>
          <a:p>
            <a:endParaRPr lang="en-US" dirty="0">
              <a:ea typeface="Calibri Light"/>
              <a:cs typeface="Calibri Light"/>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F5724347-4DE9-EC36-346B-0D38390B4301}"/>
              </a:ext>
            </a:extLst>
          </p:cNvPr>
          <p:cNvGraphicFramePr>
            <a:graphicFrameLocks noGrp="1"/>
          </p:cNvGraphicFramePr>
          <p:nvPr>
            <p:ph idx="1"/>
          </p:nvPr>
        </p:nvGraphicFramePr>
        <p:xfrm>
          <a:off x="838200" y="1452732"/>
          <a:ext cx="10515600" cy="47242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27489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3C8C0-A3E3-4E2B-937C-2F60898DE068}"/>
              </a:ext>
            </a:extLst>
          </p:cNvPr>
          <p:cNvSpPr>
            <a:spLocks noGrp="1"/>
          </p:cNvSpPr>
          <p:nvPr>
            <p:ph type="title"/>
          </p:nvPr>
        </p:nvSpPr>
        <p:spPr>
          <a:xfrm>
            <a:off x="586478" y="1683756"/>
            <a:ext cx="3115265" cy="2396359"/>
          </a:xfrm>
        </p:spPr>
        <p:txBody>
          <a:bodyPr anchor="b">
            <a:normAutofit/>
          </a:bodyPr>
          <a:lstStyle/>
          <a:p>
            <a:pPr algn="r"/>
            <a:br>
              <a:rPr lang="en-US" sz="2800" b="1">
                <a:solidFill>
                  <a:srgbClr val="FFFFFF"/>
                </a:solidFill>
                <a:latin typeface="Segoe UI"/>
                <a:cs typeface="Segoe UI"/>
              </a:rPr>
            </a:br>
            <a:r>
              <a:rPr lang="en-US" sz="2800" b="1">
                <a:solidFill>
                  <a:srgbClr val="FFFFFF"/>
                </a:solidFill>
                <a:latin typeface="Segoe UI"/>
                <a:cs typeface="Segoe UI"/>
              </a:rPr>
              <a:t>Centralization and Decentralization</a:t>
            </a:r>
            <a:endParaRPr lang="en-US" sz="2800" b="1">
              <a:solidFill>
                <a:srgbClr val="FFFFFF"/>
              </a:solidFill>
              <a:ea typeface="Calibri Light" panose="020F0302020204030204"/>
              <a:cs typeface="Calibri Light" panose="020F0302020204030204"/>
            </a:endParaRPr>
          </a:p>
          <a:p>
            <a:pPr algn="r"/>
            <a:endParaRPr lang="en-US" sz="2800">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00E48356-0080-AEC2-1B37-16B8CEA81709}"/>
              </a:ext>
            </a:extLst>
          </p:cNvPr>
          <p:cNvGraphicFramePr>
            <a:graphicFrameLocks noGrp="1"/>
          </p:cNvGraphicFramePr>
          <p:nvPr>
            <p:ph idx="1"/>
            <p:extLst>
              <p:ext uri="{D42A27DB-BD31-4B8C-83A1-F6EECF244321}">
                <p14:modId xmlns:p14="http://schemas.microsoft.com/office/powerpoint/2010/main" val="28580690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75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6989-59D6-1A92-D575-8AF0B9F2A16F}"/>
              </a:ext>
            </a:extLst>
          </p:cNvPr>
          <p:cNvSpPr>
            <a:spLocks noGrp="1"/>
          </p:cNvSpPr>
          <p:nvPr>
            <p:ph type="title"/>
          </p:nvPr>
        </p:nvSpPr>
        <p:spPr/>
        <p:txBody>
          <a:bodyPr/>
          <a:lstStyle/>
          <a:p>
            <a:endParaRPr lang="en-US"/>
          </a:p>
        </p:txBody>
      </p:sp>
      <p:graphicFrame>
        <p:nvGraphicFramePr>
          <p:cNvPr id="22" name="Content Placeholder 2">
            <a:extLst>
              <a:ext uri="{FF2B5EF4-FFF2-40B4-BE49-F238E27FC236}">
                <a16:creationId xmlns:a16="http://schemas.microsoft.com/office/drawing/2014/main" id="{AB438F65-D412-23AF-F430-C729912844B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13041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5D0A3-4BCA-69B1-50A4-8879B29AA209}"/>
              </a:ext>
            </a:extLst>
          </p:cNvPr>
          <p:cNvSpPr>
            <a:spLocks noGrp="1"/>
          </p:cNvSpPr>
          <p:nvPr>
            <p:ph type="title"/>
          </p:nvPr>
        </p:nvSpPr>
        <p:spPr>
          <a:xfrm>
            <a:off x="838200" y="365125"/>
            <a:ext cx="10515600" cy="1012117"/>
          </a:xfrm>
        </p:spPr>
        <p:txBody>
          <a:bodyPr/>
          <a:lstStyle/>
          <a:p>
            <a:pPr algn="ctr"/>
            <a:br>
              <a:rPr lang="en-US" sz="3200" b="1" dirty="0">
                <a:latin typeface="Segoe UI"/>
                <a:cs typeface="Segoe UI"/>
              </a:rPr>
            </a:br>
            <a:r>
              <a:rPr lang="en-US" sz="3200" b="1">
                <a:latin typeface="Segoe UI"/>
                <a:cs typeface="Segoe UI"/>
              </a:rPr>
              <a:t>Today’s View on Centralization and Decentralization</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7BF0D34-02C8-EF9F-2CC1-1C6B3AB3CBE9}"/>
              </a:ext>
            </a:extLst>
          </p:cNvPr>
          <p:cNvSpPr>
            <a:spLocks noGrp="1"/>
          </p:cNvSpPr>
          <p:nvPr>
            <p:ph idx="1"/>
          </p:nvPr>
        </p:nvSpPr>
        <p:spPr>
          <a:xfrm>
            <a:off x="838200" y="1393286"/>
            <a:ext cx="10515600" cy="5091719"/>
          </a:xfrm>
        </p:spPr>
        <p:txBody>
          <a:bodyPr vert="horz" lIns="91440" tIns="45720" rIns="91440" bIns="45720" rtlCol="0" anchor="t">
            <a:noAutofit/>
          </a:bodyPr>
          <a:lstStyle/>
          <a:p>
            <a:r>
              <a:rPr lang="en-US" sz="1600">
                <a:latin typeface="Segoe UI"/>
                <a:cs typeface="Segoe UI"/>
              </a:rPr>
              <a:t>Managers now choose the level of centralization or decentralization based on what best helps achieve organizational goals.</a:t>
            </a:r>
            <a:endParaRPr lang="en-US" sz="1600">
              <a:ea typeface="Calibri" panose="020F0502020204030204"/>
              <a:cs typeface="Calibri" panose="020F0502020204030204"/>
            </a:endParaRPr>
          </a:p>
          <a:p>
            <a:r>
              <a:rPr lang="en-US" sz="1600" dirty="0">
                <a:latin typeface="Segoe UI"/>
                <a:cs typeface="Segoe UI"/>
              </a:rPr>
              <a:t>What works in one organization may not work in another, so the appropriate balance varies.</a:t>
            </a:r>
            <a:endParaRPr lang="en-US" sz="1600">
              <a:ea typeface="Calibri"/>
              <a:cs typeface="Calibri"/>
            </a:endParaRPr>
          </a:p>
          <a:p>
            <a:r>
              <a:rPr lang="en-US" sz="1600">
                <a:latin typeface="Segoe UI"/>
                <a:cs typeface="Segoe UI"/>
              </a:rPr>
              <a:t>Organizations have become more flexible and responsive to environmental changes, leading to a shift toward </a:t>
            </a:r>
            <a:r>
              <a:rPr lang="en-US" sz="1600" b="1">
                <a:latin typeface="Segoe UI"/>
                <a:cs typeface="Segoe UI"/>
              </a:rPr>
              <a:t>decentralized decision‑making</a:t>
            </a:r>
            <a:r>
              <a:rPr lang="en-US" sz="1600">
                <a:latin typeface="Segoe UI"/>
                <a:cs typeface="Segoe UI"/>
              </a:rPr>
              <a:t>.</a:t>
            </a:r>
            <a:endParaRPr lang="en-US" sz="1600">
              <a:ea typeface="Calibri"/>
              <a:cs typeface="Calibri"/>
            </a:endParaRPr>
          </a:p>
          <a:p>
            <a:r>
              <a:rPr lang="en-US" sz="1600" dirty="0">
                <a:latin typeface="Segoe UI"/>
                <a:cs typeface="Segoe UI"/>
              </a:rPr>
              <a:t>Decentralization is closely linked to </a:t>
            </a:r>
            <a:r>
              <a:rPr lang="en-US" sz="1600" b="1" dirty="0">
                <a:latin typeface="Segoe UI"/>
                <a:cs typeface="Segoe UI"/>
              </a:rPr>
              <a:t>employee empowerment</a:t>
            </a:r>
            <a:r>
              <a:rPr lang="en-US" sz="1600" dirty="0">
                <a:latin typeface="Segoe UI"/>
                <a:cs typeface="Segoe UI"/>
              </a:rPr>
              <a:t>, giving employees more authority to make decisions.</a:t>
            </a:r>
            <a:endParaRPr lang="en-US" sz="1600">
              <a:ea typeface="Calibri"/>
              <a:cs typeface="Calibri"/>
            </a:endParaRPr>
          </a:p>
          <a:p>
            <a:r>
              <a:rPr lang="en-US" sz="1600">
                <a:latin typeface="Segoe UI"/>
                <a:cs typeface="Segoe UI"/>
              </a:rPr>
              <a:t>Lower‑level managers are often “closer to the action” and have better knowledge of day‑to‑day issues than top managers.</a:t>
            </a:r>
            <a:endParaRPr lang="en-US" sz="1600">
              <a:ea typeface="Calibri"/>
              <a:cs typeface="Calibri"/>
            </a:endParaRPr>
          </a:p>
          <a:p>
            <a:r>
              <a:rPr lang="en-US" sz="1600">
                <a:latin typeface="Segoe UI"/>
                <a:cs typeface="Segoe UI"/>
              </a:rPr>
              <a:t>UK grocery markets illustrate this trend: competitive pressure and demand for online/home delivery push retailers to decentralize operations.</a:t>
            </a:r>
            <a:endParaRPr lang="en-US" sz="1600">
              <a:ea typeface="Calibri"/>
              <a:cs typeface="Calibri"/>
            </a:endParaRPr>
          </a:p>
          <a:p>
            <a:r>
              <a:rPr lang="en-US" sz="1600">
                <a:latin typeface="Segoe UI"/>
                <a:cs typeface="Segoe UI"/>
              </a:rPr>
              <a:t>Example: Morrisons moved much of its stock and delivery operations in‑house, reducing reliance on external services.</a:t>
            </a:r>
            <a:endParaRPr lang="en-US" sz="1600">
              <a:ea typeface="Calibri"/>
              <a:cs typeface="Calibri"/>
            </a:endParaRPr>
          </a:p>
          <a:p>
            <a:r>
              <a:rPr lang="en-US" sz="1600">
                <a:latin typeface="Segoe UI"/>
                <a:cs typeface="Segoe UI"/>
              </a:rPr>
              <a:t>Decentralization helps organizations respond quickly, protect market share, and collaborate more effectively (e.g., Morrisons’ partnership with Amazon).</a:t>
            </a:r>
            <a:endParaRPr lang="en-US" sz="1600">
              <a:ea typeface="Calibri"/>
              <a:cs typeface="Calibri"/>
            </a:endParaRPr>
          </a:p>
          <a:p>
            <a:r>
              <a:rPr lang="en-US" sz="1600">
                <a:latin typeface="Segoe UI"/>
                <a:cs typeface="Segoe UI"/>
              </a:rPr>
              <a:t>This approach also enables same‑day deliveries to multiple cities across the UK.</a:t>
            </a:r>
            <a:endParaRPr lang="en-US" sz="16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2371766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43DFC05-999B-1960-8E8D-F28D0B6CFC07}"/>
              </a:ext>
            </a:extLst>
          </p:cNvPr>
          <p:cNvPicPr>
            <a:picLocks noChangeAspect="1"/>
          </p:cNvPicPr>
          <p:nvPr/>
        </p:nvPicPr>
        <p:blipFill>
          <a:blip r:embed="rId2"/>
          <a:stretch>
            <a:fillRect/>
          </a:stretch>
        </p:blipFill>
        <p:spPr>
          <a:xfrm>
            <a:off x="181429" y="400885"/>
            <a:ext cx="11829142" cy="6114286"/>
          </a:xfrm>
          <a:prstGeom prst="rect">
            <a:avLst/>
          </a:prstGeom>
        </p:spPr>
      </p:pic>
    </p:spTree>
    <p:extLst>
      <p:ext uri="{BB962C8B-B14F-4D97-AF65-F5344CB8AC3E}">
        <p14:creationId xmlns:p14="http://schemas.microsoft.com/office/powerpoint/2010/main" val="14249366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4441B-BD63-CF70-7A79-41CA6BE7AB53}"/>
              </a:ext>
            </a:extLst>
          </p:cNvPr>
          <p:cNvSpPr>
            <a:spLocks noGrp="1"/>
          </p:cNvSpPr>
          <p:nvPr>
            <p:ph type="title"/>
          </p:nvPr>
        </p:nvSpPr>
        <p:spPr>
          <a:xfrm>
            <a:off x="804672" y="802955"/>
            <a:ext cx="4977976" cy="1454051"/>
          </a:xfrm>
        </p:spPr>
        <p:txBody>
          <a:bodyPr>
            <a:normAutofit/>
          </a:bodyPr>
          <a:lstStyle/>
          <a:p>
            <a:r>
              <a:rPr lang="en-US" sz="3600" b="1">
                <a:solidFill>
                  <a:schemeClr val="tx2"/>
                </a:solidFill>
                <a:latin typeface="Segoe UI"/>
                <a:cs typeface="Segoe UI"/>
              </a:rPr>
              <a:t>Formalization</a:t>
            </a:r>
            <a:endParaRPr lang="en-US" sz="3600" b="1">
              <a:solidFill>
                <a:schemeClr val="tx2"/>
              </a:solidFill>
              <a:ea typeface="Calibri Light" panose="020F0302020204030204"/>
              <a:cs typeface="Calibri Light" panose="020F0302020204030204"/>
            </a:endParaRPr>
          </a:p>
          <a:p>
            <a:endParaRPr lang="en-US" sz="3600">
              <a:solidFill>
                <a:schemeClr val="tx2"/>
              </a:solidFill>
              <a:ea typeface="Calibri Light"/>
              <a:cs typeface="Calibri Light"/>
            </a:endParaRPr>
          </a:p>
        </p:txBody>
      </p:sp>
      <p:sp>
        <p:nvSpPr>
          <p:cNvPr id="3" name="Content Placeholder 2">
            <a:extLst>
              <a:ext uri="{FF2B5EF4-FFF2-40B4-BE49-F238E27FC236}">
                <a16:creationId xmlns:a16="http://schemas.microsoft.com/office/drawing/2014/main" id="{4547AB67-C176-E7D1-AD1F-AB9402AABCB2}"/>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US" sz="1100" b="1">
                <a:solidFill>
                  <a:schemeClr val="tx2"/>
                </a:solidFill>
                <a:latin typeface="Segoe UI"/>
                <a:cs typeface="Segoe UI"/>
              </a:rPr>
              <a:t>Formalization</a:t>
            </a:r>
            <a:r>
              <a:rPr lang="en-US" sz="1100">
                <a:solidFill>
                  <a:schemeClr val="tx2"/>
                </a:solidFill>
                <a:latin typeface="Segoe UI"/>
                <a:cs typeface="Segoe UI"/>
              </a:rPr>
              <a:t> refers to how standardized an organization’s jobs are and how strongly employee behavior is controlled by rules and procedures.</a:t>
            </a:r>
            <a:endParaRPr lang="en-US" sz="1100">
              <a:solidFill>
                <a:schemeClr val="tx2"/>
              </a:solidFill>
              <a:ea typeface="Calibri" panose="020F0502020204030204"/>
              <a:cs typeface="Calibri" panose="020F0502020204030204"/>
            </a:endParaRPr>
          </a:p>
          <a:p>
            <a:r>
              <a:rPr lang="en-US" sz="1100">
                <a:solidFill>
                  <a:schemeClr val="tx2"/>
                </a:solidFill>
                <a:latin typeface="Segoe UI"/>
                <a:cs typeface="Segoe UI"/>
              </a:rPr>
              <a:t>Highly formalized organizations have: </a:t>
            </a:r>
            <a:endParaRPr lang="en-US" sz="1100">
              <a:solidFill>
                <a:schemeClr val="tx2"/>
              </a:solidFill>
              <a:ea typeface="Calibri"/>
              <a:cs typeface="Calibri"/>
            </a:endParaRPr>
          </a:p>
          <a:p>
            <a:r>
              <a:rPr lang="en-US" sz="1100">
                <a:solidFill>
                  <a:schemeClr val="tx2"/>
                </a:solidFill>
                <a:latin typeface="Segoe UI"/>
                <a:cs typeface="Segoe UI"/>
              </a:rPr>
              <a:t>Detailed job descriptions</a:t>
            </a:r>
            <a:endParaRPr lang="en-US" sz="1100">
              <a:solidFill>
                <a:schemeClr val="tx2"/>
              </a:solidFill>
              <a:ea typeface="Calibri"/>
              <a:cs typeface="Calibri"/>
            </a:endParaRPr>
          </a:p>
          <a:p>
            <a:r>
              <a:rPr lang="en-US" sz="1100">
                <a:solidFill>
                  <a:schemeClr val="tx2"/>
                </a:solidFill>
                <a:latin typeface="Segoe UI"/>
                <a:cs typeface="Segoe UI"/>
              </a:rPr>
              <a:t>Many organizational rules</a:t>
            </a:r>
            <a:endParaRPr lang="en-US" sz="1100">
              <a:solidFill>
                <a:schemeClr val="tx2"/>
              </a:solidFill>
              <a:ea typeface="Calibri"/>
              <a:cs typeface="Calibri"/>
            </a:endParaRPr>
          </a:p>
          <a:p>
            <a:r>
              <a:rPr lang="en-US" sz="1100">
                <a:solidFill>
                  <a:schemeClr val="tx2"/>
                </a:solidFill>
                <a:latin typeface="Segoe UI"/>
                <a:cs typeface="Segoe UI"/>
              </a:rPr>
              <a:t>Clearly defined procedures for work processes</a:t>
            </a:r>
            <a:endParaRPr lang="en-US" sz="1100">
              <a:solidFill>
                <a:schemeClr val="tx2"/>
              </a:solidFill>
              <a:ea typeface="Calibri"/>
              <a:cs typeface="Calibri"/>
            </a:endParaRPr>
          </a:p>
          <a:p>
            <a:r>
              <a:rPr lang="en-US" sz="1100">
                <a:solidFill>
                  <a:schemeClr val="tx2"/>
                </a:solidFill>
                <a:latin typeface="Segoe UI"/>
                <a:cs typeface="Segoe UI"/>
              </a:rPr>
              <a:t>In such organizations, employees have </a:t>
            </a:r>
            <a:r>
              <a:rPr lang="en-US" sz="1100" b="1">
                <a:solidFill>
                  <a:schemeClr val="tx2"/>
                </a:solidFill>
                <a:latin typeface="Segoe UI"/>
                <a:cs typeface="Segoe UI"/>
              </a:rPr>
              <a:t>little discretion</a:t>
            </a:r>
            <a:r>
              <a:rPr lang="en-US" sz="1100">
                <a:solidFill>
                  <a:schemeClr val="tx2"/>
                </a:solidFill>
                <a:latin typeface="Segoe UI"/>
                <a:cs typeface="Segoe UI"/>
              </a:rPr>
              <a:t> over what tasks they perform, when they do them, and how they do them.</a:t>
            </a:r>
            <a:endParaRPr lang="en-US" sz="1100">
              <a:solidFill>
                <a:schemeClr val="tx2"/>
              </a:solidFill>
              <a:ea typeface="Calibri"/>
              <a:cs typeface="Calibri"/>
            </a:endParaRPr>
          </a:p>
          <a:p>
            <a:r>
              <a:rPr lang="en-US" sz="1100">
                <a:solidFill>
                  <a:schemeClr val="tx2"/>
                </a:solidFill>
                <a:latin typeface="Segoe UI"/>
                <a:cs typeface="Segoe UI"/>
              </a:rPr>
              <a:t>In low‑formalization environments, employees have </a:t>
            </a:r>
            <a:r>
              <a:rPr lang="en-US" sz="1100" b="1">
                <a:solidFill>
                  <a:schemeClr val="tx2"/>
                </a:solidFill>
                <a:latin typeface="Segoe UI"/>
                <a:cs typeface="Segoe UI"/>
              </a:rPr>
              <a:t>more freedom and flexibility</a:t>
            </a:r>
            <a:r>
              <a:rPr lang="en-US" sz="1100">
                <a:solidFill>
                  <a:schemeClr val="tx2"/>
                </a:solidFill>
                <a:latin typeface="Segoe UI"/>
                <a:cs typeface="Segoe UI"/>
              </a:rPr>
              <a:t> in how they complete their work.</a:t>
            </a:r>
            <a:endParaRPr lang="en-US" sz="1100">
              <a:solidFill>
                <a:schemeClr val="tx2"/>
              </a:solidFill>
              <a:ea typeface="Calibri"/>
              <a:cs typeface="Calibri"/>
            </a:endParaRPr>
          </a:p>
          <a:p>
            <a:r>
              <a:rPr lang="en-US" sz="1100">
                <a:solidFill>
                  <a:schemeClr val="tx2"/>
                </a:solidFill>
                <a:latin typeface="Segoe UI"/>
                <a:cs typeface="Segoe UI"/>
              </a:rPr>
              <a:t>Traditional management theorists supported </a:t>
            </a:r>
            <a:r>
              <a:rPr lang="en-US" sz="1100" b="1">
                <a:solidFill>
                  <a:schemeClr val="tx2"/>
                </a:solidFill>
                <a:latin typeface="Segoe UI"/>
                <a:cs typeface="Segoe UI"/>
              </a:rPr>
              <a:t>high formalization</a:t>
            </a:r>
            <a:r>
              <a:rPr lang="en-US" sz="1100">
                <a:solidFill>
                  <a:schemeClr val="tx2"/>
                </a:solidFill>
                <a:latin typeface="Segoe UI"/>
                <a:cs typeface="Segoe UI"/>
              </a:rPr>
              <a:t>, believing that extensive rules and procedures made work more efficient.</a:t>
            </a:r>
            <a:endParaRPr lang="en-US" sz="1100">
              <a:solidFill>
                <a:schemeClr val="tx2"/>
              </a:solidFill>
              <a:ea typeface="Calibri"/>
              <a:cs typeface="Calibri"/>
            </a:endParaRPr>
          </a:p>
          <a:p>
            <a:r>
              <a:rPr lang="en-US" sz="1100">
                <a:solidFill>
                  <a:schemeClr val="tx2"/>
                </a:solidFill>
                <a:latin typeface="Segoe UI"/>
                <a:cs typeface="Segoe UI"/>
              </a:rPr>
              <a:t>The underlying assumption was that consistency and strict guidelines would produce reliable, predictable results.</a:t>
            </a:r>
            <a:endParaRPr lang="en-US" sz="1100">
              <a:solidFill>
                <a:schemeClr val="tx2"/>
              </a:solidFill>
              <a:ea typeface="Calibri"/>
              <a:cs typeface="Calibri"/>
            </a:endParaRPr>
          </a:p>
          <a:p>
            <a:endParaRPr lang="en-US" sz="1100">
              <a:solidFill>
                <a:schemeClr val="tx2"/>
              </a:solidFill>
              <a:ea typeface="Calibri"/>
              <a:cs typeface="Calibri"/>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Office Worker">
            <a:extLst>
              <a:ext uri="{FF2B5EF4-FFF2-40B4-BE49-F238E27FC236}">
                <a16:creationId xmlns:a16="http://schemas.microsoft.com/office/drawing/2014/main" id="{3D0E0B5C-3E16-D0A1-8731-577712C6FE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0707888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67C77-4E29-793F-2280-FE37098B93FE}"/>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Today’s View on Formalization</a:t>
            </a:r>
            <a:endParaRPr lang="en-US" sz="3600" b="1">
              <a:ea typeface="Calibri Light" panose="020F0302020204030204"/>
              <a:cs typeface="Calibri Light" panose="020F0302020204030204"/>
            </a:endParaRPr>
          </a:p>
          <a:p>
            <a:endParaRPr lang="en-US" dirty="0">
              <a:ea typeface="Calibri Light"/>
              <a:cs typeface="Calibri Light"/>
            </a:endParaRPr>
          </a:p>
        </p:txBody>
      </p:sp>
      <p:graphicFrame>
        <p:nvGraphicFramePr>
          <p:cNvPr id="5" name="Content Placeholder 2">
            <a:extLst>
              <a:ext uri="{FF2B5EF4-FFF2-40B4-BE49-F238E27FC236}">
                <a16:creationId xmlns:a16="http://schemas.microsoft.com/office/drawing/2014/main" id="{72275319-0FAD-D951-EA19-1DD2CC58268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85426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A003D-7775-2D40-0FC0-D87262C89AAB}"/>
              </a:ext>
            </a:extLst>
          </p:cNvPr>
          <p:cNvSpPr>
            <a:spLocks noGrp="1"/>
          </p:cNvSpPr>
          <p:nvPr>
            <p:ph type="title"/>
          </p:nvPr>
        </p:nvSpPr>
        <p:spPr>
          <a:xfrm>
            <a:off x="640080" y="325369"/>
            <a:ext cx="4368602" cy="1956841"/>
          </a:xfrm>
        </p:spPr>
        <p:txBody>
          <a:bodyPr anchor="b">
            <a:normAutofit/>
          </a:bodyPr>
          <a:lstStyle/>
          <a:p>
            <a:pPr marL="228600" indent="-228600">
              <a:spcBef>
                <a:spcPts val="1000"/>
              </a:spcBef>
            </a:pPr>
            <a:br>
              <a:rPr lang="en-US" sz="3400" b="1">
                <a:latin typeface="Calibri"/>
                <a:ea typeface="Calibri"/>
                <a:cs typeface="Calibri"/>
              </a:rPr>
            </a:br>
            <a:r>
              <a:rPr lang="en-US" sz="3400" b="1">
                <a:latin typeface="Calibri"/>
                <a:ea typeface="Calibri"/>
                <a:cs typeface="Calibri"/>
              </a:rPr>
              <a:t>Mechanistic and Organic Organizations</a:t>
            </a:r>
            <a:endParaRPr lang="en-US" sz="3400">
              <a:latin typeface="Calibri"/>
              <a:ea typeface="Calibri"/>
              <a:cs typeface="Calibri"/>
            </a:endParaRPr>
          </a:p>
          <a:p>
            <a:endParaRPr lang="en-US" sz="3400">
              <a:ea typeface="Calibri Light"/>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19207F-B836-52F7-51B3-43753C7DB733}"/>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Calibri"/>
                <a:cs typeface="Calibri"/>
              </a:rPr>
              <a:t>Basic orga</a:t>
            </a:r>
            <a:r>
              <a:rPr lang="en-US" sz="2200"/>
              <a:t>nizational design revolves around two organizational forms:</a:t>
            </a:r>
          </a:p>
          <a:p>
            <a:r>
              <a:rPr lang="en-US" sz="2200" b="1"/>
              <a:t>Mechanistic Organizations</a:t>
            </a:r>
            <a:endParaRPr lang="en-US" sz="2200"/>
          </a:p>
          <a:p>
            <a:r>
              <a:rPr lang="en-US" sz="2200" b="1"/>
              <a:t>Organic Organizations</a:t>
            </a:r>
            <a:endParaRPr lang="en-US" sz="2200"/>
          </a:p>
          <a:p>
            <a:pPr marL="0" indent="0">
              <a:buNone/>
            </a:pPr>
            <a:r>
              <a:rPr lang="en-US" sz="2200"/>
              <a:t>  </a:t>
            </a:r>
            <a:endParaRPr lang="en-US" sz="2200">
              <a:ea typeface="Calibri"/>
              <a:cs typeface="Calibri"/>
            </a:endParaRPr>
          </a:p>
        </p:txBody>
      </p:sp>
      <p:pic>
        <p:nvPicPr>
          <p:cNvPr id="5" name="Picture 4" descr="Close up of a molecular model">
            <a:extLst>
              <a:ext uri="{FF2B5EF4-FFF2-40B4-BE49-F238E27FC236}">
                <a16:creationId xmlns:a16="http://schemas.microsoft.com/office/drawing/2014/main" id="{5EA72FBF-DBEA-6AA2-19D6-C63E962D35F3}"/>
              </a:ext>
            </a:extLst>
          </p:cNvPr>
          <p:cNvPicPr>
            <a:picLocks noChangeAspect="1"/>
          </p:cNvPicPr>
          <p:nvPr/>
        </p:nvPicPr>
        <p:blipFill>
          <a:blip r:embed="rId2"/>
          <a:srcRect l="24820" r="6" b="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5424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389F1-B2D6-3BFB-CA8D-1F00047ADBA1}"/>
              </a:ext>
            </a:extLst>
          </p:cNvPr>
          <p:cNvSpPr>
            <a:spLocks noGrp="1"/>
          </p:cNvSpPr>
          <p:nvPr>
            <p:ph type="title"/>
          </p:nvPr>
        </p:nvSpPr>
        <p:spPr>
          <a:xfrm>
            <a:off x="761800" y="762001"/>
            <a:ext cx="5334197" cy="1708242"/>
          </a:xfrm>
        </p:spPr>
        <p:txBody>
          <a:bodyPr anchor="ctr">
            <a:normAutofit/>
          </a:bodyPr>
          <a:lstStyle/>
          <a:p>
            <a:pPr marL="228600" indent="-228600">
              <a:spcBef>
                <a:spcPts val="1000"/>
              </a:spcBef>
            </a:pPr>
            <a:r>
              <a:rPr lang="en-US" sz="4000" b="1">
                <a:latin typeface="Calibri"/>
                <a:ea typeface="Calibri"/>
                <a:cs typeface="Calibri"/>
              </a:rPr>
              <a:t>Mechanistic Organizations</a:t>
            </a:r>
            <a:endParaRPr lang="en-US" sz="4000">
              <a:latin typeface="Calibri"/>
              <a:ea typeface="Calibri"/>
              <a:cs typeface="Calibri"/>
            </a:endParaRPr>
          </a:p>
          <a:p>
            <a:endParaRPr lang="en-US" sz="4000">
              <a:ea typeface="Calibri Light"/>
              <a:cs typeface="Calibri Light"/>
            </a:endParaRPr>
          </a:p>
        </p:txBody>
      </p:sp>
      <p:sp>
        <p:nvSpPr>
          <p:cNvPr id="3" name="Content Placeholder 2">
            <a:extLst>
              <a:ext uri="{FF2B5EF4-FFF2-40B4-BE49-F238E27FC236}">
                <a16:creationId xmlns:a16="http://schemas.microsoft.com/office/drawing/2014/main" id="{8BE601CB-9268-2FFE-4B1C-3FF55333518B}"/>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latin typeface="Segoe UI"/>
                <a:cs typeface="Segoe UI"/>
              </a:rPr>
              <a:t>Based on a </a:t>
            </a:r>
            <a:r>
              <a:rPr lang="en-US" sz="1700" b="1">
                <a:latin typeface="Segoe UI"/>
                <a:cs typeface="Segoe UI"/>
              </a:rPr>
              <a:t>formal hierarchy</a:t>
            </a:r>
            <a:r>
              <a:rPr lang="en-US" sz="1700">
                <a:latin typeface="Segoe UI"/>
                <a:cs typeface="Segoe UI"/>
              </a:rPr>
              <a:t> and a clear chain of command.</a:t>
            </a:r>
            <a:endParaRPr lang="en-US" sz="1700">
              <a:ea typeface="Calibri"/>
              <a:cs typeface="Calibri"/>
            </a:endParaRPr>
          </a:p>
          <a:p>
            <a:r>
              <a:rPr lang="en-US" sz="1700">
                <a:latin typeface="Segoe UI"/>
                <a:cs typeface="Segoe UI"/>
              </a:rPr>
              <a:t>Characterized by </a:t>
            </a:r>
            <a:r>
              <a:rPr lang="en-US" sz="1700" b="1">
                <a:latin typeface="Segoe UI"/>
                <a:cs typeface="Segoe UI"/>
              </a:rPr>
              <a:t>rigid, stable, and highly structured</a:t>
            </a:r>
            <a:r>
              <a:rPr lang="en-US" sz="1700">
                <a:latin typeface="Segoe UI"/>
                <a:cs typeface="Segoe UI"/>
              </a:rPr>
              <a:t> systems.</a:t>
            </a:r>
            <a:endParaRPr lang="en-US" sz="1700">
              <a:ea typeface="Calibri"/>
              <a:cs typeface="Calibri"/>
            </a:endParaRPr>
          </a:p>
          <a:p>
            <a:r>
              <a:rPr lang="en-US" sz="1700">
                <a:latin typeface="Segoe UI"/>
                <a:cs typeface="Segoe UI"/>
              </a:rPr>
              <a:t>Each person is </a:t>
            </a:r>
            <a:r>
              <a:rPr lang="en-US" sz="1700" b="1">
                <a:latin typeface="Segoe UI"/>
                <a:cs typeface="Segoe UI"/>
              </a:rPr>
              <a:t>controlled and supervised by one superior</a:t>
            </a:r>
            <a:r>
              <a:rPr lang="en-US" sz="1700">
                <a:latin typeface="Segoe UI"/>
                <a:cs typeface="Segoe UI"/>
              </a:rPr>
              <a:t>.</a:t>
            </a:r>
            <a:endParaRPr lang="en-US" sz="1700">
              <a:ea typeface="Calibri"/>
              <a:cs typeface="Calibri"/>
            </a:endParaRPr>
          </a:p>
          <a:p>
            <a:r>
              <a:rPr lang="en-US" sz="1700">
                <a:latin typeface="Segoe UI"/>
                <a:cs typeface="Segoe UI"/>
              </a:rPr>
              <a:t>Small span of control at upper levels creates </a:t>
            </a:r>
            <a:r>
              <a:rPr lang="en-US" sz="1700" b="1">
                <a:latin typeface="Segoe UI"/>
                <a:cs typeface="Segoe UI"/>
              </a:rPr>
              <a:t>tall, impersonal structures</a:t>
            </a:r>
            <a:r>
              <a:rPr lang="en-US" sz="1700">
                <a:latin typeface="Segoe UI"/>
                <a:cs typeface="Segoe UI"/>
              </a:rPr>
              <a:t>.</a:t>
            </a:r>
            <a:endParaRPr lang="en-US" sz="1700">
              <a:ea typeface="Calibri"/>
              <a:cs typeface="Calibri"/>
            </a:endParaRPr>
          </a:p>
          <a:p>
            <a:r>
              <a:rPr lang="en-US" sz="1700">
                <a:latin typeface="Segoe UI"/>
                <a:cs typeface="Segoe UI"/>
              </a:rPr>
              <a:t>As organizations grow, </a:t>
            </a:r>
            <a:r>
              <a:rPr lang="en-US" sz="1700" b="1">
                <a:latin typeface="Segoe UI"/>
                <a:cs typeface="Segoe UI"/>
              </a:rPr>
              <a:t>top management imposes more rules and regulations</a:t>
            </a:r>
            <a:r>
              <a:rPr lang="en-US" sz="1700">
                <a:latin typeface="Segoe UI"/>
                <a:cs typeface="Segoe UI"/>
              </a:rPr>
              <a:t>.</a:t>
            </a:r>
            <a:endParaRPr lang="en-US" sz="1700">
              <a:ea typeface="Calibri"/>
              <a:cs typeface="Calibri"/>
            </a:endParaRPr>
          </a:p>
          <a:p>
            <a:r>
              <a:rPr lang="en-US" sz="1700">
                <a:latin typeface="Segoe UI"/>
                <a:cs typeface="Segoe UI"/>
              </a:rPr>
              <a:t>Standardized processes are needed because top managers </a:t>
            </a:r>
            <a:r>
              <a:rPr lang="en-US" sz="1700" b="1">
                <a:latin typeface="Segoe UI"/>
                <a:cs typeface="Segoe UI"/>
              </a:rPr>
              <a:t>cannot directly observe all lower‑level activities</a:t>
            </a:r>
            <a:r>
              <a:rPr lang="en-US" sz="1700">
                <a:latin typeface="Segoe UI"/>
                <a:cs typeface="Segoe UI"/>
              </a:rPr>
              <a:t>.</a:t>
            </a:r>
            <a:endParaRPr lang="en-US" sz="1700">
              <a:ea typeface="Calibri"/>
              <a:cs typeface="Calibri"/>
            </a:endParaRPr>
          </a:p>
          <a:p>
            <a:pPr marL="0" indent="0">
              <a:buNone/>
            </a:pPr>
            <a:endParaRPr lang="en-US" sz="1700">
              <a:ea typeface="Calibri"/>
              <a:cs typeface="Calibri"/>
            </a:endParaRPr>
          </a:p>
        </p:txBody>
      </p:sp>
      <p:pic>
        <p:nvPicPr>
          <p:cNvPr id="5" name="Picture 4" descr="Top view of cubes connected with black lines">
            <a:extLst>
              <a:ext uri="{FF2B5EF4-FFF2-40B4-BE49-F238E27FC236}">
                <a16:creationId xmlns:a16="http://schemas.microsoft.com/office/drawing/2014/main" id="{8685F783-0D3B-6B00-7EE4-441DB8557860}"/>
              </a:ext>
            </a:extLst>
          </p:cNvPr>
          <p:cNvPicPr>
            <a:picLocks noChangeAspect="1"/>
          </p:cNvPicPr>
          <p:nvPr/>
        </p:nvPicPr>
        <p:blipFill>
          <a:blip r:embed="rId2"/>
          <a:srcRect l="26032" r="15726"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117593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0BB2-2755-1293-2AD5-D56CAB272BCC}"/>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19102511-A422-403E-0342-06988FF269F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4824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5858F-7378-55A6-5A3A-7A47AE880A4C}"/>
              </a:ext>
            </a:extLst>
          </p:cNvPr>
          <p:cNvSpPr>
            <a:spLocks noGrp="1"/>
          </p:cNvSpPr>
          <p:nvPr>
            <p:ph type="title"/>
          </p:nvPr>
        </p:nvSpPr>
        <p:spPr>
          <a:xfrm>
            <a:off x="761803" y="350196"/>
            <a:ext cx="4646904" cy="1624520"/>
          </a:xfrm>
        </p:spPr>
        <p:txBody>
          <a:bodyPr anchor="ctr">
            <a:normAutofit/>
          </a:bodyPr>
          <a:lstStyle/>
          <a:p>
            <a:endParaRPr lang="en-US" sz="4000"/>
          </a:p>
        </p:txBody>
      </p:sp>
      <p:sp>
        <p:nvSpPr>
          <p:cNvPr id="3" name="Content Placeholder 2">
            <a:extLst>
              <a:ext uri="{FF2B5EF4-FFF2-40B4-BE49-F238E27FC236}">
                <a16:creationId xmlns:a16="http://schemas.microsoft.com/office/drawing/2014/main" id="{A5E11E40-2510-E3DD-B1DD-B58829CC6D3F}"/>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b="1"/>
              <a:t>General Notes</a:t>
            </a:r>
            <a:endParaRPr lang="en-US" sz="2000">
              <a:ea typeface="Calibri" panose="020F0502020204030204"/>
              <a:cs typeface="Calibri" panose="020F0502020204030204"/>
            </a:endParaRPr>
          </a:p>
          <a:p>
            <a:r>
              <a:rPr lang="en-US" sz="2000">
                <a:latin typeface="Segoe UI"/>
                <a:cs typeface="Segoe UI"/>
              </a:rPr>
              <a:t>No organization is fully mechanistic or fully organic.</a:t>
            </a:r>
            <a:endParaRPr lang="en-US" sz="2000">
              <a:ea typeface="Calibri"/>
              <a:cs typeface="Calibri"/>
            </a:endParaRPr>
          </a:p>
          <a:p>
            <a:r>
              <a:rPr lang="en-US" sz="2000">
                <a:latin typeface="Segoe UI"/>
                <a:cs typeface="Segoe UI"/>
              </a:rPr>
              <a:t>Trend: many modern companies are </a:t>
            </a:r>
            <a:r>
              <a:rPr lang="en-US" sz="2000" b="1">
                <a:latin typeface="Segoe UI"/>
                <a:cs typeface="Segoe UI"/>
              </a:rPr>
              <a:t>moving toward organic structures</a:t>
            </a:r>
            <a:r>
              <a:rPr lang="en-US" sz="2000">
                <a:latin typeface="Segoe UI"/>
                <a:cs typeface="Segoe UI"/>
              </a:rPr>
              <a:t>.</a:t>
            </a:r>
            <a:endParaRPr lang="en-US" sz="2000">
              <a:ea typeface="Calibri"/>
              <a:cs typeface="Calibri"/>
            </a:endParaRPr>
          </a:p>
          <a:p>
            <a:r>
              <a:rPr lang="en-US" sz="2000">
                <a:latin typeface="Segoe UI"/>
                <a:cs typeface="Segoe UI"/>
              </a:rPr>
              <a:t>Examples include </a:t>
            </a:r>
            <a:r>
              <a:rPr lang="en-US" sz="2000" b="1">
                <a:latin typeface="Segoe UI"/>
                <a:cs typeface="Segoe UI"/>
              </a:rPr>
              <a:t>Patagonia, Zappos, Alphabet, Netflix, and Spotify</a:t>
            </a:r>
            <a:r>
              <a:rPr lang="en-US" sz="2000">
                <a:latin typeface="Segoe UI"/>
                <a:cs typeface="Segoe UI"/>
              </a:rPr>
              <a:t>.</a:t>
            </a:r>
            <a:endParaRPr lang="en-US" sz="2000">
              <a:ea typeface="Calibri"/>
              <a:cs typeface="Calibri"/>
            </a:endParaRPr>
          </a:p>
          <a:p>
            <a:endParaRPr lang="en-US" sz="2000">
              <a:ea typeface="Calibri"/>
              <a:cs typeface="Calibri"/>
            </a:endParaRPr>
          </a:p>
        </p:txBody>
      </p:sp>
      <p:pic>
        <p:nvPicPr>
          <p:cNvPr id="5" name="Picture 4" descr="Empty rows of chair">
            <a:extLst>
              <a:ext uri="{FF2B5EF4-FFF2-40B4-BE49-F238E27FC236}">
                <a16:creationId xmlns:a16="http://schemas.microsoft.com/office/drawing/2014/main" id="{B83FE556-DFE2-2861-F6BC-9908B54A542E}"/>
              </a:ext>
            </a:extLst>
          </p:cNvPr>
          <p:cNvPicPr>
            <a:picLocks noChangeAspect="1"/>
          </p:cNvPicPr>
          <p:nvPr/>
        </p:nvPicPr>
        <p:blipFill>
          <a:blip r:embed="rId2"/>
          <a:srcRect l="11460" r="29226"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8248369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7D50A3-EC39-9588-A7D8-F01108F1DF8A}"/>
              </a:ext>
            </a:extLst>
          </p:cNvPr>
          <p:cNvPicPr>
            <a:picLocks noChangeAspect="1"/>
          </p:cNvPicPr>
          <p:nvPr/>
        </p:nvPicPr>
        <p:blipFill>
          <a:blip r:embed="rId2"/>
          <a:stretch>
            <a:fillRect/>
          </a:stretch>
        </p:blipFill>
        <p:spPr>
          <a:xfrm>
            <a:off x="44450" y="58737"/>
            <a:ext cx="6610350" cy="6286500"/>
          </a:xfrm>
          <a:prstGeom prst="rect">
            <a:avLst/>
          </a:prstGeom>
        </p:spPr>
      </p:pic>
      <p:pic>
        <p:nvPicPr>
          <p:cNvPr id="5" name="Picture 4">
            <a:extLst>
              <a:ext uri="{FF2B5EF4-FFF2-40B4-BE49-F238E27FC236}">
                <a16:creationId xmlns:a16="http://schemas.microsoft.com/office/drawing/2014/main" id="{4E2B412E-4A7D-A6A7-3CEB-A05166282030}"/>
              </a:ext>
            </a:extLst>
          </p:cNvPr>
          <p:cNvPicPr>
            <a:picLocks noChangeAspect="1"/>
          </p:cNvPicPr>
          <p:nvPr/>
        </p:nvPicPr>
        <p:blipFill>
          <a:blip r:embed="rId3"/>
          <a:stretch>
            <a:fillRect/>
          </a:stretch>
        </p:blipFill>
        <p:spPr>
          <a:xfrm>
            <a:off x="6851650" y="285750"/>
            <a:ext cx="5105400" cy="6286500"/>
          </a:xfrm>
          <a:prstGeom prst="rect">
            <a:avLst/>
          </a:prstGeom>
        </p:spPr>
      </p:pic>
    </p:spTree>
    <p:extLst>
      <p:ext uri="{BB962C8B-B14F-4D97-AF65-F5344CB8AC3E}">
        <p14:creationId xmlns:p14="http://schemas.microsoft.com/office/powerpoint/2010/main" val="19354975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F9E0CC9-08AB-D874-8DC1-3A66DC984423}"/>
              </a:ext>
            </a:extLst>
          </p:cNvPr>
          <p:cNvPicPr>
            <a:picLocks noChangeAspect="1"/>
          </p:cNvPicPr>
          <p:nvPr/>
        </p:nvPicPr>
        <p:blipFill>
          <a:blip r:embed="rId2"/>
          <a:stretch>
            <a:fillRect/>
          </a:stretch>
        </p:blipFill>
        <p:spPr>
          <a:xfrm>
            <a:off x="120503" y="860882"/>
            <a:ext cx="11950994" cy="5136237"/>
          </a:xfrm>
          <a:prstGeom prst="rect">
            <a:avLst/>
          </a:prstGeom>
        </p:spPr>
      </p:pic>
    </p:spTree>
    <p:extLst>
      <p:ext uri="{BB962C8B-B14F-4D97-AF65-F5344CB8AC3E}">
        <p14:creationId xmlns:p14="http://schemas.microsoft.com/office/powerpoint/2010/main" val="6843575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A170A-AD64-AAFB-AC37-26413617C9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0F33C2-B3DB-4ACB-1608-FD884BA625FC}"/>
              </a:ext>
            </a:extLst>
          </p:cNvPr>
          <p:cNvSpPr>
            <a:spLocks noGrp="1"/>
          </p:cNvSpPr>
          <p:nvPr>
            <p:ph type="title"/>
          </p:nvPr>
        </p:nvSpPr>
        <p:spPr>
          <a:xfrm>
            <a:off x="838200" y="365125"/>
            <a:ext cx="10515600" cy="1110341"/>
          </a:xfrm>
        </p:spPr>
        <p:txBody>
          <a:bodyPr>
            <a:normAutofit/>
          </a:bodyPr>
          <a:lstStyle/>
          <a:p>
            <a:r>
              <a:rPr lang="en-US" sz="3600" dirty="0"/>
              <a:t>CASE APPLICATION 1</a:t>
            </a:r>
            <a:br>
              <a:rPr lang="en-US" sz="3600" dirty="0"/>
            </a:br>
            <a:r>
              <a:rPr lang="en-US" sz="3600" dirty="0"/>
              <a:t>Making a Flat Organization Work at </a:t>
            </a:r>
            <a:r>
              <a:rPr lang="en-US" sz="3600" dirty="0" err="1"/>
              <a:t>Punchkick</a:t>
            </a:r>
            <a:endParaRPr lang="en-GB" sz="3600">
              <a:ea typeface="Calibri Light"/>
              <a:cs typeface="Calibri Light"/>
            </a:endParaRPr>
          </a:p>
        </p:txBody>
      </p:sp>
      <p:sp>
        <p:nvSpPr>
          <p:cNvPr id="3" name="Content Placeholder 2">
            <a:extLst>
              <a:ext uri="{FF2B5EF4-FFF2-40B4-BE49-F238E27FC236}">
                <a16:creationId xmlns:a16="http://schemas.microsoft.com/office/drawing/2014/main" id="{E9C97350-AC64-8A16-3BE9-101C918BC82C}"/>
              </a:ext>
            </a:extLst>
          </p:cNvPr>
          <p:cNvSpPr>
            <a:spLocks noGrp="1"/>
          </p:cNvSpPr>
          <p:nvPr>
            <p:ph idx="1"/>
          </p:nvPr>
        </p:nvSpPr>
        <p:spPr>
          <a:xfrm>
            <a:off x="838200" y="1511519"/>
            <a:ext cx="10515600" cy="5008634"/>
          </a:xfrm>
        </p:spPr>
        <p:txBody>
          <a:bodyPr vert="horz" lIns="91440" tIns="45720" rIns="91440" bIns="45720" rtlCol="0" anchor="t">
            <a:noAutofit/>
          </a:bodyPr>
          <a:lstStyle/>
          <a:p>
            <a:r>
              <a:rPr lang="en-US" sz="2000" dirty="0"/>
              <a:t>If you get a job at </a:t>
            </a:r>
            <a:r>
              <a:rPr lang="en-US" sz="2000" dirty="0" err="1"/>
              <a:t>Punchkick</a:t>
            </a:r>
            <a:r>
              <a:rPr lang="en-US" sz="2000" dirty="0"/>
              <a:t> Interactive—a digital agency that designs and builds software in Chicago—you won’t have a boss. You’ll not be shown an organizational chart of who reports to whom because such a chart doesn’t exist. You also will be asked to choose your own job title.</a:t>
            </a:r>
            <a:br>
              <a:rPr lang="en-US" sz="2000" dirty="0"/>
            </a:br>
            <a:r>
              <a:rPr lang="en-US" sz="2000" dirty="0"/>
              <a:t>As cofounder Zak Dabbas explains, growing up with no curfew taught him 'that you can treat those you work alongside with all the respect in the world and trust them to make incredibly smart decisions from a place of empathy, not an org chart.’56</a:t>
            </a:r>
            <a:endParaRPr lang="en-US" sz="2000" dirty="0">
              <a:ea typeface="Calibri"/>
              <a:cs typeface="Calibri"/>
            </a:endParaRPr>
          </a:p>
          <a:p>
            <a:r>
              <a:rPr lang="en-US" sz="2000" dirty="0"/>
              <a:t>Not having managers or a hierarchy worked well when there were about eight people in the company. Once the company grew to more than twenty employees, however, </a:t>
            </a:r>
            <a:r>
              <a:rPr lang="en-US" sz="2000" dirty="0" err="1"/>
              <a:t>Punchkick’s</a:t>
            </a:r>
            <a:r>
              <a:rPr lang="en-US" sz="2000" dirty="0"/>
              <a:t> founders realized that they needed to find ways to improve how people work together.</a:t>
            </a:r>
            <a:br>
              <a:rPr lang="en-US" sz="2000" dirty="0"/>
            </a:br>
            <a:r>
              <a:rPr lang="en-US" sz="2000" dirty="0" err="1"/>
              <a:t>Punchkick</a:t>
            </a:r>
            <a:r>
              <a:rPr lang="en-US" sz="2000" dirty="0"/>
              <a:t> rolled out an 'advice channel,' which allows employees to share expertise. So, if employees are experiencing a challenge with a client project, they can reach out to the entire company through the advice channel and ask who has encountered a similar problem before. The company also asked employees to be sure to 'touch base' with anyone who might be impacted by a decision they’re making. This is not the same as getting permission—it’s more about ensuring that communication has occurred before any challenges arise. Employees are evaluated by other employees via a feedback channel instead of being evaluated by only a manager.</a:t>
            </a:r>
            <a:endParaRPr lang="en-GB" sz="2000">
              <a:ea typeface="Calibri"/>
              <a:cs typeface="Calibri"/>
            </a:endParaRPr>
          </a:p>
          <a:p>
            <a:endParaRPr lang="en-GB" sz="1600" dirty="0">
              <a:ea typeface="Calibri"/>
              <a:cs typeface="Calibri"/>
            </a:endParaRPr>
          </a:p>
        </p:txBody>
      </p:sp>
    </p:spTree>
    <p:extLst>
      <p:ext uri="{BB962C8B-B14F-4D97-AF65-F5344CB8AC3E}">
        <p14:creationId xmlns:p14="http://schemas.microsoft.com/office/powerpoint/2010/main" val="9609711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35B3-11BF-19F8-5C49-F7749E01B240}"/>
              </a:ext>
            </a:extLst>
          </p:cNvPr>
          <p:cNvSpPr>
            <a:spLocks noGrp="1"/>
          </p:cNvSpPr>
          <p:nvPr>
            <p:ph type="title"/>
          </p:nvPr>
        </p:nvSpPr>
        <p:spPr>
          <a:xfrm>
            <a:off x="838200" y="365125"/>
            <a:ext cx="10515600" cy="1046357"/>
          </a:xfrm>
        </p:spPr>
        <p:txBody>
          <a:bodyPr>
            <a:normAutofit fontScale="90000"/>
          </a:bodyPr>
          <a:lstStyle/>
          <a:p>
            <a:br>
              <a:rPr lang="en-US" sz="3600" dirty="0">
                <a:ea typeface="Calibri Light"/>
                <a:cs typeface="Calibri Light"/>
              </a:rPr>
            </a:br>
            <a:r>
              <a:rPr lang="en-US" sz="3600" dirty="0">
                <a:ea typeface="Calibri Light"/>
                <a:cs typeface="Calibri Light"/>
              </a:rPr>
              <a:t>CASE APPLICATION 1</a:t>
            </a:r>
            <a:br>
              <a:rPr lang="en-US" sz="3600" dirty="0">
                <a:ea typeface="Calibri Light"/>
                <a:cs typeface="Calibri Light"/>
              </a:rPr>
            </a:br>
            <a:r>
              <a:rPr lang="en-US" sz="3600" dirty="0">
                <a:ea typeface="Calibri Light"/>
                <a:cs typeface="Calibri Light"/>
              </a:rPr>
              <a:t>Making a Flat Organization Work at </a:t>
            </a:r>
            <a:r>
              <a:rPr lang="en-US" sz="3600" dirty="0" err="1">
                <a:ea typeface="Calibri Light"/>
                <a:cs typeface="Calibri Light"/>
              </a:rPr>
              <a:t>Punchkick</a:t>
            </a:r>
            <a:endParaRPr lang="en-GB" sz="3600" dirty="0" err="1">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E8D8DD4C-1BFB-0448-287A-05718C4A16B5}"/>
              </a:ext>
            </a:extLst>
          </p:cNvPr>
          <p:cNvSpPr>
            <a:spLocks noGrp="1"/>
          </p:cNvSpPr>
          <p:nvPr>
            <p:ph idx="1"/>
          </p:nvPr>
        </p:nvSpPr>
        <p:spPr>
          <a:xfrm>
            <a:off x="838200" y="1569687"/>
            <a:ext cx="10515600" cy="4607276"/>
          </a:xfrm>
        </p:spPr>
        <p:txBody>
          <a:bodyPr>
            <a:normAutofit fontScale="77500" lnSpcReduction="20000"/>
          </a:bodyPr>
          <a:lstStyle/>
          <a:p>
            <a:r>
              <a:rPr lang="en-US" dirty="0"/>
              <a:t>Job titles sometimes emerge as part of using the advice channel. For instance, Abby Gartner was the ‘go-to’ person for handling clients. She was the first person employees went to about how to address client needs. According to Dabbas, ‘Eventually, we said, “Abby, let’s face it; you’re our head of customer experience.”’</a:t>
            </a:r>
            <a:br>
              <a:rPr lang="en-US" dirty="0"/>
            </a:br>
            <a:br>
              <a:rPr lang="en-US" dirty="0"/>
            </a:br>
            <a:r>
              <a:rPr lang="en-US" dirty="0"/>
              <a:t>So far, </a:t>
            </a:r>
            <a:r>
              <a:rPr lang="en-US" dirty="0" err="1"/>
              <a:t>Punchkick</a:t>
            </a:r>
            <a:r>
              <a:rPr lang="en-US" dirty="0"/>
              <a:t> is prospering. They have been on the Inc. 5000 list of fastest-growing privately held companies for five years in a row. Dabbas believes that having a flat organizational structure is a key ingredient to their success … and complementing that structure with transparency. ‘Everyone knows what our goals are every month and how we’re tracking toward them,’ Dabbas explained.</a:t>
            </a:r>
            <a:br>
              <a:rPr lang="en-US" dirty="0"/>
            </a:br>
            <a:br>
              <a:rPr lang="en-US" dirty="0"/>
            </a:br>
            <a:r>
              <a:rPr lang="en-US" dirty="0"/>
              <a:t>Other companies without official bosses have experienced problems. Valve, a computer game development company in Seattle, officially had no bosses, but as one former employee stated, ‘There is actually a hidden layer of powerful management structure in the company … which made it feel a lot like high school.’ Another ex-employee at Valve explained, ‘To succeed at Valve you need to belong to the group that has more decisional power and, even when you succeed temporarily, be certain that you have an expiration date.’</a:t>
            </a:r>
            <a:endParaRPr lang="en-GB" dirty="0"/>
          </a:p>
          <a:p>
            <a:endParaRPr lang="en-GB" dirty="0"/>
          </a:p>
        </p:txBody>
      </p:sp>
    </p:spTree>
    <p:extLst>
      <p:ext uri="{BB962C8B-B14F-4D97-AF65-F5344CB8AC3E}">
        <p14:creationId xmlns:p14="http://schemas.microsoft.com/office/powerpoint/2010/main" val="1131608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A24B8-0909-95D7-6421-2DC201606163}"/>
              </a:ext>
            </a:extLst>
          </p:cNvPr>
          <p:cNvSpPr>
            <a:spLocks noGrp="1"/>
          </p:cNvSpPr>
          <p:nvPr>
            <p:ph type="title"/>
          </p:nvPr>
        </p:nvSpPr>
        <p:spPr/>
        <p:txBody>
          <a:bodyPr/>
          <a:lstStyle/>
          <a:p>
            <a:pPr algn="ctr"/>
            <a:r>
              <a:rPr lang="en-GB" b="1" dirty="0"/>
              <a:t>Discussion Questions</a:t>
            </a:r>
          </a:p>
        </p:txBody>
      </p:sp>
      <p:sp>
        <p:nvSpPr>
          <p:cNvPr id="3" name="Content Placeholder 2">
            <a:extLst>
              <a:ext uri="{FF2B5EF4-FFF2-40B4-BE49-F238E27FC236}">
                <a16:creationId xmlns:a16="http://schemas.microsoft.com/office/drawing/2014/main" id="{E78DFD65-E5D8-E8C5-CB7E-C1C3F5A2FFBC}"/>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dirty="0"/>
              <a:t>1. How would you describe </a:t>
            </a:r>
            <a:r>
              <a:rPr lang="en-US" dirty="0" err="1"/>
              <a:t>Punchkick</a:t>
            </a:r>
            <a:r>
              <a:rPr lang="en-US" dirty="0"/>
              <a:t> Interactive in terms of the elements of organizational design?</a:t>
            </a:r>
            <a:br>
              <a:rPr lang="en-US" dirty="0"/>
            </a:br>
            <a:br>
              <a:rPr lang="en-US" dirty="0"/>
            </a:br>
            <a:r>
              <a:rPr lang="en-US" dirty="0"/>
              <a:t>2. What are the strengths and potential areas of concern illustrated by the example of </a:t>
            </a:r>
            <a:r>
              <a:rPr lang="en-US" dirty="0" err="1"/>
              <a:t>Punchkick</a:t>
            </a:r>
            <a:r>
              <a:rPr lang="en-US" dirty="0"/>
              <a:t>?</a:t>
            </a:r>
            <a:br>
              <a:rPr lang="en-US" dirty="0"/>
            </a:br>
            <a:br>
              <a:rPr lang="en-US" dirty="0"/>
            </a:br>
            <a:r>
              <a:rPr lang="en-US" dirty="0"/>
              <a:t>3. What do you think makes a flat, ‘no boss’ structure like </a:t>
            </a:r>
            <a:r>
              <a:rPr lang="en-US" dirty="0" err="1"/>
              <a:t>Punchkick’s</a:t>
            </a:r>
            <a:r>
              <a:rPr lang="en-US" dirty="0"/>
              <a:t> work effectively? In what situations (e.g., industries, organizational sizes, employee characteristics) would this structure not work as well?</a:t>
            </a:r>
            <a:br>
              <a:rPr lang="en-US" dirty="0"/>
            </a:br>
            <a:br>
              <a:rPr lang="en-US" dirty="0"/>
            </a:br>
            <a:r>
              <a:rPr lang="en-US" dirty="0"/>
              <a:t>4. What advice would you give to </a:t>
            </a:r>
            <a:r>
              <a:rPr lang="en-US" dirty="0" err="1"/>
              <a:t>Punchkick</a:t>
            </a:r>
            <a:r>
              <a:rPr lang="en-US" dirty="0"/>
              <a:t> to ensure that they don’t experience the problems that Valve has had?</a:t>
            </a:r>
            <a:endParaRPr lang="en-GB" dirty="0">
              <a:ea typeface="Calibri" panose="020F0502020204030204"/>
              <a:cs typeface="Calibri" panose="020F0502020204030204"/>
            </a:endParaRPr>
          </a:p>
          <a:p>
            <a:endParaRPr lang="en-GB" dirty="0"/>
          </a:p>
        </p:txBody>
      </p:sp>
    </p:spTree>
    <p:extLst>
      <p:ext uri="{BB962C8B-B14F-4D97-AF65-F5344CB8AC3E}">
        <p14:creationId xmlns:p14="http://schemas.microsoft.com/office/powerpoint/2010/main" val="22206618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6F95F-97EA-E349-0666-A8BE6DB98D50}"/>
              </a:ext>
            </a:extLst>
          </p:cNvPr>
          <p:cNvSpPr>
            <a:spLocks noGrp="1"/>
          </p:cNvSpPr>
          <p:nvPr>
            <p:ph type="title"/>
          </p:nvPr>
        </p:nvSpPr>
        <p:spPr/>
        <p:txBody>
          <a:bodyPr/>
          <a:lstStyle/>
          <a:p>
            <a:pPr algn="ctr"/>
            <a:r>
              <a:rPr lang="en-US" sz="3600" b="1" dirty="0">
                <a:ea typeface="Calibri Light"/>
                <a:cs typeface="Calibri Light"/>
              </a:rPr>
              <a:t>Contingency Factors Affecting </a:t>
            </a:r>
            <a:r>
              <a:rPr lang="en-US" sz="3600" b="1">
                <a:ea typeface="Calibri Light"/>
                <a:cs typeface="Calibri Light"/>
              </a:rPr>
              <a:t>Structur</a:t>
            </a:r>
            <a:r>
              <a:rPr lang="en-US" sz="3600" b="1"/>
              <a:t>al</a:t>
            </a:r>
            <a:r>
              <a:rPr lang="en-US" sz="3600" b="1">
                <a:ea typeface="Calibri Light"/>
                <a:cs typeface="Calibri Light"/>
              </a:rPr>
              <a:t> Choice</a:t>
            </a:r>
            <a:endParaRPr lang="en-US" sz="3600" b="1" dirty="0">
              <a:ea typeface="Calibri Light"/>
              <a:cs typeface="Calibri Light"/>
            </a:endParaRPr>
          </a:p>
        </p:txBody>
      </p:sp>
      <p:sp>
        <p:nvSpPr>
          <p:cNvPr id="3" name="Content Placeholder 2">
            <a:extLst>
              <a:ext uri="{FF2B5EF4-FFF2-40B4-BE49-F238E27FC236}">
                <a16:creationId xmlns:a16="http://schemas.microsoft.com/office/drawing/2014/main" id="{1A232361-3184-88BD-1979-362F90980CFF}"/>
              </a:ext>
            </a:extLst>
          </p:cNvPr>
          <p:cNvSpPr>
            <a:spLocks noGrp="1"/>
          </p:cNvSpPr>
          <p:nvPr>
            <p:ph idx="1"/>
          </p:nvPr>
        </p:nvSpPr>
        <p:spPr/>
        <p:txBody>
          <a:bodyPr vert="horz" lIns="91440" tIns="45720" rIns="91440" bIns="45720" rtlCol="0" anchor="t">
            <a:normAutofit/>
          </a:bodyPr>
          <a:lstStyle/>
          <a:p>
            <a:r>
              <a:rPr lang="en-US" sz="3200" dirty="0">
                <a:ea typeface="Calibri"/>
                <a:cs typeface="Calibri"/>
              </a:rPr>
              <a:t>Two basic organizational </a:t>
            </a:r>
            <a:r>
              <a:rPr lang="en-US" sz="3200">
                <a:ea typeface="Calibri"/>
                <a:cs typeface="Calibri"/>
              </a:rPr>
              <a:t>structural</a:t>
            </a:r>
            <a:r>
              <a:rPr lang="en-US" sz="3200" dirty="0">
                <a:ea typeface="Calibri"/>
                <a:cs typeface="Calibri"/>
              </a:rPr>
              <a:t> choice</a:t>
            </a:r>
          </a:p>
          <a:p>
            <a:r>
              <a:rPr lang="en-US" sz="3200">
                <a:ea typeface="Calibri"/>
                <a:cs typeface="Calibri"/>
              </a:rPr>
              <a:t>Mechanistic structure and  organic structure</a:t>
            </a:r>
            <a:endParaRPr lang="en-US" sz="3200" dirty="0">
              <a:ea typeface="Calibri"/>
              <a:cs typeface="Calibri"/>
            </a:endParaRPr>
          </a:p>
          <a:p>
            <a:r>
              <a:rPr lang="en-US" sz="3200" dirty="0">
                <a:ea typeface="Calibri"/>
                <a:cs typeface="Calibri"/>
              </a:rPr>
              <a:t>When is a mechanistic structure preferrable and when is an organic one more appropriate?</a:t>
            </a:r>
            <a:endParaRPr lang="en-US"/>
          </a:p>
          <a:p>
            <a:r>
              <a:rPr lang="en-US" sz="3200" dirty="0">
                <a:ea typeface="Calibri"/>
                <a:cs typeface="Calibri"/>
              </a:rPr>
              <a:t>Let's look at the main contingency factors that influence this decision:</a:t>
            </a:r>
          </a:p>
          <a:p>
            <a:endParaRPr lang="en-US" sz="3200" dirty="0">
              <a:ea typeface="Calibri"/>
              <a:cs typeface="Calibri"/>
            </a:endParaRPr>
          </a:p>
        </p:txBody>
      </p:sp>
    </p:spTree>
    <p:extLst>
      <p:ext uri="{BB962C8B-B14F-4D97-AF65-F5344CB8AC3E}">
        <p14:creationId xmlns:p14="http://schemas.microsoft.com/office/powerpoint/2010/main" val="10873685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00D80-3392-DDC1-6475-83E1EC56A7C1}"/>
              </a:ext>
            </a:extLst>
          </p:cNvPr>
          <p:cNvSpPr>
            <a:spLocks noGrp="1"/>
          </p:cNvSpPr>
          <p:nvPr>
            <p:ph type="title"/>
          </p:nvPr>
        </p:nvSpPr>
        <p:spPr>
          <a:xfrm>
            <a:off x="838200" y="365125"/>
            <a:ext cx="10515600" cy="819378"/>
          </a:xfrm>
        </p:spPr>
        <p:txBody>
          <a:bodyPr>
            <a:normAutofit fontScale="90000"/>
          </a:bodyPr>
          <a:lstStyle/>
          <a:p>
            <a:pPr algn="ctr"/>
            <a:br>
              <a:rPr lang="en-US" sz="3600" b="1" dirty="0">
                <a:latin typeface="Segoe UI"/>
                <a:cs typeface="Segoe UI"/>
              </a:rPr>
            </a:br>
            <a:r>
              <a:rPr lang="en-US" sz="3600" b="1">
                <a:latin typeface="Segoe UI"/>
                <a:cs typeface="Segoe UI"/>
              </a:rPr>
              <a:t>Strategy and Structure</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DD4B7AF-A0C9-49B1-B298-E07E79DF080D}"/>
              </a:ext>
            </a:extLst>
          </p:cNvPr>
          <p:cNvSpPr>
            <a:spLocks noGrp="1"/>
          </p:cNvSpPr>
          <p:nvPr>
            <p:ph idx="1"/>
          </p:nvPr>
        </p:nvSpPr>
        <p:spPr>
          <a:xfrm>
            <a:off x="838200" y="1493611"/>
            <a:ext cx="10515600" cy="4683352"/>
          </a:xfrm>
        </p:spPr>
        <p:txBody>
          <a:bodyPr vert="horz" lIns="91440" tIns="45720" rIns="91440" bIns="45720" rtlCol="0" anchor="t">
            <a:normAutofit lnSpcReduction="10000"/>
          </a:bodyPr>
          <a:lstStyle/>
          <a:p>
            <a:r>
              <a:rPr lang="en-US" sz="2400">
                <a:latin typeface="Segoe UI"/>
                <a:cs typeface="Segoe UI"/>
              </a:rPr>
              <a:t>An organization’s structure should support the achievement of its goals.</a:t>
            </a:r>
            <a:endParaRPr lang="en-US" sz="2400">
              <a:ea typeface="Calibri" panose="020F0502020204030204"/>
              <a:cs typeface="Calibri" panose="020F0502020204030204"/>
            </a:endParaRPr>
          </a:p>
          <a:p>
            <a:r>
              <a:rPr lang="en-US" sz="2400" dirty="0">
                <a:latin typeface="Segoe UI"/>
                <a:cs typeface="Segoe UI"/>
              </a:rPr>
              <a:t>Since goals are shaped by strategy, </a:t>
            </a:r>
            <a:r>
              <a:rPr lang="en-US" sz="2400" b="1" dirty="0">
                <a:latin typeface="Segoe UI"/>
                <a:cs typeface="Segoe UI"/>
              </a:rPr>
              <a:t>strategy and structure are closely linked</a:t>
            </a:r>
            <a:r>
              <a:rPr lang="en-US" sz="2400" dirty="0">
                <a:latin typeface="Segoe UI"/>
                <a:cs typeface="Segoe UI"/>
              </a:rPr>
              <a:t>.</a:t>
            </a:r>
            <a:endParaRPr lang="en-US" sz="2400">
              <a:ea typeface="Calibri"/>
              <a:cs typeface="Calibri"/>
            </a:endParaRPr>
          </a:p>
          <a:p>
            <a:r>
              <a:rPr lang="en-US" sz="2400" dirty="0">
                <a:latin typeface="Segoe UI"/>
                <a:cs typeface="Segoe UI"/>
              </a:rPr>
              <a:t>Alfred Chandler’s research found that </a:t>
            </a:r>
            <a:r>
              <a:rPr lang="en-US" sz="2400" b="1" dirty="0">
                <a:latin typeface="Segoe UI"/>
                <a:cs typeface="Segoe UI"/>
              </a:rPr>
              <a:t>changes in corporate strategy lead to corresponding changes in organizational structure</a:t>
            </a:r>
            <a:r>
              <a:rPr lang="en-US" sz="2400" dirty="0">
                <a:latin typeface="Segoe UI"/>
                <a:cs typeface="Segoe UI"/>
              </a:rPr>
              <a:t>.</a:t>
            </a:r>
            <a:endParaRPr lang="en-US" sz="2400">
              <a:ea typeface="Calibri"/>
              <a:cs typeface="Calibri"/>
            </a:endParaRPr>
          </a:p>
          <a:p>
            <a:r>
              <a:rPr lang="en-US" sz="2400">
                <a:latin typeface="Segoe UI"/>
                <a:cs typeface="Segoe UI"/>
              </a:rPr>
              <a:t>Different strategies require different structural designs.</a:t>
            </a:r>
            <a:endParaRPr lang="en-US" sz="2400">
              <a:ea typeface="Calibri"/>
              <a:cs typeface="Calibri"/>
            </a:endParaRPr>
          </a:p>
          <a:p>
            <a:r>
              <a:rPr lang="en-US" sz="2400" b="1">
                <a:latin typeface="Segoe UI"/>
                <a:cs typeface="Segoe UI"/>
              </a:rPr>
              <a:t>Organic structures</a:t>
            </a:r>
            <a:r>
              <a:rPr lang="en-US" sz="2400">
                <a:latin typeface="Segoe UI"/>
                <a:cs typeface="Segoe UI"/>
              </a:rPr>
              <a:t> (flexible, free-flowing, adaptive) are most effective when pursuing </a:t>
            </a:r>
            <a:r>
              <a:rPr lang="en-US" sz="2400" b="1">
                <a:latin typeface="Segoe UI"/>
                <a:cs typeface="Segoe UI"/>
              </a:rPr>
              <a:t>innovation and unique initiatives</a:t>
            </a:r>
            <a:r>
              <a:rPr lang="en-US" sz="2400">
                <a:latin typeface="Segoe UI"/>
                <a:cs typeface="Segoe UI"/>
              </a:rPr>
              <a:t>.</a:t>
            </a:r>
            <a:endParaRPr lang="en-US" sz="2400">
              <a:ea typeface="Calibri"/>
              <a:cs typeface="Calibri"/>
            </a:endParaRPr>
          </a:p>
          <a:p>
            <a:r>
              <a:rPr lang="en-US" sz="2400" b="1">
                <a:latin typeface="Segoe UI"/>
                <a:cs typeface="Segoe UI"/>
              </a:rPr>
              <a:t>Mechanistic structures</a:t>
            </a:r>
            <a:r>
              <a:rPr lang="en-US" sz="2400">
                <a:latin typeface="Segoe UI"/>
                <a:cs typeface="Segoe UI"/>
              </a:rPr>
              <a:t> (efficient, stable, tightly controlled) work best for organizations focused on </a:t>
            </a:r>
            <a:r>
              <a:rPr lang="en-US" sz="2400" b="1">
                <a:latin typeface="Segoe UI"/>
                <a:cs typeface="Segoe UI"/>
              </a:rPr>
              <a:t>tight cost control</a:t>
            </a:r>
            <a:r>
              <a:rPr lang="en-US" sz="2400">
                <a:latin typeface="Segoe UI"/>
                <a:cs typeface="Segoe UI"/>
              </a:rPr>
              <a:t>.</a:t>
            </a:r>
            <a:endParaRPr lang="en-US" sz="2400">
              <a:ea typeface="Calibri"/>
              <a:cs typeface="Calibri"/>
            </a:endParaRPr>
          </a:p>
          <a:p>
            <a:r>
              <a:rPr lang="en-US" sz="2400" dirty="0">
                <a:latin typeface="Segoe UI"/>
                <a:cs typeface="Segoe UI"/>
              </a:rPr>
              <a:t>No single structure works best in all cases—structure must align with strategy for optimal performance.</a:t>
            </a:r>
            <a:endParaRPr lang="en-US" sz="24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39629292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2EFFD-844F-F2C0-6643-268C02976B5A}"/>
              </a:ext>
            </a:extLst>
          </p:cNvPr>
          <p:cNvSpPr>
            <a:spLocks noGrp="1"/>
          </p:cNvSpPr>
          <p:nvPr>
            <p:ph type="title"/>
          </p:nvPr>
        </p:nvSpPr>
        <p:spPr>
          <a:xfrm>
            <a:off x="838200" y="152854"/>
            <a:ext cx="10515600" cy="944563"/>
          </a:xfrm>
        </p:spPr>
        <p:txBody>
          <a:bodyPr>
            <a:normAutofit fontScale="90000"/>
          </a:bodyPr>
          <a:lstStyle/>
          <a:p>
            <a:pPr algn="ctr"/>
            <a:br>
              <a:rPr lang="en-US" dirty="0">
                <a:latin typeface="Segoe UI"/>
                <a:cs typeface="Segoe UI"/>
              </a:rPr>
            </a:br>
            <a:r>
              <a:rPr lang="en-US">
                <a:latin typeface="Segoe UI"/>
                <a:cs typeface="Segoe UI"/>
              </a:rPr>
              <a:t>Size and Structure</a:t>
            </a:r>
            <a:endParaRPr lang="en-US" sz="12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DFF9E66-51E8-7034-377D-7DB35A319919}"/>
              </a:ext>
            </a:extLst>
          </p:cNvPr>
          <p:cNvSpPr>
            <a:spLocks noGrp="1"/>
          </p:cNvSpPr>
          <p:nvPr>
            <p:ph idx="1"/>
          </p:nvPr>
        </p:nvSpPr>
        <p:spPr>
          <a:xfrm>
            <a:off x="838200" y="1292225"/>
            <a:ext cx="10515600" cy="4884738"/>
          </a:xfrm>
        </p:spPr>
        <p:txBody>
          <a:bodyPr vert="horz" lIns="91440" tIns="45720" rIns="91440" bIns="45720" rtlCol="0" anchor="t">
            <a:normAutofit/>
          </a:bodyPr>
          <a:lstStyle/>
          <a:p>
            <a:r>
              <a:rPr lang="en-US" sz="1800">
                <a:latin typeface="Segoe UI"/>
                <a:ea typeface="Calibri"/>
                <a:cs typeface="Segoe UI"/>
              </a:rPr>
              <a:t>An organization’s </a:t>
            </a:r>
            <a:r>
              <a:rPr lang="en-US" sz="1800" b="1">
                <a:latin typeface="Segoe UI"/>
                <a:ea typeface="Calibri"/>
                <a:cs typeface="Segoe UI"/>
              </a:rPr>
              <a:t>size has a significant impact</a:t>
            </a:r>
            <a:r>
              <a:rPr lang="en-US" sz="1800">
                <a:latin typeface="Segoe UI"/>
                <a:ea typeface="Calibri"/>
                <a:cs typeface="Segoe UI"/>
              </a:rPr>
              <a:t> on its structure.</a:t>
            </a:r>
            <a:endParaRPr lang="en-US" sz="1800">
              <a:latin typeface="Calibri"/>
              <a:ea typeface="Calibri"/>
              <a:cs typeface="Calibri"/>
            </a:endParaRPr>
          </a:p>
          <a:p>
            <a:r>
              <a:rPr lang="en-US" sz="1800">
                <a:latin typeface="Segoe UI"/>
                <a:ea typeface="Calibri"/>
                <a:cs typeface="Segoe UI"/>
              </a:rPr>
              <a:t>Large organizations (typically </a:t>
            </a:r>
            <a:r>
              <a:rPr lang="en-US" sz="1800" b="1">
                <a:latin typeface="Segoe UI"/>
                <a:ea typeface="Calibri"/>
                <a:cs typeface="Segoe UI"/>
              </a:rPr>
              <a:t>more than 2,000 employees</a:t>
            </a:r>
            <a:r>
              <a:rPr lang="en-US" sz="1800">
                <a:latin typeface="Segoe UI"/>
                <a:ea typeface="Calibri"/>
                <a:cs typeface="Segoe UI"/>
              </a:rPr>
              <a:t>) tend to have: </a:t>
            </a:r>
            <a:endParaRPr lang="en-US" sz="1800">
              <a:latin typeface="Calibri"/>
              <a:ea typeface="Calibri"/>
              <a:cs typeface="Calibri"/>
            </a:endParaRPr>
          </a:p>
          <a:p>
            <a:r>
              <a:rPr lang="en-US" sz="1800">
                <a:latin typeface="Segoe UI"/>
                <a:ea typeface="Calibri"/>
                <a:cs typeface="Segoe UI"/>
              </a:rPr>
              <a:t>More specialization</a:t>
            </a:r>
            <a:endParaRPr lang="en-US" sz="1800">
              <a:latin typeface="Calibri"/>
              <a:ea typeface="Calibri"/>
              <a:cs typeface="Calibri"/>
            </a:endParaRPr>
          </a:p>
          <a:p>
            <a:r>
              <a:rPr lang="en-US" sz="1800">
                <a:latin typeface="Segoe UI"/>
                <a:ea typeface="Calibri"/>
                <a:cs typeface="Segoe UI"/>
              </a:rPr>
              <a:t>More departmentalization</a:t>
            </a:r>
            <a:endParaRPr lang="en-US" sz="1800">
              <a:latin typeface="Calibri"/>
              <a:ea typeface="Calibri"/>
              <a:cs typeface="Calibri"/>
            </a:endParaRPr>
          </a:p>
          <a:p>
            <a:r>
              <a:rPr lang="en-US" sz="1800">
                <a:latin typeface="Segoe UI"/>
                <a:ea typeface="Calibri"/>
                <a:cs typeface="Segoe UI"/>
              </a:rPr>
              <a:t>Greater centralization</a:t>
            </a:r>
            <a:endParaRPr lang="en-US" sz="1800">
              <a:latin typeface="Calibri"/>
              <a:ea typeface="Calibri"/>
              <a:cs typeface="Calibri"/>
            </a:endParaRPr>
          </a:p>
          <a:p>
            <a:r>
              <a:rPr lang="en-US" sz="1800">
                <a:latin typeface="Segoe UI"/>
                <a:ea typeface="Calibri"/>
                <a:cs typeface="Segoe UI"/>
              </a:rPr>
              <a:t>More rules and regulations</a:t>
            </a:r>
            <a:endParaRPr lang="en-US" sz="1800">
              <a:latin typeface="Calibri"/>
              <a:ea typeface="Calibri"/>
              <a:cs typeface="Calibri"/>
            </a:endParaRPr>
          </a:p>
          <a:p>
            <a:r>
              <a:rPr lang="en-US" sz="1800" dirty="0">
                <a:latin typeface="Segoe UI"/>
                <a:ea typeface="Calibri"/>
                <a:cs typeface="Segoe UI"/>
              </a:rPr>
              <a:t>Once an organization reaches a certain size (around </a:t>
            </a:r>
            <a:r>
              <a:rPr lang="en-US" sz="1800" b="1" dirty="0">
                <a:latin typeface="Segoe UI"/>
                <a:ea typeface="Calibri"/>
                <a:cs typeface="Segoe UI"/>
              </a:rPr>
              <a:t>2,000 employees</a:t>
            </a:r>
            <a:r>
              <a:rPr lang="en-US" sz="1800" dirty="0">
                <a:latin typeface="Segoe UI"/>
                <a:ea typeface="Calibri"/>
                <a:cs typeface="Segoe UI"/>
              </a:rPr>
              <a:t>), it is </a:t>
            </a:r>
            <a:r>
              <a:rPr lang="en-US" sz="1800" b="1" dirty="0">
                <a:latin typeface="Segoe UI"/>
                <a:ea typeface="Calibri"/>
                <a:cs typeface="Segoe UI"/>
              </a:rPr>
              <a:t>already fairly mechanistic</a:t>
            </a:r>
            <a:r>
              <a:rPr lang="en-US" sz="1800" dirty="0">
                <a:latin typeface="Segoe UI"/>
                <a:ea typeface="Calibri"/>
                <a:cs typeface="Segoe UI"/>
              </a:rPr>
              <a:t>.</a:t>
            </a:r>
            <a:endParaRPr lang="en-US" sz="1800">
              <a:latin typeface="Calibri"/>
              <a:ea typeface="Calibri"/>
              <a:cs typeface="Calibri"/>
            </a:endParaRPr>
          </a:p>
          <a:p>
            <a:r>
              <a:rPr lang="en-US" sz="1800" dirty="0">
                <a:latin typeface="Segoe UI"/>
                <a:ea typeface="Calibri"/>
                <a:cs typeface="Segoe UI"/>
              </a:rPr>
              <a:t>Adding more employees beyond this point (e.g., +500) has </a:t>
            </a:r>
            <a:r>
              <a:rPr lang="en-US" sz="1800" b="1" dirty="0">
                <a:latin typeface="Segoe UI"/>
                <a:ea typeface="Calibri"/>
                <a:cs typeface="Segoe UI"/>
              </a:rPr>
              <a:t>little impact</a:t>
            </a:r>
            <a:r>
              <a:rPr lang="en-US" sz="1800" dirty="0">
                <a:latin typeface="Segoe UI"/>
                <a:ea typeface="Calibri"/>
                <a:cs typeface="Segoe UI"/>
              </a:rPr>
              <a:t> on the overall structure.</a:t>
            </a:r>
            <a:endParaRPr lang="en-US" sz="1800">
              <a:latin typeface="Calibri"/>
              <a:ea typeface="Calibri"/>
              <a:cs typeface="Calibri"/>
            </a:endParaRPr>
          </a:p>
          <a:p>
            <a:r>
              <a:rPr lang="en-US" sz="1800">
                <a:latin typeface="Segoe UI"/>
                <a:ea typeface="Calibri"/>
                <a:cs typeface="Segoe UI"/>
              </a:rPr>
              <a:t>In contrast, adding 500 employees to a much smaller organization (e.g., one with only </a:t>
            </a:r>
            <a:r>
              <a:rPr lang="en-US" sz="1800" b="1">
                <a:latin typeface="Segoe UI"/>
                <a:ea typeface="Calibri"/>
                <a:cs typeface="Segoe UI"/>
              </a:rPr>
              <a:t>300 employees</a:t>
            </a:r>
            <a:r>
              <a:rPr lang="en-US" sz="1800">
                <a:latin typeface="Segoe UI"/>
                <a:ea typeface="Calibri"/>
                <a:cs typeface="Segoe UI"/>
              </a:rPr>
              <a:t>) is likely to make it </a:t>
            </a:r>
            <a:r>
              <a:rPr lang="en-US" sz="1800" b="1">
                <a:latin typeface="Segoe UI"/>
                <a:ea typeface="Calibri"/>
                <a:cs typeface="Segoe UI"/>
              </a:rPr>
              <a:t>significantly more mechanistic</a:t>
            </a:r>
            <a:r>
              <a:rPr lang="en-US" sz="1800">
                <a:latin typeface="Segoe UI"/>
                <a:ea typeface="Calibri"/>
                <a:cs typeface="Segoe UI"/>
              </a:rPr>
              <a:t>.</a:t>
            </a:r>
            <a:endParaRPr lang="en-US" sz="1800">
              <a:latin typeface="Calibri"/>
              <a:ea typeface="Calibri"/>
              <a:cs typeface="Calibri"/>
            </a:endParaRPr>
          </a:p>
          <a:p>
            <a:r>
              <a:rPr lang="en-US" sz="1800" dirty="0">
                <a:latin typeface="Segoe UI"/>
                <a:ea typeface="Calibri"/>
                <a:cs typeface="Segoe UI"/>
              </a:rPr>
              <a:t>Overall, size influences structure most when the organization is </a:t>
            </a:r>
            <a:r>
              <a:rPr lang="en-US" sz="1800" b="1" dirty="0">
                <a:latin typeface="Segoe UI"/>
                <a:ea typeface="Calibri"/>
                <a:cs typeface="Segoe UI"/>
              </a:rPr>
              <a:t>small or mid‑sized</a:t>
            </a:r>
            <a:r>
              <a:rPr lang="en-US" sz="1800" dirty="0">
                <a:latin typeface="Segoe UI"/>
                <a:ea typeface="Calibri"/>
                <a:cs typeface="Segoe UI"/>
              </a:rPr>
              <a:t>, but the effect decreases once it becomes very large.</a:t>
            </a:r>
            <a:endParaRPr lang="en-US" sz="1800">
              <a:latin typeface="Calibri"/>
              <a:ea typeface="Calibri"/>
              <a:cs typeface="Calibri"/>
            </a:endParaRPr>
          </a:p>
          <a:p>
            <a:endParaRPr lang="en-US" sz="3200" dirty="0">
              <a:latin typeface="Calibri"/>
              <a:ea typeface="Calibri"/>
              <a:cs typeface="Calibri"/>
            </a:endParaRPr>
          </a:p>
        </p:txBody>
      </p:sp>
    </p:spTree>
    <p:extLst>
      <p:ext uri="{BB962C8B-B14F-4D97-AF65-F5344CB8AC3E}">
        <p14:creationId xmlns:p14="http://schemas.microsoft.com/office/powerpoint/2010/main" val="20413359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81CF3D-9147-4EE9-533A-4FDE7D28CBA3}"/>
              </a:ext>
            </a:extLst>
          </p:cNvPr>
          <p:cNvPicPr>
            <a:picLocks noChangeAspect="1"/>
          </p:cNvPicPr>
          <p:nvPr/>
        </p:nvPicPr>
        <p:blipFill>
          <a:blip r:embed="rId2"/>
          <a:stretch>
            <a:fillRect/>
          </a:stretch>
        </p:blipFill>
        <p:spPr>
          <a:xfrm>
            <a:off x="142875" y="0"/>
            <a:ext cx="8245475" cy="6343650"/>
          </a:xfrm>
          <a:prstGeom prst="rect">
            <a:avLst/>
          </a:prstGeom>
        </p:spPr>
      </p:pic>
      <p:pic>
        <p:nvPicPr>
          <p:cNvPr id="5" name="Picture 4">
            <a:extLst>
              <a:ext uri="{FF2B5EF4-FFF2-40B4-BE49-F238E27FC236}">
                <a16:creationId xmlns:a16="http://schemas.microsoft.com/office/drawing/2014/main" id="{80958043-A94F-AE96-1002-FC05CF413E30}"/>
              </a:ext>
            </a:extLst>
          </p:cNvPr>
          <p:cNvPicPr>
            <a:picLocks noChangeAspect="1"/>
          </p:cNvPicPr>
          <p:nvPr/>
        </p:nvPicPr>
        <p:blipFill>
          <a:blip r:embed="rId3"/>
          <a:stretch>
            <a:fillRect/>
          </a:stretch>
        </p:blipFill>
        <p:spPr>
          <a:xfrm>
            <a:off x="8477250" y="1154112"/>
            <a:ext cx="3517900" cy="2732088"/>
          </a:xfrm>
          <a:prstGeom prst="rect">
            <a:avLst/>
          </a:prstGeom>
        </p:spPr>
      </p:pic>
    </p:spTree>
    <p:extLst>
      <p:ext uri="{BB962C8B-B14F-4D97-AF65-F5344CB8AC3E}">
        <p14:creationId xmlns:p14="http://schemas.microsoft.com/office/powerpoint/2010/main" val="18905262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1457-D9D4-7288-75A8-B9DD6968C07F}"/>
              </a:ext>
            </a:extLst>
          </p:cNvPr>
          <p:cNvSpPr>
            <a:spLocks noGrp="1"/>
          </p:cNvSpPr>
          <p:nvPr>
            <p:ph type="title"/>
          </p:nvPr>
        </p:nvSpPr>
        <p:spPr/>
        <p:txBody>
          <a:bodyPr>
            <a:normAutofit fontScale="90000"/>
          </a:bodyPr>
          <a:lstStyle/>
          <a:p>
            <a:pPr algn="ctr"/>
            <a:br>
              <a:rPr lang="en-US" sz="5400" dirty="0">
                <a:latin typeface="Segoe UI"/>
                <a:cs typeface="Segoe UI"/>
              </a:rPr>
            </a:br>
            <a:r>
              <a:rPr lang="en-US" sz="5400">
                <a:latin typeface="Segoe UI"/>
                <a:cs typeface="Segoe UI"/>
              </a:rPr>
              <a:t>Technology and Structure</a:t>
            </a:r>
            <a:endParaRPr lang="en-US" sz="54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5B5D8B0-E220-3612-90EB-ADF118C933BB}"/>
              </a:ext>
            </a:extLst>
          </p:cNvPr>
          <p:cNvSpPr>
            <a:spLocks noGrp="1"/>
          </p:cNvSpPr>
          <p:nvPr>
            <p:ph idx="1"/>
          </p:nvPr>
        </p:nvSpPr>
        <p:spPr/>
        <p:txBody>
          <a:bodyPr vert="horz" lIns="91440" tIns="45720" rIns="91440" bIns="45720" rtlCol="0" anchor="t">
            <a:normAutofit/>
          </a:bodyPr>
          <a:lstStyle/>
          <a:p>
            <a:r>
              <a:rPr lang="en-US" b="1"/>
              <a:t>General Role of Technology</a:t>
            </a:r>
            <a:endParaRPr lang="en-US">
              <a:ea typeface="Calibri" panose="020F0502020204030204"/>
              <a:cs typeface="Calibri" panose="020F0502020204030204"/>
            </a:endParaRPr>
          </a:p>
          <a:p>
            <a:r>
              <a:rPr lang="en-US" sz="2400">
                <a:latin typeface="Segoe UI"/>
                <a:cs typeface="Segoe UI"/>
              </a:rPr>
              <a:t>All organizations use technology to convert inputs into outputs.</a:t>
            </a:r>
            <a:endParaRPr lang="en-US" sz="2400">
              <a:ea typeface="Calibri"/>
              <a:cs typeface="Calibri"/>
            </a:endParaRPr>
          </a:p>
          <a:p>
            <a:r>
              <a:rPr lang="en-US" sz="2400" dirty="0">
                <a:latin typeface="Segoe UI"/>
                <a:cs typeface="Segoe UI"/>
              </a:rPr>
              <a:t>Example: </a:t>
            </a:r>
            <a:r>
              <a:rPr lang="en-US" sz="2400" dirty="0" err="1">
                <a:latin typeface="Segoe UI"/>
                <a:cs typeface="Segoe UI"/>
              </a:rPr>
              <a:t>CloudDDM</a:t>
            </a:r>
            <a:r>
              <a:rPr lang="en-US" sz="2400" dirty="0">
                <a:latin typeface="Segoe UI"/>
                <a:cs typeface="Segoe UI"/>
              </a:rPr>
              <a:t> uses </a:t>
            </a:r>
            <a:r>
              <a:rPr lang="en-US" sz="2400" b="1" dirty="0">
                <a:latin typeface="Segoe UI"/>
                <a:cs typeface="Segoe UI"/>
              </a:rPr>
              <a:t>100 high‑tech 3D printers</a:t>
            </a:r>
            <a:r>
              <a:rPr lang="en-US" sz="2400" dirty="0">
                <a:latin typeface="Segoe UI"/>
                <a:cs typeface="Segoe UI"/>
              </a:rPr>
              <a:t> to create prototypes and parts for corporate clients.</a:t>
            </a:r>
            <a:endParaRPr lang="en-US" sz="2400">
              <a:ea typeface="Calibri"/>
              <a:cs typeface="Calibri"/>
            </a:endParaRPr>
          </a:p>
          <a:p>
            <a:r>
              <a:rPr lang="en-US" sz="2400" dirty="0">
                <a:latin typeface="Segoe UI"/>
                <a:cs typeface="Segoe UI"/>
              </a:rPr>
              <a:t>Advanced technology allows work to be done with </a:t>
            </a:r>
            <a:r>
              <a:rPr lang="en-US" sz="2400" b="1" dirty="0">
                <a:latin typeface="Segoe UI"/>
                <a:cs typeface="Segoe UI"/>
              </a:rPr>
              <a:t>very few employees</a:t>
            </a:r>
            <a:r>
              <a:rPr lang="en-US" sz="2400" dirty="0">
                <a:latin typeface="Segoe UI"/>
                <a:cs typeface="Segoe UI"/>
              </a:rPr>
              <a:t> (</a:t>
            </a:r>
            <a:r>
              <a:rPr lang="en-US" sz="2400" dirty="0" err="1">
                <a:latin typeface="Segoe UI"/>
                <a:cs typeface="Segoe UI"/>
              </a:rPr>
              <a:t>CloudDDM</a:t>
            </a:r>
            <a:r>
              <a:rPr lang="en-US" sz="2400" dirty="0">
                <a:latin typeface="Segoe UI"/>
                <a:cs typeface="Segoe UI"/>
              </a:rPr>
              <a:t> runs 24/7 with only three workers covering three shifts).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6391996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62B9C-EC9A-17F6-EE5A-76E7965218B7}"/>
              </a:ext>
            </a:extLst>
          </p:cNvPr>
          <p:cNvSpPr>
            <a:spLocks noGrp="1"/>
          </p:cNvSpPr>
          <p:nvPr>
            <p:ph type="title"/>
          </p:nvPr>
        </p:nvSpPr>
        <p:spPr/>
        <p:txBody>
          <a:bodyPr>
            <a:normAutofit fontScale="90000"/>
          </a:bodyPr>
          <a:lstStyle/>
          <a:p>
            <a:pPr algn="ctr"/>
            <a:br>
              <a:rPr lang="en-US" sz="4900" dirty="0">
                <a:latin typeface="Segoe UI"/>
                <a:cs typeface="Segoe UI"/>
              </a:rPr>
            </a:br>
            <a:r>
              <a:rPr lang="en-US" sz="4900">
                <a:latin typeface="Segoe UI"/>
                <a:cs typeface="Segoe UI"/>
              </a:rPr>
              <a:t>Technology and Structure</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7B60DB1-5EE4-F0F9-E117-CC0DA3B9C818}"/>
              </a:ext>
            </a:extLst>
          </p:cNvPr>
          <p:cNvSpPr>
            <a:spLocks noGrp="1"/>
          </p:cNvSpPr>
          <p:nvPr>
            <p:ph idx="1"/>
          </p:nvPr>
        </p:nvSpPr>
        <p:spPr/>
        <p:txBody>
          <a:bodyPr vert="horz" lIns="91440" tIns="45720" rIns="91440" bIns="45720" rtlCol="0" anchor="t">
            <a:normAutofit/>
          </a:bodyPr>
          <a:lstStyle/>
          <a:p>
            <a:r>
              <a:rPr lang="en-US" b="1"/>
              <a:t>Woodward’s Research on Technology and Structure</a:t>
            </a:r>
            <a:endParaRPr lang="en-US">
              <a:ea typeface="Calibri" panose="020F0502020204030204"/>
              <a:cs typeface="Calibri" panose="020F0502020204030204"/>
            </a:endParaRPr>
          </a:p>
          <a:p>
            <a:r>
              <a:rPr lang="en-US" sz="2000">
                <a:latin typeface="Segoe UI"/>
                <a:cs typeface="Segoe UI"/>
              </a:rPr>
              <a:t>Joan Woodward studied small manufacturing firms to understand how technology affects organizational structure.</a:t>
            </a:r>
            <a:endParaRPr lang="en-US" sz="2000">
              <a:ea typeface="Calibri"/>
              <a:cs typeface="Calibri"/>
            </a:endParaRPr>
          </a:p>
          <a:p>
            <a:r>
              <a:rPr lang="en-US" sz="2000" dirty="0">
                <a:latin typeface="Segoe UI"/>
                <a:cs typeface="Segoe UI"/>
              </a:rPr>
              <a:t>She identified </a:t>
            </a:r>
            <a:r>
              <a:rPr lang="en-US" sz="2000" b="1" dirty="0">
                <a:latin typeface="Segoe UI"/>
                <a:cs typeface="Segoe UI"/>
              </a:rPr>
              <a:t>three categories of technology</a:t>
            </a:r>
            <a:r>
              <a:rPr lang="en-US" sz="2000" dirty="0">
                <a:latin typeface="Segoe UI"/>
                <a:cs typeface="Segoe UI"/>
              </a:rPr>
              <a:t>, each with increasing complexity: </a:t>
            </a:r>
            <a:endParaRPr lang="en-US" sz="2000">
              <a:ea typeface="Calibri"/>
              <a:cs typeface="Calibri"/>
            </a:endParaRPr>
          </a:p>
          <a:p>
            <a:pPr lvl="1"/>
            <a:r>
              <a:rPr lang="en-US" sz="2000" b="1">
                <a:latin typeface="Segoe UI"/>
                <a:cs typeface="Segoe UI"/>
              </a:rPr>
              <a:t>Unit production</a:t>
            </a:r>
            <a:r>
              <a:rPr lang="en-US" sz="2000">
                <a:latin typeface="Segoe UI"/>
                <a:cs typeface="Segoe UI"/>
              </a:rPr>
              <a:t> – small batches or single-unit production.</a:t>
            </a:r>
            <a:endParaRPr lang="en-US" sz="2000">
              <a:ea typeface="Calibri"/>
              <a:cs typeface="Calibri"/>
            </a:endParaRPr>
          </a:p>
          <a:p>
            <a:pPr lvl="1"/>
            <a:r>
              <a:rPr lang="en-US" sz="2000" b="1">
                <a:latin typeface="Segoe UI"/>
                <a:cs typeface="Segoe UI"/>
              </a:rPr>
              <a:t>Mass production</a:t>
            </a:r>
            <a:r>
              <a:rPr lang="en-US" sz="2000">
                <a:latin typeface="Segoe UI"/>
                <a:cs typeface="Segoe UI"/>
              </a:rPr>
              <a:t> – large-batch manufacturing.</a:t>
            </a:r>
            <a:endParaRPr lang="en-US" sz="2000">
              <a:ea typeface="Calibri"/>
              <a:cs typeface="Calibri"/>
            </a:endParaRPr>
          </a:p>
          <a:p>
            <a:pPr lvl="1"/>
            <a:r>
              <a:rPr lang="en-US" sz="2000" b="1">
                <a:latin typeface="Segoe UI"/>
                <a:cs typeface="Segoe UI"/>
              </a:rPr>
              <a:t>Process production</a:t>
            </a:r>
            <a:r>
              <a:rPr lang="en-US" sz="2000">
                <a:latin typeface="Segoe UI"/>
                <a:cs typeface="Segoe UI"/>
              </a:rPr>
              <a:t> – continuous, technically complex production.</a:t>
            </a:r>
            <a:endParaRPr lang="en-US" sz="2000">
              <a:ea typeface="Calibri"/>
              <a:cs typeface="Calibri"/>
            </a:endParaRPr>
          </a:p>
          <a:p>
            <a:r>
              <a:rPr lang="en-US" sz="2000">
                <a:latin typeface="Segoe UI"/>
                <a:cs typeface="Segoe UI"/>
              </a:rPr>
              <a:t>Woodward found that different technologies required </a:t>
            </a:r>
            <a:r>
              <a:rPr lang="en-US" sz="2000" b="1">
                <a:latin typeface="Segoe UI"/>
                <a:cs typeface="Segoe UI"/>
              </a:rPr>
              <a:t>different structural designs</a:t>
            </a:r>
            <a:r>
              <a:rPr lang="en-US" sz="2000">
                <a:latin typeface="Segoe UI"/>
                <a:cs typeface="Segoe UI"/>
              </a:rPr>
              <a:t>.</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0644205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9DDF8-E291-B504-E8F9-B217755690D7}"/>
              </a:ext>
            </a:extLst>
          </p:cNvPr>
          <p:cNvSpPr>
            <a:spLocks noGrp="1"/>
          </p:cNvSpPr>
          <p:nvPr>
            <p:ph type="title"/>
          </p:nvPr>
        </p:nvSpPr>
        <p:spPr/>
        <p:txBody>
          <a:bodyPr>
            <a:normAutofit fontScale="90000"/>
          </a:bodyPr>
          <a:lstStyle/>
          <a:p>
            <a:pPr algn="ctr"/>
            <a:br>
              <a:rPr lang="en-US" sz="4900" dirty="0">
                <a:latin typeface="Segoe UI"/>
                <a:cs typeface="Segoe UI"/>
              </a:rPr>
            </a:br>
            <a:r>
              <a:rPr lang="en-US" sz="4900">
                <a:latin typeface="Segoe UI"/>
                <a:cs typeface="Segoe UI"/>
              </a:rPr>
              <a:t>Technology and Structure</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E141768-680C-1C2D-B5AB-ED149018CBFF}"/>
              </a:ext>
            </a:extLst>
          </p:cNvPr>
          <p:cNvSpPr>
            <a:spLocks noGrp="1"/>
          </p:cNvSpPr>
          <p:nvPr>
            <p:ph idx="1"/>
          </p:nvPr>
        </p:nvSpPr>
        <p:spPr/>
        <p:txBody>
          <a:bodyPr vert="horz" lIns="91440" tIns="45720" rIns="91440" bIns="45720" rtlCol="0" anchor="t">
            <a:normAutofit/>
          </a:bodyPr>
          <a:lstStyle/>
          <a:p>
            <a:r>
              <a:rPr lang="en-US" b="1"/>
              <a:t>Impact of Technology on Structure</a:t>
            </a:r>
            <a:endParaRPr lang="en-US">
              <a:ea typeface="Calibri" panose="020F0502020204030204"/>
              <a:cs typeface="Calibri" panose="020F0502020204030204"/>
            </a:endParaRPr>
          </a:p>
          <a:p>
            <a:r>
              <a:rPr lang="en-US" sz="2000">
                <a:latin typeface="Segoe UI"/>
                <a:cs typeface="Segoe UI"/>
              </a:rPr>
              <a:t>Organizations adjust their structure based on how </a:t>
            </a:r>
            <a:r>
              <a:rPr lang="en-US" sz="2000" b="1">
                <a:latin typeface="Segoe UI"/>
                <a:cs typeface="Segoe UI"/>
              </a:rPr>
              <a:t>routine or nonroutine</a:t>
            </a:r>
            <a:r>
              <a:rPr lang="en-US" sz="2000">
                <a:latin typeface="Segoe UI"/>
                <a:cs typeface="Segoe UI"/>
              </a:rPr>
              <a:t> their technology is.</a:t>
            </a:r>
            <a:endParaRPr lang="en-US" sz="2000">
              <a:ea typeface="Calibri"/>
              <a:cs typeface="Calibri"/>
            </a:endParaRPr>
          </a:p>
          <a:p>
            <a:r>
              <a:rPr lang="en-US" sz="2000" b="1">
                <a:latin typeface="Segoe UI"/>
                <a:cs typeface="Segoe UI"/>
              </a:rPr>
              <a:t>More routine technology</a:t>
            </a:r>
            <a:r>
              <a:rPr lang="en-US" sz="2000">
                <a:latin typeface="Segoe UI"/>
                <a:cs typeface="Segoe UI"/>
              </a:rPr>
              <a:t> → more </a:t>
            </a:r>
            <a:r>
              <a:rPr lang="en-US" sz="2000" b="1">
                <a:latin typeface="Segoe UI"/>
                <a:cs typeface="Segoe UI"/>
              </a:rPr>
              <a:t>mechanistic</a:t>
            </a:r>
            <a:r>
              <a:rPr lang="en-US" sz="2000">
                <a:latin typeface="Segoe UI"/>
                <a:cs typeface="Segoe UI"/>
              </a:rPr>
              <a:t> structure.</a:t>
            </a:r>
            <a:endParaRPr lang="en-US" sz="2000">
              <a:ea typeface="Calibri"/>
              <a:cs typeface="Calibri"/>
            </a:endParaRPr>
          </a:p>
          <a:p>
            <a:r>
              <a:rPr lang="en-US" sz="2000" b="1">
                <a:latin typeface="Segoe UI"/>
                <a:cs typeface="Segoe UI"/>
              </a:rPr>
              <a:t>More nonroutine technology</a:t>
            </a:r>
            <a:r>
              <a:rPr lang="en-US" sz="2000">
                <a:latin typeface="Segoe UI"/>
                <a:cs typeface="Segoe UI"/>
              </a:rPr>
              <a:t> → more </a:t>
            </a:r>
            <a:r>
              <a:rPr lang="en-US" sz="2000" b="1">
                <a:latin typeface="Segoe UI"/>
                <a:cs typeface="Segoe UI"/>
              </a:rPr>
              <a:t>organic</a:t>
            </a:r>
            <a:r>
              <a:rPr lang="en-US" sz="2000">
                <a:latin typeface="Segoe UI"/>
                <a:cs typeface="Segoe UI"/>
              </a:rPr>
              <a:t> structure.</a:t>
            </a:r>
            <a:endParaRPr lang="en-US" sz="2000">
              <a:ea typeface="Calibri"/>
              <a:cs typeface="Calibri"/>
            </a:endParaRPr>
          </a:p>
          <a:p>
            <a:r>
              <a:rPr lang="en-US" sz="2000">
                <a:latin typeface="Segoe UI"/>
                <a:cs typeface="Segoe UI"/>
              </a:rPr>
              <a:t>Structure must align with the type of technology used for efficiency and success.</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67312362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409013D-86F9-3326-B428-94E071CEA734}"/>
              </a:ext>
            </a:extLst>
          </p:cNvPr>
          <p:cNvPicPr>
            <a:picLocks noChangeAspect="1"/>
          </p:cNvPicPr>
          <p:nvPr/>
        </p:nvPicPr>
        <p:blipFill>
          <a:blip r:embed="rId2"/>
          <a:stretch>
            <a:fillRect/>
          </a:stretch>
        </p:blipFill>
        <p:spPr>
          <a:xfrm>
            <a:off x="457200" y="545374"/>
            <a:ext cx="11277600" cy="6006736"/>
          </a:xfrm>
          <a:prstGeom prst="rect">
            <a:avLst/>
          </a:prstGeom>
        </p:spPr>
      </p:pic>
    </p:spTree>
    <p:extLst>
      <p:ext uri="{BB962C8B-B14F-4D97-AF65-F5344CB8AC3E}">
        <p14:creationId xmlns:p14="http://schemas.microsoft.com/office/powerpoint/2010/main" val="18456340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CABEC-4840-75F6-AE1F-4054100ADBC1}"/>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Environmental Uncertainty and Structure </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F86867B-08AB-AC42-60EB-7650D33BF336}"/>
              </a:ext>
            </a:extLst>
          </p:cNvPr>
          <p:cNvSpPr>
            <a:spLocks noGrp="1"/>
          </p:cNvSpPr>
          <p:nvPr>
            <p:ph idx="1"/>
          </p:nvPr>
        </p:nvSpPr>
        <p:spPr/>
        <p:txBody>
          <a:bodyPr vert="horz" lIns="91440" tIns="45720" rIns="91440" bIns="45720" rtlCol="0" anchor="t">
            <a:normAutofit/>
          </a:bodyPr>
          <a:lstStyle/>
          <a:p>
            <a:r>
              <a:rPr lang="en-US" b="1"/>
              <a:t>How environments differ</a:t>
            </a:r>
            <a:endParaRPr lang="en-US" dirty="0">
              <a:ea typeface="Calibri"/>
              <a:cs typeface="Calibri"/>
            </a:endParaRPr>
          </a:p>
          <a:p>
            <a:r>
              <a:rPr lang="en-US" sz="1800">
                <a:latin typeface="Segoe UI"/>
                <a:ea typeface="Calibri"/>
                <a:cs typeface="Segoe UI"/>
              </a:rPr>
              <a:t>Some organizations face </a:t>
            </a:r>
            <a:r>
              <a:rPr lang="en-US" sz="1800" b="1">
                <a:latin typeface="Segoe UI"/>
                <a:ea typeface="Calibri"/>
                <a:cs typeface="Segoe UI"/>
              </a:rPr>
              <a:t>stable, simple environments</a:t>
            </a:r>
            <a:r>
              <a:rPr lang="en-US" sz="1800">
                <a:latin typeface="Segoe UI"/>
                <a:ea typeface="Calibri"/>
                <a:cs typeface="Segoe UI"/>
              </a:rPr>
              <a:t> with low uncertainty.</a:t>
            </a:r>
            <a:endParaRPr lang="en-US" sz="1800">
              <a:ea typeface="Calibri"/>
              <a:cs typeface="Calibri"/>
            </a:endParaRPr>
          </a:p>
          <a:p>
            <a:r>
              <a:rPr lang="en-US" sz="1800">
                <a:latin typeface="Segoe UI"/>
                <a:ea typeface="Calibri"/>
                <a:cs typeface="Segoe UI"/>
              </a:rPr>
              <a:t>Others face </a:t>
            </a:r>
            <a:r>
              <a:rPr lang="en-US" sz="1800" b="1">
                <a:latin typeface="Segoe UI"/>
                <a:ea typeface="Calibri"/>
                <a:cs typeface="Segoe UI"/>
              </a:rPr>
              <a:t>dynamic, complex environments</a:t>
            </a:r>
            <a:r>
              <a:rPr lang="en-US" sz="1800">
                <a:latin typeface="Segoe UI"/>
                <a:ea typeface="Calibri"/>
                <a:cs typeface="Segoe UI"/>
              </a:rPr>
              <a:t> with high uncertainty.</a:t>
            </a:r>
            <a:endParaRPr lang="en-US" sz="1800">
              <a:ea typeface="Calibri"/>
              <a:cs typeface="Calibri"/>
            </a:endParaRPr>
          </a:p>
          <a:p>
            <a:r>
              <a:rPr lang="en-US" sz="1800">
                <a:latin typeface="Segoe UI"/>
                <a:ea typeface="Calibri"/>
                <a:cs typeface="Segoe UI"/>
              </a:rPr>
              <a:t>Managers try to </a:t>
            </a:r>
            <a:r>
              <a:rPr lang="en-US" sz="1800" b="1">
                <a:latin typeface="Segoe UI"/>
                <a:ea typeface="Calibri"/>
                <a:cs typeface="Segoe UI"/>
              </a:rPr>
              <a:t>minimize uncertainty</a:t>
            </a:r>
            <a:r>
              <a:rPr lang="en-US" sz="1800">
                <a:latin typeface="Segoe UI"/>
                <a:ea typeface="Calibri"/>
                <a:cs typeface="Segoe UI"/>
              </a:rPr>
              <a:t> by adjusting organizational structure.</a:t>
            </a:r>
            <a:endParaRPr lang="en-US" sz="1800">
              <a:ea typeface="Calibri"/>
              <a:cs typeface="Calibri"/>
            </a:endParaRPr>
          </a:p>
          <a:p>
            <a:r>
              <a:rPr lang="en-US" b="1"/>
              <a:t>Stable environments → Mechanistic structure</a:t>
            </a:r>
            <a:endParaRPr lang="en-US"/>
          </a:p>
          <a:p>
            <a:r>
              <a:rPr lang="en-US" sz="1800">
                <a:latin typeface="Segoe UI"/>
                <a:ea typeface="Calibri"/>
                <a:cs typeface="Segoe UI"/>
              </a:rPr>
              <a:t>Mechanistic designs are more effective in stable, predictable settings.</a:t>
            </a:r>
            <a:endParaRPr lang="en-US" sz="1800">
              <a:ea typeface="Calibri"/>
              <a:cs typeface="Calibri"/>
            </a:endParaRPr>
          </a:p>
          <a:p>
            <a:r>
              <a:rPr lang="en-US" sz="1800">
                <a:latin typeface="Segoe UI"/>
                <a:ea typeface="Calibri"/>
                <a:cs typeface="Segoe UI"/>
              </a:rPr>
              <a:t>They rely on rules, hierarchy, and tight control.</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6805964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D95A7-5FDD-B9F0-B991-23CFE043AA17}"/>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Environmental Uncertainty and Structure </a:t>
            </a:r>
            <a:endParaRPr lang="en-US" sz="40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136E976-34F7-C629-D1C5-9342F0DDA714}"/>
              </a:ext>
            </a:extLst>
          </p:cNvPr>
          <p:cNvSpPr>
            <a:spLocks noGrp="1"/>
          </p:cNvSpPr>
          <p:nvPr>
            <p:ph idx="1"/>
          </p:nvPr>
        </p:nvSpPr>
        <p:spPr/>
        <p:txBody>
          <a:bodyPr vert="horz" lIns="91440" tIns="45720" rIns="91440" bIns="45720" rtlCol="0" anchor="t">
            <a:normAutofit/>
          </a:bodyPr>
          <a:lstStyle/>
          <a:p>
            <a:r>
              <a:rPr lang="en-US" b="1">
                <a:ea typeface="Calibri"/>
                <a:cs typeface="Calibri"/>
              </a:rPr>
              <a:t>Uncertain environments → Organic structure</a:t>
            </a:r>
            <a:endParaRPr lang="en-US" dirty="0">
              <a:ea typeface="Calibri"/>
              <a:cs typeface="Calibri"/>
            </a:endParaRPr>
          </a:p>
          <a:p>
            <a:r>
              <a:rPr lang="en-US" sz="1800">
                <a:latin typeface="Segoe UI"/>
                <a:cs typeface="Segoe UI"/>
              </a:rPr>
              <a:t>High uncertainty requires flexibility, decentralization, and adaptability.</a:t>
            </a:r>
          </a:p>
          <a:p>
            <a:r>
              <a:rPr lang="en-US" sz="1800">
                <a:latin typeface="Segoe UI"/>
                <a:cs typeface="Segoe UI"/>
              </a:rPr>
              <a:t>Organic structures are better suited to fast-changing conditions.</a:t>
            </a:r>
          </a:p>
          <a:p>
            <a:r>
              <a:rPr lang="en-US" b="1">
                <a:ea typeface="Calibri"/>
                <a:cs typeface="Calibri"/>
              </a:rPr>
              <a:t>Examples of failure to adapt</a:t>
            </a:r>
            <a:endParaRPr lang="en-US">
              <a:ea typeface="Calibri"/>
              <a:cs typeface="Calibri"/>
            </a:endParaRPr>
          </a:p>
          <a:p>
            <a:r>
              <a:rPr lang="en-US" sz="1800" b="1" dirty="0">
                <a:latin typeface="Segoe UI"/>
                <a:cs typeface="Segoe UI"/>
              </a:rPr>
              <a:t>Nokia</a:t>
            </a:r>
            <a:r>
              <a:rPr lang="en-US" sz="1800" dirty="0">
                <a:latin typeface="Segoe UI"/>
                <a:cs typeface="Segoe UI"/>
              </a:rPr>
              <a:t> failed to adapt to market changes, dropping from 48.7% market share (2007) to 3.1%.</a:t>
            </a:r>
          </a:p>
          <a:p>
            <a:r>
              <a:rPr lang="en-US" sz="1800" b="1" dirty="0">
                <a:latin typeface="Segoe UI"/>
                <a:cs typeface="Segoe UI"/>
              </a:rPr>
              <a:t>Blockbuster</a:t>
            </a:r>
            <a:r>
              <a:rPr lang="en-US" sz="1800" dirty="0">
                <a:latin typeface="Segoe UI"/>
                <a:cs typeface="Segoe UI"/>
              </a:rPr>
              <a:t> failed to respond to streaming trends and was retired by 2019.</a:t>
            </a:r>
          </a:p>
          <a:p>
            <a:endParaRPr lang="en-US"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141531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8FE84-9E71-D8FC-115C-33C75D701622}"/>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Environmental Uncertainty and Structure </a:t>
            </a:r>
            <a:endParaRPr lang="en-US" sz="40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182A958-B876-6F71-5D15-EC39E906CF8D}"/>
              </a:ext>
            </a:extLst>
          </p:cNvPr>
          <p:cNvSpPr>
            <a:spLocks noGrp="1"/>
          </p:cNvSpPr>
          <p:nvPr>
            <p:ph idx="1"/>
          </p:nvPr>
        </p:nvSpPr>
        <p:spPr/>
        <p:txBody>
          <a:bodyPr vert="horz" lIns="91440" tIns="45720" rIns="91440" bIns="45720" rtlCol="0" anchor="t">
            <a:normAutofit/>
          </a:bodyPr>
          <a:lstStyle/>
          <a:p>
            <a:r>
              <a:rPr lang="en-US" b="1"/>
              <a:t>Modern organizational trends</a:t>
            </a:r>
            <a:endParaRPr lang="en-US">
              <a:ea typeface="Calibri" panose="020F0502020204030204"/>
              <a:cs typeface="Calibri" panose="020F0502020204030204"/>
            </a:endParaRPr>
          </a:p>
          <a:p>
            <a:r>
              <a:rPr lang="en-US" sz="1600">
                <a:latin typeface="Segoe UI"/>
                <a:cs typeface="Segoe UI"/>
              </a:rPr>
              <a:t>Many businesses—especially new ones—use </a:t>
            </a:r>
            <a:r>
              <a:rPr lang="en-US" sz="1600" b="1">
                <a:latin typeface="Segoe UI"/>
                <a:cs typeface="Segoe UI"/>
              </a:rPr>
              <a:t>flexible organic designs</a:t>
            </a:r>
            <a:r>
              <a:rPr lang="en-US" sz="1600">
                <a:latin typeface="Segoe UI"/>
                <a:cs typeface="Segoe UI"/>
              </a:rPr>
              <a:t> to handle uncertainty.</a:t>
            </a:r>
            <a:endParaRPr lang="en-US" sz="1600">
              <a:ea typeface="Calibri"/>
              <a:cs typeface="Calibri"/>
            </a:endParaRPr>
          </a:p>
          <a:p>
            <a:r>
              <a:rPr lang="en-US" sz="1600">
                <a:latin typeface="Segoe UI"/>
                <a:cs typeface="Segoe UI"/>
              </a:rPr>
              <a:t>Top executives may still hold final authority but create </a:t>
            </a:r>
            <a:r>
              <a:rPr lang="en-US" sz="1600" b="1">
                <a:latin typeface="Segoe UI"/>
                <a:cs typeface="Segoe UI"/>
              </a:rPr>
              <a:t>ad hoc structures</a:t>
            </a:r>
            <a:r>
              <a:rPr lang="en-US" sz="1600">
                <a:latin typeface="Segoe UI"/>
                <a:cs typeface="Segoe UI"/>
              </a:rPr>
              <a:t> to stay adaptable.</a:t>
            </a:r>
            <a:endParaRPr lang="en-US" sz="1600">
              <a:ea typeface="Calibri"/>
              <a:cs typeface="Calibri"/>
            </a:endParaRPr>
          </a:p>
          <a:p>
            <a:r>
              <a:rPr lang="en-US" b="1"/>
              <a:t>Evidence from research</a:t>
            </a:r>
            <a:endParaRPr lang="en-US"/>
          </a:p>
          <a:p>
            <a:r>
              <a:rPr lang="en-US" sz="1600">
                <a:latin typeface="Segoe UI"/>
                <a:cs typeface="Segoe UI"/>
              </a:rPr>
              <a:t>Dynamic forces such as </a:t>
            </a:r>
            <a:r>
              <a:rPr lang="en-US" sz="1600" b="1">
                <a:latin typeface="Segoe UI"/>
                <a:cs typeface="Segoe UI"/>
              </a:rPr>
              <a:t>global competition</a:t>
            </a:r>
            <a:r>
              <a:rPr lang="en-US" sz="1600">
                <a:latin typeface="Segoe UI"/>
                <a:cs typeface="Segoe UI"/>
              </a:rPr>
              <a:t>, </a:t>
            </a:r>
            <a:r>
              <a:rPr lang="en-US" sz="1600" b="1">
                <a:latin typeface="Segoe UI"/>
                <a:cs typeface="Segoe UI"/>
              </a:rPr>
              <a:t>accelerated innovation</a:t>
            </a:r>
            <a:r>
              <a:rPr lang="en-US" sz="1600">
                <a:latin typeface="Segoe UI"/>
                <a:cs typeface="Segoe UI"/>
              </a:rPr>
              <a:t>, and </a:t>
            </a:r>
            <a:r>
              <a:rPr lang="en-US" sz="1600" b="1">
                <a:latin typeface="Segoe UI"/>
                <a:cs typeface="Segoe UI"/>
              </a:rPr>
              <a:t>customer demand for faster delivery</a:t>
            </a:r>
            <a:r>
              <a:rPr lang="en-US" sz="1600">
                <a:latin typeface="Segoe UI"/>
                <a:cs typeface="Segoe UI"/>
              </a:rPr>
              <a:t> increase uncertainty.</a:t>
            </a:r>
            <a:endParaRPr lang="en-US" sz="1600">
              <a:ea typeface="Calibri"/>
              <a:cs typeface="Calibri"/>
            </a:endParaRPr>
          </a:p>
          <a:p>
            <a:r>
              <a:rPr lang="en-US" sz="1600">
                <a:latin typeface="Segoe UI"/>
                <a:cs typeface="Segoe UI"/>
              </a:rPr>
              <a:t>Mechanistic structures cannot respond quickly to these changes.</a:t>
            </a:r>
            <a:endParaRPr lang="en-US" sz="1600">
              <a:ea typeface="Calibri"/>
              <a:cs typeface="Calibri"/>
            </a:endParaRPr>
          </a:p>
          <a:p>
            <a:r>
              <a:rPr lang="en-US" sz="1600">
                <a:latin typeface="Segoe UI"/>
                <a:cs typeface="Segoe UI"/>
              </a:rPr>
              <a:t>As a result, more organizations are </a:t>
            </a:r>
            <a:r>
              <a:rPr lang="en-US" sz="1600" b="1">
                <a:latin typeface="Segoe UI"/>
                <a:cs typeface="Segoe UI"/>
              </a:rPr>
              <a:t>shifting toward organic structures</a:t>
            </a:r>
            <a:r>
              <a:rPr lang="en-US" sz="1600">
                <a:latin typeface="Segoe UI"/>
                <a:cs typeface="Segoe UI"/>
              </a:rPr>
              <a: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8060925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3C9E6-ED79-3CBE-FF83-051B634E2D29}"/>
              </a:ext>
            </a:extLst>
          </p:cNvPr>
          <p:cNvSpPr>
            <a:spLocks noGrp="1"/>
          </p:cNvSpPr>
          <p:nvPr>
            <p:ph type="title"/>
          </p:nvPr>
        </p:nvSpPr>
        <p:spPr/>
        <p:txBody>
          <a:bodyPr/>
          <a:lstStyle/>
          <a:p>
            <a:r>
              <a:rPr lang="en-US" dirty="0">
                <a:ea typeface="Calibri Light"/>
                <a:cs typeface="Calibri Light"/>
              </a:rPr>
              <a:t>Traditional Organizationa</a:t>
            </a:r>
            <a:r>
              <a:rPr lang="en-US">
                <a:ea typeface="Calibri Light"/>
                <a:cs typeface="Calibri Light"/>
              </a:rPr>
              <a:t>l Design Options</a:t>
            </a:r>
            <a:endParaRPr lang="en-US"/>
          </a:p>
        </p:txBody>
      </p:sp>
      <p:sp>
        <p:nvSpPr>
          <p:cNvPr id="3" name="Content Placeholder 2">
            <a:extLst>
              <a:ext uri="{FF2B5EF4-FFF2-40B4-BE49-F238E27FC236}">
                <a16:creationId xmlns:a16="http://schemas.microsoft.com/office/drawing/2014/main" id="{721E7DDF-4D14-663D-8EA8-7EFD1CCD7CCA}"/>
              </a:ext>
            </a:extLst>
          </p:cNvPr>
          <p:cNvSpPr>
            <a:spLocks noGrp="1"/>
          </p:cNvSpPr>
          <p:nvPr>
            <p:ph idx="1"/>
          </p:nvPr>
        </p:nvSpPr>
        <p:spPr/>
        <p:txBody>
          <a:bodyPr vert="horz" lIns="91440" tIns="45720" rIns="91440" bIns="45720" rtlCol="0" anchor="t">
            <a:normAutofit/>
          </a:bodyPr>
          <a:lstStyle/>
          <a:p>
            <a:r>
              <a:rPr lang="en-US" dirty="0">
                <a:ea typeface="Calibri"/>
                <a:cs typeface="Calibri"/>
              </a:rPr>
              <a:t>When designing a structure, managers may choose one of the </a:t>
            </a:r>
            <a:r>
              <a:rPr lang="en-US">
                <a:ea typeface="Calibri"/>
                <a:cs typeface="Calibri"/>
              </a:rPr>
              <a:t>traditional  organizational designs. </a:t>
            </a:r>
            <a:endParaRPr lang="en-US" sz="3200">
              <a:latin typeface="Calibri Light"/>
              <a:ea typeface="Calibri Light"/>
              <a:cs typeface="Calibri Light"/>
            </a:endParaRPr>
          </a:p>
          <a:p>
            <a:r>
              <a:rPr lang="en-US">
                <a:ea typeface="Calibri"/>
                <a:cs typeface="Calibri"/>
              </a:rPr>
              <a:t>These structures tend to be more mechanistic in nature. </a:t>
            </a:r>
          </a:p>
          <a:p>
            <a:r>
              <a:rPr lang="en-US" dirty="0">
                <a:latin typeface="Calibri"/>
                <a:ea typeface="Calibri"/>
                <a:cs typeface="Calibri"/>
              </a:rPr>
              <a:t>A summary of the strengths and </a:t>
            </a:r>
            <a:r>
              <a:rPr lang="en-US">
                <a:latin typeface="Calibri"/>
                <a:ea typeface="Calibri"/>
                <a:cs typeface="Calibri"/>
              </a:rPr>
              <a:t>weaknesses</a:t>
            </a:r>
            <a:r>
              <a:rPr lang="en-US" dirty="0">
                <a:latin typeface="Calibri"/>
                <a:ea typeface="Calibri"/>
                <a:cs typeface="Calibri"/>
              </a:rPr>
              <a:t> of each can be found in </a:t>
            </a:r>
            <a:r>
              <a:rPr lang="en-US">
                <a:latin typeface="Calibri"/>
                <a:ea typeface="Calibri"/>
                <a:cs typeface="Calibri"/>
              </a:rPr>
              <a:t>exhibit 11.8:</a:t>
            </a:r>
          </a:p>
        </p:txBody>
      </p:sp>
    </p:spTree>
    <p:extLst>
      <p:ext uri="{BB962C8B-B14F-4D97-AF65-F5344CB8AC3E}">
        <p14:creationId xmlns:p14="http://schemas.microsoft.com/office/powerpoint/2010/main" val="29482967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structure&#10;&#10;Description automatically generated">
            <a:extLst>
              <a:ext uri="{FF2B5EF4-FFF2-40B4-BE49-F238E27FC236}">
                <a16:creationId xmlns:a16="http://schemas.microsoft.com/office/drawing/2014/main" id="{7DEC0537-A2F8-FC36-9019-4505F23C38E9}"/>
              </a:ext>
            </a:extLst>
          </p:cNvPr>
          <p:cNvPicPr>
            <a:picLocks noChangeAspect="1"/>
          </p:cNvPicPr>
          <p:nvPr/>
        </p:nvPicPr>
        <p:blipFill>
          <a:blip r:embed="rId2"/>
          <a:stretch>
            <a:fillRect/>
          </a:stretch>
        </p:blipFill>
        <p:spPr>
          <a:xfrm>
            <a:off x="11440" y="3644"/>
            <a:ext cx="12163324" cy="6831684"/>
          </a:xfrm>
          <a:prstGeom prst="rect">
            <a:avLst/>
          </a:prstGeom>
        </p:spPr>
      </p:pic>
    </p:spTree>
    <p:extLst>
      <p:ext uri="{BB962C8B-B14F-4D97-AF65-F5344CB8AC3E}">
        <p14:creationId xmlns:p14="http://schemas.microsoft.com/office/powerpoint/2010/main" val="39274956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4097-9748-2E6D-B7BF-906C34935A0F}"/>
              </a:ext>
            </a:extLst>
          </p:cNvPr>
          <p:cNvSpPr>
            <a:spLocks noGrp="1"/>
          </p:cNvSpPr>
          <p:nvPr>
            <p:ph type="title"/>
          </p:nvPr>
        </p:nvSpPr>
        <p:spPr>
          <a:xfrm>
            <a:off x="838200" y="365125"/>
            <a:ext cx="10515600" cy="687861"/>
          </a:xfrm>
        </p:spPr>
        <p:txBody>
          <a:bodyPr>
            <a:normAutofit fontScale="90000"/>
          </a:bodyPr>
          <a:lstStyle/>
          <a:p>
            <a:pPr algn="ctr"/>
            <a:br>
              <a:rPr lang="en-US" sz="1100" dirty="0">
                <a:latin typeface="Segoe UI"/>
                <a:cs typeface="Segoe UI"/>
              </a:rPr>
            </a:br>
            <a:br>
              <a:rPr lang="en-US" sz="1100" dirty="0">
                <a:latin typeface="Segoe UI"/>
                <a:cs typeface="Segoe UI"/>
              </a:rPr>
            </a:br>
            <a:br>
              <a:rPr lang="en-US" sz="1100" dirty="0">
                <a:latin typeface="Segoe UI"/>
                <a:cs typeface="Segoe UI"/>
              </a:rPr>
            </a:br>
            <a:r>
              <a:rPr lang="en-US" b="1">
                <a:latin typeface="Segoe UI"/>
                <a:cs typeface="Segoe UI"/>
              </a:rPr>
              <a:t>Simple Structure</a:t>
            </a:r>
            <a:endParaRPr lang="en-US" b="1">
              <a:ea typeface="Calibri Light" panose="020F0302020204030204"/>
              <a:cs typeface="Calibri Light" panose="020F0302020204030204"/>
            </a:endParaRPr>
          </a:p>
          <a:p>
            <a:endParaRPr lang="en-US" sz="4900" dirty="0">
              <a:ea typeface="Calibri Light"/>
              <a:cs typeface="Calibri Light"/>
            </a:endParaRPr>
          </a:p>
        </p:txBody>
      </p:sp>
      <p:sp>
        <p:nvSpPr>
          <p:cNvPr id="3" name="Content Placeholder 2">
            <a:extLst>
              <a:ext uri="{FF2B5EF4-FFF2-40B4-BE49-F238E27FC236}">
                <a16:creationId xmlns:a16="http://schemas.microsoft.com/office/drawing/2014/main" id="{4F3CC2D0-B011-E749-F37B-30D1E30BD268}"/>
              </a:ext>
            </a:extLst>
          </p:cNvPr>
          <p:cNvSpPr>
            <a:spLocks noGrp="1"/>
          </p:cNvSpPr>
          <p:nvPr>
            <p:ph idx="1"/>
          </p:nvPr>
        </p:nvSpPr>
        <p:spPr>
          <a:xfrm>
            <a:off x="838200" y="1490561"/>
            <a:ext cx="10515600" cy="5118742"/>
          </a:xfrm>
        </p:spPr>
        <p:txBody>
          <a:bodyPr vert="horz" lIns="91440" tIns="45720" rIns="91440" bIns="45720" rtlCol="0" anchor="t">
            <a:noAutofit/>
          </a:bodyPr>
          <a:lstStyle/>
          <a:p>
            <a:r>
              <a:rPr lang="en-US" sz="1800">
                <a:latin typeface="Segoe UI"/>
                <a:cs typeface="Segoe UI"/>
              </a:rPr>
              <a:t>Common in </a:t>
            </a:r>
            <a:r>
              <a:rPr lang="en-US" sz="1800" b="1">
                <a:latin typeface="Segoe UI"/>
                <a:cs typeface="Segoe UI"/>
              </a:rPr>
              <a:t>entrepreneurial startups</a:t>
            </a:r>
            <a:r>
              <a:rPr lang="en-US" sz="1800">
                <a:latin typeface="Segoe UI"/>
                <a:cs typeface="Segoe UI"/>
              </a:rPr>
              <a:t>.</a:t>
            </a:r>
            <a:endParaRPr lang="en-US" sz="1800">
              <a:ea typeface="Calibri" panose="020F0502020204030204"/>
              <a:cs typeface="Calibri" panose="020F0502020204030204"/>
            </a:endParaRPr>
          </a:p>
          <a:p>
            <a:r>
              <a:rPr lang="en-US" sz="1800">
                <a:latin typeface="Segoe UI"/>
                <a:cs typeface="Segoe UI"/>
              </a:rPr>
              <a:t>Characterized by: </a:t>
            </a:r>
            <a:endParaRPr lang="en-US" sz="1800">
              <a:ea typeface="Calibri"/>
              <a:cs typeface="Calibri"/>
            </a:endParaRPr>
          </a:p>
          <a:p>
            <a:r>
              <a:rPr lang="en-US" sz="1800">
                <a:latin typeface="Segoe UI"/>
                <a:cs typeface="Segoe UI"/>
              </a:rPr>
              <a:t>Little departmentalization</a:t>
            </a:r>
            <a:endParaRPr lang="en-US" sz="1800">
              <a:ea typeface="Calibri"/>
              <a:cs typeface="Calibri"/>
            </a:endParaRPr>
          </a:p>
          <a:p>
            <a:r>
              <a:rPr lang="en-US" sz="1800">
                <a:latin typeface="Segoe UI"/>
                <a:cs typeface="Segoe UI"/>
              </a:rPr>
              <a:t>Wide spans of control</a:t>
            </a:r>
            <a:endParaRPr lang="en-US" sz="1800">
              <a:ea typeface="Calibri"/>
              <a:cs typeface="Calibri"/>
            </a:endParaRPr>
          </a:p>
          <a:p>
            <a:r>
              <a:rPr lang="en-US" sz="1800">
                <a:latin typeface="Segoe UI"/>
                <a:cs typeface="Segoe UI"/>
              </a:rPr>
              <a:t>Authority centralized in one person</a:t>
            </a:r>
            <a:endParaRPr lang="en-US" sz="1800">
              <a:ea typeface="Calibri"/>
              <a:cs typeface="Calibri"/>
            </a:endParaRPr>
          </a:p>
          <a:p>
            <a:r>
              <a:rPr lang="en-US" sz="1800" dirty="0">
                <a:latin typeface="Segoe UI"/>
                <a:cs typeface="Segoe UI"/>
              </a:rPr>
              <a:t>Very little formalization</a:t>
            </a:r>
            <a:endParaRPr lang="en-US" sz="1800">
              <a:ea typeface="Calibri"/>
              <a:cs typeface="Calibri"/>
            </a:endParaRPr>
          </a:p>
          <a:p>
            <a:r>
              <a:rPr lang="en-US" sz="1800">
                <a:latin typeface="Segoe UI"/>
                <a:cs typeface="Segoe UI"/>
              </a:rPr>
              <a:t>As the organization grows: </a:t>
            </a:r>
            <a:endParaRPr lang="en-US" sz="1800">
              <a:ea typeface="Calibri"/>
              <a:cs typeface="Calibri"/>
            </a:endParaRPr>
          </a:p>
          <a:p>
            <a:r>
              <a:rPr lang="en-US" sz="1800">
                <a:latin typeface="Segoe UI"/>
                <a:cs typeface="Segoe UI"/>
              </a:rPr>
              <a:t>Specialization increases</a:t>
            </a:r>
            <a:endParaRPr lang="en-US" sz="1800">
              <a:ea typeface="Calibri"/>
              <a:cs typeface="Calibri"/>
            </a:endParaRPr>
          </a:p>
          <a:p>
            <a:r>
              <a:rPr lang="en-US" sz="1800">
                <a:latin typeface="Segoe UI"/>
                <a:cs typeface="Segoe UI"/>
              </a:rPr>
              <a:t>Rules and regulations appear</a:t>
            </a:r>
            <a:endParaRPr lang="en-US" sz="1800">
              <a:ea typeface="Calibri"/>
              <a:cs typeface="Calibri"/>
            </a:endParaRPr>
          </a:p>
          <a:p>
            <a:r>
              <a:rPr lang="en-US" sz="1800">
                <a:latin typeface="Segoe UI"/>
                <a:cs typeface="Segoe UI"/>
              </a:rPr>
              <a:t>Departments form</a:t>
            </a:r>
            <a:endParaRPr lang="en-US" sz="1800">
              <a:ea typeface="Calibri"/>
              <a:cs typeface="Calibri"/>
            </a:endParaRPr>
          </a:p>
          <a:p>
            <a:r>
              <a:rPr lang="en-US" sz="1800">
                <a:latin typeface="Segoe UI"/>
                <a:cs typeface="Segoe UI"/>
              </a:rPr>
              <a:t>More layers of management develop</a:t>
            </a:r>
            <a:endParaRPr lang="en-US" sz="1800">
              <a:ea typeface="Calibri"/>
              <a:cs typeface="Calibri"/>
            </a:endParaRPr>
          </a:p>
          <a:p>
            <a:r>
              <a:rPr lang="en-US" sz="1800">
                <a:latin typeface="Segoe UI"/>
                <a:cs typeface="Segoe UI"/>
              </a:rPr>
              <a:t>The structure becomes more bureaucratic</a:t>
            </a:r>
            <a:endParaRPr lang="en-US" sz="1800">
              <a:ea typeface="Calibri"/>
              <a:cs typeface="Calibri"/>
            </a:endParaRPr>
          </a:p>
          <a:p>
            <a:r>
              <a:rPr lang="en-US" sz="1800">
                <a:latin typeface="Segoe UI"/>
                <a:cs typeface="Segoe UI"/>
              </a:rPr>
              <a:t>Example: </a:t>
            </a:r>
            <a:r>
              <a:rPr lang="en-US" sz="1800" b="1">
                <a:latin typeface="Segoe UI"/>
                <a:cs typeface="Segoe UI"/>
              </a:rPr>
              <a:t>Mr. Mike’s Surf Shop</a:t>
            </a:r>
            <a:r>
              <a:rPr lang="en-US" sz="1800">
                <a:latin typeface="Segoe UI"/>
                <a:cs typeface="Segoe UI"/>
              </a:rPr>
              <a:t> (4 people, minimal rules, very organic).</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1244800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8488-5DF0-5BEE-3C9E-80701EEAF414}"/>
              </a:ext>
            </a:extLst>
          </p:cNvPr>
          <p:cNvSpPr>
            <a:spLocks noGrp="1"/>
          </p:cNvSpPr>
          <p:nvPr>
            <p:ph type="title"/>
          </p:nvPr>
        </p:nvSpPr>
        <p:spPr>
          <a:xfrm>
            <a:off x="838200" y="365125"/>
            <a:ext cx="10515600" cy="971778"/>
          </a:xfrm>
        </p:spPr>
        <p:txBody>
          <a:bodyPr>
            <a:normAutofit fontScale="90000"/>
          </a:bodyPr>
          <a:lstStyle/>
          <a:p>
            <a:pPr algn="ctr"/>
            <a:br>
              <a:rPr lang="en-US" sz="3600" b="1" dirty="0">
                <a:latin typeface="Segoe UI"/>
                <a:cs typeface="Segoe UI"/>
              </a:rPr>
            </a:br>
            <a:r>
              <a:rPr lang="en-US" sz="4900" b="1">
                <a:latin typeface="Segoe UI"/>
                <a:cs typeface="Segoe UI"/>
              </a:rPr>
              <a:t>Simple Structure</a:t>
            </a:r>
            <a:endParaRPr lang="en-US" sz="49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8C293D9-6F79-A23D-4CD8-C61CC046DFF6}"/>
              </a:ext>
            </a:extLst>
          </p:cNvPr>
          <p:cNvSpPr>
            <a:spLocks noGrp="1"/>
          </p:cNvSpPr>
          <p:nvPr>
            <p:ph idx="1"/>
          </p:nvPr>
        </p:nvSpPr>
        <p:spPr/>
        <p:txBody>
          <a:bodyPr vert="horz" lIns="91440" tIns="45720" rIns="91440" bIns="45720" rtlCol="0" anchor="t">
            <a:normAutofit/>
          </a:bodyPr>
          <a:lstStyle/>
          <a:p>
            <a:r>
              <a:rPr lang="en-US"/>
              <a:t>Example: Simple Structure </a:t>
            </a:r>
            <a:endParaRPr lang="en-US">
              <a:ea typeface="+mn-lt"/>
              <a:cs typeface="+mn-lt"/>
            </a:endParaRPr>
          </a:p>
          <a:p>
            <a:r>
              <a:rPr lang="en-US">
                <a:ea typeface="+mn-lt"/>
                <a:cs typeface="+mn-lt"/>
              </a:rPr>
              <a:t>Mr. Mike’s Surf Shop is an example of a simple organizational structure.</a:t>
            </a:r>
            <a:endParaRPr lang="en-US">
              <a:ea typeface="Calibri"/>
              <a:cs typeface="Calibri"/>
            </a:endParaRPr>
          </a:p>
          <a:p>
            <a:r>
              <a:rPr lang="en-US">
                <a:ea typeface="+mn-lt"/>
                <a:cs typeface="+mn-lt"/>
              </a:rPr>
              <a:t>It is a single-store operation with four people: the owner/manager (Mike) and three sales staff.</a:t>
            </a:r>
            <a:endParaRPr lang="en-US"/>
          </a:p>
          <a:p>
            <a:r>
              <a:rPr lang="en-US">
                <a:ea typeface="+mn-lt"/>
                <a:cs typeface="+mn-lt"/>
              </a:rPr>
              <a:t>The structure lacks rules, hierarchy, specialization, and departments.</a:t>
            </a:r>
            <a:endParaRPr lang="en-US"/>
          </a:p>
          <a:p>
            <a:r>
              <a:rPr lang="en-US">
                <a:ea typeface="+mn-lt"/>
                <a:cs typeface="+mn-lt"/>
              </a:rPr>
              <a:t>The business is highly organic due to its minimal formalization and centralized control.</a:t>
            </a:r>
            <a:endParaRPr lang="en-US"/>
          </a:p>
          <a:p>
            <a:endParaRPr lang="en-US" dirty="0">
              <a:ea typeface="Calibri"/>
              <a:cs typeface="Calibri"/>
            </a:endParaRPr>
          </a:p>
        </p:txBody>
      </p:sp>
    </p:spTree>
    <p:extLst>
      <p:ext uri="{BB962C8B-B14F-4D97-AF65-F5344CB8AC3E}">
        <p14:creationId xmlns:p14="http://schemas.microsoft.com/office/powerpoint/2010/main" val="89942962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tore with surfboards from the ceiling&#10;&#10;Description automatically generated">
            <a:extLst>
              <a:ext uri="{FF2B5EF4-FFF2-40B4-BE49-F238E27FC236}">
                <a16:creationId xmlns:a16="http://schemas.microsoft.com/office/drawing/2014/main" id="{E1E2C75E-40EF-3BA4-5E85-C6EB007DA5AF}"/>
              </a:ext>
            </a:extLst>
          </p:cNvPr>
          <p:cNvPicPr>
            <a:picLocks noChangeAspect="1"/>
          </p:cNvPicPr>
          <p:nvPr/>
        </p:nvPicPr>
        <p:blipFill>
          <a:blip r:embed="rId2"/>
          <a:stretch>
            <a:fillRect/>
          </a:stretch>
        </p:blipFill>
        <p:spPr>
          <a:xfrm>
            <a:off x="297753" y="31341"/>
            <a:ext cx="11893853" cy="6530067"/>
          </a:xfrm>
          <a:prstGeom prst="rect">
            <a:avLst/>
          </a:prstGeom>
        </p:spPr>
      </p:pic>
    </p:spTree>
    <p:extLst>
      <p:ext uri="{BB962C8B-B14F-4D97-AF65-F5344CB8AC3E}">
        <p14:creationId xmlns:p14="http://schemas.microsoft.com/office/powerpoint/2010/main" val="9077547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3D2A-EA11-C60E-4CD5-EA8C41381816}"/>
              </a:ext>
            </a:extLst>
          </p:cNvPr>
          <p:cNvSpPr>
            <a:spLocks noGrp="1"/>
          </p:cNvSpPr>
          <p:nvPr>
            <p:ph type="title"/>
          </p:nvPr>
        </p:nvSpPr>
        <p:spPr/>
        <p:txBody>
          <a:bodyPr>
            <a:normAutofit fontScale="90000"/>
          </a:bodyPr>
          <a:lstStyle/>
          <a:p>
            <a:pPr algn="ctr"/>
            <a:br>
              <a:rPr lang="en-US" sz="5400" dirty="0">
                <a:latin typeface="Segoe UI"/>
                <a:cs typeface="Segoe UI"/>
              </a:rPr>
            </a:br>
            <a:r>
              <a:rPr lang="en-US" sz="5400">
                <a:latin typeface="Segoe UI"/>
                <a:cs typeface="Segoe UI"/>
              </a:rPr>
              <a:t>Functional Structure</a:t>
            </a:r>
            <a:endParaRPr lang="en-US" sz="54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3F30430-9D2B-8657-CDF2-B54C3CD9DA4D}"/>
              </a:ext>
            </a:extLst>
          </p:cNvPr>
          <p:cNvSpPr>
            <a:spLocks noGrp="1"/>
          </p:cNvSpPr>
          <p:nvPr>
            <p:ph idx="1"/>
          </p:nvPr>
        </p:nvSpPr>
        <p:spPr/>
        <p:txBody>
          <a:bodyPr vert="horz" lIns="91440" tIns="45720" rIns="91440" bIns="45720" rtlCol="0" anchor="t">
            <a:normAutofit/>
          </a:bodyPr>
          <a:lstStyle/>
          <a:p>
            <a:r>
              <a:rPr lang="en-US">
                <a:latin typeface="Segoe UI"/>
                <a:cs typeface="Segoe UI"/>
              </a:rPr>
              <a:t>Groups employees based on </a:t>
            </a:r>
            <a:r>
              <a:rPr lang="en-US" b="1">
                <a:latin typeface="Segoe UI"/>
                <a:cs typeface="Segoe UI"/>
              </a:rPr>
              <a:t>similar or related specialties</a:t>
            </a:r>
            <a:r>
              <a:rPr lang="en-US">
                <a:latin typeface="Segoe UI"/>
                <a:cs typeface="Segoe UI"/>
              </a:rPr>
              <a:t> (e.g., marketing, finance, operations).</a:t>
            </a:r>
            <a:endParaRPr lang="en-US">
              <a:ea typeface="Calibri" panose="020F0502020204030204"/>
              <a:cs typeface="Calibri" panose="020F0502020204030204"/>
            </a:endParaRPr>
          </a:p>
          <a:p>
            <a:r>
              <a:rPr lang="en-US" dirty="0">
                <a:latin typeface="Segoe UI"/>
                <a:cs typeface="Segoe UI"/>
              </a:rPr>
              <a:t>Essentially a form of </a:t>
            </a:r>
            <a:r>
              <a:rPr lang="en-US" b="1" dirty="0">
                <a:latin typeface="Segoe UI"/>
                <a:cs typeface="Segoe UI"/>
              </a:rPr>
              <a:t>functional departmentalization</a:t>
            </a:r>
            <a:r>
              <a:rPr lang="en-US" dirty="0">
                <a:latin typeface="Segoe UI"/>
                <a:cs typeface="Segoe UI"/>
              </a:rPr>
              <a:t> applied across the entire organization.</a:t>
            </a:r>
            <a:endParaRPr lang="en-US">
              <a:ea typeface="Calibri"/>
              <a:cs typeface="Calibri"/>
            </a:endParaRPr>
          </a:p>
          <a:p>
            <a:r>
              <a:rPr lang="en-US">
                <a:latin typeface="Segoe UI"/>
                <a:cs typeface="Segoe UI"/>
              </a:rPr>
              <a:t>Works well when specialization is needed.</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499983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2BA5E-F43F-B7E8-5F13-8C1F79CD8FE9}"/>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Divisional Structure</a:t>
            </a:r>
            <a:endParaRPr lang="en-US" sz="48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D658042-E053-1013-9836-FC78A1B6D50C}"/>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Organization is divided into </a:t>
            </a:r>
            <a:r>
              <a:rPr lang="en-US" sz="2400" b="1">
                <a:latin typeface="Segoe UI"/>
                <a:cs typeface="Segoe UI"/>
              </a:rPr>
              <a:t>separate business units or divisions</a:t>
            </a:r>
            <a:r>
              <a:rPr lang="en-US" sz="2400">
                <a:latin typeface="Segoe UI"/>
                <a:cs typeface="Segoe UI"/>
              </a:rPr>
              <a:t>.</a:t>
            </a:r>
            <a:endParaRPr lang="en-US" sz="2400">
              <a:ea typeface="Calibri" panose="020F0502020204030204"/>
              <a:cs typeface="Calibri" panose="020F0502020204030204"/>
            </a:endParaRPr>
          </a:p>
          <a:p>
            <a:r>
              <a:rPr lang="en-US" sz="2400">
                <a:latin typeface="Segoe UI"/>
                <a:cs typeface="Segoe UI"/>
              </a:rPr>
              <a:t>Each division has </a:t>
            </a:r>
            <a:r>
              <a:rPr lang="en-US" sz="2400" b="1">
                <a:latin typeface="Segoe UI"/>
                <a:cs typeface="Segoe UI"/>
              </a:rPr>
              <a:t>limited autonomy</a:t>
            </a:r>
            <a:r>
              <a:rPr lang="en-US" sz="2400">
                <a:latin typeface="Segoe UI"/>
                <a:cs typeface="Segoe UI"/>
              </a:rPr>
              <a:t> and its own manager responsible for performance.</a:t>
            </a:r>
            <a:endParaRPr lang="en-US" sz="2400">
              <a:ea typeface="Calibri"/>
              <a:cs typeface="Calibri"/>
            </a:endParaRPr>
          </a:p>
          <a:p>
            <a:r>
              <a:rPr lang="en-US" sz="2400">
                <a:latin typeface="Segoe UI"/>
                <a:cs typeface="Segoe UI"/>
              </a:rPr>
              <a:t>The parent corporation coordinates and supports divisions (legal, finance, etc.).</a:t>
            </a:r>
            <a:endParaRPr lang="en-US" sz="2400">
              <a:ea typeface="Calibri"/>
              <a:cs typeface="Calibri"/>
            </a:endParaRPr>
          </a:p>
          <a:p>
            <a:r>
              <a:rPr lang="en-US" sz="2400">
                <a:latin typeface="Segoe UI"/>
                <a:cs typeface="Segoe UI"/>
              </a:rPr>
              <a:t>Example: </a:t>
            </a:r>
            <a:r>
              <a:rPr lang="en-US" sz="2400" b="1">
                <a:latin typeface="Segoe UI"/>
                <a:cs typeface="Segoe UI"/>
              </a:rPr>
              <a:t>Ford Motor Co.</a:t>
            </a:r>
            <a:r>
              <a:rPr lang="en-US" sz="2400">
                <a:latin typeface="Segoe UI"/>
                <a:cs typeface="Segoe UI"/>
              </a:rPr>
              <a:t> with divisions such as: </a:t>
            </a:r>
            <a:endParaRPr lang="en-US" sz="2400">
              <a:ea typeface="Calibri"/>
              <a:cs typeface="Calibri"/>
            </a:endParaRPr>
          </a:p>
          <a:p>
            <a:r>
              <a:rPr lang="en-US" sz="2400">
                <a:latin typeface="Segoe UI"/>
                <a:cs typeface="Segoe UI"/>
              </a:rPr>
              <a:t>The Americas</a:t>
            </a:r>
            <a:endParaRPr lang="en-US" sz="2400">
              <a:ea typeface="Calibri"/>
              <a:cs typeface="Calibri"/>
            </a:endParaRPr>
          </a:p>
          <a:p>
            <a:r>
              <a:rPr lang="en-US" sz="2400">
                <a:latin typeface="Segoe UI"/>
                <a:cs typeface="Segoe UI"/>
              </a:rPr>
              <a:t>Europe, Middle East &amp; Africa</a:t>
            </a:r>
            <a:endParaRPr lang="en-US" sz="2400">
              <a:ea typeface="Calibri"/>
              <a:cs typeface="Calibri"/>
            </a:endParaRPr>
          </a:p>
          <a:p>
            <a:r>
              <a:rPr lang="en-US" sz="2400">
                <a:latin typeface="Segoe UI"/>
                <a:cs typeface="Segoe UI"/>
              </a:rPr>
              <a:t>Asia Pacific</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6121814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DBFAA-5679-4BA1-8E7B-20E34AC0CA1E}"/>
              </a:ext>
            </a:extLst>
          </p:cNvPr>
          <p:cNvSpPr>
            <a:spLocks noGrp="1"/>
          </p:cNvSpPr>
          <p:nvPr>
            <p:ph type="title"/>
          </p:nvPr>
        </p:nvSpPr>
        <p:spPr/>
        <p:txBody>
          <a:bodyPr/>
          <a:lstStyle/>
          <a:p>
            <a:pPr algn="ctr"/>
            <a:r>
              <a:rPr lang="en-US" sz="4300" b="1">
                <a:latin typeface="Segoe UI"/>
                <a:cs typeface="Segoe UI"/>
              </a:rPr>
              <a:t>Divisional Structure</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D0679E4-F41A-C6DA-C471-5CA02F719D35}"/>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Organizations are restructuring to become </a:t>
            </a:r>
            <a:r>
              <a:rPr lang="en-US" sz="1800" b="1">
                <a:latin typeface="Segoe UI"/>
                <a:cs typeface="Segoe UI"/>
              </a:rPr>
              <a:t>leaner, faster, and more flexible</a:t>
            </a:r>
            <a:r>
              <a:rPr lang="en-US" sz="1800">
                <a:latin typeface="Segoe UI"/>
                <a:cs typeface="Segoe UI"/>
              </a:rPr>
              <a:t>.</a:t>
            </a:r>
            <a:endParaRPr lang="en-US" sz="1800">
              <a:ea typeface="Calibri" panose="020F0502020204030204"/>
              <a:cs typeface="Calibri" panose="020F0502020204030204"/>
            </a:endParaRPr>
          </a:p>
          <a:p>
            <a:r>
              <a:rPr lang="en-US" sz="1800">
                <a:latin typeface="Segoe UI"/>
                <a:cs typeface="Segoe UI"/>
              </a:rPr>
              <a:t>This shift is driven by the </a:t>
            </a:r>
            <a:r>
              <a:rPr lang="en-US" sz="1800" b="1">
                <a:latin typeface="Segoe UI"/>
                <a:cs typeface="Segoe UI"/>
              </a:rPr>
              <a:t>environment–structure relationship</a:t>
            </a:r>
            <a:r>
              <a:rPr lang="en-US" sz="1800">
                <a:latin typeface="Segoe UI"/>
                <a:cs typeface="Segoe UI"/>
              </a:rPr>
              <a:t>.</a:t>
            </a:r>
            <a:endParaRPr lang="en-US" sz="1800">
              <a:ea typeface="Calibri"/>
              <a:cs typeface="Calibri"/>
            </a:endParaRPr>
          </a:p>
          <a:p>
            <a:r>
              <a:rPr lang="en-US" sz="1800">
                <a:latin typeface="Segoe UI"/>
                <a:cs typeface="Segoe UI"/>
              </a:rPr>
              <a:t>Key environmental pressures include: </a:t>
            </a:r>
            <a:endParaRPr lang="en-US" sz="1800">
              <a:ea typeface="Calibri"/>
              <a:cs typeface="Calibri"/>
            </a:endParaRPr>
          </a:p>
          <a:p>
            <a:r>
              <a:rPr lang="en-US" sz="1800" b="1">
                <a:latin typeface="Segoe UI"/>
                <a:cs typeface="Segoe UI"/>
              </a:rPr>
              <a:t>Global competition</a:t>
            </a:r>
            <a:endParaRPr lang="en-US" sz="1800">
              <a:ea typeface="Calibri"/>
              <a:cs typeface="Calibri"/>
            </a:endParaRPr>
          </a:p>
          <a:p>
            <a:r>
              <a:rPr lang="en-US" sz="1800" b="1">
                <a:latin typeface="Segoe UI"/>
                <a:cs typeface="Segoe UI"/>
              </a:rPr>
              <a:t>Rapid product innovation</a:t>
            </a:r>
            <a:r>
              <a:rPr lang="en-US" sz="1800">
                <a:latin typeface="Segoe UI"/>
                <a:cs typeface="Segoe UI"/>
              </a:rPr>
              <a:t> by competitors</a:t>
            </a:r>
            <a:endParaRPr lang="en-US" sz="1800">
              <a:ea typeface="Calibri"/>
              <a:cs typeface="Calibri"/>
            </a:endParaRPr>
          </a:p>
          <a:p>
            <a:r>
              <a:rPr lang="en-US" sz="1800" b="1">
                <a:latin typeface="Segoe UI"/>
                <a:cs typeface="Segoe UI"/>
              </a:rPr>
              <a:t>Higher customer expectations</a:t>
            </a:r>
            <a:r>
              <a:rPr lang="en-US" sz="1800">
                <a:latin typeface="Segoe UI"/>
                <a:cs typeface="Segoe UI"/>
              </a:rPr>
              <a:t> for quality and faster delivery</a:t>
            </a:r>
            <a:endParaRPr lang="en-US" sz="1800">
              <a:ea typeface="Calibri"/>
              <a:cs typeface="Calibri"/>
            </a:endParaRPr>
          </a:p>
          <a:p>
            <a:r>
              <a:rPr lang="en-US" sz="1800">
                <a:latin typeface="Segoe UI"/>
                <a:cs typeface="Segoe UI"/>
              </a:rPr>
              <a:t>These pressures create </a:t>
            </a:r>
            <a:r>
              <a:rPr lang="en-US" sz="1800" b="1">
                <a:latin typeface="Segoe UI"/>
                <a:cs typeface="Segoe UI"/>
              </a:rPr>
              <a:t>dynamic and uncertain environments</a:t>
            </a:r>
            <a:r>
              <a:rPr lang="en-US" sz="1800">
                <a:latin typeface="Segoe UI"/>
                <a:cs typeface="Segoe UI"/>
              </a:rPr>
              <a:t>.</a:t>
            </a:r>
            <a:endParaRPr lang="en-US" sz="1800">
              <a:ea typeface="Calibri"/>
              <a:cs typeface="Calibri"/>
            </a:endParaRPr>
          </a:p>
          <a:p>
            <a:r>
              <a:rPr lang="en-US" sz="1800" b="1">
                <a:latin typeface="Segoe UI"/>
                <a:cs typeface="Segoe UI"/>
              </a:rPr>
              <a:t>Mechanistic organizations</a:t>
            </a:r>
            <a:r>
              <a:rPr lang="en-US" sz="1800">
                <a:latin typeface="Segoe UI"/>
                <a:cs typeface="Segoe UI"/>
              </a:rPr>
              <a:t> struggle to adapt to rapid change and uncertainty.</a:t>
            </a:r>
            <a:endParaRPr lang="en-US" sz="1800">
              <a:ea typeface="Calibri"/>
              <a:cs typeface="Calibri"/>
            </a:endParaRPr>
          </a:p>
          <a:p>
            <a:r>
              <a:rPr lang="en-US" sz="1800">
                <a:latin typeface="Segoe UI"/>
                <a:cs typeface="Segoe UI"/>
              </a:rPr>
              <a:t>As a result, many organizations are shifting toward </a:t>
            </a:r>
            <a:r>
              <a:rPr lang="en-US" sz="1800" b="1">
                <a:latin typeface="Segoe UI"/>
                <a:cs typeface="Segoe UI"/>
              </a:rPr>
              <a:t>more organic structures</a:t>
            </a:r>
            <a:r>
              <a:rPr lang="en-US" sz="1800">
                <a:latin typeface="Segoe UI"/>
                <a:cs typeface="Segoe UI"/>
              </a:rPr>
              <a:t> to remain effective.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78110297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169D7-261C-9AF6-1F74-54AA3EE56425}"/>
              </a:ext>
            </a:extLst>
          </p:cNvPr>
          <p:cNvSpPr>
            <a:spLocks noGrp="1"/>
          </p:cNvSpPr>
          <p:nvPr>
            <p:ph type="title"/>
          </p:nvPr>
        </p:nvSpPr>
        <p:spPr/>
        <p:txBody>
          <a:bodyPr/>
          <a:lstStyle/>
          <a:p>
            <a:pPr algn="ctr"/>
            <a:r>
              <a:rPr lang="en-US" b="1" dirty="0">
                <a:ea typeface="Calibri Light"/>
                <a:cs typeface="Calibri Light"/>
              </a:rPr>
              <a:t>Organizing for </a:t>
            </a:r>
            <a:r>
              <a:rPr lang="en-US" b="1">
                <a:ea typeface="Calibri Light"/>
                <a:cs typeface="Calibri Light"/>
              </a:rPr>
              <a:t>Flexibility</a:t>
            </a:r>
            <a:r>
              <a:rPr lang="en-US" b="1" dirty="0">
                <a:ea typeface="Calibri Light"/>
                <a:cs typeface="Calibri Light"/>
              </a:rPr>
              <a:t> in the 21st Century</a:t>
            </a:r>
            <a:endParaRPr lang="en-US"/>
          </a:p>
        </p:txBody>
      </p:sp>
      <p:sp>
        <p:nvSpPr>
          <p:cNvPr id="3" name="Content Placeholder 2">
            <a:extLst>
              <a:ext uri="{FF2B5EF4-FFF2-40B4-BE49-F238E27FC236}">
                <a16:creationId xmlns:a16="http://schemas.microsoft.com/office/drawing/2014/main" id="{CCF10657-398B-0C68-7041-B6451CBBACC5}"/>
              </a:ext>
            </a:extLst>
          </p:cNvPr>
          <p:cNvSpPr>
            <a:spLocks noGrp="1"/>
          </p:cNvSpPr>
          <p:nvPr>
            <p:ph idx="1"/>
          </p:nvPr>
        </p:nvSpPr>
        <p:spPr/>
        <p:txBody>
          <a:bodyPr vert="horz" lIns="91440" tIns="45720" rIns="91440" bIns="45720" rtlCol="0" anchor="t">
            <a:normAutofit/>
          </a:bodyPr>
          <a:lstStyle/>
          <a:p>
            <a:r>
              <a:rPr lang="en-US" dirty="0">
                <a:ea typeface="Calibri"/>
                <a:cs typeface="Calibri"/>
              </a:rPr>
              <a:t>Many organizations are finding that traditional organizational designs are often not appropriate for today's increasingly dynamic and </a:t>
            </a:r>
            <a:r>
              <a:rPr lang="en-US">
                <a:ea typeface="Calibri"/>
                <a:cs typeface="Calibri"/>
              </a:rPr>
              <a:t>complex environment.  </a:t>
            </a:r>
            <a:endParaRPr lang="en-US"/>
          </a:p>
          <a:p>
            <a:r>
              <a:rPr lang="en-US" dirty="0">
                <a:ea typeface="Calibri"/>
                <a:cs typeface="Calibri"/>
              </a:rPr>
              <a:t>These organizations seek to be lean, flexible and innovative; that is to be more organic.</a:t>
            </a:r>
            <a:endParaRPr lang="en-US"/>
          </a:p>
          <a:p>
            <a:r>
              <a:rPr lang="en-US" dirty="0">
                <a:ea typeface="Calibri"/>
                <a:cs typeface="Calibri"/>
              </a:rPr>
              <a:t>So managers are finding creative ways to structure and organize work.</a:t>
            </a:r>
          </a:p>
          <a:p>
            <a:endParaRPr lang="en-US" dirty="0">
              <a:ea typeface="Calibri"/>
              <a:cs typeface="Calibri"/>
            </a:endParaRPr>
          </a:p>
        </p:txBody>
      </p:sp>
    </p:spTree>
    <p:extLst>
      <p:ext uri="{BB962C8B-B14F-4D97-AF65-F5344CB8AC3E}">
        <p14:creationId xmlns:p14="http://schemas.microsoft.com/office/powerpoint/2010/main" val="21313780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17D9A-330A-6F26-11E9-524EDED7E5C0}"/>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Team Structures</a:t>
            </a:r>
            <a:endParaRPr lang="en-US">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F9D226F-44F2-A6DF-D1CA-DC460124B9BE}"/>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Larry Page and Sergey Brin (Google cofounders)</a:t>
            </a:r>
            <a:r>
              <a:rPr lang="en-US" sz="2400">
                <a:latin typeface="Segoe UI"/>
                <a:cs typeface="Segoe UI"/>
              </a:rPr>
              <a:t> designed their organization around </a:t>
            </a:r>
            <a:r>
              <a:rPr lang="en-US" sz="2400" i="1">
                <a:latin typeface="Segoe UI"/>
                <a:cs typeface="Segoe UI"/>
              </a:rPr>
              <a:t>small, tightly focused teams</a:t>
            </a:r>
            <a:r>
              <a:rPr lang="en-US" sz="2400">
                <a:latin typeface="Segoe UI"/>
                <a:cs typeface="Segoe UI"/>
              </a:rPr>
              <a:t>.</a:t>
            </a:r>
            <a:endParaRPr lang="en-US" sz="2400">
              <a:ea typeface="Calibri" panose="020F0502020204030204"/>
              <a:cs typeface="Calibri" panose="020F0502020204030204"/>
            </a:endParaRPr>
          </a:p>
          <a:p>
            <a:r>
              <a:rPr lang="en-US" sz="2400">
                <a:latin typeface="Segoe UI"/>
                <a:cs typeface="Segoe UI"/>
              </a:rPr>
              <a:t>A </a:t>
            </a:r>
            <a:r>
              <a:rPr lang="en-US" sz="2400" b="1">
                <a:latin typeface="Segoe UI"/>
                <a:cs typeface="Segoe UI"/>
              </a:rPr>
              <a:t>team structure</a:t>
            </a:r>
            <a:r>
              <a:rPr lang="en-US" sz="2400">
                <a:latin typeface="Segoe UI"/>
                <a:cs typeface="Segoe UI"/>
              </a:rPr>
              <a:t> means the whole organization is composed of work teams responsible for carrying out organizational tasks.</a:t>
            </a:r>
            <a:endParaRPr lang="en-US" sz="2400">
              <a:ea typeface="Calibri"/>
              <a:cs typeface="Calibri"/>
            </a:endParaRPr>
          </a:p>
          <a:p>
            <a:r>
              <a:rPr lang="en-US" sz="2400">
                <a:latin typeface="Segoe UI"/>
                <a:cs typeface="Segoe UI"/>
              </a:rPr>
              <a:t>This structure promotes </a:t>
            </a:r>
            <a:r>
              <a:rPr lang="en-US" sz="2400" b="1">
                <a:latin typeface="Segoe UI"/>
                <a:cs typeface="Segoe UI"/>
              </a:rPr>
              <a:t>employee empowerment</a:t>
            </a:r>
            <a:r>
              <a:rPr lang="en-US" sz="2400">
                <a:latin typeface="Segoe UI"/>
                <a:cs typeface="Segoe UI"/>
              </a:rPr>
              <a:t> because authority does not flow from top to bottom in a traditional hierarchy.</a:t>
            </a:r>
            <a:endParaRPr lang="en-US" sz="2400">
              <a:ea typeface="Calibri"/>
              <a:cs typeface="Calibri"/>
            </a:endParaRPr>
          </a:p>
          <a:p>
            <a:r>
              <a:rPr lang="en-US" sz="2400" dirty="0">
                <a:latin typeface="Segoe UI"/>
                <a:cs typeface="Segoe UI"/>
              </a:rPr>
              <a:t>Teams </a:t>
            </a:r>
            <a:r>
              <a:rPr lang="en-US" sz="2400" b="1" dirty="0">
                <a:latin typeface="Segoe UI"/>
                <a:cs typeface="Segoe UI"/>
              </a:rPr>
              <a:t>design and manage their own work</a:t>
            </a:r>
            <a:r>
              <a:rPr lang="en-US" sz="2400" dirty="0">
                <a:latin typeface="Segoe UI"/>
                <a:cs typeface="Segoe UI"/>
              </a:rPr>
              <a:t>, choosing the best ways to accomplish tasks.</a:t>
            </a:r>
            <a:endParaRPr lang="en-US" sz="2400">
              <a:ea typeface="Calibri"/>
              <a:cs typeface="Calibri"/>
            </a:endParaRPr>
          </a:p>
          <a:p>
            <a:r>
              <a:rPr lang="en-US" sz="2400">
                <a:latin typeface="Segoe UI"/>
                <a:cs typeface="Segoe UI"/>
              </a:rPr>
              <a:t>Teams are still held </a:t>
            </a:r>
            <a:r>
              <a:rPr lang="en-US" sz="2400" b="1">
                <a:latin typeface="Segoe UI"/>
                <a:cs typeface="Segoe UI"/>
              </a:rPr>
              <a:t>accountable for performance outcomes</a:t>
            </a:r>
            <a:r>
              <a:rPr lang="en-US" sz="2400">
                <a:latin typeface="Segoe UI"/>
                <a:cs typeface="Segoe UI"/>
              </a:rPr>
              <a:t> within their areas.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43859959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A406-5257-0A87-56DF-AAA8E5A12D39}"/>
              </a:ext>
            </a:extLst>
          </p:cNvPr>
          <p:cNvSpPr>
            <a:spLocks noGrp="1"/>
          </p:cNvSpPr>
          <p:nvPr>
            <p:ph type="title"/>
          </p:nvPr>
        </p:nvSpPr>
        <p:spPr/>
        <p:txBody>
          <a:bodyPr/>
          <a:lstStyle/>
          <a:p>
            <a:pPr algn="ctr"/>
            <a:r>
              <a:rPr lang="en-US" b="1">
                <a:latin typeface="Segoe UI"/>
                <a:cs typeface="Segoe UI"/>
              </a:rPr>
              <a:t>Google's findings on effective teams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1D30EEB-0882-4297-A142-48C45A518A2F}"/>
              </a:ext>
            </a:extLst>
          </p:cNvPr>
          <p:cNvSpPr>
            <a:spLocks noGrp="1"/>
          </p:cNvSpPr>
          <p:nvPr>
            <p:ph idx="1"/>
          </p:nvPr>
        </p:nvSpPr>
        <p:spPr/>
        <p:txBody>
          <a:bodyPr vert="horz" lIns="91440" tIns="45720" rIns="91440" bIns="45720" rtlCol="0" anchor="t">
            <a:normAutofit/>
          </a:bodyPr>
          <a:lstStyle/>
          <a:p>
            <a:r>
              <a:rPr lang="en-US" dirty="0">
                <a:latin typeface="Segoe UI"/>
                <a:cs typeface="Segoe UI"/>
              </a:rPr>
              <a:t>Google identified </a:t>
            </a:r>
            <a:r>
              <a:rPr lang="en-US" b="1" dirty="0">
                <a:latin typeface="Segoe UI"/>
                <a:cs typeface="Segoe UI"/>
              </a:rPr>
              <a:t>five traits</a:t>
            </a:r>
            <a:r>
              <a:rPr lang="en-US" dirty="0">
                <a:latin typeface="Segoe UI"/>
                <a:cs typeface="Segoe UI"/>
              </a:rPr>
              <a:t> shared by their most successful teams: </a:t>
            </a:r>
            <a:endParaRPr lang="en-US">
              <a:ea typeface="Calibri" panose="020F0502020204030204"/>
              <a:cs typeface="Calibri" panose="020F0502020204030204"/>
            </a:endParaRPr>
          </a:p>
          <a:p>
            <a:r>
              <a:rPr lang="en-US">
                <a:latin typeface="Segoe UI"/>
                <a:cs typeface="Segoe UI"/>
              </a:rPr>
              <a:t>Psychological safety</a:t>
            </a:r>
            <a:endParaRPr lang="en-US">
              <a:ea typeface="Calibri"/>
              <a:cs typeface="Calibri"/>
            </a:endParaRPr>
          </a:p>
          <a:p>
            <a:r>
              <a:rPr lang="en-US">
                <a:latin typeface="Segoe UI"/>
                <a:cs typeface="Segoe UI"/>
              </a:rPr>
              <a:t>Dependability</a:t>
            </a:r>
            <a:endParaRPr lang="en-US">
              <a:ea typeface="Calibri"/>
              <a:cs typeface="Calibri"/>
            </a:endParaRPr>
          </a:p>
          <a:p>
            <a:r>
              <a:rPr lang="en-US">
                <a:latin typeface="Segoe UI"/>
                <a:cs typeface="Segoe UI"/>
              </a:rPr>
              <a:t>Structure and clarity</a:t>
            </a:r>
            <a:endParaRPr lang="en-US">
              <a:ea typeface="Calibri"/>
              <a:cs typeface="Calibri"/>
            </a:endParaRPr>
          </a:p>
          <a:p>
            <a:r>
              <a:rPr lang="en-US">
                <a:latin typeface="Segoe UI"/>
                <a:cs typeface="Segoe UI"/>
              </a:rPr>
              <a:t>Meaningful membership</a:t>
            </a:r>
            <a:endParaRPr lang="en-US">
              <a:ea typeface="Calibri"/>
              <a:cs typeface="Calibri"/>
            </a:endParaRPr>
          </a:p>
          <a:p>
            <a:r>
              <a:rPr lang="en-US">
                <a:latin typeface="Segoe UI"/>
                <a:cs typeface="Segoe UI"/>
              </a:rPr>
              <a:t>Purpose</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6198547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0143-ACC6-AE70-FE1C-535D2BE80A64}"/>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Team structures in large organizations</a:t>
            </a:r>
            <a:endParaRPr lang="en-US" sz="4000" b="1">
              <a:ea typeface="Calibri Light" panose="020F0302020204030204"/>
              <a:cs typeface="Calibri Light" panose="020F0302020204030204"/>
            </a:endParaRPr>
          </a:p>
          <a:p>
            <a:endParaRPr lang="en-US" sz="5400" dirty="0">
              <a:ea typeface="Calibri Light"/>
              <a:cs typeface="Calibri Light"/>
            </a:endParaRPr>
          </a:p>
        </p:txBody>
      </p:sp>
      <p:sp>
        <p:nvSpPr>
          <p:cNvPr id="3" name="Content Placeholder 2">
            <a:extLst>
              <a:ext uri="{FF2B5EF4-FFF2-40B4-BE49-F238E27FC236}">
                <a16:creationId xmlns:a16="http://schemas.microsoft.com/office/drawing/2014/main" id="{CC34366A-8362-6043-91DC-4ECB87DD3275}"/>
              </a:ext>
            </a:extLst>
          </p:cNvPr>
          <p:cNvSpPr>
            <a:spLocks noGrp="1"/>
          </p:cNvSpPr>
          <p:nvPr>
            <p:ph idx="1"/>
          </p:nvPr>
        </p:nvSpPr>
        <p:spPr/>
        <p:txBody>
          <a:bodyPr vert="horz" lIns="91440" tIns="45720" rIns="91440" bIns="45720" rtlCol="0" anchor="t">
            <a:normAutofit/>
          </a:bodyPr>
          <a:lstStyle/>
          <a:p>
            <a:r>
              <a:rPr lang="en-US" sz="1600">
                <a:latin typeface="Segoe UI"/>
                <a:cs typeface="Segoe UI"/>
              </a:rPr>
              <a:t>Large companies often use team structures </a:t>
            </a:r>
            <a:r>
              <a:rPr lang="en-US" sz="1600" b="1">
                <a:latin typeface="Segoe UI"/>
                <a:cs typeface="Segoe UI"/>
              </a:rPr>
              <a:t>alongside functional or divisional structures</a:t>
            </a:r>
            <a:r>
              <a:rPr lang="en-US" sz="1600">
                <a:latin typeface="Segoe UI"/>
                <a:cs typeface="Segoe UI"/>
              </a:rPr>
              <a:t>.</a:t>
            </a:r>
            <a:endParaRPr lang="en-US" sz="1600">
              <a:ea typeface="Calibri" panose="020F0502020204030204"/>
              <a:cs typeface="Calibri" panose="020F0502020204030204"/>
            </a:endParaRPr>
          </a:p>
          <a:p>
            <a:r>
              <a:rPr lang="en-US" sz="1600">
                <a:latin typeface="Segoe UI"/>
                <a:cs typeface="Segoe UI"/>
              </a:rPr>
              <a:t>This combination provides:</a:t>
            </a:r>
            <a:endParaRPr lang="en-US" sz="1600">
              <a:ea typeface="Calibri"/>
              <a:cs typeface="Calibri"/>
            </a:endParaRPr>
          </a:p>
          <a:p>
            <a:r>
              <a:rPr lang="en-US" sz="1600">
                <a:latin typeface="Segoe UI"/>
                <a:cs typeface="Segoe UI"/>
              </a:rPr>
              <a:t>The </a:t>
            </a:r>
            <a:r>
              <a:rPr lang="en-US" sz="1600" b="1">
                <a:latin typeface="Segoe UI"/>
                <a:cs typeface="Segoe UI"/>
              </a:rPr>
              <a:t>efficiency</a:t>
            </a:r>
            <a:r>
              <a:rPr lang="en-US" sz="1600">
                <a:latin typeface="Segoe UI"/>
                <a:cs typeface="Segoe UI"/>
              </a:rPr>
              <a:t> of bureaucracy</a:t>
            </a:r>
            <a:endParaRPr lang="en-US" sz="1600">
              <a:ea typeface="Calibri"/>
              <a:cs typeface="Calibri"/>
            </a:endParaRPr>
          </a:p>
          <a:p>
            <a:r>
              <a:rPr lang="en-US" sz="1600">
                <a:latin typeface="Segoe UI"/>
                <a:cs typeface="Segoe UI"/>
              </a:rPr>
              <a:t>The </a:t>
            </a:r>
            <a:r>
              <a:rPr lang="en-US" sz="1600" b="1">
                <a:latin typeface="Segoe UI"/>
                <a:cs typeface="Segoe UI"/>
              </a:rPr>
              <a:t>flexibility</a:t>
            </a:r>
            <a:r>
              <a:rPr lang="en-US" sz="1600">
                <a:latin typeface="Segoe UI"/>
                <a:cs typeface="Segoe UI"/>
              </a:rPr>
              <a:t> of teams</a:t>
            </a:r>
            <a:endParaRPr lang="en-US" sz="1600">
              <a:ea typeface="Calibri"/>
              <a:cs typeface="Calibri"/>
            </a:endParaRPr>
          </a:p>
          <a:p>
            <a:r>
              <a:rPr lang="en-US" sz="1600">
                <a:latin typeface="Segoe UI"/>
                <a:cs typeface="Segoe UI"/>
              </a:rPr>
              <a:t>Companies extensively using team-based designs include:</a:t>
            </a:r>
            <a:endParaRPr lang="en-US" sz="1600">
              <a:ea typeface="Calibri"/>
              <a:cs typeface="Calibri"/>
            </a:endParaRPr>
          </a:p>
          <a:p>
            <a:r>
              <a:rPr lang="en-US" sz="1600">
                <a:latin typeface="Segoe UI"/>
                <a:cs typeface="Segoe UI"/>
              </a:rPr>
              <a:t>Amazon</a:t>
            </a:r>
            <a:endParaRPr lang="en-US" sz="1600">
              <a:ea typeface="Calibri"/>
              <a:cs typeface="Calibri"/>
            </a:endParaRPr>
          </a:p>
          <a:p>
            <a:r>
              <a:rPr lang="en-US" sz="1600">
                <a:latin typeface="Segoe UI"/>
                <a:cs typeface="Segoe UI"/>
              </a:rPr>
              <a:t>Boeing</a:t>
            </a:r>
            <a:endParaRPr lang="en-US" sz="1600">
              <a:ea typeface="Calibri"/>
              <a:cs typeface="Calibri"/>
            </a:endParaRPr>
          </a:p>
          <a:p>
            <a:r>
              <a:rPr lang="en-US" sz="1600">
                <a:latin typeface="Segoe UI"/>
                <a:cs typeface="Segoe UI"/>
              </a:rPr>
              <a:t>HP</a:t>
            </a:r>
            <a:endParaRPr lang="en-US" sz="1600">
              <a:ea typeface="Calibri"/>
              <a:cs typeface="Calibri"/>
            </a:endParaRPr>
          </a:p>
          <a:p>
            <a:r>
              <a:rPr lang="en-US" sz="1600">
                <a:latin typeface="Segoe UI"/>
                <a:cs typeface="Segoe UI"/>
              </a:rPr>
              <a:t>Louis Vuitton</a:t>
            </a:r>
            <a:endParaRPr lang="en-US" sz="1600">
              <a:ea typeface="Calibri"/>
              <a:cs typeface="Calibri"/>
            </a:endParaRPr>
          </a:p>
          <a:p>
            <a:r>
              <a:rPr lang="en-US" sz="1600">
                <a:latin typeface="Segoe UI"/>
                <a:cs typeface="Segoe UI"/>
              </a:rPr>
              <a:t>Motorola</a:t>
            </a:r>
            <a:endParaRPr lang="en-US" sz="1600">
              <a:ea typeface="Calibri"/>
              <a:cs typeface="Calibri"/>
            </a:endParaRPr>
          </a:p>
          <a:p>
            <a:r>
              <a:rPr lang="en-US" sz="1600">
                <a:latin typeface="Segoe UI"/>
                <a:cs typeface="Segoe UI"/>
              </a:rPr>
              <a:t>Xerox</a:t>
            </a:r>
            <a:endParaRPr lang="en-US" sz="1600">
              <a:ea typeface="Calibri"/>
              <a:cs typeface="Calibri"/>
            </a:endParaRPr>
          </a:p>
          <a:p>
            <a:r>
              <a:rPr lang="en-US" sz="1600">
                <a:latin typeface="Segoe UI"/>
                <a:cs typeface="Segoe UI"/>
              </a:rPr>
              <a:t>Overall, team structures help improve </a:t>
            </a:r>
            <a:r>
              <a:rPr lang="en-US" sz="1600" b="1">
                <a:latin typeface="Segoe UI"/>
                <a:cs typeface="Segoe UI"/>
              </a:rPr>
              <a:t>productivity, adaptability, and responsiveness</a:t>
            </a:r>
            <a:r>
              <a:rPr lang="en-US" sz="1600">
                <a:latin typeface="Segoe UI"/>
                <a:cs typeface="Segoe UI"/>
              </a:rPr>
              <a:t> in modern organizations.</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43472599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28692-62C4-6FE5-4F15-F131B43B6596}"/>
              </a:ext>
            </a:extLst>
          </p:cNvPr>
          <p:cNvSpPr>
            <a:spLocks noGrp="1"/>
          </p:cNvSpPr>
          <p:nvPr>
            <p:ph type="title"/>
          </p:nvPr>
        </p:nvSpPr>
        <p:spPr/>
        <p:txBody>
          <a:bodyPr>
            <a:normAutofit fontScale="90000"/>
          </a:bodyPr>
          <a:lstStyle/>
          <a:p>
            <a:pPr algn="ctr"/>
            <a:br>
              <a:rPr lang="en-US" sz="5400" b="1" dirty="0">
                <a:latin typeface="Segoe UI"/>
                <a:cs typeface="Segoe UI"/>
              </a:rPr>
            </a:br>
            <a:r>
              <a:rPr lang="en-US" sz="5400" b="1">
                <a:latin typeface="Segoe UI"/>
                <a:cs typeface="Segoe UI"/>
              </a:rPr>
              <a:t>Matrix and Project Structures</a:t>
            </a:r>
            <a:endParaRPr lang="en-US" sz="54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1034AE2-D06C-81B2-A4AF-5C921B7D753B}"/>
              </a:ext>
            </a:extLst>
          </p:cNvPr>
          <p:cNvSpPr>
            <a:spLocks noGrp="1"/>
          </p:cNvSpPr>
          <p:nvPr>
            <p:ph idx="1"/>
          </p:nvPr>
        </p:nvSpPr>
        <p:spPr/>
        <p:txBody>
          <a:bodyPr vert="horz" lIns="91440" tIns="45720" rIns="91440" bIns="45720" rtlCol="0" anchor="t">
            <a:normAutofit/>
          </a:bodyPr>
          <a:lstStyle/>
          <a:p>
            <a:r>
              <a:rPr lang="en-US" dirty="0">
                <a:ea typeface="Calibri"/>
                <a:cs typeface="Calibri"/>
              </a:rPr>
              <a:t>Other popular contemporary designs are the matrix and project  </a:t>
            </a:r>
            <a:r>
              <a:rPr lang="en-US">
                <a:ea typeface="Calibri"/>
                <a:cs typeface="Calibri"/>
              </a:rPr>
              <a:t>structures.</a:t>
            </a:r>
            <a:endParaRPr lang="en-US"/>
          </a:p>
        </p:txBody>
      </p:sp>
    </p:spTree>
    <p:extLst>
      <p:ext uri="{BB962C8B-B14F-4D97-AF65-F5344CB8AC3E}">
        <p14:creationId xmlns:p14="http://schemas.microsoft.com/office/powerpoint/2010/main" val="39149082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A1DC5-ACFF-61CE-796B-5CB5EB84A4CE}"/>
              </a:ext>
            </a:extLst>
          </p:cNvPr>
          <p:cNvSpPr>
            <a:spLocks noGrp="1"/>
          </p:cNvSpPr>
          <p:nvPr>
            <p:ph type="title"/>
          </p:nvPr>
        </p:nvSpPr>
        <p:spPr/>
        <p:txBody>
          <a:bodyPr/>
          <a:lstStyle/>
          <a:p>
            <a:pPr algn="ctr"/>
            <a:r>
              <a:rPr lang="en-US" sz="5400" b="1">
                <a:latin typeface="Segoe UI"/>
                <a:cs typeface="Segoe UI"/>
              </a:rPr>
              <a:t>Matrix Structure</a:t>
            </a:r>
            <a:endParaRPr lang="en-US" sz="54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5097F5E-A98E-5226-FF75-BFE17C7DFC4A}"/>
              </a:ext>
            </a:extLst>
          </p:cNvPr>
          <p:cNvSpPr>
            <a:spLocks noGrp="1"/>
          </p:cNvSpPr>
          <p:nvPr>
            <p:ph idx="1"/>
          </p:nvPr>
        </p:nvSpPr>
        <p:spPr/>
        <p:txBody>
          <a:bodyPr vert="horz" lIns="91440" tIns="45720" rIns="91440" bIns="45720" rtlCol="0" anchor="t">
            <a:normAutofit/>
          </a:bodyPr>
          <a:lstStyle/>
          <a:p>
            <a:r>
              <a:rPr lang="en-US" b="1"/>
              <a:t>Matrix Structure</a:t>
            </a:r>
            <a:endParaRPr lang="en-US">
              <a:ea typeface="Calibri" panose="020F0502020204030204"/>
              <a:cs typeface="Calibri" panose="020F0502020204030204"/>
            </a:endParaRPr>
          </a:p>
          <a:p>
            <a:r>
              <a:rPr lang="en-US" sz="2000">
                <a:latin typeface="Segoe UI"/>
                <a:cs typeface="Segoe UI"/>
              </a:rPr>
              <a:t>A </a:t>
            </a:r>
            <a:r>
              <a:rPr lang="en-US" sz="2000" b="1">
                <a:latin typeface="Segoe UI"/>
                <a:cs typeface="Segoe UI"/>
              </a:rPr>
              <a:t>matrix structure</a:t>
            </a:r>
            <a:r>
              <a:rPr lang="en-US" sz="2000">
                <a:latin typeface="Segoe UI"/>
                <a:cs typeface="Segoe UI"/>
              </a:rPr>
              <a:t> assigns specialists from different functional departments to work on projects led by a </a:t>
            </a:r>
            <a:r>
              <a:rPr lang="en-US" sz="2000" b="1">
                <a:latin typeface="Segoe UI"/>
                <a:cs typeface="Segoe UI"/>
              </a:rPr>
              <a:t>project manager</a:t>
            </a:r>
            <a:r>
              <a:rPr lang="en-US" sz="2000">
                <a:latin typeface="Segoe UI"/>
                <a:cs typeface="Segoe UI"/>
              </a:rPr>
              <a:t>.</a:t>
            </a:r>
            <a:endParaRPr lang="en-US" sz="2000">
              <a:ea typeface="Calibri"/>
              <a:cs typeface="Calibri"/>
            </a:endParaRPr>
          </a:p>
          <a:p>
            <a:r>
              <a:rPr lang="en-US" sz="2000">
                <a:latin typeface="Segoe UI"/>
                <a:cs typeface="Segoe UI"/>
              </a:rPr>
              <a:t>Employees in a matrix structure have a </a:t>
            </a:r>
            <a:r>
              <a:rPr lang="en-US" sz="2000" b="1">
                <a:latin typeface="Segoe UI"/>
                <a:cs typeface="Segoe UI"/>
              </a:rPr>
              <a:t>dual chain of command</a:t>
            </a:r>
            <a:r>
              <a:rPr lang="en-US" sz="2000">
                <a:latin typeface="Segoe UI"/>
                <a:cs typeface="Segoe UI"/>
              </a:rPr>
              <a:t>: </a:t>
            </a:r>
            <a:endParaRPr lang="en-US" sz="2000">
              <a:ea typeface="Calibri"/>
              <a:cs typeface="Calibri"/>
            </a:endParaRPr>
          </a:p>
          <a:p>
            <a:pPr lvl="1"/>
            <a:r>
              <a:rPr lang="en-US" sz="2000" b="1">
                <a:latin typeface="Segoe UI"/>
                <a:cs typeface="Segoe UI"/>
              </a:rPr>
              <a:t>Functional manager</a:t>
            </a:r>
            <a:r>
              <a:rPr lang="en-US" sz="2000">
                <a:latin typeface="Segoe UI"/>
                <a:cs typeface="Segoe UI"/>
              </a:rPr>
              <a:t> (area manager)</a:t>
            </a:r>
            <a:endParaRPr lang="en-US" sz="2000">
              <a:ea typeface="Calibri"/>
              <a:cs typeface="Calibri"/>
            </a:endParaRPr>
          </a:p>
          <a:p>
            <a:pPr lvl="1"/>
            <a:r>
              <a:rPr lang="en-US" sz="2000" b="1">
                <a:latin typeface="Segoe UI"/>
                <a:cs typeface="Segoe UI"/>
              </a:rPr>
              <a:t>Project or product manager</a:t>
            </a:r>
            <a:endParaRPr lang="en-US" sz="2000">
              <a:ea typeface="Calibri"/>
              <a:cs typeface="Calibri"/>
            </a:endParaRPr>
          </a:p>
          <a:p>
            <a:r>
              <a:rPr lang="en-US" sz="2000">
                <a:latin typeface="Segoe UI"/>
                <a:cs typeface="Segoe UI"/>
              </a:rPr>
              <a:t>Project managers control employees’ work related to project goals.</a:t>
            </a:r>
            <a:endParaRPr lang="en-US" sz="2000">
              <a:ea typeface="Calibri"/>
              <a:cs typeface="Calibri"/>
            </a:endParaRPr>
          </a:p>
          <a:p>
            <a:r>
              <a:rPr lang="en-US" sz="2000" dirty="0">
                <a:latin typeface="Segoe UI"/>
                <a:cs typeface="Segoe UI"/>
              </a:rPr>
              <a:t>Decisions about </a:t>
            </a:r>
            <a:r>
              <a:rPr lang="en-US" sz="2000" b="1" dirty="0">
                <a:latin typeface="Segoe UI"/>
                <a:cs typeface="Segoe UI"/>
              </a:rPr>
              <a:t>promotions, salary, and annual reviews</a:t>
            </a:r>
            <a:r>
              <a:rPr lang="en-US" sz="2000" dirty="0">
                <a:latin typeface="Segoe UI"/>
                <a:cs typeface="Segoe UI"/>
              </a:rPr>
              <a:t> usually remain under the functional manager.</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59403189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36433-58B3-E5DE-8561-F3E2198AEA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E7158CA-C654-D2BD-2F6C-7C5B61A0B15E}"/>
              </a:ext>
            </a:extLst>
          </p:cNvPr>
          <p:cNvSpPr>
            <a:spLocks noGrp="1"/>
          </p:cNvSpPr>
          <p:nvPr>
            <p:ph idx="1"/>
          </p:nvPr>
        </p:nvSpPr>
        <p:spPr/>
        <p:txBody>
          <a:bodyPr vert="horz" lIns="91440" tIns="45720" rIns="91440" bIns="45720" rtlCol="0" anchor="t">
            <a:normAutofit/>
          </a:bodyPr>
          <a:lstStyle/>
          <a:p>
            <a:r>
              <a:rPr lang="en-US" b="1"/>
              <a:t>Advantages &amp; Challenges</a:t>
            </a:r>
            <a:endParaRPr lang="en-US">
              <a:ea typeface="Calibri" panose="020F0502020204030204"/>
              <a:cs typeface="Calibri" panose="020F0502020204030204"/>
            </a:endParaRPr>
          </a:p>
          <a:p>
            <a:r>
              <a:rPr lang="en-US" sz="1600">
                <a:latin typeface="Segoe UI"/>
                <a:cs typeface="Segoe UI"/>
              </a:rPr>
              <a:t>The matrix design </a:t>
            </a:r>
            <a:r>
              <a:rPr lang="en-US" sz="1600" b="1">
                <a:latin typeface="Segoe UI"/>
                <a:cs typeface="Segoe UI"/>
              </a:rPr>
              <a:t>violates the unity‑of‑command principle</a:t>
            </a:r>
            <a:r>
              <a:rPr lang="en-US" sz="1600">
                <a:latin typeface="Segoe UI"/>
                <a:cs typeface="Segoe UI"/>
              </a:rPr>
              <a:t> (each employee should report to only one boss).</a:t>
            </a:r>
            <a:endParaRPr lang="en-US" sz="1600">
              <a:ea typeface="Calibri"/>
              <a:cs typeface="Calibri"/>
            </a:endParaRPr>
          </a:p>
          <a:p>
            <a:r>
              <a:rPr lang="en-US" sz="1600">
                <a:latin typeface="Segoe UI"/>
                <a:cs typeface="Segoe UI"/>
              </a:rPr>
              <a:t>Despite this, it works effectively when: </a:t>
            </a:r>
            <a:endParaRPr lang="en-US" sz="1600">
              <a:ea typeface="Calibri"/>
              <a:cs typeface="Calibri"/>
            </a:endParaRPr>
          </a:p>
          <a:p>
            <a:pPr lvl="1"/>
            <a:r>
              <a:rPr lang="en-US" sz="1600">
                <a:latin typeface="Segoe UI"/>
                <a:cs typeface="Segoe UI"/>
              </a:rPr>
              <a:t>Both managers </a:t>
            </a:r>
            <a:r>
              <a:rPr lang="en-US" sz="1600" b="1">
                <a:latin typeface="Segoe UI"/>
                <a:cs typeface="Segoe UI"/>
              </a:rPr>
              <a:t>communicate regularly</a:t>
            </a:r>
            <a:endParaRPr lang="en-US" sz="1600">
              <a:ea typeface="Calibri"/>
              <a:cs typeface="Calibri"/>
            </a:endParaRPr>
          </a:p>
          <a:p>
            <a:pPr lvl="1"/>
            <a:r>
              <a:rPr lang="en-US" sz="1600">
                <a:latin typeface="Segoe UI"/>
                <a:cs typeface="Segoe UI"/>
              </a:rPr>
              <a:t>They </a:t>
            </a:r>
            <a:r>
              <a:rPr lang="en-US" sz="1600" b="1">
                <a:latin typeface="Segoe UI"/>
                <a:cs typeface="Segoe UI"/>
              </a:rPr>
              <a:t>coordinate workload and expectations</a:t>
            </a:r>
            <a:endParaRPr lang="en-US" sz="1600">
              <a:ea typeface="Calibri"/>
              <a:cs typeface="Calibri"/>
            </a:endParaRPr>
          </a:p>
          <a:p>
            <a:pPr lvl="1"/>
            <a:r>
              <a:rPr lang="en-US" sz="1600">
                <a:latin typeface="Segoe UI"/>
                <a:cs typeface="Segoe UI"/>
              </a:rPr>
              <a:t>They </a:t>
            </a:r>
            <a:r>
              <a:rPr lang="en-US" sz="1600" b="1">
                <a:latin typeface="Segoe UI"/>
                <a:cs typeface="Segoe UI"/>
              </a:rPr>
              <a:t>resolve conflicts together</a:t>
            </a:r>
            <a:endParaRPr lang="en-US" sz="1600">
              <a:ea typeface="Calibri"/>
              <a:cs typeface="Calibri"/>
            </a:endParaRPr>
          </a:p>
          <a:p>
            <a:r>
              <a:rPr lang="en-US" b="1">
                <a:ea typeface="Calibri"/>
                <a:cs typeface="Calibri"/>
              </a:rPr>
              <a:t>Example Use Case</a:t>
            </a:r>
            <a:endParaRPr lang="en-US">
              <a:ea typeface="Calibri"/>
              <a:cs typeface="Calibri"/>
            </a:endParaRPr>
          </a:p>
          <a:p>
            <a:r>
              <a:rPr lang="en-US" sz="1800">
                <a:latin typeface="Segoe UI"/>
                <a:ea typeface="Calibri"/>
                <a:cs typeface="Segoe UI"/>
              </a:rPr>
              <a:t>Common in </a:t>
            </a:r>
            <a:r>
              <a:rPr lang="en-US" sz="1800" b="1">
                <a:latin typeface="Segoe UI"/>
                <a:ea typeface="Calibri"/>
                <a:cs typeface="Segoe UI"/>
              </a:rPr>
              <a:t>healthcare settings</a:t>
            </a:r>
            <a:r>
              <a:rPr lang="en-US" sz="1800">
                <a:latin typeface="Segoe UI"/>
                <a:ea typeface="Calibri"/>
                <a:cs typeface="Segoe UI"/>
              </a:rPr>
              <a:t>: </a:t>
            </a:r>
          </a:p>
          <a:p>
            <a:pPr lvl="1"/>
            <a:r>
              <a:rPr lang="en-US" sz="1800">
                <a:latin typeface="Segoe UI"/>
                <a:ea typeface="Calibri"/>
                <a:cs typeface="Segoe UI"/>
              </a:rPr>
              <a:t>Physical therapists may be assigned to multiple programs (e.g., hip replacements, trauma rehabilitation).</a:t>
            </a:r>
          </a:p>
          <a:p>
            <a:pPr lvl="1"/>
            <a:r>
              <a:rPr lang="en-US" sz="1800">
                <a:latin typeface="Segoe UI"/>
                <a:ea typeface="Calibri"/>
                <a:cs typeface="Segoe UI"/>
              </a:rPr>
              <a:t>They report to both a </a:t>
            </a:r>
            <a:r>
              <a:rPr lang="en-US" sz="1800" b="1">
                <a:latin typeface="Segoe UI"/>
                <a:ea typeface="Calibri"/>
                <a:cs typeface="Segoe UI"/>
              </a:rPr>
              <a:t>program director</a:t>
            </a:r>
            <a:r>
              <a:rPr lang="en-US" sz="1800">
                <a:latin typeface="Segoe UI"/>
                <a:ea typeface="Calibri"/>
                <a:cs typeface="Segoe UI"/>
              </a:rPr>
              <a:t> and the </a:t>
            </a:r>
            <a:r>
              <a:rPr lang="en-US" sz="1800" b="1">
                <a:latin typeface="Segoe UI"/>
                <a:ea typeface="Calibri"/>
                <a:cs typeface="Segoe UI"/>
              </a:rPr>
              <a:t>director of their specialty</a:t>
            </a:r>
            <a:r>
              <a:rPr lang="en-US" sz="1800">
                <a:latin typeface="Segoe UI"/>
                <a:ea typeface="Calibri"/>
                <a:cs typeface="Segoe UI"/>
              </a:rPr>
              <a:t>.</a:t>
            </a:r>
            <a:endParaRPr lang="en-US" sz="4000">
              <a:ea typeface="Calibri"/>
              <a:cs typeface="Calibri"/>
            </a:endParaRPr>
          </a:p>
        </p:txBody>
      </p:sp>
    </p:spTree>
    <p:extLst>
      <p:ext uri="{BB962C8B-B14F-4D97-AF65-F5344CB8AC3E}">
        <p14:creationId xmlns:p14="http://schemas.microsoft.com/office/powerpoint/2010/main" val="77062789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company&amp;#39;s organization&#10;&#10;Description automatically generated">
            <a:extLst>
              <a:ext uri="{FF2B5EF4-FFF2-40B4-BE49-F238E27FC236}">
                <a16:creationId xmlns:a16="http://schemas.microsoft.com/office/drawing/2014/main" id="{0B5B5A8F-6737-5615-D508-7D602D8C8DE6}"/>
              </a:ext>
            </a:extLst>
          </p:cNvPr>
          <p:cNvPicPr>
            <a:picLocks noChangeAspect="1"/>
          </p:cNvPicPr>
          <p:nvPr/>
        </p:nvPicPr>
        <p:blipFill>
          <a:blip r:embed="rId2"/>
          <a:stretch>
            <a:fillRect/>
          </a:stretch>
        </p:blipFill>
        <p:spPr>
          <a:xfrm>
            <a:off x="457200" y="446969"/>
            <a:ext cx="11277600" cy="5844319"/>
          </a:xfrm>
          <a:prstGeom prst="rect">
            <a:avLst/>
          </a:prstGeom>
        </p:spPr>
      </p:pic>
    </p:spTree>
    <p:extLst>
      <p:ext uri="{BB962C8B-B14F-4D97-AF65-F5344CB8AC3E}">
        <p14:creationId xmlns:p14="http://schemas.microsoft.com/office/powerpoint/2010/main" val="301119041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66EC8-20FD-6282-A535-05ABA1B360BE}"/>
              </a:ext>
            </a:extLst>
          </p:cNvPr>
          <p:cNvSpPr>
            <a:spLocks noGrp="1"/>
          </p:cNvSpPr>
          <p:nvPr>
            <p:ph type="title"/>
          </p:nvPr>
        </p:nvSpPr>
        <p:spPr/>
        <p:txBody>
          <a:bodyPr/>
          <a:lstStyle/>
          <a:p>
            <a:pPr algn="ctr"/>
            <a:r>
              <a:rPr lang="en-US" sz="4000" b="1">
                <a:latin typeface="Segoe UI"/>
                <a:cs typeface="Segoe UI"/>
              </a:rPr>
              <a:t>Project Structure</a:t>
            </a:r>
            <a:r>
              <a:rPr lang="en-US" sz="1100" dirty="0">
                <a:latin typeface="Segoe UI"/>
                <a:cs typeface="Segoe UI"/>
              </a:rPr>
              <a:t> </a:t>
            </a:r>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9B81492-AEF6-463D-475F-41DCB0E6405E}"/>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A </a:t>
            </a:r>
            <a:r>
              <a:rPr lang="en-US" sz="1800" b="1">
                <a:latin typeface="Segoe UI"/>
                <a:cs typeface="Segoe UI"/>
              </a:rPr>
              <a:t>project structure</a:t>
            </a:r>
            <a:r>
              <a:rPr lang="en-US" sz="1800">
                <a:latin typeface="Segoe UI"/>
                <a:cs typeface="Segoe UI"/>
              </a:rPr>
              <a:t> is one where employees continuously work on projects rather than returning to formal departments after each project.</a:t>
            </a:r>
            <a:endParaRPr lang="en-US" sz="1800">
              <a:ea typeface="Calibri" panose="020F0502020204030204"/>
              <a:cs typeface="Calibri" panose="020F0502020204030204"/>
            </a:endParaRPr>
          </a:p>
          <a:p>
            <a:r>
              <a:rPr lang="en-US" sz="1800">
                <a:latin typeface="Segoe UI"/>
                <a:cs typeface="Segoe UI"/>
              </a:rPr>
              <a:t>Unlike the matrix structure, a project structure has </a:t>
            </a:r>
            <a:r>
              <a:rPr lang="en-US" sz="1800" b="1">
                <a:latin typeface="Segoe UI"/>
                <a:cs typeface="Segoe UI"/>
              </a:rPr>
              <a:t>no formal departments</a:t>
            </a:r>
            <a:r>
              <a:rPr lang="en-US" sz="1800">
                <a:latin typeface="Segoe UI"/>
                <a:cs typeface="Segoe UI"/>
              </a:rPr>
              <a:t>—employees move from one project to another based on their skills and experience.</a:t>
            </a:r>
            <a:endParaRPr lang="en-US" sz="1800">
              <a:ea typeface="Calibri"/>
              <a:cs typeface="Calibri"/>
            </a:endParaRPr>
          </a:p>
          <a:p>
            <a:r>
              <a:rPr lang="en-US" sz="1800">
                <a:latin typeface="Segoe UI"/>
                <a:cs typeface="Segoe UI"/>
              </a:rPr>
              <a:t>All work is performed by </a:t>
            </a:r>
            <a:r>
              <a:rPr lang="en-US" sz="1800" b="1">
                <a:latin typeface="Segoe UI"/>
                <a:cs typeface="Segoe UI"/>
              </a:rPr>
              <a:t>teams of employees</a:t>
            </a:r>
            <a:r>
              <a:rPr lang="en-US" sz="1800">
                <a:latin typeface="Segoe UI"/>
                <a:cs typeface="Segoe UI"/>
              </a:rPr>
              <a:t> assembled specifically for each project.</a:t>
            </a:r>
            <a:endParaRPr lang="en-US" sz="1800">
              <a:ea typeface="Calibri"/>
              <a:cs typeface="Calibri"/>
            </a:endParaRPr>
          </a:p>
          <a:p>
            <a:r>
              <a:rPr lang="en-US" sz="1800">
                <a:latin typeface="Segoe UI"/>
                <a:cs typeface="Segoe UI"/>
              </a:rPr>
              <a:t>Example: At IDEO, project teams </a:t>
            </a:r>
            <a:r>
              <a:rPr lang="en-US" sz="1800" b="1">
                <a:latin typeface="Segoe UI"/>
                <a:cs typeface="Segoe UI"/>
              </a:rPr>
              <a:t>form, disband, and reform</a:t>
            </a:r>
            <a:r>
              <a:rPr lang="en-US" sz="1800">
                <a:latin typeface="Segoe UI"/>
                <a:cs typeface="Segoe UI"/>
              </a:rPr>
              <a:t> as needed depending on the work requirements.</a:t>
            </a:r>
            <a:endParaRPr lang="en-US" sz="1800">
              <a:ea typeface="Calibri"/>
              <a:cs typeface="Calibri"/>
            </a:endParaRPr>
          </a:p>
          <a:p>
            <a:r>
              <a:rPr lang="en-US" sz="1800">
                <a:latin typeface="Segoe UI"/>
                <a:cs typeface="Segoe UI"/>
              </a:rPr>
              <a:t>Employees “join” project teams because they bring </a:t>
            </a:r>
            <a:r>
              <a:rPr lang="en-US" sz="1800" b="1">
                <a:latin typeface="Segoe UI"/>
                <a:cs typeface="Segoe UI"/>
              </a:rPr>
              <a:t>specialized skills and abilities</a:t>
            </a:r>
            <a:r>
              <a:rPr lang="en-US" sz="1800">
                <a:latin typeface="Segoe UI"/>
                <a:cs typeface="Segoe UI"/>
              </a:rPr>
              <a:t> needed for that specific project.</a:t>
            </a:r>
            <a:endParaRPr lang="en-US" sz="1800">
              <a:ea typeface="Calibri"/>
              <a:cs typeface="Calibri"/>
            </a:endParaRPr>
          </a:p>
          <a:p>
            <a:r>
              <a:rPr lang="en-US" sz="1800">
                <a:latin typeface="Segoe UI"/>
                <a:cs typeface="Segoe UI"/>
              </a:rPr>
              <a:t>Once a project is completed, employees </a:t>
            </a:r>
            <a:r>
              <a:rPr lang="en-US" sz="1800" b="1">
                <a:latin typeface="Segoe UI"/>
                <a:cs typeface="Segoe UI"/>
              </a:rPr>
              <a:t>move on to the next project</a:t>
            </a:r>
            <a:r>
              <a:rPr lang="en-US" sz="180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4899452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B96E7-DFAC-C50E-F058-83D2ADA0C2B9}"/>
              </a:ext>
            </a:extLst>
          </p:cNvPr>
          <p:cNvSpPr>
            <a:spLocks noGrp="1"/>
          </p:cNvSpPr>
          <p:nvPr>
            <p:ph type="title"/>
          </p:nvPr>
        </p:nvSpPr>
        <p:spPr/>
        <p:txBody>
          <a:bodyPr/>
          <a:lstStyle/>
          <a:p>
            <a:pPr algn="ctr"/>
            <a:r>
              <a:rPr lang="en-US" sz="4000" b="1">
                <a:latin typeface="Segoe UI"/>
                <a:cs typeface="Segoe UI"/>
              </a:rPr>
              <a:t>Project Structure</a:t>
            </a:r>
            <a:r>
              <a:rPr lang="en-US" sz="1100" dirty="0">
                <a:latin typeface="Segoe UI"/>
                <a:cs typeface="Segoe UI"/>
              </a:rPr>
              <a:t> </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FC85B99-6659-4E86-FE11-61921ED14A10}"/>
              </a:ext>
            </a:extLst>
          </p:cNvPr>
          <p:cNvSpPr>
            <a:spLocks noGrp="1"/>
          </p:cNvSpPr>
          <p:nvPr>
            <p:ph idx="1"/>
          </p:nvPr>
        </p:nvSpPr>
        <p:spPr/>
        <p:txBody>
          <a:bodyPr vert="horz" lIns="91440" tIns="45720" rIns="91440" bIns="45720" rtlCol="0" anchor="t">
            <a:normAutofit/>
          </a:bodyPr>
          <a:lstStyle/>
          <a:p>
            <a:r>
              <a:rPr lang="en-US" b="1"/>
              <a:t>Characteristics of Project Structures</a:t>
            </a:r>
            <a:endParaRPr lang="en-US">
              <a:ea typeface="Calibri" panose="020F0502020204030204"/>
              <a:cs typeface="Calibri" panose="020F0502020204030204"/>
            </a:endParaRPr>
          </a:p>
          <a:p>
            <a:r>
              <a:rPr lang="en-US" sz="1800">
                <a:latin typeface="Segoe UI"/>
                <a:cs typeface="Segoe UI"/>
              </a:rPr>
              <a:t>More </a:t>
            </a:r>
            <a:r>
              <a:rPr lang="en-US" sz="1800" b="1">
                <a:latin typeface="Segoe UI"/>
                <a:cs typeface="Segoe UI"/>
              </a:rPr>
              <a:t>flexible</a:t>
            </a:r>
            <a:r>
              <a:rPr lang="en-US" sz="1800">
                <a:latin typeface="Segoe UI"/>
                <a:cs typeface="Segoe UI"/>
              </a:rPr>
              <a:t> than traditional organizational structures.</a:t>
            </a:r>
            <a:endParaRPr lang="en-US" sz="1800">
              <a:ea typeface="Calibri"/>
              <a:cs typeface="Calibri"/>
            </a:endParaRPr>
          </a:p>
          <a:p>
            <a:r>
              <a:rPr lang="en-US" sz="1800">
                <a:latin typeface="Segoe UI"/>
                <a:cs typeface="Segoe UI"/>
              </a:rPr>
              <a:t>Lack the rigid departmentalization or hierarchical layers that slow decision‑making.</a:t>
            </a:r>
            <a:endParaRPr lang="en-US" sz="1800">
              <a:ea typeface="Calibri"/>
              <a:cs typeface="Calibri"/>
            </a:endParaRPr>
          </a:p>
          <a:p>
            <a:r>
              <a:rPr lang="en-US" sz="1800">
                <a:latin typeface="Segoe UI"/>
                <a:cs typeface="Segoe UI"/>
              </a:rPr>
              <a:t>Managers act as </a:t>
            </a:r>
            <a:r>
              <a:rPr lang="en-US" sz="1800" b="1">
                <a:latin typeface="Segoe UI"/>
                <a:cs typeface="Segoe UI"/>
              </a:rPr>
              <a:t>facilitators, mentors, and coaches</a:t>
            </a:r>
            <a:r>
              <a:rPr lang="en-US" sz="1800">
                <a:latin typeface="Segoe UI"/>
                <a:cs typeface="Segoe UI"/>
              </a:rPr>
              <a:t> rather than traditional supervisors.</a:t>
            </a:r>
            <a:endParaRPr lang="en-US" sz="1800">
              <a:ea typeface="Calibri"/>
              <a:cs typeface="Calibri"/>
            </a:endParaRPr>
          </a:p>
          <a:p>
            <a:r>
              <a:rPr lang="en-US" sz="1800">
                <a:latin typeface="Segoe UI"/>
                <a:cs typeface="Segoe UI"/>
              </a:rPr>
              <a:t>Organizational obstacles are minimized so that teams have the </a:t>
            </a:r>
            <a:r>
              <a:rPr lang="en-US" sz="1800" b="1">
                <a:latin typeface="Segoe UI"/>
                <a:cs typeface="Segoe UI"/>
              </a:rPr>
              <a:t>resources and support</a:t>
            </a:r>
            <a:r>
              <a:rPr lang="en-US" sz="1800">
                <a:latin typeface="Segoe UI"/>
                <a:cs typeface="Segoe UI"/>
              </a:rPr>
              <a:t> needed to work effectively and efficiently.</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80100775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BE7FB-0758-1A53-1DAB-8CD3DC618361}"/>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The Virtual Organization</a:t>
            </a:r>
            <a:endParaRPr lang="en-US" sz="40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D499887-62D6-2374-0130-BAAD3C9AC492}"/>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A </a:t>
            </a:r>
            <a:r>
              <a:rPr lang="en-US" sz="2000" b="1">
                <a:latin typeface="Segoe UI"/>
                <a:cs typeface="Segoe UI"/>
              </a:rPr>
              <a:t>virtual organization</a:t>
            </a:r>
            <a:r>
              <a:rPr lang="en-US" sz="2000">
                <a:latin typeface="Segoe UI"/>
                <a:cs typeface="Segoe UI"/>
              </a:rPr>
              <a:t> (also called a </a:t>
            </a:r>
            <a:r>
              <a:rPr lang="en-US" sz="2000" i="1">
                <a:latin typeface="Segoe UI"/>
                <a:cs typeface="Segoe UI"/>
              </a:rPr>
              <a:t>network</a:t>
            </a:r>
            <a:r>
              <a:rPr lang="en-US" sz="2000">
                <a:latin typeface="Segoe UI"/>
                <a:cs typeface="Segoe UI"/>
              </a:rPr>
              <a:t> or </a:t>
            </a:r>
            <a:r>
              <a:rPr lang="en-US" sz="2000" i="1">
                <a:latin typeface="Segoe UI"/>
                <a:cs typeface="Segoe UI"/>
              </a:rPr>
              <a:t>modular</a:t>
            </a:r>
            <a:r>
              <a:rPr lang="en-US" sz="2000">
                <a:latin typeface="Segoe UI"/>
                <a:cs typeface="Segoe UI"/>
              </a:rPr>
              <a:t> organization) consists of a small core of full‑time employees who </a:t>
            </a:r>
            <a:r>
              <a:rPr lang="en-US" sz="2000" b="1">
                <a:latin typeface="Segoe UI"/>
                <a:cs typeface="Segoe UI"/>
              </a:rPr>
              <a:t>outsource most major business functions</a:t>
            </a:r>
            <a:r>
              <a:rPr lang="en-US" sz="2000">
                <a:latin typeface="Segoe UI"/>
                <a:cs typeface="Segoe UI"/>
              </a:rPr>
              <a:t>.</a:t>
            </a:r>
            <a:endParaRPr lang="en-US" sz="2000">
              <a:ea typeface="Calibri" panose="020F0502020204030204"/>
              <a:cs typeface="Calibri" panose="020F0502020204030204"/>
            </a:endParaRPr>
          </a:p>
          <a:p>
            <a:r>
              <a:rPr lang="en-US" sz="2000">
                <a:latin typeface="Segoe UI"/>
                <a:cs typeface="Segoe UI"/>
              </a:rPr>
              <a:t>It is </a:t>
            </a:r>
            <a:r>
              <a:rPr lang="en-US" sz="2000" b="1">
                <a:latin typeface="Segoe UI"/>
                <a:cs typeface="Segoe UI"/>
              </a:rPr>
              <a:t>highly centralized</a:t>
            </a:r>
            <a:r>
              <a:rPr lang="en-US" sz="2000">
                <a:latin typeface="Segoe UI"/>
                <a:cs typeface="Segoe UI"/>
              </a:rPr>
              <a:t>, with little or no departmentalization.</a:t>
            </a:r>
            <a:endParaRPr lang="en-US" sz="2000">
              <a:ea typeface="Calibri"/>
              <a:cs typeface="Calibri"/>
            </a:endParaRPr>
          </a:p>
          <a:p>
            <a:r>
              <a:rPr lang="en-US" sz="2000">
                <a:latin typeface="Segoe UI"/>
                <a:cs typeface="Segoe UI"/>
              </a:rPr>
              <a:t>A classic example is the </a:t>
            </a:r>
            <a:r>
              <a:rPr lang="en-US" sz="2000" b="1">
                <a:latin typeface="Segoe UI"/>
                <a:cs typeface="Segoe UI"/>
              </a:rPr>
              <a:t>modern filmmaking industry</a:t>
            </a:r>
            <a:r>
              <a:rPr lang="en-US" sz="2000">
                <a:latin typeface="Segoe UI"/>
                <a:cs typeface="Segoe UI"/>
              </a:rPr>
              <a:t>, where films are created by temporary teams of individuals and small companies brought together </a:t>
            </a:r>
            <a:r>
              <a:rPr lang="en-US" sz="2000" i="1">
                <a:latin typeface="Segoe UI"/>
                <a:cs typeface="Segoe UI"/>
              </a:rPr>
              <a:t>project by project</a:t>
            </a:r>
            <a:r>
              <a:rPr lang="en-US" sz="2000">
                <a:latin typeface="Segoe UI"/>
                <a:cs typeface="Segoe UI"/>
              </a:rPr>
              <a:t>.</a:t>
            </a:r>
            <a:endParaRPr lang="en-US" sz="2000">
              <a:ea typeface="Calibri"/>
              <a:cs typeface="Calibri"/>
            </a:endParaRPr>
          </a:p>
          <a:p>
            <a:r>
              <a:rPr lang="en-US" sz="2000">
                <a:latin typeface="Segoe UI"/>
                <a:cs typeface="Segoe UI"/>
              </a:rPr>
              <a:t>This approach lets each project recruit the </a:t>
            </a:r>
            <a:r>
              <a:rPr lang="en-US" sz="2000" b="1">
                <a:latin typeface="Segoe UI"/>
                <a:cs typeface="Segoe UI"/>
              </a:rPr>
              <a:t>best‑suited talent</a:t>
            </a:r>
            <a:r>
              <a:rPr lang="en-US" sz="2000">
                <a:latin typeface="Segoe UI"/>
                <a:cs typeface="Segoe UI"/>
              </a:rPr>
              <a:t> rather than being limited to in‑house employees.</a:t>
            </a:r>
            <a:endParaRPr lang="en-US" sz="2000">
              <a:ea typeface="Calibri"/>
              <a:cs typeface="Calibri"/>
            </a:endParaRPr>
          </a:p>
          <a:p>
            <a:r>
              <a:rPr lang="en-US" sz="2000" dirty="0">
                <a:latin typeface="Segoe UI"/>
                <a:cs typeface="Segoe UI"/>
              </a:rPr>
              <a:t>The structure </a:t>
            </a:r>
            <a:r>
              <a:rPr lang="en-US" sz="2000" b="1" dirty="0">
                <a:latin typeface="Segoe UI"/>
                <a:cs typeface="Segoe UI"/>
              </a:rPr>
              <a:t>reduces bureaucracy</a:t>
            </a:r>
            <a:r>
              <a:rPr lang="en-US" sz="2000" dirty="0">
                <a:latin typeface="Segoe UI"/>
                <a:cs typeface="Segoe UI"/>
              </a:rPr>
              <a:t>, since there is no permanent large organization to maintain.</a:t>
            </a:r>
            <a:endParaRPr lang="en-US" sz="2000">
              <a:ea typeface="Calibri"/>
              <a:cs typeface="Calibri"/>
            </a:endParaRPr>
          </a:p>
          <a:p>
            <a:r>
              <a:rPr lang="en-US" sz="2000">
                <a:latin typeface="Segoe UI"/>
                <a:cs typeface="Segoe UI"/>
              </a:rPr>
              <a:t>Long‑term risks and costs are lower because teams are formed for a </a:t>
            </a:r>
            <a:r>
              <a:rPr lang="en-US" sz="2000" b="1">
                <a:latin typeface="Segoe UI"/>
                <a:cs typeface="Segoe UI"/>
              </a:rPr>
              <a:t>finite period</a:t>
            </a:r>
            <a:r>
              <a:rPr lang="en-US" sz="2000">
                <a:latin typeface="Segoe UI"/>
                <a:cs typeface="Segoe UI"/>
              </a:rPr>
              <a:t> and then dissolved.</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8503123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C3AF0-2305-7CDA-24A6-380E8AAE5FFD}"/>
              </a:ext>
            </a:extLst>
          </p:cNvPr>
          <p:cNvSpPr>
            <a:spLocks noGrp="1"/>
          </p:cNvSpPr>
          <p:nvPr>
            <p:ph type="title"/>
          </p:nvPr>
        </p:nvSpPr>
        <p:spPr/>
        <p:txBody>
          <a:bodyPr>
            <a:normAutofit/>
          </a:bodyPr>
          <a:lstStyle/>
          <a:p>
            <a:pPr algn="ctr"/>
            <a:r>
              <a:rPr lang="en-US" b="1">
                <a:latin typeface="Segoe UI"/>
                <a:cs typeface="Segoe UI"/>
              </a:rPr>
              <a:t>The Virtual Organization</a:t>
            </a:r>
            <a:endParaRPr lang="en-US" sz="36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3ACD6DB-5428-4E10-C20A-C85C61FE5A1F}"/>
              </a:ext>
            </a:extLst>
          </p:cNvPr>
          <p:cNvSpPr>
            <a:spLocks noGrp="1"/>
          </p:cNvSpPr>
          <p:nvPr>
            <p:ph idx="1"/>
          </p:nvPr>
        </p:nvSpPr>
        <p:spPr/>
        <p:txBody>
          <a:bodyPr vert="horz" lIns="91440" tIns="45720" rIns="91440" bIns="45720" rtlCol="0" anchor="t">
            <a:normAutofit/>
          </a:bodyPr>
          <a:lstStyle/>
          <a:p>
            <a:r>
              <a:rPr lang="en-US" b="1"/>
              <a:t>Advantages</a:t>
            </a:r>
            <a:endParaRPr lang="en-US">
              <a:ea typeface="Calibri" panose="020F0502020204030204"/>
              <a:cs typeface="Calibri" panose="020F0502020204030204"/>
            </a:endParaRPr>
          </a:p>
          <a:p>
            <a:r>
              <a:rPr lang="en-US" sz="1800">
                <a:latin typeface="Segoe UI"/>
                <a:cs typeface="Segoe UI"/>
              </a:rPr>
              <a:t>Very </a:t>
            </a:r>
            <a:r>
              <a:rPr lang="en-US" sz="1800" b="1">
                <a:latin typeface="Segoe UI"/>
                <a:cs typeface="Segoe UI"/>
              </a:rPr>
              <a:t>flexible</a:t>
            </a:r>
            <a:r>
              <a:rPr lang="en-US" sz="1800">
                <a:latin typeface="Segoe UI"/>
                <a:cs typeface="Segoe UI"/>
              </a:rPr>
              <a:t>, allowing innovative individuals or small groups to compete with much larger organizations.</a:t>
            </a:r>
            <a:endParaRPr lang="en-US" sz="1800">
              <a:ea typeface="Calibri"/>
              <a:cs typeface="Calibri"/>
            </a:endParaRPr>
          </a:p>
          <a:p>
            <a:r>
              <a:rPr lang="en-US" sz="1800" dirty="0">
                <a:latin typeface="Segoe UI"/>
                <a:cs typeface="Segoe UI"/>
              </a:rPr>
              <a:t>Saves money by eliminating permanent offices and hierarchical roles for outsourced functions.</a:t>
            </a:r>
            <a:endParaRPr lang="en-US" sz="1800">
              <a:ea typeface="Calibri"/>
              <a:cs typeface="Calibri"/>
            </a:endParaRPr>
          </a:p>
          <a:p>
            <a:r>
              <a:rPr lang="en-US" b="1"/>
              <a:t>Drawbacks</a:t>
            </a:r>
            <a:endParaRPr lang="en-US"/>
          </a:p>
          <a:p>
            <a:r>
              <a:rPr lang="en-US" sz="1800">
                <a:latin typeface="Segoe UI"/>
                <a:cs typeface="Segoe UI"/>
              </a:rPr>
              <a:t>Virtual organizations are in </a:t>
            </a:r>
            <a:r>
              <a:rPr lang="en-US" sz="1800" b="1">
                <a:latin typeface="Segoe UI"/>
                <a:cs typeface="Segoe UI"/>
              </a:rPr>
              <a:t>constant flux and reorganization</a:t>
            </a:r>
            <a:r>
              <a:rPr lang="en-US" sz="1800">
                <a:latin typeface="Segoe UI"/>
                <a:cs typeface="Segoe UI"/>
              </a:rPr>
              <a:t>, creating instability.</a:t>
            </a:r>
            <a:endParaRPr lang="en-US" sz="1800">
              <a:ea typeface="Calibri"/>
              <a:cs typeface="Calibri"/>
            </a:endParaRPr>
          </a:p>
          <a:p>
            <a:r>
              <a:rPr lang="en-US" sz="1800" dirty="0">
                <a:latin typeface="Segoe UI"/>
                <a:cs typeface="Segoe UI"/>
              </a:rPr>
              <a:t>Roles, goals, and responsibilities are frequently unclear.</a:t>
            </a:r>
            <a:endParaRPr lang="en-US" sz="1800">
              <a:ea typeface="Calibri"/>
              <a:cs typeface="Calibri"/>
            </a:endParaRPr>
          </a:p>
          <a:p>
            <a:r>
              <a:rPr lang="en-US" sz="1800">
                <a:latin typeface="Segoe UI"/>
                <a:cs typeface="Segoe UI"/>
              </a:rPr>
              <a:t>This can increase </a:t>
            </a:r>
            <a:r>
              <a:rPr lang="en-US" sz="1800" b="1">
                <a:latin typeface="Segoe UI"/>
                <a:cs typeface="Segoe UI"/>
              </a:rPr>
              <a:t>political behavior</a:t>
            </a:r>
            <a:r>
              <a:rPr lang="en-US" sz="1800">
                <a:latin typeface="Segoe UI"/>
                <a:cs typeface="Segoe UI"/>
              </a:rPr>
              <a:t> within the organization.</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79687997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B1A2A-8F86-2E91-70A8-E6D28F98393B}"/>
              </a:ext>
            </a:extLst>
          </p:cNvPr>
          <p:cNvSpPr>
            <a:spLocks noGrp="1"/>
          </p:cNvSpPr>
          <p:nvPr>
            <p:ph type="title"/>
          </p:nvPr>
        </p:nvSpPr>
        <p:spPr/>
        <p:txBody>
          <a:bodyPr>
            <a:normAutofit/>
          </a:bodyPr>
          <a:lstStyle/>
          <a:p>
            <a:pPr algn="ctr"/>
            <a:r>
              <a:rPr lang="en-US" sz="5400" b="1">
                <a:latin typeface="Calibri"/>
                <a:ea typeface="Calibri"/>
                <a:cs typeface="Calibri"/>
              </a:rPr>
              <a:t>Telecommuting</a:t>
            </a:r>
            <a:endParaRPr lang="en-US" sz="5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C5358E8-2046-2F1E-F253-1C415F20F1D7}"/>
              </a:ext>
            </a:extLst>
          </p:cNvPr>
          <p:cNvSpPr>
            <a:spLocks noGrp="1"/>
          </p:cNvSpPr>
          <p:nvPr>
            <p:ph idx="1"/>
          </p:nvPr>
        </p:nvSpPr>
        <p:spPr>
          <a:xfrm>
            <a:off x="838200" y="1678668"/>
            <a:ext cx="10515600" cy="4819423"/>
          </a:xfrm>
        </p:spPr>
        <p:txBody>
          <a:bodyPr vert="horz" lIns="91440" tIns="45720" rIns="91440" bIns="45720" rtlCol="0" anchor="t">
            <a:normAutofit/>
          </a:bodyPr>
          <a:lstStyle/>
          <a:p>
            <a:r>
              <a:rPr lang="en-US" sz="2400" b="1"/>
              <a:t>What Telecommuting Is</a:t>
            </a:r>
            <a:endParaRPr lang="en-US" sz="2400">
              <a:ea typeface="Calibri" panose="020F0502020204030204"/>
              <a:cs typeface="Calibri" panose="020F0502020204030204"/>
            </a:endParaRPr>
          </a:p>
          <a:p>
            <a:r>
              <a:rPr lang="en-US" sz="1600">
                <a:latin typeface="Segoe UI"/>
                <a:cs typeface="Segoe UI"/>
              </a:rPr>
              <a:t>Telecommuting is a work arrangement allowing employees to </a:t>
            </a:r>
            <a:r>
              <a:rPr lang="en-US" sz="1600" b="1">
                <a:latin typeface="Segoe UI"/>
                <a:cs typeface="Segoe UI"/>
              </a:rPr>
              <a:t>work from home</a:t>
            </a:r>
            <a:r>
              <a:rPr lang="en-US" sz="1600">
                <a:latin typeface="Segoe UI"/>
                <a:cs typeface="Segoe UI"/>
              </a:rPr>
              <a:t> and stay connected to the workplace via computer.</a:t>
            </a:r>
            <a:endParaRPr lang="en-US" sz="1600">
              <a:ea typeface="Calibri"/>
              <a:cs typeface="Calibri"/>
            </a:endParaRPr>
          </a:p>
          <a:p>
            <a:r>
              <a:rPr lang="en-US" sz="1600">
                <a:latin typeface="Segoe UI"/>
                <a:cs typeface="Segoe UI"/>
              </a:rPr>
              <a:t>Initially promoted as a </a:t>
            </a:r>
            <a:r>
              <a:rPr lang="en-US" sz="1600" b="1">
                <a:latin typeface="Segoe UI"/>
                <a:cs typeface="Segoe UI"/>
              </a:rPr>
              <a:t>win–win</a:t>
            </a:r>
            <a:r>
              <a:rPr lang="en-US" sz="1600">
                <a:latin typeface="Segoe UI"/>
                <a:cs typeface="Segoe UI"/>
              </a:rPr>
              <a:t> for employers and employees.</a:t>
            </a:r>
            <a:endParaRPr lang="en-US" sz="1600">
              <a:ea typeface="Calibri"/>
              <a:cs typeface="Calibri"/>
            </a:endParaRPr>
          </a:p>
          <a:p>
            <a:r>
              <a:rPr lang="en-US" sz="2400" b="1"/>
              <a:t>Benefits for Employees</a:t>
            </a:r>
            <a:endParaRPr lang="en-US" sz="2400">
              <a:ea typeface="Calibri"/>
              <a:cs typeface="Calibri"/>
            </a:endParaRPr>
          </a:p>
          <a:p>
            <a:r>
              <a:rPr lang="en-US" sz="1600" dirty="0">
                <a:latin typeface="Segoe UI"/>
                <a:cs typeface="Segoe UI"/>
              </a:rPr>
              <a:t>No commuting required.</a:t>
            </a:r>
            <a:endParaRPr lang="en-US" sz="1600">
              <a:ea typeface="Calibri"/>
              <a:cs typeface="Calibri"/>
            </a:endParaRPr>
          </a:p>
          <a:p>
            <a:r>
              <a:rPr lang="en-US" sz="1600">
                <a:latin typeface="Segoe UI"/>
                <a:cs typeface="Segoe UI"/>
              </a:rPr>
              <a:t>Fewer workplace interruptions.</a:t>
            </a:r>
            <a:endParaRPr lang="en-US" sz="1600">
              <a:ea typeface="Calibri"/>
              <a:cs typeface="Calibri"/>
            </a:endParaRPr>
          </a:p>
          <a:p>
            <a:r>
              <a:rPr lang="en-US" sz="1600">
                <a:latin typeface="Segoe UI"/>
                <a:cs typeface="Segoe UI"/>
              </a:rPr>
              <a:t>Better balance between </a:t>
            </a:r>
            <a:r>
              <a:rPr lang="en-US" sz="1600" b="1">
                <a:latin typeface="Segoe UI"/>
                <a:cs typeface="Segoe UI"/>
              </a:rPr>
              <a:t>work and personal life</a:t>
            </a:r>
            <a:r>
              <a:rPr lang="en-US" sz="1600">
                <a:latin typeface="Segoe UI"/>
                <a:cs typeface="Segoe UI"/>
              </a:rPr>
              <a:t>.</a:t>
            </a:r>
            <a:endParaRPr lang="en-US" sz="1600">
              <a:ea typeface="Calibri"/>
              <a:cs typeface="Calibri"/>
            </a:endParaRPr>
          </a:p>
          <a:p>
            <a:r>
              <a:rPr lang="en-US" sz="1600">
                <a:latin typeface="Segoe UI"/>
                <a:cs typeface="Segoe UI"/>
              </a:rPr>
              <a:t>Increased accessibility for people with </a:t>
            </a:r>
            <a:r>
              <a:rPr lang="en-US" sz="1600" b="1">
                <a:latin typeface="Segoe UI"/>
                <a:cs typeface="Segoe UI"/>
              </a:rPr>
              <a:t>family responsibilities</a:t>
            </a:r>
            <a:r>
              <a:rPr lang="en-US" sz="1600">
                <a:latin typeface="Segoe UI"/>
                <a:cs typeface="Segoe UI"/>
              </a:rPr>
              <a:t> or </a:t>
            </a:r>
            <a:r>
              <a:rPr lang="en-US" sz="1600" b="1">
                <a:latin typeface="Segoe UI"/>
                <a:cs typeface="Segoe UI"/>
              </a:rPr>
              <a:t>physical disabilities</a:t>
            </a:r>
            <a:r>
              <a:rPr lang="en-US" sz="1600">
                <a:latin typeface="Segoe UI"/>
                <a:cs typeface="Segoe UI"/>
              </a:rPr>
              <a:t>.</a:t>
            </a:r>
            <a:endParaRPr lang="en-US" sz="1600">
              <a:ea typeface="Calibri"/>
              <a:cs typeface="Calibri"/>
            </a:endParaRPr>
          </a:p>
          <a:p>
            <a:r>
              <a:rPr lang="en-US" sz="2400" b="1"/>
              <a:t>Benefits for Employers</a:t>
            </a:r>
            <a:endParaRPr lang="en-US" sz="2400">
              <a:ea typeface="Calibri"/>
              <a:cs typeface="Calibri"/>
            </a:endParaRPr>
          </a:p>
          <a:p>
            <a:r>
              <a:rPr lang="en-US" sz="1600">
                <a:latin typeface="Segoe UI"/>
                <a:cs typeface="Segoe UI"/>
              </a:rPr>
              <a:t>Reduced office space and related costs.</a:t>
            </a:r>
            <a:endParaRPr lang="en-US" sz="1600">
              <a:ea typeface="Calibri"/>
              <a:cs typeface="Calibri"/>
            </a:endParaRPr>
          </a:p>
          <a:p>
            <a:r>
              <a:rPr lang="en-US" sz="1600">
                <a:latin typeface="Segoe UI"/>
                <a:cs typeface="Segoe UI"/>
              </a:rPr>
              <a:t>Ability to attract talent who otherwise could not work on‑site.</a:t>
            </a:r>
            <a:endParaRPr lang="en-US" sz="1600">
              <a:ea typeface="Calibri"/>
              <a:cs typeface="Calibri"/>
            </a:endParaRPr>
          </a:p>
          <a:p>
            <a:r>
              <a:rPr lang="en-US" sz="1600">
                <a:latin typeface="Segoe UI"/>
                <a:cs typeface="Segoe UI"/>
              </a:rPr>
              <a:t>Any job that can be done primarily on a computer is a potential candidate for telecommuting.</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49389809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DFDE-1B99-F27C-B0B1-C98F2648AB1F}"/>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Telecommuting</a:t>
            </a:r>
            <a:endParaRPr lang="en-US">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18E1696-190A-0857-EC2C-2E3023BD348A}"/>
              </a:ext>
            </a:extLst>
          </p:cNvPr>
          <p:cNvSpPr>
            <a:spLocks noGrp="1"/>
          </p:cNvSpPr>
          <p:nvPr>
            <p:ph idx="1"/>
          </p:nvPr>
        </p:nvSpPr>
        <p:spPr/>
        <p:txBody>
          <a:bodyPr vert="horz" lIns="91440" tIns="45720" rIns="91440" bIns="45720" rtlCol="0" anchor="t">
            <a:normAutofit/>
          </a:bodyPr>
          <a:lstStyle/>
          <a:p>
            <a:r>
              <a:rPr lang="en-US" b="1"/>
              <a:t>Trends in Telecommuting</a:t>
            </a:r>
            <a:endParaRPr lang="en-US">
              <a:ea typeface="Calibri" panose="020F0502020204030204"/>
              <a:cs typeface="Calibri" panose="020F0502020204030204"/>
            </a:endParaRPr>
          </a:p>
          <a:p>
            <a:r>
              <a:rPr lang="en-US" sz="1800">
                <a:latin typeface="Segoe UI"/>
                <a:cs typeface="Segoe UI"/>
              </a:rPr>
              <a:t>In 2014, </a:t>
            </a:r>
            <a:r>
              <a:rPr lang="en-US" sz="1800" b="1">
                <a:latin typeface="Segoe UI"/>
                <a:cs typeface="Segoe UI"/>
              </a:rPr>
              <a:t>59% of US employers</a:t>
            </a:r>
            <a:r>
              <a:rPr lang="en-US" sz="1800">
                <a:latin typeface="Segoe UI"/>
                <a:cs typeface="Segoe UI"/>
              </a:rPr>
              <a:t> offered telecommuting options.</a:t>
            </a:r>
            <a:endParaRPr lang="en-US" sz="1800">
              <a:ea typeface="Calibri"/>
              <a:cs typeface="Calibri"/>
            </a:endParaRPr>
          </a:p>
          <a:p>
            <a:r>
              <a:rPr lang="en-US" sz="1800">
                <a:latin typeface="Segoe UI"/>
                <a:cs typeface="Segoe UI"/>
              </a:rPr>
              <a:t>Early adopters included </a:t>
            </a:r>
            <a:r>
              <a:rPr lang="en-US" sz="1800" b="1">
                <a:latin typeface="Segoe UI"/>
                <a:cs typeface="Segoe UI"/>
              </a:rPr>
              <a:t>Xerox, Dell, American Express, and Apple</a:t>
            </a:r>
            <a:r>
              <a:rPr lang="en-US" sz="1800">
                <a:latin typeface="Segoe UI"/>
                <a:cs typeface="Segoe UI"/>
              </a:rPr>
              <a:t>.</a:t>
            </a:r>
            <a:endParaRPr lang="en-US" sz="1800">
              <a:ea typeface="Calibri"/>
              <a:cs typeface="Calibri"/>
            </a:endParaRPr>
          </a:p>
          <a:p>
            <a:r>
              <a:rPr lang="en-US" sz="1800">
                <a:latin typeface="Segoe UI"/>
                <a:cs typeface="Segoe UI"/>
              </a:rPr>
              <a:t>More recently, some major companies (e.g., </a:t>
            </a:r>
            <a:r>
              <a:rPr lang="en-US" sz="1800" b="1">
                <a:latin typeface="Segoe UI"/>
                <a:cs typeface="Segoe UI"/>
              </a:rPr>
              <a:t>IBM, Yahoo, Best Buy, Bank of America, Aetna, HP</a:t>
            </a:r>
            <a:r>
              <a:rPr lang="en-US" sz="1800">
                <a:latin typeface="Segoe UI"/>
                <a:cs typeface="Segoe UI"/>
              </a:rPr>
              <a:t>) have </a:t>
            </a:r>
            <a:r>
              <a:rPr lang="en-US" sz="1800" b="1">
                <a:latin typeface="Segoe UI"/>
                <a:cs typeface="Segoe UI"/>
              </a:rPr>
              <a:t>reduced or ended</a:t>
            </a:r>
            <a:r>
              <a:rPr lang="en-US" sz="1800">
                <a:latin typeface="Segoe UI"/>
                <a:cs typeface="Segoe UI"/>
              </a:rPr>
              <a:t> their telecommuting programs.</a:t>
            </a:r>
            <a:endParaRPr lang="en-US" sz="1800">
              <a:ea typeface="Calibri"/>
              <a:cs typeface="Calibri"/>
            </a:endParaRPr>
          </a:p>
          <a:p>
            <a:r>
              <a:rPr lang="en-US" b="1"/>
              <a:t>Reasons Some Companies Reduced Telecommuting</a:t>
            </a:r>
            <a:endParaRPr lang="en-US"/>
          </a:p>
          <a:p>
            <a:r>
              <a:rPr lang="en-US" sz="1800">
                <a:latin typeface="Segoe UI"/>
                <a:cs typeface="Segoe UI"/>
              </a:rPr>
              <a:t>Desire to </a:t>
            </a:r>
            <a:r>
              <a:rPr lang="en-US" sz="1800" b="1">
                <a:latin typeface="Segoe UI"/>
                <a:cs typeface="Segoe UI"/>
              </a:rPr>
              <a:t>improve employee collaboration</a:t>
            </a:r>
            <a:r>
              <a:rPr lang="en-US" sz="1800">
                <a:latin typeface="Segoe UI"/>
                <a:cs typeface="Segoe UI"/>
              </a:rPr>
              <a:t>.</a:t>
            </a:r>
            <a:endParaRPr lang="en-US" sz="1800">
              <a:ea typeface="Calibri"/>
              <a:cs typeface="Calibri"/>
            </a:endParaRPr>
          </a:p>
          <a:p>
            <a:r>
              <a:rPr lang="en-US" sz="1800">
                <a:latin typeface="Segoe UI"/>
                <a:cs typeface="Segoe UI"/>
              </a:rPr>
              <a:t>Belief that working in the same physical space speeds up work and boosts innovation.</a:t>
            </a:r>
            <a:endParaRPr lang="en-US" sz="1800">
              <a:ea typeface="Calibri"/>
              <a:cs typeface="Calibri"/>
            </a:endParaRPr>
          </a:p>
          <a:p>
            <a:r>
              <a:rPr lang="en-US" sz="1800">
                <a:latin typeface="Segoe UI"/>
                <a:cs typeface="Segoe UI"/>
              </a:rPr>
              <a:t>Importance of </a:t>
            </a:r>
            <a:r>
              <a:rPr lang="en-US" sz="1800" b="1">
                <a:latin typeface="Segoe UI"/>
                <a:cs typeface="Segoe UI"/>
              </a:rPr>
              <a:t>social interaction</a:t>
            </a:r>
            <a:r>
              <a:rPr lang="en-US" sz="1800">
                <a:latin typeface="Segoe UI"/>
                <a:cs typeface="Segoe UI"/>
              </a:rPr>
              <a:t> for employees.</a:t>
            </a:r>
            <a:endParaRPr lang="en-US" sz="1800">
              <a:ea typeface="Calibri"/>
              <a:cs typeface="Calibri"/>
            </a:endParaRPr>
          </a:p>
          <a:p>
            <a:pPr marL="0" indent="0">
              <a:buNone/>
            </a:pPr>
            <a:endParaRPr lang="en-US" sz="4400" b="1"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0130326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4B5E6-08BD-13A2-6A36-9950C89341AA}"/>
              </a:ext>
            </a:extLst>
          </p:cNvPr>
          <p:cNvSpPr>
            <a:spLocks noGrp="1"/>
          </p:cNvSpPr>
          <p:nvPr>
            <p:ph type="title"/>
          </p:nvPr>
        </p:nvSpPr>
        <p:spPr/>
        <p:txBody>
          <a:bodyPr/>
          <a:lstStyle/>
          <a:p>
            <a:pPr algn="ctr"/>
            <a:r>
              <a:rPr lang="en-US" b="1">
                <a:latin typeface="Segoe UI"/>
                <a:cs typeface="Segoe UI"/>
              </a:rPr>
              <a:t>Telecommuting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0F06ED8-7383-BD52-4B36-F1FF95A6E0F3}"/>
              </a:ext>
            </a:extLst>
          </p:cNvPr>
          <p:cNvSpPr>
            <a:spLocks noGrp="1"/>
          </p:cNvSpPr>
          <p:nvPr>
            <p:ph idx="1"/>
          </p:nvPr>
        </p:nvSpPr>
        <p:spPr/>
        <p:txBody>
          <a:bodyPr vert="horz" lIns="91440" tIns="45720" rIns="91440" bIns="45720" rtlCol="0" anchor="t">
            <a:normAutofit/>
          </a:bodyPr>
          <a:lstStyle/>
          <a:p>
            <a:r>
              <a:rPr lang="en-US" sz="2600" b="1">
                <a:ea typeface="Calibri"/>
                <a:cs typeface="Calibri"/>
              </a:rPr>
              <a:t>Challenges of Telecommuting</a:t>
            </a:r>
            <a:endParaRPr lang="en-US" sz="2600">
              <a:ea typeface="Calibri"/>
              <a:cs typeface="Calibri"/>
            </a:endParaRPr>
          </a:p>
          <a:p>
            <a:r>
              <a:rPr lang="en-US" sz="2000">
                <a:latin typeface="Segoe UI"/>
                <a:cs typeface="Segoe UI"/>
              </a:rPr>
              <a:t>Telecommuters often find it harder to </a:t>
            </a:r>
            <a:r>
              <a:rPr lang="en-US" sz="2000" b="1">
                <a:latin typeface="Segoe UI"/>
                <a:cs typeface="Segoe UI"/>
              </a:rPr>
              <a:t>stay focused</a:t>
            </a:r>
            <a:r>
              <a:rPr lang="en-US" sz="2000">
                <a:latin typeface="Segoe UI"/>
                <a:cs typeface="Segoe UI"/>
              </a:rPr>
              <a:t> and avoid distractions at home.</a:t>
            </a:r>
          </a:p>
          <a:p>
            <a:r>
              <a:rPr lang="en-US" sz="2000">
                <a:latin typeface="Segoe UI"/>
                <a:cs typeface="Segoe UI"/>
              </a:rPr>
              <a:t>Lack of office structure may reduce productivity for some individuals.</a:t>
            </a:r>
          </a:p>
          <a:p>
            <a:r>
              <a:rPr lang="en-US" sz="2600" b="1">
                <a:ea typeface="Calibri"/>
                <a:cs typeface="Calibri"/>
              </a:rPr>
              <a:t>Future of Telecommuting</a:t>
            </a:r>
            <a:endParaRPr lang="en-US" sz="2600">
              <a:ea typeface="Calibri"/>
              <a:cs typeface="Calibri"/>
            </a:endParaRPr>
          </a:p>
          <a:p>
            <a:r>
              <a:rPr lang="en-US" sz="2000">
                <a:latin typeface="Segoe UI"/>
                <a:cs typeface="Segoe UI"/>
              </a:rPr>
              <a:t>Employees rate flexible‑work arrangements </a:t>
            </a:r>
            <a:r>
              <a:rPr lang="en-US" sz="2000" b="1">
                <a:latin typeface="Segoe UI"/>
                <a:cs typeface="Segoe UI"/>
              </a:rPr>
              <a:t>very highly</a:t>
            </a:r>
            <a:r>
              <a:rPr lang="en-US" sz="2000">
                <a:latin typeface="Segoe UI"/>
                <a:cs typeface="Segoe UI"/>
              </a:rPr>
              <a:t>.</a:t>
            </a:r>
            <a:endParaRPr lang="en-US" sz="2000" dirty="0">
              <a:latin typeface="Segoe UI"/>
              <a:cs typeface="Segoe UI"/>
            </a:endParaRPr>
          </a:p>
          <a:p>
            <a:r>
              <a:rPr lang="en-US" sz="2000" dirty="0">
                <a:latin typeface="Segoe UI"/>
                <a:cs typeface="Segoe UI"/>
              </a:rPr>
              <a:t>Telecommuting is </a:t>
            </a:r>
            <a:r>
              <a:rPr lang="en-US" sz="2000" b="1" dirty="0">
                <a:latin typeface="Segoe UI"/>
                <a:cs typeface="Segoe UI"/>
              </a:rPr>
              <a:t>not disappearing</a:t>
            </a:r>
            <a:r>
              <a:rPr lang="en-US" sz="2000" dirty="0">
                <a:latin typeface="Segoe UI"/>
                <a:cs typeface="Segoe UI"/>
              </a:rPr>
              <a:t>, but will likely be applied to a </a:t>
            </a:r>
            <a:r>
              <a:rPr lang="en-US" sz="2000" b="1" dirty="0">
                <a:latin typeface="Segoe UI"/>
                <a:cs typeface="Segoe UI"/>
              </a:rPr>
              <a:t>more selective set of jobs and individuals</a:t>
            </a:r>
            <a:r>
              <a:rPr lang="en-US" sz="2000" dirty="0">
                <a:latin typeface="Segoe UI"/>
                <a:cs typeface="Segoe UI"/>
              </a:rPr>
              <a:t>.</a:t>
            </a:r>
          </a:p>
          <a:p>
            <a:endParaRPr lang="en-US" sz="5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9782402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itting at a table with a computer&#10;&#10;Description automatically generated">
            <a:extLst>
              <a:ext uri="{FF2B5EF4-FFF2-40B4-BE49-F238E27FC236}">
                <a16:creationId xmlns:a16="http://schemas.microsoft.com/office/drawing/2014/main" id="{85A1C01A-CA29-2C86-5F2F-6262D4254916}"/>
              </a:ext>
            </a:extLst>
          </p:cNvPr>
          <p:cNvPicPr>
            <a:picLocks noChangeAspect="1"/>
          </p:cNvPicPr>
          <p:nvPr/>
        </p:nvPicPr>
        <p:blipFill>
          <a:blip r:embed="rId2"/>
          <a:stretch>
            <a:fillRect/>
          </a:stretch>
        </p:blipFill>
        <p:spPr>
          <a:xfrm>
            <a:off x="973743" y="1490800"/>
            <a:ext cx="6286500" cy="5367509"/>
          </a:xfrm>
          <a:prstGeom prst="rect">
            <a:avLst/>
          </a:prstGeom>
        </p:spPr>
      </p:pic>
      <p:pic>
        <p:nvPicPr>
          <p:cNvPr id="4" name="Picture 3" descr="A screenshot of a phone&#10;&#10;Description automatically generated">
            <a:extLst>
              <a:ext uri="{FF2B5EF4-FFF2-40B4-BE49-F238E27FC236}">
                <a16:creationId xmlns:a16="http://schemas.microsoft.com/office/drawing/2014/main" id="{452ABB7D-05C9-616C-9A4F-52741AFDCABB}"/>
              </a:ext>
            </a:extLst>
          </p:cNvPr>
          <p:cNvPicPr>
            <a:picLocks noChangeAspect="1"/>
          </p:cNvPicPr>
          <p:nvPr/>
        </p:nvPicPr>
        <p:blipFill>
          <a:blip r:embed="rId3"/>
          <a:stretch>
            <a:fillRect/>
          </a:stretch>
        </p:blipFill>
        <p:spPr>
          <a:xfrm>
            <a:off x="7545000" y="1770828"/>
            <a:ext cx="4140908" cy="4286661"/>
          </a:xfrm>
          <a:prstGeom prst="rect">
            <a:avLst/>
          </a:prstGeom>
        </p:spPr>
      </p:pic>
    </p:spTree>
    <p:extLst>
      <p:ext uri="{BB962C8B-B14F-4D97-AF65-F5344CB8AC3E}">
        <p14:creationId xmlns:p14="http://schemas.microsoft.com/office/powerpoint/2010/main" val="17090206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Description automatically generated">
            <a:extLst>
              <a:ext uri="{FF2B5EF4-FFF2-40B4-BE49-F238E27FC236}">
                <a16:creationId xmlns:a16="http://schemas.microsoft.com/office/drawing/2014/main" id="{F7192C17-8CCA-203C-8E35-06922CC5D687}"/>
              </a:ext>
            </a:extLst>
          </p:cNvPr>
          <p:cNvPicPr>
            <a:picLocks noChangeAspect="1"/>
          </p:cNvPicPr>
          <p:nvPr/>
        </p:nvPicPr>
        <p:blipFill>
          <a:blip r:embed="rId2"/>
          <a:stretch>
            <a:fillRect/>
          </a:stretch>
        </p:blipFill>
        <p:spPr>
          <a:xfrm>
            <a:off x="457200" y="933832"/>
            <a:ext cx="11277600" cy="4990336"/>
          </a:xfrm>
          <a:prstGeom prst="rect">
            <a:avLst/>
          </a:prstGeom>
        </p:spPr>
      </p:pic>
    </p:spTree>
    <p:extLst>
      <p:ext uri="{BB962C8B-B14F-4D97-AF65-F5344CB8AC3E}">
        <p14:creationId xmlns:p14="http://schemas.microsoft.com/office/powerpoint/2010/main" val="369591479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6D11B-59EC-436F-3FDB-FB0EC1E5E471}"/>
              </a:ext>
            </a:extLst>
          </p:cNvPr>
          <p:cNvSpPr>
            <a:spLocks noGrp="1"/>
          </p:cNvSpPr>
          <p:nvPr>
            <p:ph type="title"/>
          </p:nvPr>
        </p:nvSpPr>
        <p:spPr/>
        <p:txBody>
          <a:bodyPr>
            <a:normAutofit/>
          </a:bodyPr>
          <a:lstStyle/>
          <a:p>
            <a:pPr algn="ctr"/>
            <a:r>
              <a:rPr lang="en-US" sz="4800" b="1">
                <a:latin typeface="Calibri"/>
                <a:ea typeface="Calibri"/>
                <a:cs typeface="Calibri"/>
              </a:rPr>
              <a:t>Compressed Workweek</a:t>
            </a:r>
            <a:endParaRPr lang="en-US" sz="40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E4E78B9-B0AA-82AD-3135-C87CBEA6F1EB}"/>
              </a:ext>
            </a:extLst>
          </p:cNvPr>
          <p:cNvSpPr>
            <a:spLocks noGrp="1"/>
          </p:cNvSpPr>
          <p:nvPr>
            <p:ph idx="1"/>
          </p:nvPr>
        </p:nvSpPr>
        <p:spPr>
          <a:xfrm>
            <a:off x="838200" y="1825625"/>
            <a:ext cx="10515600" cy="4661580"/>
          </a:xfrm>
        </p:spPr>
        <p:txBody>
          <a:bodyPr vert="horz" lIns="91440" tIns="45720" rIns="91440" bIns="45720" rtlCol="0" anchor="t">
            <a:normAutofit/>
          </a:bodyPr>
          <a:lstStyle/>
          <a:p>
            <a:r>
              <a:rPr lang="en-US" sz="2400" b="1"/>
              <a:t>What a Compressed Workweek Is</a:t>
            </a:r>
            <a:endParaRPr lang="en-US" sz="2400">
              <a:ea typeface="Calibri" panose="020F0502020204030204"/>
              <a:cs typeface="Calibri" panose="020F0502020204030204"/>
            </a:endParaRPr>
          </a:p>
          <a:p>
            <a:r>
              <a:rPr lang="en-US" sz="1600">
                <a:latin typeface="Segoe UI"/>
                <a:cs typeface="Segoe UI"/>
              </a:rPr>
              <a:t>A compressed workweek allows employees to </a:t>
            </a:r>
            <a:r>
              <a:rPr lang="en-US" sz="1600" b="1">
                <a:latin typeface="Segoe UI"/>
                <a:cs typeface="Segoe UI"/>
              </a:rPr>
              <a:t>work longer hours per day but fewer days per week</a:t>
            </a:r>
            <a:r>
              <a:rPr lang="en-US" sz="1600">
                <a:latin typeface="Segoe UI"/>
                <a:cs typeface="Segoe UI"/>
              </a:rPr>
              <a:t>.</a:t>
            </a:r>
            <a:endParaRPr lang="en-US" sz="1600">
              <a:ea typeface="Calibri"/>
              <a:cs typeface="Calibri"/>
            </a:endParaRPr>
          </a:p>
          <a:p>
            <a:r>
              <a:rPr lang="en-US" sz="1600">
                <a:latin typeface="Segoe UI"/>
                <a:cs typeface="Segoe UI"/>
              </a:rPr>
              <a:t>The most common arrangement is the </a:t>
            </a:r>
            <a:r>
              <a:rPr lang="en-US" sz="1600" b="1">
                <a:latin typeface="Segoe UI"/>
                <a:cs typeface="Segoe UI"/>
              </a:rPr>
              <a:t>4/10 schedule</a:t>
            </a:r>
            <a:r>
              <a:rPr lang="en-US" sz="1600">
                <a:latin typeface="Segoe UI"/>
                <a:cs typeface="Segoe UI"/>
              </a:rPr>
              <a:t>: four 10‑hour days with one day off (often Friday), creating a </a:t>
            </a:r>
            <a:r>
              <a:rPr lang="en-US" sz="1600" b="1">
                <a:latin typeface="Segoe UI"/>
                <a:cs typeface="Segoe UI"/>
              </a:rPr>
              <a:t>three‑day weekend</a:t>
            </a:r>
            <a:r>
              <a:rPr lang="en-US" sz="1600">
                <a:latin typeface="Segoe UI"/>
                <a:cs typeface="Segoe UI"/>
              </a:rPr>
              <a:t>.</a:t>
            </a:r>
            <a:endParaRPr lang="en-US" sz="1600">
              <a:ea typeface="Calibri"/>
              <a:cs typeface="Calibri"/>
            </a:endParaRPr>
          </a:p>
          <a:p>
            <a:r>
              <a:rPr lang="en-US" sz="2400" b="1"/>
              <a:t>Advantages for Employees</a:t>
            </a:r>
            <a:endParaRPr lang="en-US" sz="2400">
              <a:ea typeface="Calibri"/>
              <a:cs typeface="Calibri"/>
            </a:endParaRPr>
          </a:p>
          <a:p>
            <a:r>
              <a:rPr lang="en-US" sz="1600">
                <a:latin typeface="Segoe UI"/>
                <a:cs typeface="Segoe UI"/>
              </a:rPr>
              <a:t>Extra time to pursue leisure activities and handle personal responsibilities.</a:t>
            </a:r>
            <a:endParaRPr lang="en-US" sz="1600">
              <a:ea typeface="Calibri"/>
              <a:cs typeface="Calibri"/>
            </a:endParaRPr>
          </a:p>
          <a:p>
            <a:r>
              <a:rPr lang="en-US" sz="1600">
                <a:latin typeface="Segoe UI"/>
                <a:cs typeface="Segoe UI"/>
              </a:rPr>
              <a:t>Reduced commuting time and costs—employees travel </a:t>
            </a:r>
            <a:r>
              <a:rPr lang="en-US" sz="1600" b="1">
                <a:latin typeface="Segoe UI"/>
                <a:cs typeface="Segoe UI"/>
              </a:rPr>
              <a:t>four times per week instead of five</a:t>
            </a:r>
            <a:r>
              <a:rPr lang="en-US" sz="1600">
                <a:latin typeface="Segoe UI"/>
                <a:cs typeface="Segoe UI"/>
              </a:rPr>
              <a:t>.</a:t>
            </a:r>
            <a:endParaRPr lang="en-US" sz="1600">
              <a:ea typeface="Calibri"/>
              <a:cs typeface="Calibri"/>
            </a:endParaRPr>
          </a:p>
          <a:p>
            <a:r>
              <a:rPr lang="en-US" sz="1600">
                <a:latin typeface="Segoe UI"/>
                <a:cs typeface="Segoe UI"/>
              </a:rPr>
              <a:t>Ability to avoid rush hours due to flexible start/finish times.</a:t>
            </a:r>
            <a:endParaRPr lang="en-US" sz="1600">
              <a:ea typeface="Calibri"/>
              <a:cs typeface="Calibri"/>
            </a:endParaRPr>
          </a:p>
          <a:p>
            <a:r>
              <a:rPr lang="en-US" sz="2400" b="1"/>
              <a:t>Advantages for Employers</a:t>
            </a:r>
            <a:endParaRPr lang="en-US" sz="2400">
              <a:ea typeface="Calibri"/>
              <a:cs typeface="Calibri"/>
            </a:endParaRPr>
          </a:p>
          <a:p>
            <a:r>
              <a:rPr lang="en-US" sz="1600">
                <a:latin typeface="Segoe UI"/>
                <a:cs typeface="Segoe UI"/>
              </a:rPr>
              <a:t>Higher employee satisfaction.</a:t>
            </a:r>
            <a:endParaRPr lang="en-US" sz="1600">
              <a:ea typeface="Calibri"/>
              <a:cs typeface="Calibri"/>
            </a:endParaRPr>
          </a:p>
          <a:p>
            <a:r>
              <a:rPr lang="en-US" sz="1600">
                <a:latin typeface="Segoe UI"/>
                <a:cs typeface="Segoe UI"/>
              </a:rPr>
              <a:t>Fewer absences and reduced turnover.</a:t>
            </a:r>
            <a:endParaRPr lang="en-US" sz="1600">
              <a:ea typeface="Calibri"/>
              <a:cs typeface="Calibri"/>
            </a:endParaRPr>
          </a:p>
          <a:p>
            <a:pPr marL="0" indent="0">
              <a:buNone/>
            </a:pPr>
            <a:endParaRPr lang="en-US" sz="3600" dirty="0">
              <a:ea typeface="Calibri"/>
              <a:cs typeface="Calibri"/>
            </a:endParaRPr>
          </a:p>
        </p:txBody>
      </p:sp>
    </p:spTree>
    <p:extLst>
      <p:ext uri="{BB962C8B-B14F-4D97-AF65-F5344CB8AC3E}">
        <p14:creationId xmlns:p14="http://schemas.microsoft.com/office/powerpoint/2010/main" val="308035984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53825-68A8-685D-EA7B-A9A2DF66A572}"/>
              </a:ext>
            </a:extLst>
          </p:cNvPr>
          <p:cNvSpPr>
            <a:spLocks noGrp="1"/>
          </p:cNvSpPr>
          <p:nvPr>
            <p:ph type="title"/>
          </p:nvPr>
        </p:nvSpPr>
        <p:spPr/>
        <p:txBody>
          <a:bodyPr/>
          <a:lstStyle/>
          <a:p>
            <a:pPr algn="ctr"/>
            <a:r>
              <a:rPr lang="en-US" sz="4800" b="1">
                <a:latin typeface="Calibri"/>
                <a:ea typeface="Calibri"/>
                <a:cs typeface="Calibri"/>
              </a:rPr>
              <a:t>Compressed Workweek</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AD04CE0-3D23-1E5A-978F-517B37DB6A3F}"/>
              </a:ext>
            </a:extLst>
          </p:cNvPr>
          <p:cNvSpPr>
            <a:spLocks noGrp="1"/>
          </p:cNvSpPr>
          <p:nvPr>
            <p:ph idx="1"/>
          </p:nvPr>
        </p:nvSpPr>
        <p:spPr>
          <a:xfrm>
            <a:off x="838200" y="1825625"/>
            <a:ext cx="10515600" cy="4775880"/>
          </a:xfrm>
        </p:spPr>
        <p:txBody>
          <a:bodyPr vert="horz" lIns="91440" tIns="45720" rIns="91440" bIns="45720" rtlCol="0" anchor="t">
            <a:normAutofit/>
          </a:bodyPr>
          <a:lstStyle/>
          <a:p>
            <a:r>
              <a:rPr lang="en-US" sz="2400" b="1"/>
              <a:t>Adoption and Outcomes</a:t>
            </a:r>
            <a:endParaRPr lang="en-US" sz="2400">
              <a:ea typeface="Calibri" panose="020F0502020204030204"/>
              <a:cs typeface="Calibri" panose="020F0502020204030204"/>
            </a:endParaRPr>
          </a:p>
          <a:p>
            <a:r>
              <a:rPr lang="en-US" sz="1600">
                <a:latin typeface="Segoe UI"/>
                <a:cs typeface="Segoe UI"/>
              </a:rPr>
              <a:t>Major employers such as </a:t>
            </a:r>
            <a:r>
              <a:rPr lang="en-US" sz="1600" b="1">
                <a:latin typeface="Segoe UI"/>
                <a:cs typeface="Segoe UI"/>
              </a:rPr>
              <a:t>Amazon, Google, Deloitte, and The Gap</a:t>
            </a:r>
            <a:r>
              <a:rPr lang="en-US" sz="1600">
                <a:latin typeface="Segoe UI"/>
                <a:cs typeface="Segoe UI"/>
              </a:rPr>
              <a:t> have experimented with four‑day workweeks.</a:t>
            </a:r>
            <a:endParaRPr lang="en-US" sz="1600">
              <a:ea typeface="Calibri"/>
              <a:cs typeface="Calibri"/>
            </a:endParaRPr>
          </a:p>
          <a:p>
            <a:r>
              <a:rPr lang="en-US" sz="1600">
                <a:latin typeface="Segoe UI"/>
                <a:cs typeface="Segoe UI"/>
              </a:rPr>
              <a:t>Results have been </a:t>
            </a:r>
            <a:r>
              <a:rPr lang="en-US" sz="1600" b="1">
                <a:latin typeface="Segoe UI"/>
                <a:cs typeface="Segoe UI"/>
              </a:rPr>
              <a:t>mixed</a:t>
            </a:r>
            <a:r>
              <a:rPr lang="en-US" sz="1600">
                <a:latin typeface="Segoe UI"/>
                <a:cs typeface="Segoe UI"/>
              </a:rPr>
              <a:t>.</a:t>
            </a:r>
            <a:endParaRPr lang="en-US" sz="1600">
              <a:ea typeface="Calibri"/>
              <a:cs typeface="Calibri"/>
            </a:endParaRPr>
          </a:p>
          <a:p>
            <a:r>
              <a:rPr lang="en-US" sz="2400" b="1"/>
              <a:t>Challenges / Disadvantages</a:t>
            </a:r>
            <a:endParaRPr lang="en-US" sz="2400">
              <a:ea typeface="Calibri"/>
              <a:cs typeface="Calibri"/>
            </a:endParaRPr>
          </a:p>
          <a:p>
            <a:r>
              <a:rPr lang="en-US" sz="1600">
                <a:latin typeface="Segoe UI"/>
                <a:cs typeface="Segoe UI"/>
              </a:rPr>
              <a:t>Ten‑hour days can be </a:t>
            </a:r>
            <a:r>
              <a:rPr lang="en-US" sz="1600" b="1">
                <a:latin typeface="Segoe UI"/>
                <a:cs typeface="Segoe UI"/>
              </a:rPr>
              <a:t>physically and mentally exhausting</a:t>
            </a:r>
            <a:r>
              <a:rPr lang="en-US" sz="1600">
                <a:latin typeface="Segoe UI"/>
                <a:cs typeface="Segoe UI"/>
              </a:rPr>
              <a:t>, reducing enthusiasm over time.</a:t>
            </a:r>
            <a:endParaRPr lang="en-US" sz="1600">
              <a:ea typeface="Calibri"/>
              <a:cs typeface="Calibri"/>
            </a:endParaRPr>
          </a:p>
          <a:p>
            <a:r>
              <a:rPr lang="en-US" sz="1600">
                <a:latin typeface="Segoe UI"/>
                <a:cs typeface="Segoe UI"/>
              </a:rPr>
              <a:t>Harder for employees to arrange </a:t>
            </a:r>
            <a:r>
              <a:rPr lang="en-US" sz="1600" b="1">
                <a:latin typeface="Segoe UI"/>
                <a:cs typeface="Segoe UI"/>
              </a:rPr>
              <a:t>childcare or transportation</a:t>
            </a:r>
            <a:r>
              <a:rPr lang="en-US" sz="1600">
                <a:latin typeface="Segoe UI"/>
                <a:cs typeface="Segoe UI"/>
              </a:rPr>
              <a:t> for extended workdays.</a:t>
            </a:r>
            <a:endParaRPr lang="en-US" sz="1600">
              <a:ea typeface="Calibri"/>
              <a:cs typeface="Calibri"/>
            </a:endParaRPr>
          </a:p>
          <a:p>
            <a:r>
              <a:rPr lang="en-US" sz="1600">
                <a:latin typeface="Segoe UI"/>
                <a:cs typeface="Segoe UI"/>
              </a:rPr>
              <a:t>Social activities become difficult if friends/family work traditional schedules.</a:t>
            </a:r>
            <a:endParaRPr lang="en-US" sz="1600">
              <a:ea typeface="Calibri"/>
              <a:cs typeface="Calibri"/>
            </a:endParaRPr>
          </a:p>
          <a:p>
            <a:r>
              <a:rPr lang="en-US" sz="1600">
                <a:latin typeface="Segoe UI"/>
                <a:cs typeface="Segoe UI"/>
              </a:rPr>
              <a:t>For managers, the biggest challenges are </a:t>
            </a:r>
            <a:r>
              <a:rPr lang="en-US" sz="1600" b="1">
                <a:latin typeface="Segoe UI"/>
                <a:cs typeface="Segoe UI"/>
              </a:rPr>
              <a:t>scheduling and supervision</a:t>
            </a:r>
            <a:r>
              <a:rPr lang="en-US" sz="1600">
                <a:latin typeface="Segoe UI"/>
                <a:cs typeface="Segoe UI"/>
              </a:rPr>
              <a:t>.</a:t>
            </a:r>
            <a:endParaRPr lang="en-US" sz="1600">
              <a:ea typeface="Calibri"/>
              <a:cs typeface="Calibri"/>
            </a:endParaRPr>
          </a:p>
          <a:p>
            <a:r>
              <a:rPr lang="en-US" sz="2400" b="1" dirty="0"/>
              <a:t>Future Outlook</a:t>
            </a:r>
            <a:endParaRPr lang="en-US" sz="2400">
              <a:ea typeface="Calibri"/>
              <a:cs typeface="Calibri"/>
            </a:endParaRPr>
          </a:p>
          <a:p>
            <a:r>
              <a:rPr lang="en-US" sz="1600">
                <a:latin typeface="Segoe UI"/>
                <a:cs typeface="Segoe UI"/>
              </a:rPr>
              <a:t>Flexible‑work programs are highly valued by employees.</a:t>
            </a:r>
            <a:endParaRPr lang="en-US" sz="1600">
              <a:ea typeface="Calibri"/>
              <a:cs typeface="Calibri"/>
            </a:endParaRPr>
          </a:p>
          <a:p>
            <a:r>
              <a:rPr lang="en-US" sz="1600" dirty="0">
                <a:latin typeface="Segoe UI"/>
                <a:cs typeface="Segoe UI"/>
              </a:rPr>
              <a:t>Compressed workweeks will likely remain a </a:t>
            </a:r>
            <a:r>
              <a:rPr lang="en-US" sz="1600" b="1" dirty="0">
                <a:latin typeface="Segoe UI"/>
                <a:cs typeface="Segoe UI"/>
              </a:rPr>
              <a:t>popular option</a:t>
            </a:r>
            <a:r>
              <a:rPr lang="en-US" sz="1600" dirty="0">
                <a:latin typeface="Segoe UI"/>
                <a:cs typeface="Segoe UI"/>
              </a:rPr>
              <a:t>, but best suited for </a:t>
            </a:r>
            <a:r>
              <a:rPr lang="en-US" sz="1600" b="1" dirty="0">
                <a:latin typeface="Segoe UI"/>
                <a:cs typeface="Segoe UI"/>
              </a:rPr>
              <a:t>specific jobs and individuals</a:t>
            </a:r>
            <a:r>
              <a:rPr lang="en-US" sz="1600" dirty="0">
                <a:latin typeface="Segoe UI"/>
                <a:cs typeface="Segoe UI"/>
              </a:rPr>
              <a: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35101158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blue and white text&#10;&#10;AI-generated content may be incorrect.">
            <a:extLst>
              <a:ext uri="{FF2B5EF4-FFF2-40B4-BE49-F238E27FC236}">
                <a16:creationId xmlns:a16="http://schemas.microsoft.com/office/drawing/2014/main" id="{7966E619-1881-8803-001A-8DB00C3D666C}"/>
              </a:ext>
            </a:extLst>
          </p:cNvPr>
          <p:cNvPicPr>
            <a:picLocks noChangeAspect="1"/>
          </p:cNvPicPr>
          <p:nvPr/>
        </p:nvPicPr>
        <p:blipFill>
          <a:blip r:embed="rId2"/>
          <a:stretch>
            <a:fillRect/>
          </a:stretch>
        </p:blipFill>
        <p:spPr>
          <a:xfrm>
            <a:off x="994199" y="457200"/>
            <a:ext cx="10203601" cy="5943600"/>
          </a:xfrm>
          <a:prstGeom prst="rect">
            <a:avLst/>
          </a:prstGeom>
        </p:spPr>
      </p:pic>
    </p:spTree>
    <p:extLst>
      <p:ext uri="{BB962C8B-B14F-4D97-AF65-F5344CB8AC3E}">
        <p14:creationId xmlns:p14="http://schemas.microsoft.com/office/powerpoint/2010/main" val="243530734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91945-7FD1-E6F3-A78F-C0ABE95933F7}"/>
              </a:ext>
            </a:extLst>
          </p:cNvPr>
          <p:cNvSpPr>
            <a:spLocks noGrp="1"/>
          </p:cNvSpPr>
          <p:nvPr>
            <p:ph type="title"/>
          </p:nvPr>
        </p:nvSpPr>
        <p:spPr/>
        <p:txBody>
          <a:bodyPr vert="horz" lIns="91440" tIns="45720" rIns="91440" bIns="45720" rtlCol="0" anchor="ctr">
            <a:noAutofit/>
          </a:bodyPr>
          <a:lstStyle/>
          <a:p>
            <a:pPr algn="ctr"/>
            <a:r>
              <a:rPr lang="en-US" sz="4800" b="1">
                <a:latin typeface="Segoe UI"/>
                <a:cs typeface="Segoe UI"/>
              </a:rPr>
              <a:t>Flextime</a:t>
            </a:r>
            <a:endParaRPr lang="en-US" sz="4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5146229-AD9F-AB1D-4876-77A378456269}"/>
              </a:ext>
            </a:extLst>
          </p:cNvPr>
          <p:cNvSpPr>
            <a:spLocks noGrp="1"/>
          </p:cNvSpPr>
          <p:nvPr>
            <p:ph idx="1"/>
          </p:nvPr>
        </p:nvSpPr>
        <p:spPr/>
        <p:txBody>
          <a:bodyPr vert="horz" lIns="91440" tIns="45720" rIns="91440" bIns="45720" rtlCol="0" anchor="t">
            <a:normAutofit/>
          </a:bodyPr>
          <a:lstStyle/>
          <a:p>
            <a:r>
              <a:rPr lang="en-US" b="1"/>
              <a:t>What Flextime Is</a:t>
            </a:r>
            <a:endParaRPr lang="en-US">
              <a:ea typeface="Calibri" panose="020F0502020204030204"/>
              <a:cs typeface="Calibri" panose="020F0502020204030204"/>
            </a:endParaRPr>
          </a:p>
          <a:p>
            <a:r>
              <a:rPr lang="en-US" sz="2000" dirty="0">
                <a:latin typeface="Segoe UI"/>
                <a:cs typeface="Segoe UI"/>
              </a:rPr>
              <a:t>Flextime (flexible work time) is a scheduling system requiring employees to work a </a:t>
            </a:r>
            <a:r>
              <a:rPr lang="en-US" sz="2000" b="1" dirty="0">
                <a:latin typeface="Segoe UI"/>
                <a:cs typeface="Segoe UI"/>
              </a:rPr>
              <a:t>set number of hours per week</a:t>
            </a:r>
            <a:r>
              <a:rPr lang="en-US" sz="2000" dirty="0">
                <a:latin typeface="Segoe UI"/>
                <a:cs typeface="Segoe UI"/>
              </a:rPr>
              <a:t>, but allowing them to </a:t>
            </a:r>
            <a:r>
              <a:rPr lang="en-US" sz="2000" b="1" dirty="0">
                <a:latin typeface="Segoe UI"/>
                <a:cs typeface="Segoe UI"/>
              </a:rPr>
              <a:t>choose when</a:t>
            </a:r>
            <a:r>
              <a:rPr lang="en-US" sz="2000" dirty="0">
                <a:latin typeface="Segoe UI"/>
                <a:cs typeface="Segoe UI"/>
              </a:rPr>
              <a:t> they work those hours within limits.</a:t>
            </a:r>
            <a:endParaRPr lang="en-US" sz="2000">
              <a:ea typeface="Calibri"/>
              <a:cs typeface="Calibri"/>
            </a:endParaRPr>
          </a:p>
          <a:p>
            <a:r>
              <a:rPr lang="en-US" sz="2000">
                <a:latin typeface="Segoe UI"/>
                <a:cs typeface="Segoe UI"/>
              </a:rPr>
              <a:t>A typical flextime program includes: </a:t>
            </a:r>
            <a:endParaRPr lang="en-US" sz="2000">
              <a:ea typeface="Calibri"/>
              <a:cs typeface="Calibri"/>
            </a:endParaRPr>
          </a:p>
          <a:p>
            <a:pPr lvl="1"/>
            <a:r>
              <a:rPr lang="en-US" sz="2000">
                <a:latin typeface="Segoe UI"/>
                <a:cs typeface="Segoe UI"/>
              </a:rPr>
              <a:t>A </a:t>
            </a:r>
            <a:r>
              <a:rPr lang="en-US" sz="2000" b="1">
                <a:latin typeface="Segoe UI"/>
                <a:cs typeface="Segoe UI"/>
              </a:rPr>
              <a:t>core period</a:t>
            </a:r>
            <a:r>
              <a:rPr lang="en-US" sz="2000">
                <a:latin typeface="Segoe UI"/>
                <a:cs typeface="Segoe UI"/>
              </a:rPr>
              <a:t> (e.g., 9 a.m. to 3 p.m.) when all employees must be present.</a:t>
            </a:r>
            <a:endParaRPr lang="en-US" sz="2000">
              <a:ea typeface="Calibri"/>
              <a:cs typeface="Calibri"/>
            </a:endParaRPr>
          </a:p>
          <a:p>
            <a:pPr lvl="1"/>
            <a:r>
              <a:rPr lang="en-US" sz="2000">
                <a:latin typeface="Segoe UI"/>
                <a:cs typeface="Segoe UI"/>
              </a:rPr>
              <a:t>A </a:t>
            </a:r>
            <a:r>
              <a:rPr lang="en-US" sz="2000" b="1">
                <a:latin typeface="Segoe UI"/>
                <a:cs typeface="Segoe UI"/>
              </a:rPr>
              <a:t>flexible band</a:t>
            </a:r>
            <a:r>
              <a:rPr lang="en-US" sz="2000">
                <a:latin typeface="Segoe UI"/>
                <a:cs typeface="Segoe UI"/>
              </a:rPr>
              <a:t> around the core (e.g., office open from 6 a.m. to 6 p.m.) where employees choose start and end times.</a:t>
            </a:r>
            <a:endParaRPr lang="en-US" sz="2000">
              <a:ea typeface="Calibri"/>
              <a:cs typeface="Calibri"/>
            </a:endParaRPr>
          </a:p>
          <a:p>
            <a:r>
              <a:rPr lang="en-US" sz="2000">
                <a:latin typeface="Segoe UI"/>
                <a:cs typeface="Segoe UI"/>
              </a:rPr>
              <a:t>Some programs allow employees to </a:t>
            </a:r>
            <a:r>
              <a:rPr lang="en-US" sz="2000" b="1">
                <a:latin typeface="Segoe UI"/>
                <a:cs typeface="Segoe UI"/>
              </a:rPr>
              <a:t>accumulate extra hours</a:t>
            </a:r>
            <a:r>
              <a:rPr lang="en-US" sz="2000">
                <a:latin typeface="Segoe UI"/>
                <a:cs typeface="Segoe UI"/>
              </a:rPr>
              <a:t> and convert them into days off.</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21479452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and person playing on a slide&#10;&#10;Description automatically generated">
            <a:extLst>
              <a:ext uri="{FF2B5EF4-FFF2-40B4-BE49-F238E27FC236}">
                <a16:creationId xmlns:a16="http://schemas.microsoft.com/office/drawing/2014/main" id="{B5B3302D-9071-085E-CEB0-1EAF7C337CAE}"/>
              </a:ext>
            </a:extLst>
          </p:cNvPr>
          <p:cNvPicPr>
            <a:picLocks noChangeAspect="1"/>
          </p:cNvPicPr>
          <p:nvPr/>
        </p:nvPicPr>
        <p:blipFill>
          <a:blip r:embed="rId2"/>
          <a:stretch>
            <a:fillRect/>
          </a:stretch>
        </p:blipFill>
        <p:spPr>
          <a:xfrm>
            <a:off x="721296" y="595484"/>
            <a:ext cx="6210300" cy="5524500"/>
          </a:xfrm>
          <a:prstGeom prst="rect">
            <a:avLst/>
          </a:prstGeom>
        </p:spPr>
      </p:pic>
      <p:pic>
        <p:nvPicPr>
          <p:cNvPr id="3" name="Picture 2" descr="A close-up of a text&#10;&#10;Description automatically generated">
            <a:extLst>
              <a:ext uri="{FF2B5EF4-FFF2-40B4-BE49-F238E27FC236}">
                <a16:creationId xmlns:a16="http://schemas.microsoft.com/office/drawing/2014/main" id="{ED467591-A63B-47DE-E774-80DC7C7126B8}"/>
              </a:ext>
            </a:extLst>
          </p:cNvPr>
          <p:cNvPicPr>
            <a:picLocks noChangeAspect="1"/>
          </p:cNvPicPr>
          <p:nvPr/>
        </p:nvPicPr>
        <p:blipFill>
          <a:blip r:embed="rId3"/>
          <a:stretch>
            <a:fillRect/>
          </a:stretch>
        </p:blipFill>
        <p:spPr>
          <a:xfrm>
            <a:off x="7344495" y="1330862"/>
            <a:ext cx="4212996" cy="3938621"/>
          </a:xfrm>
          <a:prstGeom prst="rect">
            <a:avLst/>
          </a:prstGeom>
        </p:spPr>
      </p:pic>
    </p:spTree>
    <p:extLst>
      <p:ext uri="{BB962C8B-B14F-4D97-AF65-F5344CB8AC3E}">
        <p14:creationId xmlns:p14="http://schemas.microsoft.com/office/powerpoint/2010/main" val="309328524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D626A-F2FD-5E03-3CBF-6EBAE9F220B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C6519C2-8585-F987-65FC-1A793C4CAC24}"/>
              </a:ext>
            </a:extLst>
          </p:cNvPr>
          <p:cNvSpPr>
            <a:spLocks noGrp="1"/>
          </p:cNvSpPr>
          <p:nvPr>
            <p:ph idx="1"/>
          </p:nvPr>
        </p:nvSpPr>
        <p:spPr/>
        <p:txBody>
          <a:bodyPr vert="horz" lIns="91440" tIns="45720" rIns="91440" bIns="45720" rtlCol="0" anchor="t">
            <a:normAutofit/>
          </a:bodyPr>
          <a:lstStyle/>
          <a:p>
            <a:r>
              <a:rPr lang="en-US" b="1"/>
              <a:t>Popularity and Benefits</a:t>
            </a:r>
            <a:endParaRPr lang="en-US">
              <a:ea typeface="Calibri" panose="020F0502020204030204"/>
              <a:cs typeface="Calibri" panose="020F0502020204030204"/>
            </a:endParaRPr>
          </a:p>
          <a:p>
            <a:r>
              <a:rPr lang="en-US" sz="2000">
                <a:latin typeface="Segoe UI"/>
                <a:cs typeface="Segoe UI"/>
              </a:rPr>
              <a:t>Flextime is widely adopted: </a:t>
            </a:r>
            <a:r>
              <a:rPr lang="en-US" sz="2000" b="1">
                <a:latin typeface="Segoe UI"/>
                <a:cs typeface="Segoe UI"/>
              </a:rPr>
              <a:t>54–56% of US organizations</a:t>
            </a:r>
            <a:r>
              <a:rPr lang="en-US" sz="2000">
                <a:latin typeface="Segoe UI"/>
                <a:cs typeface="Segoe UI"/>
              </a:rPr>
              <a:t> offer some form of flextime.</a:t>
            </a:r>
            <a:endParaRPr lang="en-US" sz="2000">
              <a:ea typeface="Calibri"/>
              <a:cs typeface="Calibri"/>
            </a:endParaRPr>
          </a:p>
          <a:p>
            <a:r>
              <a:rPr lang="en-US" sz="2000">
                <a:latin typeface="Segoe UI"/>
                <a:cs typeface="Segoe UI"/>
              </a:rPr>
              <a:t>Seen as beneficial for both employers and employees.</a:t>
            </a:r>
            <a:endParaRPr lang="en-US" sz="2000">
              <a:ea typeface="Calibri"/>
              <a:cs typeface="Calibri"/>
            </a:endParaRPr>
          </a:p>
          <a:p>
            <a:r>
              <a:rPr lang="en-US" sz="2000" b="1">
                <a:latin typeface="Segoe UI"/>
                <a:cs typeface="Segoe UI"/>
              </a:rPr>
              <a:t>23% of companies</a:t>
            </a:r>
            <a:r>
              <a:rPr lang="en-US" sz="2000">
                <a:latin typeface="Segoe UI"/>
                <a:cs typeface="Segoe UI"/>
              </a:rPr>
              <a:t> with flextime report increased productivity.</a:t>
            </a:r>
            <a:endParaRPr lang="en-US" sz="2000">
              <a:ea typeface="Calibri"/>
              <a:cs typeface="Calibri"/>
            </a:endParaRPr>
          </a:p>
          <a:p>
            <a:r>
              <a:rPr lang="en-US" sz="2000">
                <a:latin typeface="Segoe UI"/>
                <a:cs typeface="Segoe UI"/>
              </a:rPr>
              <a:t>Reported benefits include: </a:t>
            </a:r>
            <a:endParaRPr lang="en-US" sz="2000">
              <a:ea typeface="Calibri"/>
              <a:cs typeface="Calibri"/>
            </a:endParaRPr>
          </a:p>
          <a:p>
            <a:pPr lvl="1"/>
            <a:r>
              <a:rPr lang="en-US" sz="2000">
                <a:latin typeface="Segoe UI"/>
                <a:cs typeface="Segoe UI"/>
              </a:rPr>
              <a:t>Reduced </a:t>
            </a:r>
            <a:r>
              <a:rPr lang="en-US" sz="2000" b="1">
                <a:latin typeface="Segoe UI"/>
                <a:cs typeface="Segoe UI"/>
              </a:rPr>
              <a:t>tardiness</a:t>
            </a:r>
            <a:r>
              <a:rPr lang="en-US" sz="2000">
                <a:latin typeface="Segoe UI"/>
                <a:cs typeface="Segoe UI"/>
              </a:rPr>
              <a:t> and </a:t>
            </a:r>
            <a:r>
              <a:rPr lang="en-US" sz="2000" b="1">
                <a:latin typeface="Segoe UI"/>
                <a:cs typeface="Segoe UI"/>
              </a:rPr>
              <a:t>absenteeism</a:t>
            </a:r>
            <a:r>
              <a:rPr lang="en-US" sz="2000">
                <a:latin typeface="Segoe UI"/>
                <a:cs typeface="Segoe UI"/>
              </a:rPr>
              <a:t>.</a:t>
            </a:r>
            <a:endParaRPr lang="en-US" sz="2000">
              <a:ea typeface="Calibri"/>
              <a:cs typeface="Calibri"/>
            </a:endParaRPr>
          </a:p>
          <a:p>
            <a:pPr lvl="1"/>
            <a:r>
              <a:rPr lang="en-US" sz="2000">
                <a:latin typeface="Segoe UI"/>
                <a:cs typeface="Segoe UI"/>
              </a:rPr>
              <a:t>53% of flextime workers cite flexible arrangements as a key part of their </a:t>
            </a:r>
            <a:r>
              <a:rPr lang="en-US" sz="2000" b="1">
                <a:latin typeface="Segoe UI"/>
                <a:cs typeface="Segoe UI"/>
              </a:rPr>
              <a:t>job satisfaction</a:t>
            </a:r>
            <a:r>
              <a:rPr lang="en-US" sz="2000">
                <a:latin typeface="Segoe UI"/>
                <a:cs typeface="Segoe UI"/>
              </a:rPr>
              <a:t>.</a:t>
            </a:r>
            <a:endParaRPr lang="en-US" sz="2000">
              <a:ea typeface="Calibri"/>
              <a:cs typeface="Calibri"/>
            </a:endParaRPr>
          </a:p>
          <a:p>
            <a:pPr lvl="1"/>
            <a:r>
              <a:rPr lang="en-US" sz="2000">
                <a:latin typeface="Segoe UI"/>
                <a:cs typeface="Segoe UI"/>
              </a:rPr>
              <a:t>55% said they were </a:t>
            </a:r>
            <a:r>
              <a:rPr lang="en-US" sz="2000" b="1">
                <a:latin typeface="Segoe UI"/>
                <a:cs typeface="Segoe UI"/>
              </a:rPr>
              <a:t>less likely to look for another job</a:t>
            </a:r>
            <a:r>
              <a:rPr lang="en-US" sz="2000">
                <a:latin typeface="Segoe UI"/>
                <a:cs typeface="Segoe UI"/>
              </a:rPr>
              <a:t> within the year due to flextime.</a:t>
            </a:r>
            <a:endParaRPr lang="en-US" sz="2000">
              <a:ea typeface="Calibri"/>
              <a:cs typeface="Calibri"/>
            </a:endParaRPr>
          </a:p>
          <a:p>
            <a:pPr lvl="1"/>
            <a:r>
              <a:rPr lang="en-US" sz="2000">
                <a:latin typeface="Segoe UI"/>
                <a:cs typeface="Segoe UI"/>
              </a:rPr>
              <a:t>34% would stay with their employer specifically because of flexible scheduling.</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38602602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A2D5-0917-A321-D572-C3E4C9DBAE0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C5650EE-6850-7AAD-9D21-63F6FEA8BDE4}"/>
              </a:ext>
            </a:extLst>
          </p:cNvPr>
          <p:cNvSpPr>
            <a:spLocks noGrp="1"/>
          </p:cNvSpPr>
          <p:nvPr>
            <p:ph idx="1"/>
          </p:nvPr>
        </p:nvSpPr>
        <p:spPr/>
        <p:txBody>
          <a:bodyPr vert="horz" lIns="91440" tIns="45720" rIns="91440" bIns="45720" rtlCol="0" anchor="t">
            <a:normAutofit/>
          </a:bodyPr>
          <a:lstStyle/>
          <a:p>
            <a:r>
              <a:rPr lang="en-US" b="1">
                <a:ea typeface="Calibri"/>
                <a:cs typeface="Calibri"/>
              </a:rPr>
              <a:t>Drawbacks and Limitations</a:t>
            </a:r>
            <a:endParaRPr lang="en-US" dirty="0">
              <a:ea typeface="Calibri"/>
              <a:cs typeface="Calibri"/>
            </a:endParaRPr>
          </a:p>
          <a:p>
            <a:r>
              <a:rPr lang="en-US" sz="2000">
                <a:latin typeface="Segoe UI"/>
                <a:cs typeface="Segoe UI"/>
              </a:rPr>
              <a:t>Not suitable for </a:t>
            </a:r>
            <a:r>
              <a:rPr lang="en-US" sz="2000" b="1">
                <a:latin typeface="Segoe UI"/>
                <a:cs typeface="Segoe UI"/>
              </a:rPr>
              <a:t>every job</a:t>
            </a:r>
            <a:r>
              <a:rPr lang="en-US" sz="2000">
                <a:latin typeface="Segoe UI"/>
                <a:cs typeface="Segoe UI"/>
              </a:rPr>
              <a:t>: </a:t>
            </a:r>
          </a:p>
          <a:p>
            <a:pPr lvl="1"/>
            <a:r>
              <a:rPr lang="en-US" sz="2000">
                <a:latin typeface="Segoe UI"/>
                <a:cs typeface="Segoe UI"/>
              </a:rPr>
              <a:t>Jobs needing close task coordination (e.g., </a:t>
            </a:r>
            <a:r>
              <a:rPr lang="en-US" sz="2000" b="1">
                <a:latin typeface="Segoe UI"/>
                <a:cs typeface="Segoe UI"/>
              </a:rPr>
              <a:t>assembly line work</a:t>
            </a:r>
            <a:r>
              <a:rPr lang="en-US" sz="2000">
                <a:latin typeface="Segoe UI"/>
                <a:cs typeface="Segoe UI"/>
              </a:rPr>
              <a:t>) do not fit flextime.</a:t>
            </a:r>
          </a:p>
          <a:p>
            <a:pPr lvl="1"/>
            <a:r>
              <a:rPr lang="en-US" sz="2000">
                <a:latin typeface="Segoe UI"/>
                <a:cs typeface="Segoe UI"/>
              </a:rPr>
              <a:t>Service jobs requiring presence during the entire workday also do not align with flextime.</a:t>
            </a:r>
          </a:p>
          <a:p>
            <a:r>
              <a:rPr lang="en-US" sz="2000">
                <a:latin typeface="Segoe UI"/>
                <a:cs typeface="Segoe UI"/>
              </a:rPr>
              <a:t>For managers and supervisors with already high autonomy, flextime offers </a:t>
            </a:r>
            <a:r>
              <a:rPr lang="en-US" sz="2000" b="1">
                <a:latin typeface="Segoe UI"/>
                <a:cs typeface="Segoe UI"/>
              </a:rPr>
              <a:t>less added value</a:t>
            </a:r>
            <a:r>
              <a:rPr lang="en-US" sz="2000">
                <a:latin typeface="Segoe UI"/>
                <a:cs typeface="Segoe UI"/>
              </a:rPr>
              <a:t>.</a:t>
            </a:r>
          </a:p>
          <a:p>
            <a:endParaRPr lang="en-US"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86104418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3DC9-E139-81D9-5F53-77194693C946}"/>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Job Sharing</a:t>
            </a:r>
            <a:endParaRPr lang="en-US" sz="12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CCF3505-7AEA-0702-E946-F98AC5DF1A83}"/>
              </a:ext>
            </a:extLst>
          </p:cNvPr>
          <p:cNvSpPr>
            <a:spLocks noGrp="1"/>
          </p:cNvSpPr>
          <p:nvPr>
            <p:ph idx="1"/>
          </p:nvPr>
        </p:nvSpPr>
        <p:spPr/>
        <p:txBody>
          <a:bodyPr vert="horz" lIns="91440" tIns="45720" rIns="91440" bIns="45720" rtlCol="0" anchor="t">
            <a:normAutofit/>
          </a:bodyPr>
          <a:lstStyle/>
          <a:p>
            <a:r>
              <a:rPr lang="en-US" sz="2400" b="1"/>
              <a:t>Example of Job Sharing</a:t>
            </a:r>
            <a:endParaRPr lang="en-US" sz="2400">
              <a:ea typeface="Calibri" panose="020F0502020204030204"/>
              <a:cs typeface="Calibri" panose="020F0502020204030204"/>
            </a:endParaRPr>
          </a:p>
          <a:p>
            <a:r>
              <a:rPr lang="en-US" sz="1600">
                <a:latin typeface="Segoe UI"/>
                <a:cs typeface="Segoe UI"/>
              </a:rPr>
              <a:t>Lynda Thomas and Hilary Cross serve as </a:t>
            </a:r>
            <a:r>
              <a:rPr lang="en-US" sz="1600" b="1">
                <a:latin typeface="Segoe UI"/>
                <a:cs typeface="Segoe UI"/>
              </a:rPr>
              <a:t>co‑CEOs</a:t>
            </a:r>
            <a:r>
              <a:rPr lang="en-US" sz="1600">
                <a:latin typeface="Segoe UI"/>
                <a:cs typeface="Segoe UI"/>
              </a:rPr>
              <a:t> of Macmillan cancer charity by </a:t>
            </a:r>
            <a:r>
              <a:rPr lang="en-US" sz="1600" b="1">
                <a:latin typeface="Segoe UI"/>
                <a:cs typeface="Segoe UI"/>
              </a:rPr>
              <a:t>sharing the same job</a:t>
            </a:r>
            <a:r>
              <a:rPr lang="en-US" sz="1600">
                <a:latin typeface="Segoe UI"/>
                <a:cs typeface="Segoe UI"/>
              </a:rPr>
              <a:t>.</a:t>
            </a:r>
            <a:endParaRPr lang="en-US" sz="1600">
              <a:ea typeface="Calibri"/>
              <a:cs typeface="Calibri"/>
            </a:endParaRPr>
          </a:p>
          <a:p>
            <a:r>
              <a:rPr lang="en-US" sz="1600">
                <a:latin typeface="Segoe UI"/>
                <a:cs typeface="Segoe UI"/>
              </a:rPr>
              <a:t>Thomas works </a:t>
            </a:r>
            <a:r>
              <a:rPr lang="en-US" sz="1600" b="1">
                <a:latin typeface="Segoe UI"/>
                <a:cs typeface="Segoe UI"/>
              </a:rPr>
              <a:t>Monday to Wednesday noon</a:t>
            </a:r>
            <a:r>
              <a:rPr lang="en-US" sz="1600">
                <a:latin typeface="Segoe UI"/>
                <a:cs typeface="Segoe UI"/>
              </a:rPr>
              <a:t>, and Cross works </a:t>
            </a:r>
            <a:r>
              <a:rPr lang="en-US" sz="1600" b="1">
                <a:latin typeface="Segoe UI"/>
                <a:cs typeface="Segoe UI"/>
              </a:rPr>
              <a:t>Wednesday noon to Friday</a:t>
            </a:r>
            <a:r>
              <a:rPr lang="en-US" sz="1600">
                <a:latin typeface="Segoe UI"/>
                <a:cs typeface="Segoe UI"/>
              </a:rPr>
              <a:t>.</a:t>
            </a:r>
            <a:endParaRPr lang="en-US" sz="1600">
              <a:ea typeface="Calibri"/>
              <a:cs typeface="Calibri"/>
            </a:endParaRPr>
          </a:p>
          <a:p>
            <a:r>
              <a:rPr lang="en-US" sz="1600">
                <a:latin typeface="Segoe UI"/>
                <a:cs typeface="Segoe UI"/>
              </a:rPr>
              <a:t>They have shared jobs for over </a:t>
            </a:r>
            <a:r>
              <a:rPr lang="en-US" sz="1600" b="1">
                <a:latin typeface="Segoe UI"/>
                <a:cs typeface="Segoe UI"/>
              </a:rPr>
              <a:t>15 years</a:t>
            </a:r>
            <a:r>
              <a:rPr lang="en-US" sz="1600">
                <a:latin typeface="Segoe UI"/>
                <a:cs typeface="Segoe UI"/>
              </a:rPr>
              <a:t>, balancing </a:t>
            </a:r>
            <a:r>
              <a:rPr lang="en-US" sz="1600" b="1">
                <a:latin typeface="Segoe UI"/>
                <a:cs typeface="Segoe UI"/>
              </a:rPr>
              <a:t>family life</a:t>
            </a:r>
            <a:r>
              <a:rPr lang="en-US" sz="1600">
                <a:latin typeface="Segoe UI"/>
                <a:cs typeface="Segoe UI"/>
              </a:rPr>
              <a:t> with career progression.</a:t>
            </a:r>
            <a:endParaRPr lang="en-US" sz="1600">
              <a:ea typeface="Calibri"/>
              <a:cs typeface="Calibri"/>
            </a:endParaRPr>
          </a:p>
          <a:p>
            <a:r>
              <a:rPr lang="en-US" sz="1600">
                <a:latin typeface="Segoe UI"/>
                <a:cs typeface="Segoe UI"/>
              </a:rPr>
              <a:t>They partnered in </a:t>
            </a:r>
            <a:r>
              <a:rPr lang="en-US" sz="1600" b="1">
                <a:latin typeface="Segoe UI"/>
                <a:cs typeface="Segoe UI"/>
              </a:rPr>
              <a:t>2001</a:t>
            </a:r>
            <a:r>
              <a:rPr lang="en-US" sz="1600">
                <a:latin typeface="Segoe UI"/>
                <a:cs typeface="Segoe UI"/>
              </a:rPr>
              <a:t>, job‑sharing throughout their journey to the top.</a:t>
            </a:r>
            <a:endParaRPr lang="en-US" sz="1600">
              <a:ea typeface="Calibri"/>
              <a:cs typeface="Calibri"/>
            </a:endParaRPr>
          </a:p>
          <a:p>
            <a:r>
              <a:rPr lang="en-US" sz="2400" b="1"/>
              <a:t>What Job Sharing Is</a:t>
            </a:r>
            <a:endParaRPr lang="en-US" sz="2400">
              <a:ea typeface="Calibri"/>
              <a:cs typeface="Calibri"/>
            </a:endParaRPr>
          </a:p>
          <a:p>
            <a:r>
              <a:rPr lang="en-US" sz="1600">
                <a:latin typeface="Segoe UI"/>
                <a:cs typeface="Segoe UI"/>
              </a:rPr>
              <a:t>Job sharing = </a:t>
            </a:r>
            <a:r>
              <a:rPr lang="en-US" sz="1600" b="1">
                <a:latin typeface="Segoe UI"/>
                <a:cs typeface="Segoe UI"/>
              </a:rPr>
              <a:t>two or more people splitting one full‑time job</a:t>
            </a:r>
            <a:r>
              <a:rPr lang="en-US" sz="1600">
                <a:latin typeface="Segoe UI"/>
                <a:cs typeface="Segoe UI"/>
              </a:rPr>
              <a:t>.</a:t>
            </a:r>
            <a:endParaRPr lang="en-US" sz="1600">
              <a:ea typeface="Calibri"/>
              <a:cs typeface="Calibri"/>
            </a:endParaRPr>
          </a:p>
          <a:p>
            <a:r>
              <a:rPr lang="en-US" sz="1600">
                <a:latin typeface="Segoe UI"/>
                <a:cs typeface="Segoe UI"/>
              </a:rPr>
              <a:t>Employers benefit by getting </a:t>
            </a:r>
            <a:r>
              <a:rPr lang="en-US" sz="1600" b="1">
                <a:latin typeface="Segoe UI"/>
                <a:cs typeface="Segoe UI"/>
              </a:rPr>
              <a:t>broader skills and experience</a:t>
            </a:r>
            <a:r>
              <a:rPr lang="en-US" sz="1600">
                <a:latin typeface="Segoe UI"/>
                <a:cs typeface="Segoe UI"/>
              </a:rPr>
              <a:t> than from a single employee.</a:t>
            </a:r>
            <a:endParaRPr lang="en-US" sz="1600">
              <a:ea typeface="Calibri"/>
              <a:cs typeface="Calibri"/>
            </a:endParaRPr>
          </a:p>
          <a:p>
            <a:r>
              <a:rPr lang="en-US" sz="1600">
                <a:latin typeface="Segoe UI"/>
                <a:cs typeface="Segoe UI"/>
              </a:rPr>
              <a:t>Helps organizations attract skilled workers (e.g., retirees, parents of young children) who cannot work full‑time.</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404679067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BEEE9-8D0F-ABDB-EF44-8C32403660E8}"/>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Job Sharing</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927839C-729B-B19B-EBF0-C8EBE45F5715}"/>
              </a:ext>
            </a:extLst>
          </p:cNvPr>
          <p:cNvSpPr>
            <a:spLocks noGrp="1"/>
          </p:cNvSpPr>
          <p:nvPr>
            <p:ph idx="1"/>
          </p:nvPr>
        </p:nvSpPr>
        <p:spPr/>
        <p:txBody>
          <a:bodyPr vert="horz" lIns="91440" tIns="45720" rIns="91440" bIns="45720" rtlCol="0" anchor="t">
            <a:normAutofit/>
          </a:bodyPr>
          <a:lstStyle/>
          <a:p>
            <a:r>
              <a:rPr lang="en-US" sz="2400" b="1"/>
              <a:t>Benefits for Employees</a:t>
            </a:r>
            <a:endParaRPr lang="en-US" sz="2400">
              <a:ea typeface="Calibri" panose="020F0502020204030204"/>
              <a:cs typeface="Calibri" panose="020F0502020204030204"/>
            </a:endParaRPr>
          </a:p>
          <a:p>
            <a:r>
              <a:rPr lang="en-US" sz="1600">
                <a:latin typeface="Segoe UI"/>
                <a:cs typeface="Segoe UI"/>
              </a:rPr>
              <a:t>Increased </a:t>
            </a:r>
            <a:r>
              <a:rPr lang="en-US" sz="1600" b="1">
                <a:latin typeface="Segoe UI"/>
                <a:cs typeface="Segoe UI"/>
              </a:rPr>
              <a:t>motivation and satisfaction</a:t>
            </a:r>
            <a:r>
              <a:rPr lang="en-US" sz="1600">
                <a:latin typeface="Segoe UI"/>
                <a:cs typeface="Segoe UI"/>
              </a:rPr>
              <a:t> by allowing better work–life balance.</a:t>
            </a:r>
            <a:endParaRPr lang="en-US" sz="1600">
              <a:ea typeface="Calibri"/>
              <a:cs typeface="Calibri"/>
            </a:endParaRPr>
          </a:p>
          <a:p>
            <a:r>
              <a:rPr lang="en-US" sz="1600">
                <a:latin typeface="Segoe UI"/>
                <a:cs typeface="Segoe UI"/>
              </a:rPr>
              <a:t>Enables employees to work even when full‑time hours are not possible.</a:t>
            </a:r>
            <a:endParaRPr lang="en-US" sz="1600">
              <a:ea typeface="Calibri"/>
              <a:cs typeface="Calibri"/>
            </a:endParaRPr>
          </a:p>
          <a:p>
            <a:r>
              <a:rPr lang="en-US" sz="2400" b="1"/>
              <a:t>Challenges and Limitations</a:t>
            </a:r>
            <a:endParaRPr lang="en-US" sz="2400">
              <a:ea typeface="Calibri"/>
              <a:cs typeface="Calibri"/>
            </a:endParaRPr>
          </a:p>
          <a:p>
            <a:r>
              <a:rPr lang="en-US" sz="1600">
                <a:latin typeface="Segoe UI"/>
                <a:cs typeface="Segoe UI"/>
              </a:rPr>
              <a:t>Not widely used—only </a:t>
            </a:r>
            <a:r>
              <a:rPr lang="en-US" sz="1600" b="1">
                <a:latin typeface="Segoe UI"/>
                <a:cs typeface="Segoe UI"/>
              </a:rPr>
              <a:t>18% of US organizations</a:t>
            </a:r>
            <a:r>
              <a:rPr lang="en-US" sz="1600">
                <a:latin typeface="Segoe UI"/>
                <a:cs typeface="Segoe UI"/>
              </a:rPr>
              <a:t> offer job sharing.</a:t>
            </a:r>
            <a:endParaRPr lang="en-US" sz="1600">
              <a:ea typeface="Calibri"/>
              <a:cs typeface="Calibri"/>
            </a:endParaRPr>
          </a:p>
          <a:p>
            <a:r>
              <a:rPr lang="en-US" sz="1600">
                <a:latin typeface="Segoe UI"/>
                <a:cs typeface="Segoe UI"/>
              </a:rPr>
              <a:t>Hard to find </a:t>
            </a:r>
            <a:r>
              <a:rPr lang="en-US" sz="1600" b="1">
                <a:latin typeface="Segoe UI"/>
                <a:cs typeface="Segoe UI"/>
              </a:rPr>
              <a:t>compatible partners</a:t>
            </a:r>
            <a:r>
              <a:rPr lang="en-US" sz="1600">
                <a:latin typeface="Segoe UI"/>
                <a:cs typeface="Segoe UI"/>
              </a:rPr>
              <a:t> to share a job effectively.</a:t>
            </a:r>
            <a:endParaRPr lang="en-US" sz="1600">
              <a:ea typeface="Calibri"/>
              <a:cs typeface="Calibri"/>
            </a:endParaRPr>
          </a:p>
          <a:p>
            <a:r>
              <a:rPr lang="en-US" sz="1600">
                <a:latin typeface="Segoe UI"/>
                <a:cs typeface="Segoe UI"/>
              </a:rPr>
              <a:t>Some employers perceive job sharers as </a:t>
            </a:r>
            <a:r>
              <a:rPr lang="en-US" sz="1600" b="1">
                <a:latin typeface="Segoe UI"/>
                <a:cs typeface="Segoe UI"/>
              </a:rPr>
              <a:t>less committed</a:t>
            </a:r>
            <a:r>
              <a:rPr lang="en-US" sz="1600">
                <a:latin typeface="Segoe UI"/>
                <a:cs typeface="Segoe UI"/>
              </a:rPr>
              <a:t>, which affects adoption.</a:t>
            </a:r>
            <a:endParaRPr lang="en-US" sz="1600">
              <a:ea typeface="Calibri"/>
              <a:cs typeface="Calibri"/>
            </a:endParaRPr>
          </a:p>
          <a:p>
            <a:r>
              <a:rPr lang="en-US" sz="2400" b="1"/>
              <a:t>Trends</a:t>
            </a:r>
            <a:endParaRPr lang="en-US" sz="2400">
              <a:ea typeface="Calibri"/>
              <a:cs typeface="Calibri"/>
            </a:endParaRPr>
          </a:p>
          <a:p>
            <a:r>
              <a:rPr lang="en-US" sz="1600">
                <a:latin typeface="Segoe UI"/>
                <a:cs typeface="Segoe UI"/>
              </a:rPr>
              <a:t>Some organizations introduced job sharing during the </a:t>
            </a:r>
            <a:r>
              <a:rPr lang="en-US" sz="1600" b="1">
                <a:latin typeface="Segoe UI"/>
                <a:cs typeface="Segoe UI"/>
              </a:rPr>
              <a:t>2007–2009 Great Recession</a:t>
            </a:r>
            <a:r>
              <a:rPr lang="en-US" sz="1600">
                <a:latin typeface="Segoe UI"/>
                <a:cs typeface="Segoe UI"/>
              </a:rPr>
              <a:t> to avoid layoffs.</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22864983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C102C-99A8-CEAE-4C03-AE05CC12F90A}"/>
              </a:ext>
            </a:extLst>
          </p:cNvPr>
          <p:cNvSpPr>
            <a:spLocks noGrp="1"/>
          </p:cNvSpPr>
          <p:nvPr>
            <p:ph type="title"/>
          </p:nvPr>
        </p:nvSpPr>
        <p:spPr/>
        <p:txBody>
          <a:bodyPr/>
          <a:lstStyle/>
          <a:p>
            <a:pPr algn="ctr"/>
            <a:r>
              <a:rPr lang="en-US" sz="3600" b="1">
                <a:latin typeface="Segoe UI"/>
                <a:cs typeface="Segoe UI"/>
              </a:rPr>
              <a:t>The Contingent Workforce</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5CAD0C3-2402-F46B-96EA-041241BAC495}"/>
              </a:ext>
            </a:extLst>
          </p:cNvPr>
          <p:cNvSpPr>
            <a:spLocks noGrp="1"/>
          </p:cNvSpPr>
          <p:nvPr>
            <p:ph idx="1"/>
          </p:nvPr>
        </p:nvSpPr>
        <p:spPr/>
        <p:txBody>
          <a:bodyPr vert="horz" lIns="91440" tIns="45720" rIns="91440" bIns="45720" rtlCol="0" anchor="t">
            <a:normAutofit/>
          </a:bodyPr>
          <a:lstStyle/>
          <a:p>
            <a:r>
              <a:rPr lang="en-US" sz="2400" b="1"/>
              <a:t>What the Contingent Workforce Is</a:t>
            </a:r>
            <a:endParaRPr lang="en-US" sz="2400">
              <a:ea typeface="Calibri" panose="020F0502020204030204"/>
              <a:cs typeface="Calibri" panose="020F0502020204030204"/>
            </a:endParaRPr>
          </a:p>
          <a:p>
            <a:r>
              <a:rPr lang="en-US" sz="1800">
                <a:latin typeface="Segoe UI"/>
                <a:cs typeface="Segoe UI"/>
              </a:rPr>
              <a:t>Contingent workers are </a:t>
            </a:r>
            <a:r>
              <a:rPr lang="en-US" sz="1800" b="1">
                <a:latin typeface="Segoe UI"/>
                <a:cs typeface="Segoe UI"/>
              </a:rPr>
              <a:t>not full‑time employees</a:t>
            </a:r>
            <a:r>
              <a:rPr lang="en-US" sz="1800">
                <a:latin typeface="Segoe UI"/>
                <a:cs typeface="Segoe UI"/>
              </a:rPr>
              <a:t>; they work on flexible, on‑demand schedules (e.g., Uber drivers).</a:t>
            </a:r>
            <a:endParaRPr lang="en-US" sz="1800">
              <a:ea typeface="Calibri"/>
              <a:cs typeface="Calibri"/>
            </a:endParaRPr>
          </a:p>
          <a:p>
            <a:r>
              <a:rPr lang="en-US" sz="1800">
                <a:latin typeface="Segoe UI"/>
                <a:cs typeface="Segoe UI"/>
              </a:rPr>
              <a:t>The use of contingent workers is </a:t>
            </a:r>
            <a:r>
              <a:rPr lang="en-US" sz="1800" b="1">
                <a:latin typeface="Segoe UI"/>
                <a:cs typeface="Segoe UI"/>
              </a:rPr>
              <a:t>growing worldwide</a:t>
            </a:r>
            <a:r>
              <a:rPr lang="en-US" sz="1800">
                <a:latin typeface="Segoe UI"/>
                <a:cs typeface="Segoe UI"/>
              </a:rPr>
              <a:t>, especially in the </a:t>
            </a:r>
            <a:r>
              <a:rPr lang="en-US" sz="1800" b="1">
                <a:latin typeface="Segoe UI"/>
                <a:cs typeface="Segoe UI"/>
              </a:rPr>
              <a:t>Asia‑Pacific region</a:t>
            </a:r>
            <a:r>
              <a:rPr lang="en-US" sz="1800">
                <a:latin typeface="Segoe UI"/>
                <a:cs typeface="Segoe UI"/>
              </a:rPr>
              <a:t>.</a:t>
            </a:r>
            <a:endParaRPr lang="en-US" sz="1800">
              <a:ea typeface="Calibri"/>
              <a:cs typeface="Calibri"/>
            </a:endParaRPr>
          </a:p>
          <a:p>
            <a:r>
              <a:rPr lang="en-US" sz="1800">
                <a:latin typeface="Segoe UI"/>
                <a:cs typeface="Segoe UI"/>
              </a:rPr>
              <a:t>Organizations use them to </a:t>
            </a:r>
            <a:r>
              <a:rPr lang="en-US" sz="1600">
                <a:latin typeface="Segoe UI"/>
                <a:cs typeface="Segoe UI"/>
              </a:rPr>
              <a:t>build</a:t>
            </a:r>
            <a:r>
              <a:rPr lang="en-US" sz="1800">
                <a:latin typeface="Segoe UI"/>
                <a:cs typeface="Segoe UI"/>
              </a:rPr>
              <a:t> a </a:t>
            </a:r>
            <a:r>
              <a:rPr lang="en-US" sz="1800" b="1">
                <a:latin typeface="Segoe UI"/>
                <a:cs typeface="Segoe UI"/>
              </a:rPr>
              <a:t>scalable and flexible workforce</a:t>
            </a:r>
            <a:r>
              <a:rPr lang="en-US" sz="1800">
                <a:latin typeface="Segoe UI"/>
                <a:cs typeface="Segoe UI"/>
              </a:rPr>
              <a:t> that can quickly adapt to market changes.</a:t>
            </a:r>
            <a:endParaRPr lang="en-US" sz="1800">
              <a:ea typeface="Calibri"/>
              <a:cs typeface="Calibri"/>
            </a:endParaRPr>
          </a:p>
          <a:p>
            <a:r>
              <a:rPr lang="en-US" sz="2400" b="1"/>
              <a:t>Why Organizations Use Contingent Workers</a:t>
            </a:r>
            <a:endParaRPr lang="en-US" sz="2400">
              <a:ea typeface="Calibri"/>
              <a:cs typeface="Calibri"/>
            </a:endParaRPr>
          </a:p>
          <a:p>
            <a:r>
              <a:rPr lang="en-US" sz="1800">
                <a:latin typeface="Segoe UI"/>
                <a:cs typeface="Segoe UI"/>
              </a:rPr>
              <a:t>Helps increase </a:t>
            </a:r>
            <a:r>
              <a:rPr lang="en-US" sz="1800" b="1">
                <a:latin typeface="Segoe UI"/>
                <a:cs typeface="Segoe UI"/>
              </a:rPr>
              <a:t>organizational flexibility</a:t>
            </a:r>
            <a:r>
              <a:rPr lang="en-US" sz="1800">
                <a:latin typeface="Segoe UI"/>
                <a:cs typeface="Segoe UI"/>
              </a:rPr>
              <a:t> and reduce costs.</a:t>
            </a:r>
            <a:endParaRPr lang="en-US" sz="1800">
              <a:ea typeface="Calibri"/>
              <a:cs typeface="Calibri"/>
            </a:endParaRPr>
          </a:p>
          <a:p>
            <a:r>
              <a:rPr lang="en-US" sz="1800" dirty="0">
                <a:latin typeface="Segoe UI"/>
                <a:cs typeface="Segoe UI"/>
              </a:rPr>
              <a:t>Allows companies to fill positions </a:t>
            </a:r>
            <a:r>
              <a:rPr lang="en-US" sz="1800" b="1" dirty="0">
                <a:latin typeface="Segoe UI"/>
                <a:cs typeface="Segoe UI"/>
              </a:rPr>
              <a:t>as needed</a:t>
            </a:r>
            <a:r>
              <a:rPr lang="en-US" sz="1800" dirty="0">
                <a:latin typeface="Segoe UI"/>
                <a:cs typeface="Segoe UI"/>
              </a:rPr>
              <a:t>, rather than maintaining a permanent workforce.</a:t>
            </a:r>
            <a:endParaRPr lang="en-US" sz="1800">
              <a:ea typeface="Calibri"/>
              <a:cs typeface="Calibri"/>
            </a:endParaRPr>
          </a:p>
          <a:p>
            <a:r>
              <a:rPr lang="en-US" sz="1800">
                <a:latin typeface="Segoe UI"/>
                <a:cs typeface="Segoe UI"/>
              </a:rPr>
              <a:t>Many industries, including </a:t>
            </a:r>
            <a:r>
              <a:rPr lang="en-US" sz="1800" b="1">
                <a:latin typeface="Segoe UI"/>
                <a:cs typeface="Segoe UI"/>
              </a:rPr>
              <a:t>healthcare</a:t>
            </a:r>
            <a:r>
              <a:rPr lang="en-US" sz="1800">
                <a:latin typeface="Segoe UI"/>
                <a:cs typeface="Segoe UI"/>
              </a:rPr>
              <a:t>, heavily depend on contingent workers.</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75157168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A57C5-C52B-C239-78EF-9935E4A170CC}"/>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The Contingent Workforce</a:t>
            </a:r>
            <a:endParaRPr lang="en-US" sz="24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D5F84A8-411D-97F2-5434-C2DC043F52E2}"/>
              </a:ext>
            </a:extLst>
          </p:cNvPr>
          <p:cNvSpPr>
            <a:spLocks noGrp="1"/>
          </p:cNvSpPr>
          <p:nvPr>
            <p:ph idx="1"/>
          </p:nvPr>
        </p:nvSpPr>
        <p:spPr/>
        <p:txBody>
          <a:bodyPr vert="horz" lIns="91440" tIns="45720" rIns="91440" bIns="45720" rtlCol="0" anchor="t">
            <a:normAutofit/>
          </a:bodyPr>
          <a:lstStyle/>
          <a:p>
            <a:r>
              <a:rPr lang="en-US" sz="2400" b="1"/>
              <a:t>Common Challenges</a:t>
            </a:r>
            <a:endParaRPr lang="en-US" sz="2400">
              <a:ea typeface="Calibri" panose="020F0502020204030204"/>
              <a:cs typeface="Calibri" panose="020F0502020204030204"/>
            </a:endParaRPr>
          </a:p>
          <a:p>
            <a:r>
              <a:rPr lang="en-US" sz="2000">
                <a:latin typeface="Segoe UI"/>
                <a:cs typeface="Segoe UI"/>
              </a:rPr>
              <a:t>A major difficulty is </a:t>
            </a:r>
            <a:r>
              <a:rPr lang="en-US" sz="2000" b="1">
                <a:latin typeface="Segoe UI"/>
                <a:cs typeface="Segoe UI"/>
              </a:rPr>
              <a:t>classifying</a:t>
            </a:r>
            <a:r>
              <a:rPr lang="en-US" sz="2000">
                <a:latin typeface="Segoe UI"/>
                <a:cs typeface="Segoe UI"/>
              </a:rPr>
              <a:t> who counts as a contingent worker—especially freelancers and independent contractors.</a:t>
            </a:r>
            <a:endParaRPr lang="en-US" sz="2000">
              <a:ea typeface="Calibri"/>
              <a:cs typeface="Calibri"/>
            </a:endParaRPr>
          </a:p>
          <a:p>
            <a:r>
              <a:rPr lang="en-US" sz="2000">
                <a:latin typeface="Segoe UI"/>
                <a:cs typeface="Segoe UI"/>
              </a:rPr>
              <a:t>Some companies rely on Managed Service Programs (MSPs) to manage large groups of contingent workers.</a:t>
            </a:r>
            <a:endParaRPr lang="en-US" sz="2000">
              <a:ea typeface="Calibri"/>
              <a:cs typeface="Calibri"/>
            </a:endParaRPr>
          </a:p>
          <a:p>
            <a:r>
              <a:rPr lang="en-US" sz="2000">
                <a:latin typeface="Segoe UI"/>
                <a:cs typeface="Segoe UI"/>
              </a:rPr>
              <a:t>In certain regions (e.g., China and India), contingent work is often used for </a:t>
            </a:r>
            <a:r>
              <a:rPr lang="en-US" sz="2000" b="1">
                <a:latin typeface="Segoe UI"/>
                <a:cs typeface="Segoe UI"/>
              </a:rPr>
              <a:t>short‑term needs</a:t>
            </a:r>
            <a:r>
              <a:rPr lang="en-US" sz="2000">
                <a:latin typeface="Segoe UI"/>
                <a:cs typeface="Segoe UI"/>
              </a:rPr>
              <a:t>, typically no longer than six months.</a:t>
            </a:r>
            <a:endParaRPr lang="en-US" sz="20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10532715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DB11-D823-35AA-8C0B-04406E16058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B170999-411C-5CEF-70F0-6DF343E53EB9}"/>
              </a:ext>
            </a:extLst>
          </p:cNvPr>
          <p:cNvSpPr>
            <a:spLocks noGrp="1"/>
          </p:cNvSpPr>
          <p:nvPr>
            <p:ph idx="1"/>
          </p:nvPr>
        </p:nvSpPr>
        <p:spPr/>
        <p:txBody>
          <a:bodyPr vert="horz" lIns="91440" tIns="45720" rIns="91440" bIns="45720" rtlCol="0" anchor="t">
            <a:normAutofit/>
          </a:bodyPr>
          <a:lstStyle/>
          <a:p>
            <a:r>
              <a:rPr lang="en-US" sz="2400" b="1">
                <a:ea typeface="Calibri"/>
                <a:cs typeface="Calibri"/>
              </a:rPr>
              <a:t>Trends and Future Outlook</a:t>
            </a:r>
            <a:endParaRPr lang="en-US" sz="2400">
              <a:ea typeface="Calibri"/>
              <a:cs typeface="Calibri"/>
            </a:endParaRPr>
          </a:p>
          <a:p>
            <a:r>
              <a:rPr lang="en-US" sz="1800">
                <a:latin typeface="Segoe UI"/>
                <a:cs typeface="Segoe UI"/>
              </a:rPr>
              <a:t>Despite legal uncertainties, reliance on contingent workers is expected to </a:t>
            </a:r>
            <a:r>
              <a:rPr lang="en-US" sz="1800" b="1">
                <a:latin typeface="Segoe UI"/>
                <a:cs typeface="Segoe UI"/>
              </a:rPr>
              <a:t>increase</a:t>
            </a:r>
            <a:r>
              <a:rPr lang="en-US" sz="1800">
                <a:latin typeface="Segoe UI"/>
                <a:cs typeface="Segoe UI"/>
              </a:rPr>
              <a:t>.</a:t>
            </a:r>
            <a:endParaRPr lang="en-US" sz="1800" dirty="0">
              <a:latin typeface="Segoe UI"/>
              <a:cs typeface="Segoe UI"/>
            </a:endParaRPr>
          </a:p>
          <a:p>
            <a:r>
              <a:rPr lang="en-US" sz="1800" dirty="0">
                <a:latin typeface="Segoe UI"/>
                <a:cs typeface="Segoe UI"/>
              </a:rPr>
              <a:t>Rapid technological change and competitive pressure mean companies can no longer guarantee </a:t>
            </a:r>
            <a:r>
              <a:rPr lang="en-US" sz="1800" b="1" dirty="0">
                <a:latin typeface="Segoe UI"/>
                <a:cs typeface="Segoe UI"/>
              </a:rPr>
              <a:t>long‑term job security</a:t>
            </a:r>
            <a:r>
              <a:rPr lang="en-US" sz="1800" dirty="0">
                <a:latin typeface="Segoe UI"/>
                <a:cs typeface="Segoe UI"/>
              </a:rPr>
              <a:t> </a:t>
            </a:r>
            <a:r>
              <a:rPr lang="en-US" sz="1800">
                <a:latin typeface="Segoe UI"/>
                <a:cs typeface="Segoe UI"/>
              </a:rPr>
              <a:t>or benefits</a:t>
            </a:r>
            <a:r>
              <a:rPr lang="en-US" sz="1800" dirty="0">
                <a:latin typeface="Segoe UI"/>
                <a:cs typeface="Segoe UI"/>
              </a:rPr>
              <a:t>.</a:t>
            </a:r>
          </a:p>
          <a:p>
            <a:r>
              <a:rPr lang="en-US" sz="1800">
                <a:latin typeface="Segoe UI"/>
                <a:cs typeface="Segoe UI"/>
              </a:rPr>
              <a:t>Traditional jobs are unlikely to disappear entirely, but predictions of their total decline may be exaggerated.</a:t>
            </a:r>
            <a:endParaRPr lang="en-US" sz="1800" dirty="0">
              <a:latin typeface="Segoe UI"/>
              <a:cs typeface="Segoe UI"/>
            </a:endParaRPr>
          </a:p>
          <a:p>
            <a:r>
              <a:rPr lang="en-US" sz="1800">
                <a:latin typeface="Segoe UI"/>
                <a:cs typeface="Segoe UI"/>
              </a:rPr>
              <a:t>In 2017, </a:t>
            </a:r>
            <a:r>
              <a:rPr lang="en-US" sz="1800" b="1">
                <a:latin typeface="Segoe UI"/>
                <a:cs typeface="Segoe UI"/>
              </a:rPr>
              <a:t>10% of American workers</a:t>
            </a:r>
            <a:r>
              <a:rPr lang="en-US" sz="1800">
                <a:latin typeface="Segoe UI"/>
                <a:cs typeface="Segoe UI"/>
              </a:rPr>
              <a:t> were in temporary or freelance roles.</a:t>
            </a:r>
            <a:endParaRPr lang="en-US" sz="1800" dirty="0">
              <a:latin typeface="Segoe UI"/>
              <a:cs typeface="Segoe UI"/>
            </a:endParaRPr>
          </a:p>
          <a:p>
            <a:r>
              <a:rPr lang="en-US" sz="1800">
                <a:latin typeface="Segoe UI"/>
                <a:cs typeface="Segoe UI"/>
              </a:rPr>
              <a:t>Contingent workers may become the </a:t>
            </a:r>
            <a:r>
              <a:rPr lang="en-US" sz="1800" b="1">
                <a:latin typeface="Segoe UI"/>
                <a:cs typeface="Segoe UI"/>
              </a:rPr>
              <a:t>dominant workforce</a:t>
            </a:r>
            <a:r>
              <a:rPr lang="en-US" sz="1800">
                <a:latin typeface="Segoe UI"/>
                <a:cs typeface="Segoe UI"/>
              </a:rPr>
              <a:t>, but this shift is still at least a decade away.</a:t>
            </a:r>
            <a:endParaRPr lang="en-US" sz="1800" dirty="0">
              <a:latin typeface="Segoe UI"/>
              <a:cs typeface="Segoe UI"/>
            </a:endParaRPr>
          </a:p>
          <a:p>
            <a:endParaRPr lang="en-US" sz="3600" dirty="0">
              <a:ea typeface="Calibri"/>
              <a:cs typeface="Calibri"/>
            </a:endParaRPr>
          </a:p>
        </p:txBody>
      </p:sp>
    </p:spTree>
    <p:extLst>
      <p:ext uri="{BB962C8B-B14F-4D97-AF65-F5344CB8AC3E}">
        <p14:creationId xmlns:p14="http://schemas.microsoft.com/office/powerpoint/2010/main" val="361154721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17AE-962F-3ED6-25A7-041AAFA58AF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B8A3B4-DF69-C002-EF5E-71058497AC98}"/>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Uber has 1–1.5 million workers globally, but only about </a:t>
            </a:r>
            <a:r>
              <a:rPr lang="en-US" sz="2000" b="1">
                <a:latin typeface="Segoe UI"/>
                <a:cs typeface="Segoe UI"/>
              </a:rPr>
              <a:t>10,000 are full‑time</a:t>
            </a:r>
            <a:r>
              <a:rPr lang="en-US" sz="2000">
                <a:latin typeface="Segoe UI"/>
                <a:cs typeface="Segoe UI"/>
              </a:rPr>
              <a:t>; the rest are contingent (gig) workers with flexible schedules.</a:t>
            </a:r>
            <a:endParaRPr lang="en-US" sz="2000">
              <a:ea typeface="Calibri" panose="020F0502020204030204"/>
              <a:cs typeface="Calibri" panose="020F0502020204030204"/>
            </a:endParaRPr>
          </a:p>
          <a:p>
            <a:r>
              <a:rPr lang="en-US" sz="2000">
                <a:latin typeface="Segoe UI"/>
                <a:cs typeface="Segoe UI"/>
              </a:rPr>
              <a:t>Use of contingent workers is </a:t>
            </a:r>
            <a:r>
              <a:rPr lang="en-US" sz="2000" b="1">
                <a:latin typeface="Segoe UI"/>
                <a:cs typeface="Segoe UI"/>
              </a:rPr>
              <a:t>increasing globally</a:t>
            </a:r>
            <a:r>
              <a:rPr lang="en-US" sz="2000">
                <a:latin typeface="Segoe UI"/>
                <a:cs typeface="Segoe UI"/>
              </a:rPr>
              <a:t>, especially in the </a:t>
            </a:r>
            <a:r>
              <a:rPr lang="en-US" sz="2000" b="1">
                <a:latin typeface="Segoe UI"/>
                <a:cs typeface="Segoe UI"/>
              </a:rPr>
              <a:t>Asia‑Pacific region</a:t>
            </a:r>
            <a:r>
              <a:rPr lang="en-US" sz="2000">
                <a:latin typeface="Segoe UI"/>
                <a:cs typeface="Segoe UI"/>
              </a:rPr>
              <a:t>, because it allows businesses to scale and adapt quickly.</a:t>
            </a:r>
            <a:endParaRPr lang="en-US" sz="2000">
              <a:ea typeface="Calibri"/>
              <a:cs typeface="Calibri"/>
            </a:endParaRPr>
          </a:p>
          <a:p>
            <a:r>
              <a:rPr lang="en-US" sz="2000">
                <a:latin typeface="Segoe UI"/>
                <a:cs typeface="Segoe UI"/>
              </a:rPr>
              <a:t>Companies often use </a:t>
            </a:r>
            <a:r>
              <a:rPr lang="en-US" sz="2000" b="1">
                <a:latin typeface="Segoe UI"/>
                <a:cs typeface="Segoe UI"/>
              </a:rPr>
              <a:t>Managed Service Providers (MSPs)</a:t>
            </a:r>
            <a:r>
              <a:rPr lang="en-US" sz="2000">
                <a:latin typeface="Segoe UI"/>
                <a:cs typeface="Segoe UI"/>
              </a:rPr>
              <a:t> to organize and manage contingent workers; the </a:t>
            </a:r>
            <a:r>
              <a:rPr lang="en-US" sz="2000" b="1">
                <a:latin typeface="Segoe UI"/>
                <a:cs typeface="Segoe UI"/>
              </a:rPr>
              <a:t>US and India</a:t>
            </a:r>
            <a:r>
              <a:rPr lang="en-US" sz="2000">
                <a:latin typeface="Segoe UI"/>
                <a:cs typeface="Segoe UI"/>
              </a:rPr>
              <a:t> are major providers of MSP services.</a:t>
            </a:r>
            <a:endParaRPr lang="en-US" sz="2000">
              <a:ea typeface="Calibri"/>
              <a:cs typeface="Calibri"/>
            </a:endParaRPr>
          </a:p>
          <a:p>
            <a:r>
              <a:rPr lang="en-US" sz="2000" dirty="0">
                <a:latin typeface="Segoe UI"/>
                <a:cs typeface="Segoe UI"/>
              </a:rPr>
              <a:t>Full‑time jobs are declining as organizations seek </a:t>
            </a:r>
            <a:r>
              <a:rPr lang="en-US" sz="2000" b="1" dirty="0">
                <a:latin typeface="Segoe UI"/>
                <a:cs typeface="Segoe UI"/>
              </a:rPr>
              <a:t>greater flexibility</a:t>
            </a:r>
            <a:r>
              <a:rPr lang="en-US" sz="2000" dirty="0">
                <a:latin typeface="Segoe UI"/>
                <a:cs typeface="Segoe UI"/>
              </a:rPr>
              <a:t> and </a:t>
            </a:r>
            <a:r>
              <a:rPr lang="en-US" sz="2000" b="1" dirty="0">
                <a:latin typeface="Segoe UI"/>
                <a:cs typeface="Segoe UI"/>
              </a:rPr>
              <a:t>lower costs</a:t>
            </a:r>
            <a:r>
              <a:rPr lang="en-US" sz="2000" dirty="0">
                <a:latin typeface="Segoe UI"/>
                <a:cs typeface="Segoe UI"/>
              </a:rPr>
              <a:t>, relying more on contingent </a:t>
            </a:r>
            <a:r>
              <a:rPr lang="en-US" sz="2000" dirty="0" err="1">
                <a:latin typeface="Segoe UI"/>
                <a:cs typeface="Segoe UI"/>
              </a:rPr>
              <a:t>labour</a:t>
            </a:r>
            <a:r>
              <a:rPr lang="en-US" sz="2000" dirty="0">
                <a:latin typeface="Segoe UI"/>
                <a:cs typeface="Segoe UI"/>
              </a:rPr>
              <a:t>.</a:t>
            </a:r>
            <a:endParaRPr lang="en-US" sz="2000">
              <a:ea typeface="Calibri"/>
              <a:cs typeface="Calibri"/>
            </a:endParaRPr>
          </a:p>
          <a:p>
            <a:r>
              <a:rPr lang="en-US" sz="2000">
                <a:latin typeface="Segoe UI"/>
                <a:cs typeface="Segoe UI"/>
              </a:rPr>
              <a:t>Surveys show widespread use of contingent workers—e.g., </a:t>
            </a:r>
            <a:r>
              <a:rPr lang="en-US" sz="2000" b="1">
                <a:latin typeface="Segoe UI"/>
                <a:cs typeface="Segoe UI"/>
              </a:rPr>
              <a:t>81% of healthcare organizations</a:t>
            </a:r>
            <a:r>
              <a:rPr lang="en-US" sz="2000">
                <a:latin typeface="Segoe UI"/>
                <a:cs typeface="Segoe UI"/>
              </a:rPr>
              <a:t> use them.</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90665029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CB609-70EF-5115-0DF9-D7C36C22989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D53C38-30B2-E533-9F53-2BFC85A84D31}"/>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A major challenge for businesses is determining </a:t>
            </a:r>
            <a:r>
              <a:rPr lang="en-US" sz="1800" b="1" dirty="0">
                <a:latin typeface="Segoe UI"/>
                <a:cs typeface="Segoe UI"/>
              </a:rPr>
              <a:t>who qualifies as an employee vs. an independent contractor</a:t>
            </a:r>
            <a:r>
              <a:rPr lang="en-US" sz="1800" dirty="0">
                <a:latin typeface="Segoe UI"/>
                <a:cs typeface="Segoe UI"/>
              </a:rPr>
              <a:t>, affecting legal and tax obligations.</a:t>
            </a:r>
            <a:endParaRPr lang="en-US" sz="1800">
              <a:ea typeface="Calibri" panose="020F0502020204030204"/>
              <a:cs typeface="Calibri" panose="020F0502020204030204"/>
            </a:endParaRPr>
          </a:p>
          <a:p>
            <a:r>
              <a:rPr lang="en-US" sz="1800">
                <a:latin typeface="Segoe UI"/>
                <a:cs typeface="Segoe UI"/>
              </a:rPr>
              <a:t>Example: Philps used MSPs in China and India to expand contingent staffing, but </a:t>
            </a:r>
            <a:r>
              <a:rPr lang="en-US" sz="1800" b="1">
                <a:latin typeface="Segoe UI"/>
                <a:cs typeface="Segoe UI"/>
              </a:rPr>
              <a:t>local laws</a:t>
            </a:r>
            <a:r>
              <a:rPr lang="en-US" sz="1800">
                <a:latin typeface="Segoe UI"/>
                <a:cs typeface="Segoe UI"/>
              </a:rPr>
              <a:t> (e.g., in China) limit contingent workers to a </a:t>
            </a:r>
            <a:r>
              <a:rPr lang="en-US" sz="1800" b="1">
                <a:latin typeface="Segoe UI"/>
                <a:cs typeface="Segoe UI"/>
              </a:rPr>
              <a:t>maximum of six months</a:t>
            </a:r>
            <a:r>
              <a:rPr lang="en-US" sz="1800">
                <a:latin typeface="Segoe UI"/>
                <a:cs typeface="Segoe UI"/>
              </a:rPr>
              <a:t>.</a:t>
            </a:r>
            <a:endParaRPr lang="en-US" sz="1800">
              <a:ea typeface="Calibri"/>
              <a:cs typeface="Calibri"/>
            </a:endParaRPr>
          </a:p>
          <a:p>
            <a:r>
              <a:rPr lang="en-US" sz="1800">
                <a:latin typeface="Segoe UI"/>
                <a:cs typeface="Segoe UI"/>
              </a:rPr>
              <a:t>Contingent work is expected to </a:t>
            </a:r>
            <a:r>
              <a:rPr lang="en-US" sz="1800" b="1">
                <a:latin typeface="Segoe UI"/>
                <a:cs typeface="Segoe UI"/>
              </a:rPr>
              <a:t>continue growing</a:t>
            </a:r>
            <a:r>
              <a:rPr lang="en-US" sz="1800">
                <a:latin typeface="Segoe UI"/>
                <a:cs typeface="Segoe UI"/>
              </a:rPr>
              <a:t>, driven by rapid technological change and the need for adaptable staffing models.</a:t>
            </a:r>
            <a:endParaRPr lang="en-US" sz="1800">
              <a:ea typeface="Calibri"/>
              <a:cs typeface="Calibri"/>
            </a:endParaRPr>
          </a:p>
          <a:p>
            <a:r>
              <a:rPr lang="en-US" sz="1800" dirty="0">
                <a:latin typeface="Segoe UI"/>
                <a:cs typeface="Segoe UI"/>
              </a:rPr>
              <a:t>Traditional full‑time employment may decline, though predictions of its disappearance are </a:t>
            </a:r>
            <a:r>
              <a:rPr lang="en-US" sz="1800" b="1" dirty="0">
                <a:latin typeface="Segoe UI"/>
                <a:cs typeface="Segoe UI"/>
              </a:rPr>
              <a:t>likely exaggerated</a:t>
            </a:r>
            <a:r>
              <a:rPr lang="en-US" sz="1800" dirty="0">
                <a:latin typeface="Segoe UI"/>
                <a:cs typeface="Segoe UI"/>
              </a:rPr>
              <a:t>.</a:t>
            </a:r>
            <a:endParaRPr lang="en-US" sz="1800">
              <a:ea typeface="Calibri"/>
              <a:cs typeface="Calibri"/>
            </a:endParaRPr>
          </a:p>
          <a:p>
            <a:r>
              <a:rPr lang="en-US" sz="1800">
                <a:latin typeface="Segoe UI"/>
                <a:cs typeface="Segoe UI"/>
              </a:rPr>
              <a:t>In 2017, about </a:t>
            </a:r>
            <a:r>
              <a:rPr lang="en-US" sz="1800" b="1">
                <a:latin typeface="Segoe UI"/>
                <a:cs typeface="Segoe UI"/>
              </a:rPr>
              <a:t>10% of American workers</a:t>
            </a:r>
            <a:r>
              <a:rPr lang="en-US" sz="1800">
                <a:latin typeface="Segoe UI"/>
                <a:cs typeface="Segoe UI"/>
              </a:rPr>
              <a:t> were in temporary or freelance jobs.</a:t>
            </a:r>
            <a:endParaRPr lang="en-US" sz="1800">
              <a:ea typeface="Calibri"/>
              <a:cs typeface="Calibri"/>
            </a:endParaRPr>
          </a:p>
          <a:p>
            <a:r>
              <a:rPr lang="en-US" sz="1800" dirty="0">
                <a:latin typeface="Segoe UI"/>
                <a:cs typeface="Segoe UI"/>
              </a:rPr>
              <a:t>While contingent work may become dominant in the future, this shift will likely take </a:t>
            </a:r>
            <a:r>
              <a:rPr lang="en-US" sz="1800" b="1" dirty="0">
                <a:latin typeface="Segoe UI"/>
                <a:cs typeface="Segoe UI"/>
              </a:rPr>
              <a:t>a decade or more</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67425957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35AC7-6E44-2EE8-E6D3-82A026F5E3AD}"/>
              </a:ext>
            </a:extLst>
          </p:cNvPr>
          <p:cNvSpPr>
            <a:spLocks noGrp="1"/>
          </p:cNvSpPr>
          <p:nvPr>
            <p:ph type="title"/>
          </p:nvPr>
        </p:nvSpPr>
        <p:spPr/>
        <p:txBody>
          <a:bodyPr>
            <a:normAutofit fontScale="90000"/>
          </a:bodyPr>
          <a:lstStyle/>
          <a:p>
            <a:br>
              <a:rPr lang="en-US" dirty="0"/>
            </a:br>
            <a:r>
              <a:rPr lang="en-US"/>
              <a:t>Case Application 2: The Invisible Workforce at Google</a:t>
            </a:r>
          </a:p>
          <a:p>
            <a:endParaRPr lang="en-GB" dirty="0"/>
          </a:p>
        </p:txBody>
      </p:sp>
      <p:sp>
        <p:nvSpPr>
          <p:cNvPr id="3" name="Content Placeholder 2">
            <a:extLst>
              <a:ext uri="{FF2B5EF4-FFF2-40B4-BE49-F238E27FC236}">
                <a16:creationId xmlns:a16="http://schemas.microsoft.com/office/drawing/2014/main" id="{81E73778-9C95-3967-B4ED-DB429AD4616B}"/>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Imagine being at all-company meetings where trays of hors d’oeuvres and drinks are being served, but you and the others who aren’t wearing white badges are asked to return to your desks. That has been the experience of some contractors at Google. There aren’t just a few contractors at Google these days. In early 2018, there were more contractors than regular employees (and there were more than 89,000 regular employees).</a:t>
            </a:r>
            <a:br>
              <a:rPr lang="en-US" dirty="0">
                <a:ea typeface="+mn-lt"/>
                <a:cs typeface="+mn-lt"/>
              </a:rPr>
            </a:br>
            <a:r>
              <a:rPr lang="en-US" dirty="0">
                <a:ea typeface="+mn-lt"/>
                <a:cs typeface="+mn-lt"/>
              </a:rPr>
              <a:t> </a:t>
            </a:r>
            <a:br>
              <a:rPr lang="en-US" dirty="0">
                <a:ea typeface="+mn-lt"/>
                <a:cs typeface="+mn-lt"/>
              </a:rPr>
            </a:br>
            <a:r>
              <a:rPr lang="en-US" dirty="0">
                <a:ea typeface="+mn-lt"/>
                <a:cs typeface="+mn-lt"/>
              </a:rPr>
              <a:t>Google spokespeople have said that they hire contractors when the company needs to fill temporary positions that arise due to events like upswings in workload or paternity leave. Contractor hiring also can be done when there is a need for a certain specialty within the company. Former Google hiring managers explain that hiring expensive engineers in fields like artificial intelligence can sometimes cost as much as $1 million per year, so contractors offer a way to bring the budget back in line. Contractors can be hired quickly—within days—whereas it can take months to hire regular employees at Google.</a:t>
            </a:r>
            <a:br>
              <a:rPr lang="en-US" dirty="0">
                <a:ea typeface="+mn-lt"/>
                <a:cs typeface="+mn-lt"/>
              </a:rPr>
            </a:br>
            <a:r>
              <a:rPr lang="en-US" dirty="0">
                <a:ea typeface="+mn-lt"/>
                <a:cs typeface="+mn-lt"/>
              </a:rPr>
              <a:t> </a:t>
            </a:r>
            <a:br>
              <a:rPr lang="en-US" dirty="0">
                <a:ea typeface="+mn-lt"/>
                <a:cs typeface="+mn-lt"/>
              </a:rPr>
            </a:br>
            <a:r>
              <a:rPr lang="en-US" dirty="0">
                <a:ea typeface="+mn-lt"/>
                <a:cs typeface="+mn-lt"/>
              </a:rPr>
              <a:t>There are advantages to being a contractor at Google. Even though they are asked to list their association with Google as being a contractor on LinkedIn, just mentioning Google can open doors. Chris Szymczak, a former Google contractor, had several Google coworkers serve as references. ‘They were just immensely supportive ... the gig was a real springboard for me.’</a:t>
            </a:r>
            <a:endParaRPr lang="en-GB" dirty="0"/>
          </a:p>
          <a:p>
            <a:endParaRPr lang="en-GB" dirty="0"/>
          </a:p>
        </p:txBody>
      </p:sp>
    </p:spTree>
    <p:extLst>
      <p:ext uri="{BB962C8B-B14F-4D97-AF65-F5344CB8AC3E}">
        <p14:creationId xmlns:p14="http://schemas.microsoft.com/office/powerpoint/2010/main" val="68996298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0596-8055-B93B-1186-7B3BE1EDC4BD}"/>
              </a:ext>
            </a:extLst>
          </p:cNvPr>
          <p:cNvSpPr>
            <a:spLocks noGrp="1"/>
          </p:cNvSpPr>
          <p:nvPr>
            <p:ph type="title"/>
          </p:nvPr>
        </p:nvSpPr>
        <p:spPr/>
        <p:txBody>
          <a:bodyPr/>
          <a:lstStyle/>
          <a:p>
            <a:r>
              <a:rPr lang="en-US" sz="4000">
                <a:ea typeface="Calibri Light"/>
                <a:cs typeface="Calibri Light"/>
              </a:rPr>
              <a:t>Case Application 2: The Invisible Workforce at Google</a:t>
            </a:r>
            <a:endParaRPr lang="en-US"/>
          </a:p>
        </p:txBody>
      </p:sp>
      <p:sp>
        <p:nvSpPr>
          <p:cNvPr id="3" name="Content Placeholder 2">
            <a:extLst>
              <a:ext uri="{FF2B5EF4-FFF2-40B4-BE49-F238E27FC236}">
                <a16:creationId xmlns:a16="http://schemas.microsoft.com/office/drawing/2014/main" id="{45FF5AD5-CD85-13C7-32B0-6A1F105C61B8}"/>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Life as a contractor has its negatives. ‘People look down on you even though you’re doing the same work,’ said one former Google contractor. ‘You’re there, but you’re not there.’ Your work assignment can end without notice; asking contractors to hand in their laptop the next day could happen. Google views contractors’ pay, benefits, and grievances to be the hiring agencies’ issues. That means, for example, that experiencing verbal harassment at work is the hiring company’s concern rather than Google’s. There are contractor janitors at Google who make just over half of what is considered to be a ‘low income’ level of pay in the county where Google’s headquarters is located. Benefits tend be less than competitive, such as was the case for a former Google contractor who was paying $600 per month for health insurance.</a:t>
            </a:r>
            <a:br>
              <a:rPr lang="en-US" dirty="0">
                <a:ea typeface="+mn-lt"/>
                <a:cs typeface="+mn-lt"/>
              </a:rPr>
            </a:br>
            <a:r>
              <a:rPr lang="en-US" dirty="0">
                <a:ea typeface="+mn-lt"/>
                <a:cs typeface="+mn-lt"/>
              </a:rPr>
              <a:t> </a:t>
            </a:r>
            <a:br>
              <a:rPr lang="en-US" dirty="0">
                <a:ea typeface="+mn-lt"/>
                <a:cs typeface="+mn-lt"/>
              </a:rPr>
            </a:br>
            <a:r>
              <a:rPr lang="en-US" dirty="0">
                <a:ea typeface="+mn-lt"/>
                <a:cs typeface="+mn-lt"/>
              </a:rPr>
              <a:t>A group of regular employees at Google met with the company’s senior leadership recently to complain about several issues—including concerns about contractors. Yana Calou, an organizer with Coworker.org, said that many Google employees believe the experiences of contractors could be better. Calou said contractors ‘feel isolated, precarious, and like second-class citizens.’</a:t>
            </a:r>
            <a:endParaRPr lang="en-US" dirty="0"/>
          </a:p>
          <a:p>
            <a:endParaRPr lang="en-US" dirty="0"/>
          </a:p>
        </p:txBody>
      </p:sp>
    </p:spTree>
    <p:extLst>
      <p:ext uri="{BB962C8B-B14F-4D97-AF65-F5344CB8AC3E}">
        <p14:creationId xmlns:p14="http://schemas.microsoft.com/office/powerpoint/2010/main" val="33463771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58402-9F05-B563-666D-25852DB4BAA3}"/>
              </a:ext>
            </a:extLst>
          </p:cNvPr>
          <p:cNvSpPr>
            <a:spLocks noGrp="1"/>
          </p:cNvSpPr>
          <p:nvPr>
            <p:ph type="title"/>
          </p:nvPr>
        </p:nvSpPr>
        <p:spPr/>
        <p:txBody>
          <a:bodyPr/>
          <a:lstStyle/>
          <a:p>
            <a:pPr algn="ctr"/>
            <a:br>
              <a:rPr lang="en-US" dirty="0"/>
            </a:br>
            <a:r>
              <a:rPr lang="en-US"/>
              <a:t>Discussion Questions</a:t>
            </a:r>
          </a:p>
          <a:p>
            <a:endParaRPr lang="en-US" dirty="0"/>
          </a:p>
        </p:txBody>
      </p:sp>
      <p:sp>
        <p:nvSpPr>
          <p:cNvPr id="3" name="Content Placeholder 2">
            <a:extLst>
              <a:ext uri="{FF2B5EF4-FFF2-40B4-BE49-F238E27FC236}">
                <a16:creationId xmlns:a16="http://schemas.microsoft.com/office/drawing/2014/main" id="{20F87CED-03DA-5BCF-C6FD-95AF3BAA5559}"/>
              </a:ext>
            </a:extLst>
          </p:cNvPr>
          <p:cNvSpPr>
            <a:spLocks noGrp="1"/>
          </p:cNvSpPr>
          <p:nvPr>
            <p:ph idx="1"/>
          </p:nvPr>
        </p:nvSpPr>
        <p:spPr/>
        <p:txBody>
          <a:bodyPr vert="horz" lIns="91440" tIns="45720" rIns="91440" bIns="45720" rtlCol="0" anchor="t">
            <a:normAutofit lnSpcReduction="10000"/>
          </a:bodyPr>
          <a:lstStyle/>
          <a:p>
            <a:r>
              <a:rPr lang="en-US">
                <a:ea typeface="+mn-lt"/>
                <a:cs typeface="+mn-lt"/>
              </a:rPr>
              <a:t> What are the advantages of contractor workers for a) Google and b) the workers themselves?</a:t>
            </a:r>
            <a:endParaRPr lang="en-US"/>
          </a:p>
          <a:p>
            <a:r>
              <a:rPr lang="en-US">
                <a:ea typeface="+mn-lt"/>
                <a:cs typeface="+mn-lt"/>
              </a:rPr>
              <a:t>What are the most important problems that you see with being a contractor?</a:t>
            </a:r>
            <a:endParaRPr lang="en-US"/>
          </a:p>
          <a:p>
            <a:r>
              <a:rPr lang="en-US">
                <a:ea typeface="+mn-lt"/>
                <a:cs typeface="+mn-lt"/>
              </a:rPr>
              <a:t> How do you think the contractor hiring arrangement could be improved to realize effective outcomes for both contractors and Google?</a:t>
            </a:r>
            <a:endParaRPr lang="en-US"/>
          </a:p>
          <a:p>
            <a:r>
              <a:rPr lang="en-US" dirty="0">
                <a:ea typeface="+mn-lt"/>
                <a:cs typeface="+mn-lt"/>
              </a:rPr>
              <a:t> Do you think the experiences of contractors and regular employees would have a better chance of being more similar to one another in a mechanistic or organic organizational structure? Explain the reasons for your answer.</a:t>
            </a:r>
            <a:endParaRPr lang="en-US" dirty="0"/>
          </a:p>
          <a:p>
            <a:endParaRPr lang="en-US" dirty="0"/>
          </a:p>
        </p:txBody>
      </p:sp>
    </p:spTree>
    <p:extLst>
      <p:ext uri="{BB962C8B-B14F-4D97-AF65-F5344CB8AC3E}">
        <p14:creationId xmlns:p14="http://schemas.microsoft.com/office/powerpoint/2010/main" val="343190762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1EA4-4F03-F384-EE2E-16EED3D032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11915F-2618-FC27-23F0-88703DAD933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777486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1408DE-2881-403F-A570-6CCF8CE1AC7C}">
  <ds:schemaRefs>
    <ds:schemaRef ds:uri="http://schemas.microsoft.com/sharepoint/v3/contenttype/forms"/>
  </ds:schemaRefs>
</ds:datastoreItem>
</file>

<file path=customXml/itemProps2.xml><?xml version="1.0" encoding="utf-8"?>
<ds:datastoreItem xmlns:ds="http://schemas.openxmlformats.org/officeDocument/2006/customXml" ds:itemID="{0334408B-902C-457E-9DEB-FD8BE1EFD4EF}">
  <ds:schemaRefs>
    <ds:schemaRef ds:uri="http://purl.org/dc/dcmitype/"/>
    <ds:schemaRef ds:uri="0d4f6ffa-9f28-4e2a-a23f-4264c91c95c3"/>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http://www.w3.org/XML/1998/namespace"/>
    <ds:schemaRef ds:uri="http://purl.org/dc/terms/"/>
    <ds:schemaRef ds:uri="http://schemas.microsoft.com/office/infopath/2007/PartnerControls"/>
    <ds:schemaRef ds:uri="a5bd8bae-d77b-4579-b242-1f3afbf66184"/>
  </ds:schemaRefs>
</ds:datastoreItem>
</file>

<file path=customXml/itemProps3.xml><?xml version="1.0" encoding="utf-8"?>
<ds:datastoreItem xmlns:ds="http://schemas.openxmlformats.org/officeDocument/2006/customXml" ds:itemID="{F3FC7B63-558E-4692-A411-A57DAD894C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Words>
  <Application>Microsoft Office PowerPoint</Application>
  <PresentationFormat>Widescreen</PresentationFormat>
  <Paragraphs>2</Paragraphs>
  <Slides>104</Slides>
  <Notes>0</Notes>
  <HiddenSlides>0</HiddenSlides>
  <MMClips>0</MMClips>
  <ScaleCrop>false</ScaleCrop>
  <HeadingPairs>
    <vt:vector size="4" baseType="variant">
      <vt:variant>
        <vt:lpstr>Theme</vt:lpstr>
      </vt:variant>
      <vt:variant>
        <vt:i4>1</vt:i4>
      </vt:variant>
      <vt:variant>
        <vt:lpstr>Slide Titles</vt:lpstr>
      </vt:variant>
      <vt:variant>
        <vt:i4>104</vt:i4>
      </vt:variant>
    </vt:vector>
  </HeadingPairs>
  <TitlesOfParts>
    <vt:vector size="105" baseType="lpstr">
      <vt:lpstr>Office Theme</vt:lpstr>
      <vt:lpstr>Session: 4&amp;5</vt:lpstr>
      <vt:lpstr>Introduction &amp; Background</vt:lpstr>
      <vt:lpstr>Introduction &amp; Background</vt:lpstr>
      <vt:lpstr>Learning Objectives</vt:lpstr>
      <vt:lpstr>Organizing and Organizational Structure</vt:lpstr>
      <vt:lpstr>PowerPoint Presentation</vt:lpstr>
      <vt:lpstr>Organizational Design</vt:lpstr>
      <vt:lpstr>PowerPoint Presentation</vt:lpstr>
      <vt:lpstr> Work Specialization (Division of Labor) </vt:lpstr>
      <vt:lpstr>PowerPoint Presentation</vt:lpstr>
      <vt:lpstr> Work Specialization (Division of Labor) </vt:lpstr>
      <vt:lpstr> Work Specialization (Division of Labor) </vt:lpstr>
      <vt:lpstr>PowerPoint Presentation</vt:lpstr>
      <vt:lpstr>PowerPoint Presentation</vt:lpstr>
      <vt:lpstr> Today’s View on Work Specialization </vt:lpstr>
      <vt:lpstr> Departmentalization </vt:lpstr>
      <vt:lpstr>PowerPoint Presentation</vt:lpstr>
      <vt:lpstr>PowerPoint Presentation</vt:lpstr>
      <vt:lpstr>PowerPoint Presentation</vt:lpstr>
      <vt:lpstr>Departmentalization</vt:lpstr>
      <vt:lpstr>Departmentalization</vt:lpstr>
      <vt:lpstr> Chain of Command </vt:lpstr>
      <vt:lpstr> Authority </vt:lpstr>
      <vt:lpstr> Responsibility </vt:lpstr>
      <vt:lpstr> Unity of Command </vt:lpstr>
      <vt:lpstr> Today’s View on Chain of Command </vt:lpstr>
      <vt:lpstr>PowerPoint Presentation</vt:lpstr>
      <vt:lpstr> What should Reid do to help the company make adjustments to the level of structure? </vt:lpstr>
      <vt:lpstr>PowerPoint Presentation</vt:lpstr>
      <vt:lpstr>PowerPoint Presentation</vt:lpstr>
      <vt:lpstr> Span of Control </vt:lpstr>
      <vt:lpstr> Span of Control </vt:lpstr>
      <vt:lpstr>PowerPoint Presentation</vt:lpstr>
      <vt:lpstr> Today’s View on Span of Control </vt:lpstr>
      <vt:lpstr>  Today’s View on Span of Control  </vt:lpstr>
      <vt:lpstr> Centralization and Decentralization </vt:lpstr>
      <vt:lpstr>PowerPoint Presentation</vt:lpstr>
      <vt:lpstr> Today’s View on Centralization and Decentralization </vt:lpstr>
      <vt:lpstr>PowerPoint Presentation</vt:lpstr>
      <vt:lpstr>Formalization </vt:lpstr>
      <vt:lpstr> Today’s View on Formalization </vt:lpstr>
      <vt:lpstr> Mechanistic and Organic Organizations </vt:lpstr>
      <vt:lpstr>Mechanistic Organizations </vt:lpstr>
      <vt:lpstr>PowerPoint Presentation</vt:lpstr>
      <vt:lpstr>PowerPoint Presentation</vt:lpstr>
      <vt:lpstr>PowerPoint Presentation</vt:lpstr>
      <vt:lpstr>PowerPoint Presentation</vt:lpstr>
      <vt:lpstr>CASE APPLICATION 1 Making a Flat Organization Work at Punchkick</vt:lpstr>
      <vt:lpstr> CASE APPLICATION 1 Making a Flat Organization Work at Punchkick </vt:lpstr>
      <vt:lpstr>Discussion Questions</vt:lpstr>
      <vt:lpstr>Contingency Factors Affecting Structural Choice</vt:lpstr>
      <vt:lpstr> Strategy and Structure </vt:lpstr>
      <vt:lpstr> Size and Structure </vt:lpstr>
      <vt:lpstr>PowerPoint Presentation</vt:lpstr>
      <vt:lpstr> Technology and Structure </vt:lpstr>
      <vt:lpstr> Technology and Structure </vt:lpstr>
      <vt:lpstr> Technology and Structure </vt:lpstr>
      <vt:lpstr>PowerPoint Presentation</vt:lpstr>
      <vt:lpstr> Environmental Uncertainty and Structure  </vt:lpstr>
      <vt:lpstr> Environmental Uncertainty and Structure  </vt:lpstr>
      <vt:lpstr> Environmental Uncertainty and Structure  </vt:lpstr>
      <vt:lpstr>Traditional Organizational Design Options</vt:lpstr>
      <vt:lpstr>PowerPoint Presentation</vt:lpstr>
      <vt:lpstr>   Simple Structure </vt:lpstr>
      <vt:lpstr> Simple Structure </vt:lpstr>
      <vt:lpstr>PowerPoint Presentation</vt:lpstr>
      <vt:lpstr> Functional Structure </vt:lpstr>
      <vt:lpstr> Divisional Structure </vt:lpstr>
      <vt:lpstr>Divisional Structure</vt:lpstr>
      <vt:lpstr>Organizing for Flexibility in the 21st Century</vt:lpstr>
      <vt:lpstr> Team Structures </vt:lpstr>
      <vt:lpstr>Google's findings on effective teams </vt:lpstr>
      <vt:lpstr> Team structures in large organizations </vt:lpstr>
      <vt:lpstr> Matrix and Project Structures </vt:lpstr>
      <vt:lpstr>Matrix Structure </vt:lpstr>
      <vt:lpstr>PowerPoint Presentation</vt:lpstr>
      <vt:lpstr>PowerPoint Presentation</vt:lpstr>
      <vt:lpstr>Project Structure  </vt:lpstr>
      <vt:lpstr>Project Structure  </vt:lpstr>
      <vt:lpstr> The Virtual Organization </vt:lpstr>
      <vt:lpstr>The Virtual Organization</vt:lpstr>
      <vt:lpstr>Telecommuting</vt:lpstr>
      <vt:lpstr> Telecommuting </vt:lpstr>
      <vt:lpstr>Telecommuting</vt:lpstr>
      <vt:lpstr>PowerPoint Presentation</vt:lpstr>
      <vt:lpstr>PowerPoint Presentation</vt:lpstr>
      <vt:lpstr>Compressed Workweek</vt:lpstr>
      <vt:lpstr>Compressed Workweek</vt:lpstr>
      <vt:lpstr>PowerPoint Presentation</vt:lpstr>
      <vt:lpstr>Flextime </vt:lpstr>
      <vt:lpstr>PowerPoint Presentation</vt:lpstr>
      <vt:lpstr>PowerPoint Presentation</vt:lpstr>
      <vt:lpstr>PowerPoint Presentation</vt:lpstr>
      <vt:lpstr> Job Sharing </vt:lpstr>
      <vt:lpstr> Job Sharing </vt:lpstr>
      <vt:lpstr>The Contingent Workforce</vt:lpstr>
      <vt:lpstr> The Contingent Workforce </vt:lpstr>
      <vt:lpstr>PowerPoint Presentation</vt:lpstr>
      <vt:lpstr>PowerPoint Presentation</vt:lpstr>
      <vt:lpstr>PowerPoint Presentation</vt:lpstr>
      <vt:lpstr> Case Application 2: The Invisible Workforce at Google </vt:lpstr>
      <vt:lpstr>Case Application 2: The Invisible Workforce at Google</vt:lpstr>
      <vt:lpstr> Discussion Questions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1540</cp:revision>
  <dcterms:created xsi:type="dcterms:W3CDTF">2024-03-01T19:01:40Z</dcterms:created>
  <dcterms:modified xsi:type="dcterms:W3CDTF">2026-04-08T14:08:35Z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