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26"/>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72" r:id="rId17"/>
    <p:sldId id="273" r:id="rId18"/>
    <p:sldId id="274" r:id="rId19"/>
    <p:sldId id="275" r:id="rId20"/>
    <p:sldId id="276" r:id="rId21"/>
    <p:sldId id="277" r:id="rId22"/>
    <p:sldId id="278" r:id="rId23"/>
    <p:sldId id="279"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532" autoAdjust="0"/>
    <p:restoredTop sz="94660"/>
  </p:normalViewPr>
  <p:slideViewPr>
    <p:cSldViewPr snapToGrid="0">
      <p:cViewPr varScale="1">
        <p:scale>
          <a:sx n="63" d="100"/>
          <a:sy n="63" d="100"/>
        </p:scale>
        <p:origin x="4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C49F40-E17C-4522-BC2A-213E00562D43}" type="datetimeFigureOut">
              <a:rPr lang="en-GB" smtClean="0"/>
              <a:t>04/12/2024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B5617A-A3F3-4C3A-81F3-5ABBE13AE34F}" type="slidenum">
              <a:rPr lang="en-GB" smtClean="0"/>
              <a:t>‹#›</a:t>
            </a:fld>
            <a:endParaRPr lang="en-GB"/>
          </a:p>
        </p:txBody>
      </p:sp>
    </p:spTree>
    <p:extLst>
      <p:ext uri="{BB962C8B-B14F-4D97-AF65-F5344CB8AC3E}">
        <p14:creationId xmlns:p14="http://schemas.microsoft.com/office/powerpoint/2010/main" val="3185538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B5617A-A3F3-4C3A-81F3-5ABBE13AE34F}" type="slidenum">
              <a:rPr lang="en-GB" smtClean="0"/>
              <a:t>6</a:t>
            </a:fld>
            <a:endParaRPr lang="en-GB"/>
          </a:p>
        </p:txBody>
      </p:sp>
    </p:spTree>
    <p:extLst>
      <p:ext uri="{BB962C8B-B14F-4D97-AF65-F5344CB8AC3E}">
        <p14:creationId xmlns:p14="http://schemas.microsoft.com/office/powerpoint/2010/main" val="2205523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51267-AA25-A1A4-29E0-46C4A63D8C5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61C4FDE-F026-2F14-7C73-7A2260EA1B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5DB09F-3420-2275-FDB2-FFD0ED8C9067}"/>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5" name="Footer Placeholder 4">
            <a:extLst>
              <a:ext uri="{FF2B5EF4-FFF2-40B4-BE49-F238E27FC236}">
                <a16:creationId xmlns:a16="http://schemas.microsoft.com/office/drawing/2014/main" id="{235AB518-DD09-3DA4-6313-8B3249C7D7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813520-A862-E3CA-FC34-FD701A1E3704}"/>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1317935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97951-EC3C-01AC-6FBD-ABEFEF9794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362DCAB-9A66-BBD6-464A-34B3E258062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9AD191-83B6-CB64-B7CE-32F8333CB753}"/>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5" name="Footer Placeholder 4">
            <a:extLst>
              <a:ext uri="{FF2B5EF4-FFF2-40B4-BE49-F238E27FC236}">
                <a16:creationId xmlns:a16="http://schemas.microsoft.com/office/drawing/2014/main" id="{35F2D127-48EB-2680-F809-65370025CB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006BFA-D9FE-B21E-2DC3-5461B62F9A74}"/>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4040747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87E4E-E12E-CA6F-0471-C2685919383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7ABF86B-D213-04C0-A9DB-A280D245CCB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DDA097B-F072-B527-177D-0BFA7FFB78C2}"/>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5" name="Footer Placeholder 4">
            <a:extLst>
              <a:ext uri="{FF2B5EF4-FFF2-40B4-BE49-F238E27FC236}">
                <a16:creationId xmlns:a16="http://schemas.microsoft.com/office/drawing/2014/main" id="{9110A2BE-280B-5B43-612E-5283387607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769636-BE1D-A370-0B54-ADEEDD5621D7}"/>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3278022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8D701-FD56-9BB7-BB87-ABC33E8BADD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79F7DEE-3E65-2EDD-672A-1624E01423A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2C5A8C2-A4B6-6CA8-CA08-1EB823FD8A0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B83E48B-C685-EF14-77ED-939730F54F88}"/>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6" name="Footer Placeholder 5">
            <a:extLst>
              <a:ext uri="{FF2B5EF4-FFF2-40B4-BE49-F238E27FC236}">
                <a16:creationId xmlns:a16="http://schemas.microsoft.com/office/drawing/2014/main" id="{CD1CE96F-E350-9F29-A302-9738A89E82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4A27FE-5A1E-887C-A440-D589948588E5}"/>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182628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DE412-1F0F-27E2-B054-1C49B1C5E4D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FE24BAE-825C-FC17-DE6A-7EA85232EF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029F1AF-4CC3-3C07-9B52-190447E607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8356E89-A7BC-A11D-1A83-C891484032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A9E119C-F2B0-7790-F119-7B7A83B697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F048461-938C-2F35-A216-04CDF03ED304}"/>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8" name="Footer Placeholder 7">
            <a:extLst>
              <a:ext uri="{FF2B5EF4-FFF2-40B4-BE49-F238E27FC236}">
                <a16:creationId xmlns:a16="http://schemas.microsoft.com/office/drawing/2014/main" id="{C80C21B8-6AF5-A8D9-CA41-7FDC163A6A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39CA6A-12F5-71A6-5B21-5C99EF0ABE9D}"/>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2899181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CD42D-2D23-B8F6-C499-9942CB2AA62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F8CD43A-B1B6-8965-600A-350C00B14069}"/>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4" name="Footer Placeholder 3">
            <a:extLst>
              <a:ext uri="{FF2B5EF4-FFF2-40B4-BE49-F238E27FC236}">
                <a16:creationId xmlns:a16="http://schemas.microsoft.com/office/drawing/2014/main" id="{2F5E9BD7-F88A-A3A1-30DB-7066276C5C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B71C35-CE34-1382-E46B-26F978A08247}"/>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4267007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7AC8E9-0EC5-C8D3-B123-02B3679F23E8}"/>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3" name="Footer Placeholder 2">
            <a:extLst>
              <a:ext uri="{FF2B5EF4-FFF2-40B4-BE49-F238E27FC236}">
                <a16:creationId xmlns:a16="http://schemas.microsoft.com/office/drawing/2014/main" id="{545251ED-5DAE-7123-45D4-712546DC79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17F27F-8620-71F0-1EF9-EFB827FE3475}"/>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2371123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AEEF3-443C-CE01-69B3-827078A771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C1E3179-C711-6D6F-E813-D9EAB202A7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F64AEAC-17A8-3658-1730-1A2CF1E7B6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0B1123-33FB-394E-3454-4A4E6C2D00A6}"/>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6" name="Footer Placeholder 5">
            <a:extLst>
              <a:ext uri="{FF2B5EF4-FFF2-40B4-BE49-F238E27FC236}">
                <a16:creationId xmlns:a16="http://schemas.microsoft.com/office/drawing/2014/main" id="{D439EB4D-E4F3-7FD6-8CC5-7585A8E126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3C6691-77BD-5BD8-7044-D1F43D9D7528}"/>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3237341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9F165-C10E-B27F-2BA4-34A9200DEE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6935F0E-7BE9-D445-EDE5-43D602A640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491A06-A5A2-A003-28A4-5965674FB1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8C4D48-D20E-F5E2-F172-E4A8699A01F1}"/>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6" name="Footer Placeholder 5">
            <a:extLst>
              <a:ext uri="{FF2B5EF4-FFF2-40B4-BE49-F238E27FC236}">
                <a16:creationId xmlns:a16="http://schemas.microsoft.com/office/drawing/2014/main" id="{2EA267DF-C2AD-8465-9850-E8685CBCD2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B628D-B4CE-C841-280B-27300C54A9FC}"/>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85987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E5534-D909-8899-C4DF-C1C07F9880E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08FA3A2-4757-B28F-8860-A15892AF69E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212B5E-0221-24DF-D8DE-C106E3F88DCD}"/>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5" name="Footer Placeholder 4">
            <a:extLst>
              <a:ext uri="{FF2B5EF4-FFF2-40B4-BE49-F238E27FC236}">
                <a16:creationId xmlns:a16="http://schemas.microsoft.com/office/drawing/2014/main" id="{E94B2D55-31B9-570C-E30E-7B5475D310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0F7D70-0325-A6BC-7DB5-3714DE1DD32F}"/>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4141846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14075A-941B-96A1-30AB-C3F41B31019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518CDEF-6ABB-942A-EA0A-03B4CF48B84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55CB03-1252-CD77-35B0-390F0A218CD3}"/>
              </a:ext>
            </a:extLst>
          </p:cNvPr>
          <p:cNvSpPr>
            <a:spLocks noGrp="1"/>
          </p:cNvSpPr>
          <p:nvPr>
            <p:ph type="dt" sz="half" idx="10"/>
          </p:nvPr>
        </p:nvSpPr>
        <p:spPr/>
        <p:txBody>
          <a:bodyPr/>
          <a:lstStyle/>
          <a:p>
            <a:fld id="{088650C4-C4D0-4225-A33E-479B6F68D759}" type="datetimeFigureOut">
              <a:rPr lang="en-GB" smtClean="0"/>
              <a:t>04/12/2024</a:t>
            </a:fld>
            <a:endParaRPr lang="en-GB"/>
          </a:p>
        </p:txBody>
      </p:sp>
      <p:sp>
        <p:nvSpPr>
          <p:cNvPr id="5" name="Footer Placeholder 4">
            <a:extLst>
              <a:ext uri="{FF2B5EF4-FFF2-40B4-BE49-F238E27FC236}">
                <a16:creationId xmlns:a16="http://schemas.microsoft.com/office/drawing/2014/main" id="{D7691954-78FE-3303-3BDE-0534A51AD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F3770-F1B8-15EA-2874-42E124990ECC}"/>
              </a:ext>
            </a:extLst>
          </p:cNvPr>
          <p:cNvSpPr>
            <a:spLocks noGrp="1"/>
          </p:cNvSpPr>
          <p:nvPr>
            <p:ph type="sldNum" sz="quarter" idx="12"/>
          </p:nvPr>
        </p:nvSpPr>
        <p:spPr/>
        <p:txBody>
          <a:bodyPr/>
          <a:lstStyle/>
          <a:p>
            <a:fld id="{447FF200-0786-4FA9-A680-14209D320CA8}" type="slidenum">
              <a:rPr lang="en-GB" smtClean="0"/>
              <a:t>‹#›</a:t>
            </a:fld>
            <a:endParaRPr lang="en-GB"/>
          </a:p>
        </p:txBody>
      </p:sp>
    </p:spTree>
    <p:extLst>
      <p:ext uri="{BB962C8B-B14F-4D97-AF65-F5344CB8AC3E}">
        <p14:creationId xmlns:p14="http://schemas.microsoft.com/office/powerpoint/2010/main" val="3943865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Wednesday, December 4, 2024</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67906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Wednesday, December 4, 2024</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781297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Wednesday, December 4, 2024</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116849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Wednesday, December 4, 2024</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344694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Wednesday, December 4, 2024</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8290160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Wednesday, December 4, 2024</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8523107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Wednesday, December 4, 2024</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4515207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Wednesday, December 4, 2024</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375733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Wednesday, December 4, 2024</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937359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Wednesday, December 4, 2024</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1637016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Wednesday, December 4, 2024</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4625201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C078E-8E4E-13CD-0861-CEA6B45FB88E}"/>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69D61016-BDC6-C0CD-8DF5-0E2E8C341D6A}"/>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C6680369-F633-45DF-558E-C5B8E078088C}"/>
              </a:ext>
            </a:extLst>
          </p:cNvPr>
          <p:cNvSpPr txBox="1">
            <a:spLocks noGrp="1"/>
          </p:cNvSpPr>
          <p:nvPr>
            <p:ph type="dt" sz="half" idx="7"/>
          </p:nvPr>
        </p:nvSpPr>
        <p:spPr/>
        <p:txBody>
          <a:bodyPr/>
          <a:lstStyle>
            <a:lvl1pPr>
              <a:defRPr/>
            </a:lvl1pPr>
          </a:lstStyle>
          <a:p>
            <a:pPr lvl="0"/>
            <a:fld id="{CCF37666-BA52-475D-B9FF-90474A4BCF92}" type="datetime1">
              <a:rPr lang="en-GB"/>
              <a:pPr lvl="0"/>
              <a:t>04/12/2024</a:t>
            </a:fld>
            <a:endParaRPr lang="en-GB"/>
          </a:p>
        </p:txBody>
      </p:sp>
      <p:sp>
        <p:nvSpPr>
          <p:cNvPr id="5" name="Footer Placeholder 4">
            <a:extLst>
              <a:ext uri="{FF2B5EF4-FFF2-40B4-BE49-F238E27FC236}">
                <a16:creationId xmlns:a16="http://schemas.microsoft.com/office/drawing/2014/main" id="{00C06E63-B138-F6A5-DC0B-8F036896041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D00A5DC-4ABD-B120-43ED-53B1A85ACB19}"/>
              </a:ext>
            </a:extLst>
          </p:cNvPr>
          <p:cNvSpPr txBox="1">
            <a:spLocks noGrp="1"/>
          </p:cNvSpPr>
          <p:nvPr>
            <p:ph type="sldNum" sz="quarter" idx="8"/>
          </p:nvPr>
        </p:nvSpPr>
        <p:spPr/>
        <p:txBody>
          <a:bodyPr/>
          <a:lstStyle>
            <a:lvl1pPr>
              <a:defRPr/>
            </a:lvl1pPr>
          </a:lstStyle>
          <a:p>
            <a:pPr lvl="0"/>
            <a:fld id="{39BFA168-B0EC-46B4-B275-D1B3DA324568}" type="slidenum">
              <a:t>‹#›</a:t>
            </a:fld>
            <a:endParaRPr lang="en-GB"/>
          </a:p>
        </p:txBody>
      </p:sp>
    </p:spTree>
    <p:extLst>
      <p:ext uri="{BB962C8B-B14F-4D97-AF65-F5344CB8AC3E}">
        <p14:creationId xmlns:p14="http://schemas.microsoft.com/office/powerpoint/2010/main" val="1996241905"/>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E51F6-CD77-54F8-909F-C6974438DB6D}"/>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E93AC58D-8C3F-6383-73C2-4C1F2A08069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AB1F32-2720-1E6A-B9B2-930B8A8B671D}"/>
              </a:ext>
            </a:extLst>
          </p:cNvPr>
          <p:cNvSpPr txBox="1">
            <a:spLocks noGrp="1"/>
          </p:cNvSpPr>
          <p:nvPr>
            <p:ph type="dt" sz="half" idx="7"/>
          </p:nvPr>
        </p:nvSpPr>
        <p:spPr/>
        <p:txBody>
          <a:bodyPr/>
          <a:lstStyle>
            <a:lvl1pPr>
              <a:defRPr/>
            </a:lvl1pPr>
          </a:lstStyle>
          <a:p>
            <a:pPr lvl="0"/>
            <a:fld id="{2EB6AD90-278E-400F-BC98-83BC4EE15B08}" type="datetime1">
              <a:rPr lang="en-GB"/>
              <a:pPr lvl="0"/>
              <a:t>04/12/2024</a:t>
            </a:fld>
            <a:endParaRPr lang="en-GB"/>
          </a:p>
        </p:txBody>
      </p:sp>
      <p:sp>
        <p:nvSpPr>
          <p:cNvPr id="5" name="Footer Placeholder 4">
            <a:extLst>
              <a:ext uri="{FF2B5EF4-FFF2-40B4-BE49-F238E27FC236}">
                <a16:creationId xmlns:a16="http://schemas.microsoft.com/office/drawing/2014/main" id="{3DCDCA84-E75C-B845-E045-C8B0DCBBD52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9D3E033-1B5E-3279-6866-CADB86002A0B}"/>
              </a:ext>
            </a:extLst>
          </p:cNvPr>
          <p:cNvSpPr txBox="1">
            <a:spLocks noGrp="1"/>
          </p:cNvSpPr>
          <p:nvPr>
            <p:ph type="sldNum" sz="quarter" idx="8"/>
          </p:nvPr>
        </p:nvSpPr>
        <p:spPr/>
        <p:txBody>
          <a:bodyPr/>
          <a:lstStyle>
            <a:lvl1pPr>
              <a:defRPr/>
            </a:lvl1pPr>
          </a:lstStyle>
          <a:p>
            <a:pPr lvl="0"/>
            <a:fld id="{5D89E659-81E2-4379-86CF-B6861A099E66}" type="slidenum">
              <a:t>‹#›</a:t>
            </a:fld>
            <a:endParaRPr lang="en-GB"/>
          </a:p>
        </p:txBody>
      </p:sp>
    </p:spTree>
    <p:extLst>
      <p:ext uri="{BB962C8B-B14F-4D97-AF65-F5344CB8AC3E}">
        <p14:creationId xmlns:p14="http://schemas.microsoft.com/office/powerpoint/2010/main" val="2014883004"/>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904F2-052C-7D17-7E5E-B5FF51A2A4ED}"/>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315824FB-1B8C-3615-34FD-2B192822FF2C}"/>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D15AD715-1D7F-FEF9-F6D9-3908C826F219}"/>
              </a:ext>
            </a:extLst>
          </p:cNvPr>
          <p:cNvSpPr txBox="1">
            <a:spLocks noGrp="1"/>
          </p:cNvSpPr>
          <p:nvPr>
            <p:ph type="dt" sz="half" idx="7"/>
          </p:nvPr>
        </p:nvSpPr>
        <p:spPr/>
        <p:txBody>
          <a:bodyPr/>
          <a:lstStyle>
            <a:lvl1pPr>
              <a:defRPr/>
            </a:lvl1pPr>
          </a:lstStyle>
          <a:p>
            <a:pPr lvl="0"/>
            <a:fld id="{9A0B2438-DDF1-4CA9-A915-4BF80490C3C4}" type="datetime1">
              <a:rPr lang="en-GB"/>
              <a:pPr lvl="0"/>
              <a:t>04/12/2024</a:t>
            </a:fld>
            <a:endParaRPr lang="en-GB"/>
          </a:p>
        </p:txBody>
      </p:sp>
      <p:sp>
        <p:nvSpPr>
          <p:cNvPr id="5" name="Footer Placeholder 4">
            <a:extLst>
              <a:ext uri="{FF2B5EF4-FFF2-40B4-BE49-F238E27FC236}">
                <a16:creationId xmlns:a16="http://schemas.microsoft.com/office/drawing/2014/main" id="{4959ED01-F4DC-048D-3040-6F702ACFF1C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05BD67E-CB5F-FD83-A8E6-06AAF1E41C47}"/>
              </a:ext>
            </a:extLst>
          </p:cNvPr>
          <p:cNvSpPr txBox="1">
            <a:spLocks noGrp="1"/>
          </p:cNvSpPr>
          <p:nvPr>
            <p:ph type="sldNum" sz="quarter" idx="8"/>
          </p:nvPr>
        </p:nvSpPr>
        <p:spPr/>
        <p:txBody>
          <a:bodyPr/>
          <a:lstStyle>
            <a:lvl1pPr>
              <a:defRPr/>
            </a:lvl1pPr>
          </a:lstStyle>
          <a:p>
            <a:pPr lvl="0"/>
            <a:fld id="{1C1BCE8C-9391-467B-A9C3-B623118C77E6}" type="slidenum">
              <a:t>‹#›</a:t>
            </a:fld>
            <a:endParaRPr lang="en-GB"/>
          </a:p>
        </p:txBody>
      </p:sp>
    </p:spTree>
    <p:extLst>
      <p:ext uri="{BB962C8B-B14F-4D97-AF65-F5344CB8AC3E}">
        <p14:creationId xmlns:p14="http://schemas.microsoft.com/office/powerpoint/2010/main" val="21982412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D5B67-9749-E23B-1F45-BB6901364FB8}"/>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BA546261-1533-55F2-02FE-C94CFD6617AC}"/>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259AE63-E69F-EF78-E7C3-46840B399042}"/>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A554768-CE8A-CC79-32FD-1B7AC61EE16C}"/>
              </a:ext>
            </a:extLst>
          </p:cNvPr>
          <p:cNvSpPr txBox="1">
            <a:spLocks noGrp="1"/>
          </p:cNvSpPr>
          <p:nvPr>
            <p:ph type="dt" sz="half" idx="7"/>
          </p:nvPr>
        </p:nvSpPr>
        <p:spPr/>
        <p:txBody>
          <a:bodyPr/>
          <a:lstStyle>
            <a:lvl1pPr>
              <a:defRPr/>
            </a:lvl1pPr>
          </a:lstStyle>
          <a:p>
            <a:pPr lvl="0"/>
            <a:fld id="{CE2C2AAD-0F96-4193-9AFC-9D4EE213458B}" type="datetime1">
              <a:rPr lang="en-GB"/>
              <a:pPr lvl="0"/>
              <a:t>04/12/2024</a:t>
            </a:fld>
            <a:endParaRPr lang="en-GB"/>
          </a:p>
        </p:txBody>
      </p:sp>
      <p:sp>
        <p:nvSpPr>
          <p:cNvPr id="6" name="Footer Placeholder 5">
            <a:extLst>
              <a:ext uri="{FF2B5EF4-FFF2-40B4-BE49-F238E27FC236}">
                <a16:creationId xmlns:a16="http://schemas.microsoft.com/office/drawing/2014/main" id="{5471FDFB-626E-15B6-4AE0-F7FA4F67E1F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06C29E4-D7B1-FE60-7DDB-CFE7D1EAB829}"/>
              </a:ext>
            </a:extLst>
          </p:cNvPr>
          <p:cNvSpPr txBox="1">
            <a:spLocks noGrp="1"/>
          </p:cNvSpPr>
          <p:nvPr>
            <p:ph type="sldNum" sz="quarter" idx="8"/>
          </p:nvPr>
        </p:nvSpPr>
        <p:spPr/>
        <p:txBody>
          <a:bodyPr/>
          <a:lstStyle>
            <a:lvl1pPr>
              <a:defRPr/>
            </a:lvl1pPr>
          </a:lstStyle>
          <a:p>
            <a:pPr lvl="0"/>
            <a:fld id="{63F22751-A1E3-4FA8-AB14-A912859C8EDF}" type="slidenum">
              <a:t>‹#›</a:t>
            </a:fld>
            <a:endParaRPr lang="en-GB"/>
          </a:p>
        </p:txBody>
      </p:sp>
    </p:spTree>
    <p:extLst>
      <p:ext uri="{BB962C8B-B14F-4D97-AF65-F5344CB8AC3E}">
        <p14:creationId xmlns:p14="http://schemas.microsoft.com/office/powerpoint/2010/main" val="40329613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8155-7BD6-22A4-DEE2-8F5AA1D2AACD}"/>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BA40602A-A33E-66D2-9928-BD1B9211E610}"/>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316233D3-D3B3-C38D-EF83-0BA10720F039}"/>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4B9A8B6-6CA0-D6CB-D73E-7B8804A71B9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1C3C736E-8053-D495-ED87-5BABE7CE3F75}"/>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28DBBC1-3B40-A98B-5F02-70716A458CA5}"/>
              </a:ext>
            </a:extLst>
          </p:cNvPr>
          <p:cNvSpPr txBox="1">
            <a:spLocks noGrp="1"/>
          </p:cNvSpPr>
          <p:nvPr>
            <p:ph type="dt" sz="half" idx="7"/>
          </p:nvPr>
        </p:nvSpPr>
        <p:spPr/>
        <p:txBody>
          <a:bodyPr/>
          <a:lstStyle>
            <a:lvl1pPr>
              <a:defRPr/>
            </a:lvl1pPr>
          </a:lstStyle>
          <a:p>
            <a:pPr lvl="0"/>
            <a:fld id="{86EDE113-B001-4A36-9267-6B048E9E55BF}" type="datetime1">
              <a:rPr lang="en-GB"/>
              <a:pPr lvl="0"/>
              <a:t>04/12/2024</a:t>
            </a:fld>
            <a:endParaRPr lang="en-GB"/>
          </a:p>
        </p:txBody>
      </p:sp>
      <p:sp>
        <p:nvSpPr>
          <p:cNvPr id="8" name="Footer Placeholder 7">
            <a:extLst>
              <a:ext uri="{FF2B5EF4-FFF2-40B4-BE49-F238E27FC236}">
                <a16:creationId xmlns:a16="http://schemas.microsoft.com/office/drawing/2014/main" id="{48437CD4-0A88-CBED-11CD-056C22238A6F}"/>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18296CB4-E55A-7F5E-6585-A148B63B71A1}"/>
              </a:ext>
            </a:extLst>
          </p:cNvPr>
          <p:cNvSpPr txBox="1">
            <a:spLocks noGrp="1"/>
          </p:cNvSpPr>
          <p:nvPr>
            <p:ph type="sldNum" sz="quarter" idx="8"/>
          </p:nvPr>
        </p:nvSpPr>
        <p:spPr/>
        <p:txBody>
          <a:bodyPr/>
          <a:lstStyle>
            <a:lvl1pPr>
              <a:defRPr/>
            </a:lvl1pPr>
          </a:lstStyle>
          <a:p>
            <a:pPr lvl="0"/>
            <a:fld id="{49813172-1563-4740-8D30-02782B8A75AF}" type="slidenum">
              <a:t>‹#›</a:t>
            </a:fld>
            <a:endParaRPr lang="en-GB"/>
          </a:p>
        </p:txBody>
      </p:sp>
    </p:spTree>
    <p:extLst>
      <p:ext uri="{BB962C8B-B14F-4D97-AF65-F5344CB8AC3E}">
        <p14:creationId xmlns:p14="http://schemas.microsoft.com/office/powerpoint/2010/main" val="35848859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1AF04-10B6-FE5E-3CA6-ACBF74B69862}"/>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CA83979D-CC58-76EE-82BE-75691C1F99BE}"/>
              </a:ext>
            </a:extLst>
          </p:cNvPr>
          <p:cNvSpPr txBox="1">
            <a:spLocks noGrp="1"/>
          </p:cNvSpPr>
          <p:nvPr>
            <p:ph type="dt" sz="half" idx="7"/>
          </p:nvPr>
        </p:nvSpPr>
        <p:spPr/>
        <p:txBody>
          <a:bodyPr/>
          <a:lstStyle>
            <a:lvl1pPr>
              <a:defRPr/>
            </a:lvl1pPr>
          </a:lstStyle>
          <a:p>
            <a:pPr lvl="0"/>
            <a:fld id="{D543FA79-2D42-4F4B-A715-E3BD90428482}" type="datetime1">
              <a:rPr lang="en-GB"/>
              <a:pPr lvl="0"/>
              <a:t>04/12/2024</a:t>
            </a:fld>
            <a:endParaRPr lang="en-GB"/>
          </a:p>
        </p:txBody>
      </p:sp>
      <p:sp>
        <p:nvSpPr>
          <p:cNvPr id="4" name="Footer Placeholder 3">
            <a:extLst>
              <a:ext uri="{FF2B5EF4-FFF2-40B4-BE49-F238E27FC236}">
                <a16:creationId xmlns:a16="http://schemas.microsoft.com/office/drawing/2014/main" id="{773586BC-B1C3-63B8-5F72-798BD787025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9F8753ED-9345-3753-76F4-3E3E1EFE008E}"/>
              </a:ext>
            </a:extLst>
          </p:cNvPr>
          <p:cNvSpPr txBox="1">
            <a:spLocks noGrp="1"/>
          </p:cNvSpPr>
          <p:nvPr>
            <p:ph type="sldNum" sz="quarter" idx="8"/>
          </p:nvPr>
        </p:nvSpPr>
        <p:spPr/>
        <p:txBody>
          <a:bodyPr/>
          <a:lstStyle>
            <a:lvl1pPr>
              <a:defRPr/>
            </a:lvl1pPr>
          </a:lstStyle>
          <a:p>
            <a:pPr lvl="0"/>
            <a:fld id="{B1E29864-D253-497C-B41E-19F99D262C3A}" type="slidenum">
              <a:t>‹#›</a:t>
            </a:fld>
            <a:endParaRPr lang="en-GB"/>
          </a:p>
        </p:txBody>
      </p:sp>
    </p:spTree>
    <p:extLst>
      <p:ext uri="{BB962C8B-B14F-4D97-AF65-F5344CB8AC3E}">
        <p14:creationId xmlns:p14="http://schemas.microsoft.com/office/powerpoint/2010/main" val="16383602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56F8E9-4E8E-12F7-E31A-E59FF326B1DC}"/>
              </a:ext>
            </a:extLst>
          </p:cNvPr>
          <p:cNvSpPr txBox="1">
            <a:spLocks noGrp="1"/>
          </p:cNvSpPr>
          <p:nvPr>
            <p:ph type="dt" sz="half" idx="7"/>
          </p:nvPr>
        </p:nvSpPr>
        <p:spPr/>
        <p:txBody>
          <a:bodyPr/>
          <a:lstStyle>
            <a:lvl1pPr>
              <a:defRPr/>
            </a:lvl1pPr>
          </a:lstStyle>
          <a:p>
            <a:pPr lvl="0"/>
            <a:fld id="{8F3DEAAF-C809-4DA9-A392-B711486EFB07}" type="datetime1">
              <a:rPr lang="en-GB"/>
              <a:pPr lvl="0"/>
              <a:t>04/12/2024</a:t>
            </a:fld>
            <a:endParaRPr lang="en-GB"/>
          </a:p>
        </p:txBody>
      </p:sp>
      <p:sp>
        <p:nvSpPr>
          <p:cNvPr id="3" name="Footer Placeholder 2">
            <a:extLst>
              <a:ext uri="{FF2B5EF4-FFF2-40B4-BE49-F238E27FC236}">
                <a16:creationId xmlns:a16="http://schemas.microsoft.com/office/drawing/2014/main" id="{9A7F8403-6109-8FB4-D56B-181B6263AA44}"/>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5348A74-6F73-9E8C-E3EE-1FBD22F52444}"/>
              </a:ext>
            </a:extLst>
          </p:cNvPr>
          <p:cNvSpPr txBox="1">
            <a:spLocks noGrp="1"/>
          </p:cNvSpPr>
          <p:nvPr>
            <p:ph type="sldNum" sz="quarter" idx="8"/>
          </p:nvPr>
        </p:nvSpPr>
        <p:spPr/>
        <p:txBody>
          <a:bodyPr/>
          <a:lstStyle>
            <a:lvl1pPr>
              <a:defRPr/>
            </a:lvl1pPr>
          </a:lstStyle>
          <a:p>
            <a:pPr lvl="0"/>
            <a:fld id="{36573DA5-03FE-4A43-85BD-B2229EB468D1}" type="slidenum">
              <a:t>‹#›</a:t>
            </a:fld>
            <a:endParaRPr lang="en-GB"/>
          </a:p>
        </p:txBody>
      </p:sp>
    </p:spTree>
    <p:extLst>
      <p:ext uri="{BB962C8B-B14F-4D97-AF65-F5344CB8AC3E}">
        <p14:creationId xmlns:p14="http://schemas.microsoft.com/office/powerpoint/2010/main" val="229666712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CA882-4B34-0036-839B-413756A4CAC8}"/>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0C6E13BF-83F1-0A7F-E21A-8530F6337F9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94BE2EB-2CF5-AF39-2EFC-89F156F7909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FE93575-713A-B4FD-64FC-FAFE4BFB3274}"/>
              </a:ext>
            </a:extLst>
          </p:cNvPr>
          <p:cNvSpPr txBox="1">
            <a:spLocks noGrp="1"/>
          </p:cNvSpPr>
          <p:nvPr>
            <p:ph type="dt" sz="half" idx="7"/>
          </p:nvPr>
        </p:nvSpPr>
        <p:spPr/>
        <p:txBody>
          <a:bodyPr/>
          <a:lstStyle>
            <a:lvl1pPr>
              <a:defRPr/>
            </a:lvl1pPr>
          </a:lstStyle>
          <a:p>
            <a:pPr lvl="0"/>
            <a:fld id="{1FE88A51-5361-49CA-A107-7A9C983F6B36}" type="datetime1">
              <a:rPr lang="en-GB"/>
              <a:pPr lvl="0"/>
              <a:t>04/12/2024</a:t>
            </a:fld>
            <a:endParaRPr lang="en-GB"/>
          </a:p>
        </p:txBody>
      </p:sp>
      <p:sp>
        <p:nvSpPr>
          <p:cNvPr id="6" name="Footer Placeholder 5">
            <a:extLst>
              <a:ext uri="{FF2B5EF4-FFF2-40B4-BE49-F238E27FC236}">
                <a16:creationId xmlns:a16="http://schemas.microsoft.com/office/drawing/2014/main" id="{B7F48E09-4264-DECF-1628-A70E01097DC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4D9DCB7-3F26-AD09-FFD1-4BD728357A85}"/>
              </a:ext>
            </a:extLst>
          </p:cNvPr>
          <p:cNvSpPr txBox="1">
            <a:spLocks noGrp="1"/>
          </p:cNvSpPr>
          <p:nvPr>
            <p:ph type="sldNum" sz="quarter" idx="8"/>
          </p:nvPr>
        </p:nvSpPr>
        <p:spPr/>
        <p:txBody>
          <a:bodyPr/>
          <a:lstStyle>
            <a:lvl1pPr>
              <a:defRPr/>
            </a:lvl1pPr>
          </a:lstStyle>
          <a:p>
            <a:pPr lvl="0"/>
            <a:fld id="{F05719CB-87CC-4595-8A89-DC9A3A5C2BE9}" type="slidenum">
              <a:t>‹#›</a:t>
            </a:fld>
            <a:endParaRPr lang="en-GB"/>
          </a:p>
        </p:txBody>
      </p:sp>
    </p:spTree>
    <p:extLst>
      <p:ext uri="{BB962C8B-B14F-4D97-AF65-F5344CB8AC3E}">
        <p14:creationId xmlns:p14="http://schemas.microsoft.com/office/powerpoint/2010/main" val="2953496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F2B7-1AA6-F6A0-EC6F-5D322E33F132}"/>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457F2593-29E1-3535-F155-E7F6B6FF4CA1}"/>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9D7F96D0-A687-6FCD-1DD3-8CD4C558F06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1FC24B6F-856C-4634-C613-4ECA0811313E}"/>
              </a:ext>
            </a:extLst>
          </p:cNvPr>
          <p:cNvSpPr txBox="1">
            <a:spLocks noGrp="1"/>
          </p:cNvSpPr>
          <p:nvPr>
            <p:ph type="dt" sz="half" idx="7"/>
          </p:nvPr>
        </p:nvSpPr>
        <p:spPr/>
        <p:txBody>
          <a:bodyPr/>
          <a:lstStyle>
            <a:lvl1pPr>
              <a:defRPr/>
            </a:lvl1pPr>
          </a:lstStyle>
          <a:p>
            <a:pPr lvl="0"/>
            <a:fld id="{EC7D4462-1480-4655-AB9A-18864027AD4A}" type="datetime1">
              <a:rPr lang="en-GB"/>
              <a:pPr lvl="0"/>
              <a:t>04/12/2024</a:t>
            </a:fld>
            <a:endParaRPr lang="en-GB"/>
          </a:p>
        </p:txBody>
      </p:sp>
      <p:sp>
        <p:nvSpPr>
          <p:cNvPr id="6" name="Footer Placeholder 5">
            <a:extLst>
              <a:ext uri="{FF2B5EF4-FFF2-40B4-BE49-F238E27FC236}">
                <a16:creationId xmlns:a16="http://schemas.microsoft.com/office/drawing/2014/main" id="{150E992F-AB9D-42AE-4E1E-8F9033D9461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F1F6D45-FF20-A26E-B480-A6892B5C1190}"/>
              </a:ext>
            </a:extLst>
          </p:cNvPr>
          <p:cNvSpPr txBox="1">
            <a:spLocks noGrp="1"/>
          </p:cNvSpPr>
          <p:nvPr>
            <p:ph type="sldNum" sz="quarter" idx="8"/>
          </p:nvPr>
        </p:nvSpPr>
        <p:spPr/>
        <p:txBody>
          <a:bodyPr/>
          <a:lstStyle>
            <a:lvl1pPr>
              <a:defRPr/>
            </a:lvl1pPr>
          </a:lstStyle>
          <a:p>
            <a:pPr lvl="0"/>
            <a:fld id="{FD407BB7-0789-4E57-942F-886639A55D2F}" type="slidenum">
              <a:t>‹#›</a:t>
            </a:fld>
            <a:endParaRPr lang="en-GB"/>
          </a:p>
        </p:txBody>
      </p:sp>
    </p:spTree>
    <p:extLst>
      <p:ext uri="{BB962C8B-B14F-4D97-AF65-F5344CB8AC3E}">
        <p14:creationId xmlns:p14="http://schemas.microsoft.com/office/powerpoint/2010/main" val="31581124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89484-B3D4-AE30-1F9E-86F3D852F221}"/>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C5DBCE9C-81D5-EAB0-8AEA-0E67BF87971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E89A9C1-52C8-B1B3-DDBE-C5D61A4D9B8A}"/>
              </a:ext>
            </a:extLst>
          </p:cNvPr>
          <p:cNvSpPr txBox="1">
            <a:spLocks noGrp="1"/>
          </p:cNvSpPr>
          <p:nvPr>
            <p:ph type="dt" sz="half" idx="7"/>
          </p:nvPr>
        </p:nvSpPr>
        <p:spPr/>
        <p:txBody>
          <a:bodyPr/>
          <a:lstStyle>
            <a:lvl1pPr>
              <a:defRPr/>
            </a:lvl1pPr>
          </a:lstStyle>
          <a:p>
            <a:pPr lvl="0"/>
            <a:fld id="{992083DF-EDBF-41D9-A2BF-06362F253D3B}" type="datetime1">
              <a:rPr lang="en-GB"/>
              <a:pPr lvl="0"/>
              <a:t>04/12/2024</a:t>
            </a:fld>
            <a:endParaRPr lang="en-GB"/>
          </a:p>
        </p:txBody>
      </p:sp>
      <p:sp>
        <p:nvSpPr>
          <p:cNvPr id="5" name="Footer Placeholder 4">
            <a:extLst>
              <a:ext uri="{FF2B5EF4-FFF2-40B4-BE49-F238E27FC236}">
                <a16:creationId xmlns:a16="http://schemas.microsoft.com/office/drawing/2014/main" id="{B9CE0ABC-375C-0ED9-D472-4BB735065EB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4F2746E-A90A-86F2-5F41-DBF602CF1E90}"/>
              </a:ext>
            </a:extLst>
          </p:cNvPr>
          <p:cNvSpPr txBox="1">
            <a:spLocks noGrp="1"/>
          </p:cNvSpPr>
          <p:nvPr>
            <p:ph type="sldNum" sz="quarter" idx="8"/>
          </p:nvPr>
        </p:nvSpPr>
        <p:spPr/>
        <p:txBody>
          <a:bodyPr/>
          <a:lstStyle>
            <a:lvl1pPr>
              <a:defRPr/>
            </a:lvl1pPr>
          </a:lstStyle>
          <a:p>
            <a:pPr lvl="0"/>
            <a:fld id="{9E2994A1-C9F6-4B47-8D74-F16256535C67}" type="slidenum">
              <a:t>‹#›</a:t>
            </a:fld>
            <a:endParaRPr lang="en-GB"/>
          </a:p>
        </p:txBody>
      </p:sp>
    </p:spTree>
    <p:extLst>
      <p:ext uri="{BB962C8B-B14F-4D97-AF65-F5344CB8AC3E}">
        <p14:creationId xmlns:p14="http://schemas.microsoft.com/office/powerpoint/2010/main" val="29299840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5D78E7-680E-4909-0883-0315972F25E6}"/>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3A42DC79-9C07-9EC1-4FB4-9E0789AAF2B9}"/>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55C8F6-8A28-A99C-A55A-B6B5573D4989}"/>
              </a:ext>
            </a:extLst>
          </p:cNvPr>
          <p:cNvSpPr txBox="1">
            <a:spLocks noGrp="1"/>
          </p:cNvSpPr>
          <p:nvPr>
            <p:ph type="dt" sz="half" idx="7"/>
          </p:nvPr>
        </p:nvSpPr>
        <p:spPr/>
        <p:txBody>
          <a:bodyPr/>
          <a:lstStyle>
            <a:lvl1pPr>
              <a:defRPr/>
            </a:lvl1pPr>
          </a:lstStyle>
          <a:p>
            <a:pPr lvl="0"/>
            <a:fld id="{959168CE-A2DF-40BB-BB41-87246A297572}" type="datetime1">
              <a:rPr lang="en-GB"/>
              <a:pPr lvl="0"/>
              <a:t>04/12/2024</a:t>
            </a:fld>
            <a:endParaRPr lang="en-GB"/>
          </a:p>
        </p:txBody>
      </p:sp>
      <p:sp>
        <p:nvSpPr>
          <p:cNvPr id="5" name="Footer Placeholder 4">
            <a:extLst>
              <a:ext uri="{FF2B5EF4-FFF2-40B4-BE49-F238E27FC236}">
                <a16:creationId xmlns:a16="http://schemas.microsoft.com/office/drawing/2014/main" id="{5C537226-CF56-08E7-43BC-9FB6646C360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F3E56ED-8DC2-9A5A-2F68-49D4BC7D39B3}"/>
              </a:ext>
            </a:extLst>
          </p:cNvPr>
          <p:cNvSpPr txBox="1">
            <a:spLocks noGrp="1"/>
          </p:cNvSpPr>
          <p:nvPr>
            <p:ph type="sldNum" sz="quarter" idx="8"/>
          </p:nvPr>
        </p:nvSpPr>
        <p:spPr/>
        <p:txBody>
          <a:bodyPr/>
          <a:lstStyle>
            <a:lvl1pPr>
              <a:defRPr/>
            </a:lvl1pPr>
          </a:lstStyle>
          <a:p>
            <a:pPr lvl="0"/>
            <a:fld id="{42BFBB0A-399E-4F39-9330-F1ED35632FFF}" type="slidenum">
              <a:t>‹#›</a:t>
            </a:fld>
            <a:endParaRPr lang="en-GB"/>
          </a:p>
        </p:txBody>
      </p:sp>
    </p:spTree>
    <p:extLst>
      <p:ext uri="{BB962C8B-B14F-4D97-AF65-F5344CB8AC3E}">
        <p14:creationId xmlns:p14="http://schemas.microsoft.com/office/powerpoint/2010/main" val="193035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355333-C51B-D113-11D5-26FD4242F5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EDE5F0F-E5E1-650F-3E2B-D8BC5C37FF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7A3EE8-56DA-A4A7-A851-4838CA5BB2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88650C4-C4D0-4225-A33E-479B6F68D759}" type="datetimeFigureOut">
              <a:rPr lang="en-GB" smtClean="0"/>
              <a:t>04/12/2024</a:t>
            </a:fld>
            <a:endParaRPr lang="en-GB"/>
          </a:p>
        </p:txBody>
      </p:sp>
      <p:sp>
        <p:nvSpPr>
          <p:cNvPr id="5" name="Footer Placeholder 4">
            <a:extLst>
              <a:ext uri="{FF2B5EF4-FFF2-40B4-BE49-F238E27FC236}">
                <a16:creationId xmlns:a16="http://schemas.microsoft.com/office/drawing/2014/main" id="{7EB10D55-AE06-8DC2-1151-D8F2C926F7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65FEF0-33DF-8B6C-9B94-DE3D5CA746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7FF200-0786-4FA9-A680-14209D320CA8}" type="slidenum">
              <a:rPr lang="en-GB" smtClean="0"/>
              <a:t>‹#›</a:t>
            </a:fld>
            <a:endParaRPr lang="en-GB"/>
          </a:p>
        </p:txBody>
      </p:sp>
    </p:spTree>
    <p:extLst>
      <p:ext uri="{BB962C8B-B14F-4D97-AF65-F5344CB8AC3E}">
        <p14:creationId xmlns:p14="http://schemas.microsoft.com/office/powerpoint/2010/main" val="837317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Wednesday, December 4, 2024</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43104868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75A42A-DB32-C880-3D94-9B0E7A77053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93AB09B4-0EA9-B7A7-0564-9CFD4BDA4F5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49D702-FFEB-71F3-2096-0992EC5D7F3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A5F298C3-671C-4E4F-9F78-C5C3A72690B2}" type="datetime1">
              <a:rPr lang="en-GB"/>
              <a:pPr lvl="0"/>
              <a:t>04/12/2024</a:t>
            </a:fld>
            <a:endParaRPr lang="en-GB"/>
          </a:p>
        </p:txBody>
      </p:sp>
      <p:sp>
        <p:nvSpPr>
          <p:cNvPr id="5" name="Footer Placeholder 4">
            <a:extLst>
              <a:ext uri="{FF2B5EF4-FFF2-40B4-BE49-F238E27FC236}">
                <a16:creationId xmlns:a16="http://schemas.microsoft.com/office/drawing/2014/main" id="{65500105-5B2F-5339-C4DF-B3435FF7F61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8E9EB7D5-D2A9-4DF1-6EB4-030D8162531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4FA86FA4-911A-4443-B0A4-624142639965}" type="slidenum">
              <a:t>‹#›</a:t>
            </a:fld>
            <a:endParaRPr lang="en-GB"/>
          </a:p>
        </p:txBody>
      </p:sp>
    </p:spTree>
    <p:extLst>
      <p:ext uri="{BB962C8B-B14F-4D97-AF65-F5344CB8AC3E}">
        <p14:creationId xmlns:p14="http://schemas.microsoft.com/office/powerpoint/2010/main" val="10336260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freepngimg.com/png/18450-team-work-png-pic" TargetMode="External"/><Relationship Id="rId2" Type="http://schemas.openxmlformats.org/officeDocument/2006/relationships/image" Target="../media/image17.png"/><Relationship Id="rId1" Type="http://schemas.openxmlformats.org/officeDocument/2006/relationships/slideLayout" Target="../slideLayouts/slideLayout23.xml"/><Relationship Id="rId4" Type="http://schemas.openxmlformats.org/officeDocument/2006/relationships/hyperlink" Target="https://creativecommons.org/licenses/by-nc/3.0/"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hyperlink" Target="https://courses.lumenlearning.com/wm-introductiontobusiness/chapter/stages-of-team-development/" TargetMode="External"/><Relationship Id="rId2" Type="http://schemas.openxmlformats.org/officeDocument/2006/relationships/image" Target="../media/image19.jpeg"/><Relationship Id="rId1" Type="http://schemas.openxmlformats.org/officeDocument/2006/relationships/slideLayout" Target="../slideLayouts/slideLayout24.xml"/><Relationship Id="rId4"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C6B94-6311-4F46-6D0F-E1852770B0F0}"/>
              </a:ext>
            </a:extLst>
          </p:cNvPr>
          <p:cNvSpPr>
            <a:spLocks noGrp="1"/>
          </p:cNvSpPr>
          <p:nvPr>
            <p:ph type="ctrTitle"/>
          </p:nvPr>
        </p:nvSpPr>
        <p:spPr>
          <a:xfrm>
            <a:off x="1524000" y="1122363"/>
            <a:ext cx="9144000" cy="2387600"/>
          </a:xfrm>
        </p:spPr>
        <p:txBody>
          <a:bodyPr>
            <a:normAutofit/>
          </a:bodyPr>
          <a:lstStyle/>
          <a:p>
            <a:br>
              <a:rPr lang="en-GB" dirty="0"/>
            </a:br>
            <a:endParaRPr lang="en-GB" dirty="0"/>
          </a:p>
        </p:txBody>
      </p:sp>
      <p:sp>
        <p:nvSpPr>
          <p:cNvPr id="9" name="Subtitle 8">
            <a:extLst>
              <a:ext uri="{FF2B5EF4-FFF2-40B4-BE49-F238E27FC236}">
                <a16:creationId xmlns:a16="http://schemas.microsoft.com/office/drawing/2014/main" id="{83682B5F-59AF-F5B8-F029-410B1B7D879A}"/>
              </a:ext>
            </a:extLst>
          </p:cNvPr>
          <p:cNvSpPr>
            <a:spLocks noGrp="1"/>
          </p:cNvSpPr>
          <p:nvPr>
            <p:ph type="subTitle" idx="1"/>
          </p:nvPr>
        </p:nvSpPr>
        <p:spPr>
          <a:xfrm>
            <a:off x="412955" y="1740310"/>
            <a:ext cx="11562735" cy="3893574"/>
          </a:xfrm>
        </p:spPr>
        <p:txBody>
          <a:bodyPr>
            <a:normAutofit fontScale="92500" lnSpcReduction="10000"/>
          </a:bodyPr>
          <a:lstStyle/>
          <a:p>
            <a:r>
              <a:rPr lang="en-GB" sz="6000" b="1" kern="100" dirty="0">
                <a:effectLst/>
                <a:latin typeface="Aptos" panose="020B0004020202020204" pitchFamily="34" charset="0"/>
                <a:ea typeface="Aptos" panose="020B0004020202020204" pitchFamily="34" charset="0"/>
                <a:cs typeface="Times New Roman" panose="02020603050405020304" pitchFamily="18" charset="0"/>
              </a:rPr>
              <a:t>What We Have Learned About Effective Teams and Leadership</a:t>
            </a:r>
            <a:endParaRPr lang="en-GB" sz="60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3100" dirty="0"/>
              <a:t>                              Students names: </a:t>
            </a:r>
          </a:p>
          <a:p>
            <a:r>
              <a:rPr lang="en-GB" sz="3100" dirty="0"/>
              <a:t>                                                       Andreea Lilea</a:t>
            </a:r>
          </a:p>
          <a:p>
            <a:r>
              <a:rPr lang="en-GB" sz="3100" dirty="0"/>
              <a:t>                                                               Mariana </a:t>
            </a:r>
            <a:r>
              <a:rPr lang="en-GB" sz="3100" dirty="0" err="1"/>
              <a:t>Danescu</a:t>
            </a:r>
            <a:r>
              <a:rPr lang="en-GB" sz="3100" dirty="0"/>
              <a:t>                                  </a:t>
            </a:r>
          </a:p>
          <a:p>
            <a:r>
              <a:rPr lang="en-GB" sz="3100" dirty="0"/>
              <a:t>                                                         Varvara </a:t>
            </a:r>
            <a:r>
              <a:rPr lang="en-GB" sz="3100" dirty="0" err="1"/>
              <a:t>Hotico</a:t>
            </a:r>
            <a:r>
              <a:rPr lang="en-GB" sz="3100" dirty="0"/>
              <a:t> </a:t>
            </a:r>
          </a:p>
          <a:p>
            <a:r>
              <a:rPr lang="en-GB" sz="3100" dirty="0"/>
              <a:t>                                                        </a:t>
            </a:r>
            <a:r>
              <a:rPr lang="en-GB" sz="3100" dirty="0" err="1"/>
              <a:t>Ionut</a:t>
            </a:r>
            <a:r>
              <a:rPr lang="en-GB" sz="3100" dirty="0"/>
              <a:t> Dumitru                                                       </a:t>
            </a:r>
          </a:p>
        </p:txBody>
      </p:sp>
    </p:spTree>
    <p:extLst>
      <p:ext uri="{BB962C8B-B14F-4D97-AF65-F5344CB8AC3E}">
        <p14:creationId xmlns:p14="http://schemas.microsoft.com/office/powerpoint/2010/main" val="3364871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C8628-60A7-2AC1-3E57-6A119D6EABFB}"/>
              </a:ext>
            </a:extLst>
          </p:cNvPr>
          <p:cNvSpPr>
            <a:spLocks noGrp="1"/>
          </p:cNvSpPr>
          <p:nvPr>
            <p:ph type="title"/>
          </p:nvPr>
        </p:nvSpPr>
        <p:spPr>
          <a:xfrm>
            <a:off x="566291" y="245487"/>
            <a:ext cx="4818888" cy="1481328"/>
          </a:xfrm>
        </p:spPr>
        <p:txBody>
          <a:bodyPr anchor="b">
            <a:normAutofit/>
          </a:bodyPr>
          <a:lstStyle/>
          <a:p>
            <a:r>
              <a:rPr lang="en-GB" sz="5000"/>
              <a:t>Definition of teamwork</a:t>
            </a:r>
          </a:p>
        </p:txBody>
      </p:sp>
      <p:sp>
        <p:nvSpPr>
          <p:cNvPr id="2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2D5AAA-5E56-6B39-1BA1-4BF709965EB5}"/>
              </a:ext>
            </a:extLst>
          </p:cNvPr>
          <p:cNvSpPr>
            <a:spLocks noGrp="1"/>
          </p:cNvSpPr>
          <p:nvPr>
            <p:ph idx="1"/>
          </p:nvPr>
        </p:nvSpPr>
        <p:spPr>
          <a:xfrm>
            <a:off x="167149" y="2543802"/>
            <a:ext cx="5804814" cy="4295910"/>
          </a:xfrm>
        </p:spPr>
        <p:txBody>
          <a:bodyPr anchor="t">
            <a:norm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200" kern="100" dirty="0">
                <a:latin typeface="Aptos" panose="020B0004020202020204" pitchFamily="34" charset="0"/>
                <a:ea typeface="Aptos" panose="020B0004020202020204" pitchFamily="34" charset="0"/>
                <a:cs typeface="Times New Roman" panose="02020603050405020304" pitchFamily="18" charset="0"/>
              </a:rPr>
              <a:t>I</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s the collaborative effort of a group to achieve common goals. It involves coordinated actions, effective communication, and mutual support.</a:t>
            </a:r>
          </a:p>
          <a:p>
            <a:pPr marL="0" indent="0">
              <a:buNone/>
            </a:pP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200" dirty="0"/>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Effective teamwork enhances productivity, fosters creativity, and improves problem-solving.</a:t>
            </a:r>
          </a:p>
          <a:p>
            <a:endParaRPr lang="en-GB" sz="2200" dirty="0"/>
          </a:p>
        </p:txBody>
      </p:sp>
      <p:pic>
        <p:nvPicPr>
          <p:cNvPr id="5" name="Picture 4" descr="A group of people working together&#10;&#10;Description automatically generated">
            <a:extLst>
              <a:ext uri="{FF2B5EF4-FFF2-40B4-BE49-F238E27FC236}">
                <a16:creationId xmlns:a16="http://schemas.microsoft.com/office/drawing/2014/main" id="{FF1C8B97-EAFE-B43D-82C5-85FB93E229AC}"/>
              </a:ext>
            </a:extLst>
          </p:cNvPr>
          <p:cNvPicPr>
            <a:picLocks noChangeAspect="1"/>
          </p:cNvPicPr>
          <p:nvPr/>
        </p:nvPicPr>
        <p:blipFill>
          <a:blip r:embed="rId2">
            <a:extLst>
              <a:ext uri="{28A0092B-C50C-407E-A947-70E740481C1C}">
                <a14:useLocalDpi xmlns:a14="http://schemas.microsoft.com/office/drawing/2010/main" val="0"/>
              </a:ext>
            </a:extLst>
          </a:blip>
          <a:srcRect l="3795" r="-3" b="-3"/>
          <a:stretch/>
        </p:blipFill>
        <p:spPr>
          <a:xfrm>
            <a:off x="6080760" y="640080"/>
            <a:ext cx="5804814" cy="5577840"/>
          </a:xfrm>
          <a:prstGeom prst="rect">
            <a:avLst/>
          </a:prstGeom>
        </p:spPr>
      </p:pic>
    </p:spTree>
    <p:extLst>
      <p:ext uri="{BB962C8B-B14F-4D97-AF65-F5344CB8AC3E}">
        <p14:creationId xmlns:p14="http://schemas.microsoft.com/office/powerpoint/2010/main" val="2419889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14ED7-82B2-B836-2BC4-580D77DEAB6D}"/>
              </a:ext>
            </a:extLst>
          </p:cNvPr>
          <p:cNvSpPr>
            <a:spLocks noGrp="1"/>
          </p:cNvSpPr>
          <p:nvPr>
            <p:ph type="title"/>
          </p:nvPr>
        </p:nvSpPr>
        <p:spPr>
          <a:xfrm>
            <a:off x="441436" y="365125"/>
            <a:ext cx="5929868" cy="1325563"/>
          </a:xfrm>
        </p:spPr>
        <p:txBody>
          <a:bodyPr>
            <a:noAutofit/>
          </a:bodyPr>
          <a:lstStyle/>
          <a:p>
            <a:pPr>
              <a:lnSpc>
                <a:spcPct val="115000"/>
              </a:lnSpc>
              <a:spcAft>
                <a:spcPts val="800"/>
              </a:spcAft>
            </a:pPr>
            <a:r>
              <a:rPr lang="en-GB" sz="3200" b="1" kern="100" dirty="0">
                <a:effectLst/>
                <a:latin typeface="Aptos" panose="020B0004020202020204" pitchFamily="34" charset="0"/>
                <a:ea typeface="Aptos" panose="020B0004020202020204" pitchFamily="34" charset="0"/>
                <a:cs typeface="Times New Roman" panose="02020603050405020304" pitchFamily="18" charset="0"/>
              </a:rPr>
              <a:t> Tuckman's Stages of Group Development: (Tuckman,1965)</a:t>
            </a:r>
            <a:br>
              <a:rPr lang="en-GB" sz="3200" kern="100" dirty="0">
                <a:effectLst/>
                <a:latin typeface="Aptos" panose="020B0004020202020204" pitchFamily="34" charset="0"/>
                <a:ea typeface="Aptos" panose="020B0004020202020204" pitchFamily="34" charset="0"/>
                <a:cs typeface="Times New Roman" panose="02020603050405020304" pitchFamily="18" charset="0"/>
              </a:rPr>
            </a:br>
            <a:endParaRPr lang="en-GB" sz="3200" dirty="0"/>
          </a:p>
        </p:txBody>
      </p:sp>
      <p:pic>
        <p:nvPicPr>
          <p:cNvPr id="5" name="Content Placeholder 4" descr="A group of people working together&#10;&#10;Description automatically generated">
            <a:extLst>
              <a:ext uri="{FF2B5EF4-FFF2-40B4-BE49-F238E27FC236}">
                <a16:creationId xmlns:a16="http://schemas.microsoft.com/office/drawing/2014/main" id="{55EA1358-F823-885B-7E2D-CE56681F1B3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73765" y="224559"/>
            <a:ext cx="4876800" cy="6441712"/>
          </a:xfrm>
        </p:spPr>
      </p:pic>
      <p:sp>
        <p:nvSpPr>
          <p:cNvPr id="7" name="TextBox 6">
            <a:extLst>
              <a:ext uri="{FF2B5EF4-FFF2-40B4-BE49-F238E27FC236}">
                <a16:creationId xmlns:a16="http://schemas.microsoft.com/office/drawing/2014/main" id="{E1DAE14C-9D4B-6766-1D4B-F7FAD0610B02}"/>
              </a:ext>
            </a:extLst>
          </p:cNvPr>
          <p:cNvSpPr txBox="1"/>
          <p:nvPr/>
        </p:nvSpPr>
        <p:spPr>
          <a:xfrm>
            <a:off x="294967" y="1435510"/>
            <a:ext cx="6076337" cy="5675593"/>
          </a:xfrm>
          <a:prstGeom prst="rect">
            <a:avLst/>
          </a:prstGeom>
          <a:noFill/>
        </p:spPr>
        <p:txBody>
          <a:bodyPr wrap="square">
            <a:spAutoFit/>
          </a:bodyPr>
          <a:lstStyle/>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b="1" kern="100" dirty="0">
                <a:effectLst/>
                <a:latin typeface="Aptos" panose="020B0004020202020204" pitchFamily="34" charset="0"/>
                <a:ea typeface="Aptos" panose="020B0004020202020204" pitchFamily="34" charset="0"/>
                <a:cs typeface="Times New Roman" panose="02020603050405020304" pitchFamily="18" charset="0"/>
              </a:rPr>
              <a:t>Forming</a:t>
            </a:r>
            <a:r>
              <a:rPr lang="en-GB" kern="100" dirty="0">
                <a:effectLst/>
                <a:latin typeface="Aptos" panose="020B0004020202020204" pitchFamily="34" charset="0"/>
                <a:ea typeface="Aptos" panose="020B0004020202020204" pitchFamily="34" charset="0"/>
                <a:cs typeface="Times New Roman" panose="02020603050405020304" pitchFamily="18" charset="0"/>
              </a:rPr>
              <a:t>: Team members get to know each other and understand their roles.</a:t>
            </a:r>
          </a:p>
          <a:p>
            <a:pPr marL="342900" lvl="0" indent="-342900">
              <a:lnSpc>
                <a:spcPct val="115000"/>
              </a:lnSpc>
              <a:spcAft>
                <a:spcPts val="800"/>
              </a:spcAft>
              <a:buFont typeface="+mj-lt"/>
              <a:buAutoNum type="arabicPeriod"/>
              <a:tabLst>
                <a:tab pos="457200" algn="l"/>
              </a:tabLst>
            </a:pPr>
            <a:r>
              <a:rPr lang="en-GB" b="1" kern="100" dirty="0">
                <a:effectLst/>
                <a:latin typeface="Aptos" panose="020B0004020202020204" pitchFamily="34" charset="0"/>
                <a:ea typeface="Aptos" panose="020B0004020202020204" pitchFamily="34" charset="0"/>
                <a:cs typeface="Times New Roman" panose="02020603050405020304" pitchFamily="18" charset="0"/>
              </a:rPr>
              <a:t>Storming</a:t>
            </a:r>
            <a:r>
              <a:rPr lang="en-GB" kern="100" dirty="0">
                <a:effectLst/>
                <a:latin typeface="Aptos" panose="020B0004020202020204" pitchFamily="34" charset="0"/>
                <a:ea typeface="Aptos" panose="020B0004020202020204" pitchFamily="34" charset="0"/>
                <a:cs typeface="Times New Roman" panose="02020603050405020304" pitchFamily="18" charset="0"/>
              </a:rPr>
              <a:t>: Conflicts arise as team members assert their ideas.</a:t>
            </a:r>
          </a:p>
          <a:p>
            <a:pPr marL="342900" lvl="0" indent="-342900">
              <a:lnSpc>
                <a:spcPct val="115000"/>
              </a:lnSpc>
              <a:spcAft>
                <a:spcPts val="800"/>
              </a:spcAft>
              <a:buFont typeface="+mj-lt"/>
              <a:buAutoNum type="arabicPeriod"/>
              <a:tabLst>
                <a:tab pos="457200" algn="l"/>
              </a:tabLst>
            </a:pPr>
            <a:r>
              <a:rPr lang="en-GB" b="1" kern="100" dirty="0">
                <a:effectLst/>
                <a:latin typeface="Aptos" panose="020B0004020202020204" pitchFamily="34" charset="0"/>
                <a:ea typeface="Aptos" panose="020B0004020202020204" pitchFamily="34" charset="0"/>
                <a:cs typeface="Times New Roman" panose="02020603050405020304" pitchFamily="18" charset="0"/>
              </a:rPr>
              <a:t>Norming</a:t>
            </a:r>
            <a:r>
              <a:rPr lang="en-GB" kern="100" dirty="0">
                <a:effectLst/>
                <a:latin typeface="Aptos" panose="020B0004020202020204" pitchFamily="34" charset="0"/>
                <a:ea typeface="Aptos" panose="020B0004020202020204" pitchFamily="34" charset="0"/>
                <a:cs typeface="Times New Roman" panose="02020603050405020304" pitchFamily="18" charset="0"/>
              </a:rPr>
              <a:t>: The team establishes norms and starts to work cohesively.</a:t>
            </a:r>
          </a:p>
          <a:p>
            <a:pPr lvl="0">
              <a:lnSpc>
                <a:spcPct val="115000"/>
              </a:lnSpc>
              <a:spcAft>
                <a:spcPts val="800"/>
              </a:spcAft>
              <a:tabLst>
                <a:tab pos="457200" algn="l"/>
              </a:tabLst>
            </a:pPr>
            <a:r>
              <a:rPr lang="en-GB" b="1" kern="100" dirty="0">
                <a:effectLst/>
                <a:latin typeface="Aptos" panose="020B0004020202020204" pitchFamily="34" charset="0"/>
                <a:ea typeface="Aptos" panose="020B0004020202020204" pitchFamily="34" charset="0"/>
                <a:cs typeface="Times New Roman" panose="02020603050405020304" pitchFamily="18" charset="0"/>
              </a:rPr>
              <a:t>4.   Performing</a:t>
            </a:r>
            <a:r>
              <a:rPr lang="en-GB" kern="100" dirty="0">
                <a:effectLst/>
                <a:latin typeface="Aptos" panose="020B0004020202020204" pitchFamily="34" charset="0"/>
                <a:ea typeface="Aptos" panose="020B0004020202020204" pitchFamily="34" charset="0"/>
                <a:cs typeface="Times New Roman" panose="02020603050405020304" pitchFamily="18" charset="0"/>
              </a:rPr>
              <a:t>: The team operates at peak efficiency.</a:t>
            </a:r>
          </a:p>
          <a:p>
            <a:pPr lvl="0">
              <a:lnSpc>
                <a:spcPct val="115000"/>
              </a:lnSpc>
              <a:spcAft>
                <a:spcPts val="800"/>
              </a:spcAft>
              <a:tabLst>
                <a:tab pos="457200" algn="l"/>
              </a:tabLst>
            </a:pPr>
            <a:r>
              <a:rPr lang="en-GB" b="1" kern="100" dirty="0">
                <a:latin typeface="Aptos" panose="020B0004020202020204" pitchFamily="34" charset="0"/>
                <a:ea typeface="Aptos" panose="020B0004020202020204" pitchFamily="34" charset="0"/>
                <a:cs typeface="Times New Roman" panose="02020603050405020304" pitchFamily="18" charset="0"/>
              </a:rPr>
              <a:t>5.  </a:t>
            </a:r>
            <a:r>
              <a:rPr lang="en-GB" kern="100" dirty="0">
                <a:effectLst/>
                <a:latin typeface="Aptos" panose="020B0004020202020204" pitchFamily="34" charset="0"/>
                <a:ea typeface="Aptos" panose="020B0004020202020204" pitchFamily="34" charset="0"/>
                <a:cs typeface="Times New Roman" panose="02020603050405020304" pitchFamily="18" charset="0"/>
              </a:rPr>
              <a:t> </a:t>
            </a:r>
            <a:r>
              <a:rPr lang="en-GB" b="1" dirty="0">
                <a:effectLst/>
                <a:latin typeface="Aptos" panose="020B0004020202020204" pitchFamily="34" charset="0"/>
                <a:ea typeface="Aptos" panose="020B0004020202020204" pitchFamily="34" charset="0"/>
                <a:cs typeface="Times New Roman" panose="02020603050405020304" pitchFamily="18" charset="0"/>
              </a:rPr>
              <a:t>Adjourning</a:t>
            </a:r>
            <a:r>
              <a:rPr lang="en-GB" dirty="0">
                <a:effectLst/>
                <a:latin typeface="Aptos" panose="020B0004020202020204" pitchFamily="34" charset="0"/>
                <a:ea typeface="Aptos" panose="020B0004020202020204" pitchFamily="34" charset="0"/>
                <a:cs typeface="Times New Roman" panose="02020603050405020304" pitchFamily="18" charset="0"/>
              </a:rPr>
              <a:t>: The team reflects on their performance and disbands</a:t>
            </a:r>
          </a:p>
          <a:p>
            <a:pPr lvl="0">
              <a:lnSpc>
                <a:spcPct val="115000"/>
              </a:lnSpc>
              <a:spcAft>
                <a:spcPts val="800"/>
              </a:spcAft>
              <a:tabLst>
                <a:tab pos="457200" algn="l"/>
              </a:tabLst>
            </a:pPr>
            <a:endParaRPr lang="en-GB" dirty="0">
              <a:latin typeface="Aptos" panose="020B0004020202020204" pitchFamily="34" charset="0"/>
              <a:cs typeface="Times New Roman" panose="02020603050405020304" pitchFamily="18" charset="0"/>
            </a:endParaRPr>
          </a:p>
          <a:p>
            <a:pPr>
              <a:lnSpc>
                <a:spcPct val="115000"/>
              </a:lnSpc>
              <a:spcAft>
                <a:spcPts val="800"/>
              </a:spcAft>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Example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 worked together with my classmates to develop this project, we moved through these stages, from initial team formation to delivering a successful presentation.</a:t>
            </a:r>
          </a:p>
          <a:p>
            <a:pPr lvl="0">
              <a:lnSpc>
                <a:spcPct val="115000"/>
              </a:lnSpc>
              <a:spcAft>
                <a:spcPts val="800"/>
              </a:spcAft>
              <a:tabLst>
                <a:tab pos="457200" algn="l"/>
              </a:tabLst>
            </a:pPr>
            <a:endParaRPr lang="en-GB" dirty="0"/>
          </a:p>
        </p:txBody>
      </p:sp>
    </p:spTree>
    <p:extLst>
      <p:ext uri="{BB962C8B-B14F-4D97-AF65-F5344CB8AC3E}">
        <p14:creationId xmlns:p14="http://schemas.microsoft.com/office/powerpoint/2010/main" val="522646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B669B-1104-7AA8-FA3D-56E67581DD3A}"/>
              </a:ext>
            </a:extLst>
          </p:cNvPr>
          <p:cNvSpPr>
            <a:spLocks noGrp="1"/>
          </p:cNvSpPr>
          <p:nvPr>
            <p:ph type="title"/>
          </p:nvPr>
        </p:nvSpPr>
        <p:spPr>
          <a:xfrm>
            <a:off x="7511845" y="871146"/>
            <a:ext cx="4075735" cy="1672218"/>
          </a:xfrm>
        </p:spPr>
        <p:txBody>
          <a:bodyPr anchor="t">
            <a:normAutofit/>
          </a:bodyPr>
          <a:lstStyle/>
          <a:p>
            <a:r>
              <a:rPr lang="en-GB" sz="3200" b="1" kern="100" dirty="0">
                <a:effectLst/>
                <a:latin typeface="Aptos" panose="020B0004020202020204" pitchFamily="34" charset="0"/>
                <a:ea typeface="Aptos" panose="020B0004020202020204" pitchFamily="34" charset="0"/>
                <a:cs typeface="Times New Roman" panose="02020603050405020304" pitchFamily="18" charset="0"/>
              </a:rPr>
              <a:t>Belbin's Team Roles (Belbin,1981): </a:t>
            </a:r>
            <a:br>
              <a:rPr lang="en-GB" sz="3200" kern="100" dirty="0">
                <a:effectLst/>
                <a:latin typeface="Aptos" panose="020B0004020202020204" pitchFamily="34" charset="0"/>
                <a:ea typeface="Aptos" panose="020B0004020202020204" pitchFamily="34" charset="0"/>
                <a:cs typeface="Times New Roman" panose="02020603050405020304" pitchFamily="18" charset="0"/>
              </a:rPr>
            </a:br>
            <a:endParaRPr lang="en-GB" sz="3200" dirty="0"/>
          </a:p>
        </p:txBody>
      </p:sp>
      <p:pic>
        <p:nvPicPr>
          <p:cNvPr id="5" name="Content Placeholder 4" descr="A group of people sitting around a table&#10;&#10;Description automatically generated">
            <a:extLst>
              <a:ext uri="{FF2B5EF4-FFF2-40B4-BE49-F238E27FC236}">
                <a16:creationId xmlns:a16="http://schemas.microsoft.com/office/drawing/2014/main" id="{6858A1B5-B87E-4F79-3859-9155DCCDEB66}"/>
              </a:ext>
            </a:extLst>
          </p:cNvPr>
          <p:cNvPicPr>
            <a:picLocks noChangeAspect="1"/>
          </p:cNvPicPr>
          <p:nvPr/>
        </p:nvPicPr>
        <p:blipFill>
          <a:blip r:embed="rId2">
            <a:extLst>
              <a:ext uri="{28A0092B-C50C-407E-A947-70E740481C1C}">
                <a14:useLocalDpi xmlns:a14="http://schemas.microsoft.com/office/drawing/2010/main" val="0"/>
              </a:ext>
            </a:extLst>
          </a:blip>
          <a:srcRect l="1772" r="3778" b="8654"/>
          <a:stretch/>
        </p:blipFill>
        <p:spPr>
          <a:xfrm>
            <a:off x="-401753" y="0"/>
            <a:ext cx="7657959" cy="6499114"/>
          </a:xfrm>
          <a:prstGeom prst="rect">
            <a:avLst/>
          </a:prstGeom>
        </p:spPr>
      </p:pic>
      <p:cxnSp>
        <p:nvCxnSpPr>
          <p:cNvPr id="12" name="Straight Connector 11">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FAD4429C-1CA5-4C06-C1F4-143EA6BFFF78}"/>
              </a:ext>
            </a:extLst>
          </p:cNvPr>
          <p:cNvSpPr>
            <a:spLocks noGrp="1"/>
          </p:cNvSpPr>
          <p:nvPr>
            <p:ph idx="1"/>
          </p:nvPr>
        </p:nvSpPr>
        <p:spPr>
          <a:xfrm>
            <a:off x="7256207" y="1406025"/>
            <a:ext cx="4935794" cy="5708922"/>
          </a:xfrm>
        </p:spPr>
        <p:txBody>
          <a:bodyPr>
            <a:normAutofit/>
          </a:bodyPr>
          <a:lstStyle/>
          <a:p>
            <a:pPr marL="0" indent="0">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Nine Roles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Belbin identified nine roles such as Coordinator, Shaper, and Implementer.</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Personal Role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As a group leader, I often take on the roles of Coordinator and Shaper.</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Example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 organized meetings, delegated tasks, and maintained the team's focus on our objectives.</a:t>
            </a:r>
          </a:p>
          <a:p>
            <a:endParaRPr lang="en-US" sz="2000" dirty="0"/>
          </a:p>
        </p:txBody>
      </p:sp>
    </p:spTree>
    <p:extLst>
      <p:ext uri="{BB962C8B-B14F-4D97-AF65-F5344CB8AC3E}">
        <p14:creationId xmlns:p14="http://schemas.microsoft.com/office/powerpoint/2010/main" val="1736909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EB0FD-439E-906F-6C71-E912A93C6E23}"/>
              </a:ext>
            </a:extLst>
          </p:cNvPr>
          <p:cNvSpPr>
            <a:spLocks noGrp="1"/>
          </p:cNvSpPr>
          <p:nvPr>
            <p:ph type="title"/>
          </p:nvPr>
        </p:nvSpPr>
        <p:spPr>
          <a:xfrm>
            <a:off x="127819" y="226142"/>
            <a:ext cx="4487724" cy="5978014"/>
          </a:xfrm>
        </p:spPr>
        <p:txBody>
          <a:bodyPr vert="horz" lIns="91440" tIns="45720" rIns="91440" bIns="45720" rtlCol="0" anchor="t">
            <a:normAutofit fontScale="90000"/>
          </a:bodyPr>
          <a:lstStyle/>
          <a:p>
            <a:pPr>
              <a:lnSpc>
                <a:spcPct val="115000"/>
              </a:lnSpc>
              <a:spcAft>
                <a:spcPts val="800"/>
              </a:spcAft>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Addressing Social Loafing and Groupthink</a:t>
            </a:r>
            <a:br>
              <a:rPr lang="en-GB" sz="2000" b="1" kern="100" dirty="0">
                <a:effectLst/>
                <a:latin typeface="Aptos" panose="020B0004020202020204" pitchFamily="34" charset="0"/>
                <a:ea typeface="Aptos" panose="020B0004020202020204" pitchFamily="34" charset="0"/>
                <a:cs typeface="Times New Roman" panose="02020603050405020304" pitchFamily="18" charset="0"/>
              </a:rPr>
            </a:b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b="1" kern="100" dirty="0">
                <a:effectLst/>
                <a:latin typeface="Aptos" panose="020B0004020202020204" pitchFamily="34" charset="0"/>
                <a:ea typeface="Aptos" panose="020B0004020202020204" pitchFamily="34" charset="0"/>
                <a:cs typeface="Times New Roman" panose="02020603050405020304" pitchFamily="18" charset="0"/>
              </a:rPr>
              <a:t>Social Loafing</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br>
              <a:rPr lang="en-GB" sz="2000" kern="100" dirty="0">
                <a:effectLst/>
                <a:latin typeface="Aptos" panose="020B0004020202020204" pitchFamily="34" charset="0"/>
                <a:ea typeface="Aptos" panose="020B0004020202020204" pitchFamily="34" charset="0"/>
                <a:cs typeface="Times New Roman" panose="02020603050405020304" pitchFamily="18" charset="0"/>
              </a:rPr>
            </a:b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According to Latane, Williams</a:t>
            </a:r>
            <a:r>
              <a:rPr lang="en-GB" sz="1800" kern="100" dirty="0">
                <a:latin typeface="Aptos" panose="020B0004020202020204" pitchFamily="34" charset="0"/>
                <a:ea typeface="Aptos" panose="020B0004020202020204" pitchFamily="34" charset="0"/>
                <a:cs typeface="Times New Roman" panose="02020603050405020304" pitchFamily="18" charset="0"/>
              </a:rPr>
              <a:t> and Harkins</a:t>
            </a:r>
            <a:br>
              <a:rPr lang="en-GB" sz="1800" kern="100" dirty="0">
                <a:latin typeface="Aptos" panose="020B0004020202020204" pitchFamily="34" charset="0"/>
                <a:ea typeface="Aptos" panose="020B0004020202020204" pitchFamily="34" charset="0"/>
                <a:cs typeface="Times New Roman" panose="02020603050405020304" pitchFamily="18" charset="0"/>
              </a:rPr>
            </a:br>
            <a:r>
              <a:rPr lang="en-GB" sz="1800" kern="100" dirty="0">
                <a:latin typeface="Aptos" panose="020B0004020202020204" pitchFamily="34" charset="0"/>
                <a:ea typeface="Aptos" panose="020B0004020202020204" pitchFamily="34" charset="0"/>
                <a:cs typeface="Times New Roman" panose="02020603050405020304" pitchFamily="18" charset="0"/>
              </a:rPr>
              <a:t> (1979) is 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tendency for individuals to exert less effort in a group. Combated by setting clear expectations and responsibilities.</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b="1" kern="100" dirty="0">
                <a:effectLst/>
                <a:latin typeface="Aptos" panose="020B0004020202020204" pitchFamily="34" charset="0"/>
                <a:ea typeface="Aptos" panose="020B0004020202020204" pitchFamily="34" charset="0"/>
                <a:cs typeface="Times New Roman" panose="02020603050405020304" pitchFamily="18" charset="0"/>
              </a:rPr>
              <a:t>Groupthink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(Janis,1972)</a:t>
            </a:r>
            <a:br>
              <a:rPr lang="en-GB" sz="1800" b="1" kern="100" dirty="0">
                <a:effectLst/>
                <a:latin typeface="Aptos" panose="020B0004020202020204" pitchFamily="34" charset="0"/>
                <a:ea typeface="Aptos" panose="020B0004020202020204" pitchFamily="34" charset="0"/>
                <a:cs typeface="Times New Roman" panose="02020603050405020304" pitchFamily="18" charset="0"/>
              </a:rPr>
            </a:b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desire for consensus leads to poor decision-making. Prevented by encouraging diverse opinions and critical thinking.</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r>
              <a:rPr lang="en-GB" sz="1800" b="1" dirty="0">
                <a:effectLst/>
                <a:latin typeface="Aptos" panose="020B0004020202020204" pitchFamily="34" charset="0"/>
                <a:ea typeface="Aptos" panose="020B0004020202020204" pitchFamily="34" charset="0"/>
                <a:cs typeface="Times New Roman" panose="02020603050405020304" pitchFamily="18" charset="0"/>
              </a:rPr>
              <a:t>Example</a:t>
            </a:r>
            <a:r>
              <a:rPr lang="en-GB" sz="1800" dirty="0">
                <a:effectLst/>
                <a:latin typeface="Aptos" panose="020B0004020202020204" pitchFamily="34" charset="0"/>
                <a:ea typeface="Aptos" panose="020B0004020202020204" pitchFamily="34" charset="0"/>
                <a:cs typeface="Times New Roman" panose="02020603050405020304" pitchFamily="18" charset="0"/>
              </a:rPr>
              <a:t>: In our team, I set individual responsibilities to enhance accountability and encouraged open dialogue to avoid groupthink</a:t>
            </a:r>
            <a:endParaRPr lang="en-US" sz="3600" dirty="0"/>
          </a:p>
        </p:txBody>
      </p:sp>
      <p:cxnSp>
        <p:nvCxnSpPr>
          <p:cNvPr id="10" name="Straight Connector 9">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group of people sitting around a table&#10;&#10;Description automatically generated">
            <a:extLst>
              <a:ext uri="{FF2B5EF4-FFF2-40B4-BE49-F238E27FC236}">
                <a16:creationId xmlns:a16="http://schemas.microsoft.com/office/drawing/2014/main" id="{EB82971D-81CF-8B0B-799E-ADB45E0E359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9463" r="-1" b="19"/>
          <a:stretch/>
        </p:blipFill>
        <p:spPr>
          <a:xfrm>
            <a:off x="4615543" y="10"/>
            <a:ext cx="7576458" cy="6857990"/>
          </a:xfrm>
          <a:prstGeom prst="rect">
            <a:avLst/>
          </a:prstGeom>
        </p:spPr>
      </p:pic>
    </p:spTree>
    <p:extLst>
      <p:ext uri="{BB962C8B-B14F-4D97-AF65-F5344CB8AC3E}">
        <p14:creationId xmlns:p14="http://schemas.microsoft.com/office/powerpoint/2010/main" val="1481619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36D6E-6A4A-9E3F-6E19-0CD4FDDB3C23}"/>
              </a:ext>
            </a:extLst>
          </p:cNvPr>
          <p:cNvSpPr>
            <a:spLocks noGrp="1"/>
          </p:cNvSpPr>
          <p:nvPr>
            <p:ph type="title"/>
          </p:nvPr>
        </p:nvSpPr>
        <p:spPr>
          <a:xfrm>
            <a:off x="0" y="1"/>
            <a:ext cx="5339255" cy="1797268"/>
          </a:xfrm>
        </p:spPr>
        <p:txBody>
          <a:bodyPr>
            <a:normAutofit/>
          </a:bodyPr>
          <a:lstStyle/>
          <a:p>
            <a:pPr>
              <a:lnSpc>
                <a:spcPct val="115000"/>
              </a:lnSpc>
              <a:spcAft>
                <a:spcPts val="800"/>
              </a:spcAft>
            </a:pPr>
            <a:r>
              <a:rPr lang="en-GB" sz="2800" b="1" kern="100" dirty="0">
                <a:effectLst/>
                <a:latin typeface="Aptos" panose="020B0004020202020204" pitchFamily="34" charset="0"/>
                <a:ea typeface="Aptos" panose="020B0004020202020204" pitchFamily="34" charset="0"/>
                <a:cs typeface="Times New Roman" panose="02020603050405020304" pitchFamily="18" charset="0"/>
              </a:rPr>
              <a:t>Dysfunctions Identified </a:t>
            </a:r>
            <a:br>
              <a:rPr lang="en-GB" sz="2800" b="1" kern="100" dirty="0">
                <a:effectLst/>
                <a:latin typeface="Aptos" panose="020B0004020202020204" pitchFamily="34" charset="0"/>
                <a:ea typeface="Aptos" panose="020B0004020202020204" pitchFamily="34" charset="0"/>
                <a:cs typeface="Times New Roman" panose="02020603050405020304" pitchFamily="18" charset="0"/>
              </a:rPr>
            </a:br>
            <a:r>
              <a:rPr lang="en-GB" sz="2800" b="1" kern="100" dirty="0">
                <a:effectLst/>
                <a:latin typeface="Aptos" panose="020B0004020202020204" pitchFamily="34" charset="0"/>
                <a:ea typeface="Aptos" panose="020B0004020202020204" pitchFamily="34" charset="0"/>
                <a:cs typeface="Times New Roman" panose="02020603050405020304" pitchFamily="18" charset="0"/>
              </a:rPr>
              <a:t>by Lencioni :</a:t>
            </a:r>
            <a:br>
              <a:rPr lang="en-GB" sz="2800" b="1" kern="100" dirty="0">
                <a:latin typeface="Aptos" panose="020B0004020202020204" pitchFamily="34" charset="0"/>
                <a:ea typeface="Aptos" panose="020B0004020202020204" pitchFamily="34" charset="0"/>
                <a:cs typeface="Times New Roman" panose="02020603050405020304" pitchFamily="18" charset="0"/>
              </a:rPr>
            </a:br>
            <a:r>
              <a:rPr lang="en-GB" sz="2800" b="1" kern="100" dirty="0">
                <a:effectLst/>
                <a:latin typeface="Aptos" panose="020B0004020202020204" pitchFamily="34" charset="0"/>
                <a:ea typeface="Aptos" panose="020B0004020202020204" pitchFamily="34" charset="0"/>
                <a:cs typeface="Times New Roman" panose="02020603050405020304" pitchFamily="18" charset="0"/>
              </a:rPr>
              <a:t>(Lencioni,2002)</a:t>
            </a:r>
            <a:endParaRPr lang="en-GB" sz="2800" dirty="0"/>
          </a:p>
        </p:txBody>
      </p:sp>
      <p:pic>
        <p:nvPicPr>
          <p:cNvPr id="5" name="Content Placeholder 4" descr="A group of people sitting around a table with their hands on top of each other&#10;&#10;Description automatically generated">
            <a:extLst>
              <a:ext uri="{FF2B5EF4-FFF2-40B4-BE49-F238E27FC236}">
                <a16:creationId xmlns:a16="http://schemas.microsoft.com/office/drawing/2014/main" id="{EECA7990-F25B-7D79-5B88-844FE94A89AD}"/>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1269" b="10212"/>
          <a:stretch/>
        </p:blipFill>
        <p:spPr>
          <a:xfrm>
            <a:off x="4603625" y="0"/>
            <a:ext cx="7558027" cy="4237703"/>
          </a:xfrm>
        </p:spPr>
      </p:pic>
      <p:sp>
        <p:nvSpPr>
          <p:cNvPr id="7" name="TextBox 6">
            <a:extLst>
              <a:ext uri="{FF2B5EF4-FFF2-40B4-BE49-F238E27FC236}">
                <a16:creationId xmlns:a16="http://schemas.microsoft.com/office/drawing/2014/main" id="{87804574-B2DC-571B-4006-43E8740E1289}"/>
              </a:ext>
            </a:extLst>
          </p:cNvPr>
          <p:cNvSpPr txBox="1"/>
          <p:nvPr/>
        </p:nvSpPr>
        <p:spPr>
          <a:xfrm>
            <a:off x="127819" y="1641986"/>
            <a:ext cx="12064181" cy="4503990"/>
          </a:xfrm>
          <a:prstGeom prst="rect">
            <a:avLst/>
          </a:prstGeom>
          <a:noFill/>
        </p:spPr>
        <p:txBody>
          <a:bodyPr wrap="square">
            <a:spAutoFit/>
          </a:bodyPr>
          <a:lstStyle/>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Absence of trust</a:t>
            </a: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Fear of conflict</a:t>
            </a: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Lack of commitment</a:t>
            </a: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Avoidance of accountability</a:t>
            </a: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Inattention to results</a:t>
            </a:r>
          </a:p>
          <a:p>
            <a:pPr marL="342900" lvl="0" indent="-342900">
              <a:lnSpc>
                <a:spcPct val="115000"/>
              </a:lnSpc>
              <a:spcAft>
                <a:spcPts val="800"/>
              </a:spcAft>
              <a:buFont typeface="+mj-lt"/>
              <a:buAutoNum type="arabicPeriod"/>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Strategies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Building trust, fostering open communication, and ensuring accountability.</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Example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By fostering an environment of trust and open communication, we mitigated these dysfunctions and improved our team's effectiveness.</a:t>
            </a:r>
          </a:p>
        </p:txBody>
      </p:sp>
    </p:spTree>
    <p:extLst>
      <p:ext uri="{BB962C8B-B14F-4D97-AF65-F5344CB8AC3E}">
        <p14:creationId xmlns:p14="http://schemas.microsoft.com/office/powerpoint/2010/main" val="1402551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01150-7AFC-2B7E-F6C7-D085F0D9DEAA}"/>
              </a:ext>
            </a:extLst>
          </p:cNvPr>
          <p:cNvSpPr>
            <a:spLocks noGrp="1"/>
          </p:cNvSpPr>
          <p:nvPr>
            <p:ph type="title"/>
          </p:nvPr>
        </p:nvSpPr>
        <p:spPr>
          <a:xfrm>
            <a:off x="6764594" y="255639"/>
            <a:ext cx="5164647" cy="995092"/>
          </a:xfrm>
        </p:spPr>
        <p:txBody>
          <a:bodyPr anchor="t">
            <a:normAutofit/>
          </a:bodyPr>
          <a:lstStyle/>
          <a:p>
            <a:r>
              <a:rPr lang="en-GB" sz="3200" b="1" dirty="0">
                <a:effectLst/>
                <a:latin typeface="Aptos" panose="020B0004020202020204" pitchFamily="34" charset="0"/>
                <a:ea typeface="Aptos" panose="020B0004020202020204" pitchFamily="34" charset="0"/>
                <a:cs typeface="Times New Roman" panose="02020603050405020304" pitchFamily="18" charset="0"/>
              </a:rPr>
              <a:t>Emotional Intelligence in Teams</a:t>
            </a:r>
            <a:endParaRPr lang="en-GB" sz="3200" dirty="0"/>
          </a:p>
        </p:txBody>
      </p:sp>
      <p:pic>
        <p:nvPicPr>
          <p:cNvPr id="15" name="Content Placeholder 14" descr="A group of people holding hands together&#10;&#10;Description automatically generated">
            <a:extLst>
              <a:ext uri="{FF2B5EF4-FFF2-40B4-BE49-F238E27FC236}">
                <a16:creationId xmlns:a16="http://schemas.microsoft.com/office/drawing/2014/main" id="{39BCBCC0-646D-09FC-07C6-AE27D9881400}"/>
              </a:ext>
            </a:extLst>
          </p:cNvPr>
          <p:cNvPicPr>
            <a:picLocks noChangeAspect="1"/>
          </p:cNvPicPr>
          <p:nvPr/>
        </p:nvPicPr>
        <p:blipFill>
          <a:blip r:embed="rId2">
            <a:extLst>
              <a:ext uri="{28A0092B-C50C-407E-A947-70E740481C1C}">
                <a14:useLocalDpi xmlns:a14="http://schemas.microsoft.com/office/drawing/2010/main" val="0"/>
              </a:ext>
            </a:extLst>
          </a:blip>
          <a:srcRect l="11055" r="1161"/>
          <a:stretch/>
        </p:blipFill>
        <p:spPr>
          <a:xfrm>
            <a:off x="-9886" y="10"/>
            <a:ext cx="6685989" cy="6857990"/>
          </a:xfrm>
          <a:prstGeom prst="rect">
            <a:avLst/>
          </a:prstGeom>
        </p:spPr>
      </p:pic>
      <p:cxnSp>
        <p:nvCxnSpPr>
          <p:cNvPr id="22" name="Straight Connector 21">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 name="Content Placeholder 18">
            <a:extLst>
              <a:ext uri="{FF2B5EF4-FFF2-40B4-BE49-F238E27FC236}">
                <a16:creationId xmlns:a16="http://schemas.microsoft.com/office/drawing/2014/main" id="{3B06C453-AAF2-6637-1821-657F10539C4F}"/>
              </a:ext>
            </a:extLst>
          </p:cNvPr>
          <p:cNvSpPr>
            <a:spLocks noGrp="1"/>
          </p:cNvSpPr>
          <p:nvPr>
            <p:ph idx="1"/>
          </p:nvPr>
        </p:nvSpPr>
        <p:spPr>
          <a:xfrm>
            <a:off x="6676103" y="1484671"/>
            <a:ext cx="5683045" cy="6037006"/>
          </a:xfrm>
        </p:spPr>
        <p:txBody>
          <a:bodyPr>
            <a:normAutofit/>
          </a:bodyPr>
          <a:lstStyle/>
          <a:p>
            <a:pPr>
              <a:lnSpc>
                <a:spcPct val="115000"/>
              </a:lnSpc>
              <a:spcAft>
                <a:spcPts val="800"/>
              </a:spcAft>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Importance of EI</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Emotional intelligence (EI) is crucial for managing emotions, empathizing with team members, and creating a supportive environment. (Gole</a:t>
            </a:r>
            <a:r>
              <a:rPr lang="en-GB" sz="1600" kern="100" dirty="0">
                <a:latin typeface="Aptos" panose="020B0004020202020204" pitchFamily="34" charset="0"/>
                <a:ea typeface="Aptos" panose="020B0004020202020204" pitchFamily="34" charset="0"/>
                <a:cs typeface="Times New Roman" panose="02020603050405020304" pitchFamily="18" charset="0"/>
              </a:rPr>
              <a:t>man,1998)</a:t>
            </a:r>
          </a:p>
          <a:p>
            <a:pPr marL="0" indent="0">
              <a:lnSpc>
                <a:spcPct val="115000"/>
              </a:lnSpc>
              <a:spcAft>
                <a:spcPts val="800"/>
              </a:spcAft>
              <a:buNone/>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Application</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Developing my EI helped me manage stress and build stronger team relationships.</a:t>
            </a:r>
          </a:p>
          <a:p>
            <a:pPr>
              <a:lnSpc>
                <a:spcPct val="115000"/>
              </a:lnSpc>
              <a:spcAft>
                <a:spcPts val="8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600" b="1"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600" b="1" kern="100" dirty="0">
                <a:effectLst/>
                <a:latin typeface="Aptos" panose="020B0004020202020204" pitchFamily="34" charset="0"/>
                <a:ea typeface="Aptos" panose="020B0004020202020204" pitchFamily="34" charset="0"/>
                <a:cs typeface="Times New Roman" panose="02020603050405020304" pitchFamily="18" charset="0"/>
              </a:rPr>
              <a:t>Example</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During high-stress moments in our project, understanding and addressing team members' emotions was key to maintaining harmony and productivity.</a:t>
            </a:r>
          </a:p>
          <a:p>
            <a:endParaRPr lang="en-US" sz="2000" dirty="0"/>
          </a:p>
        </p:txBody>
      </p:sp>
    </p:spTree>
    <p:extLst>
      <p:ext uri="{BB962C8B-B14F-4D97-AF65-F5344CB8AC3E}">
        <p14:creationId xmlns:p14="http://schemas.microsoft.com/office/powerpoint/2010/main" val="269719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4E68E-3776-179B-0722-72616CAC0911}"/>
              </a:ext>
            </a:extLst>
          </p:cNvPr>
          <p:cNvSpPr>
            <a:spLocks noGrp="1"/>
          </p:cNvSpPr>
          <p:nvPr>
            <p:ph type="title"/>
          </p:nvPr>
        </p:nvSpPr>
        <p:spPr>
          <a:xfrm>
            <a:off x="130628" y="612949"/>
            <a:ext cx="5154805" cy="1185706"/>
          </a:xfrm>
        </p:spPr>
        <p:txBody>
          <a:bodyPr>
            <a:normAutofit/>
          </a:bodyPr>
          <a:lstStyle/>
          <a:p>
            <a:r>
              <a:rPr lang="en-GB" sz="3600" b="1" kern="100" dirty="0">
                <a:effectLst/>
                <a:latin typeface="Aptos" panose="020B0004020202020204" pitchFamily="34" charset="0"/>
                <a:ea typeface="Aptos" panose="020B0004020202020204" pitchFamily="34" charset="0"/>
                <a:cs typeface="Times New Roman" panose="02020603050405020304" pitchFamily="18" charset="0"/>
              </a:rPr>
              <a:t>Key Learnings</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a:t>
            </a:r>
            <a:br>
              <a:rPr lang="en-GB" sz="3600" kern="100" dirty="0">
                <a:effectLst/>
                <a:latin typeface="Aptos" panose="020B0004020202020204" pitchFamily="34" charset="0"/>
                <a:ea typeface="Aptos" panose="020B0004020202020204" pitchFamily="34" charset="0"/>
                <a:cs typeface="Times New Roman" panose="02020603050405020304" pitchFamily="18" charset="0"/>
              </a:rPr>
            </a:br>
            <a:endParaRPr lang="en-GB" sz="3600" dirty="0"/>
          </a:p>
        </p:txBody>
      </p:sp>
      <p:pic>
        <p:nvPicPr>
          <p:cNvPr id="9" name="Content Placeholder 8" descr="A group of people working on a word&#10;&#10;Description automatically generated">
            <a:extLst>
              <a:ext uri="{FF2B5EF4-FFF2-40B4-BE49-F238E27FC236}">
                <a16:creationId xmlns:a16="http://schemas.microsoft.com/office/drawing/2014/main" id="{62C09999-A71D-CBDD-30C6-E0B53BF67B6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3214" y="-1332230"/>
            <a:ext cx="15406613" cy="8642471"/>
          </a:xfrm>
        </p:spPr>
      </p:pic>
      <p:sp>
        <p:nvSpPr>
          <p:cNvPr id="11" name="TextBox 10">
            <a:extLst>
              <a:ext uri="{FF2B5EF4-FFF2-40B4-BE49-F238E27FC236}">
                <a16:creationId xmlns:a16="http://schemas.microsoft.com/office/drawing/2014/main" id="{8B7E975F-06DC-9927-2CC1-5F126CEA0DFB}"/>
              </a:ext>
            </a:extLst>
          </p:cNvPr>
          <p:cNvSpPr txBox="1"/>
          <p:nvPr/>
        </p:nvSpPr>
        <p:spPr>
          <a:xfrm>
            <a:off x="0" y="1436914"/>
            <a:ext cx="6096000" cy="5141087"/>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Effective teamwork is built on clear communication, mutual support, and well-defined roles.</a:t>
            </a:r>
          </a:p>
          <a:p>
            <a:pPr marL="342900" lvl="0" indent="-342900">
              <a:lnSpc>
                <a:spcPct val="115000"/>
              </a:lnSpc>
              <a:spcAft>
                <a:spcPts val="800"/>
              </a:spcAft>
              <a:buSzPts val="1000"/>
              <a:buFont typeface="Symbol" panose="05050102010706020507" pitchFamily="18" charset="2"/>
              <a:buChar char=""/>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Leadership involves guiding the team through different stages, addressing conflicts, and fostering a positive environment.</a:t>
            </a:r>
          </a:p>
          <a:p>
            <a:pPr marL="342900" lvl="0" indent="-342900">
              <a:lnSpc>
                <a:spcPct val="115000"/>
              </a:lnSpc>
              <a:spcAft>
                <a:spcPts val="800"/>
              </a:spcAft>
              <a:buSzPts val="1000"/>
              <a:buFont typeface="Symbol" panose="05050102010706020507" pitchFamily="18" charset="2"/>
              <a:buChar char=""/>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Future Actions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Continue fostering trust and open communication.</a:t>
            </a:r>
          </a:p>
          <a:p>
            <a:pPr marL="342900" lvl="0" indent="-342900">
              <a:lnSpc>
                <a:spcPct val="115000"/>
              </a:lnSpc>
              <a:spcAft>
                <a:spcPts val="800"/>
              </a:spcAft>
              <a:buSzPts val="1000"/>
              <a:buFont typeface="Symbol" panose="05050102010706020507" pitchFamily="18" charset="2"/>
              <a:buChar char=""/>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Leverage team members' strengths.</a:t>
            </a:r>
          </a:p>
          <a:p>
            <a:pPr marL="342900" lvl="0" indent="-342900">
              <a:lnSpc>
                <a:spcPct val="115000"/>
              </a:lnSpc>
              <a:spcAft>
                <a:spcPts val="800"/>
              </a:spcAft>
              <a:buSzPts val="1000"/>
              <a:buFont typeface="Symbol" panose="05050102010706020507" pitchFamily="18" charset="2"/>
              <a:buChar char=""/>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Encourage critical thinking and diverse opinions.</a:t>
            </a:r>
          </a:p>
        </p:txBody>
      </p:sp>
    </p:spTree>
    <p:extLst>
      <p:ext uri="{BB962C8B-B14F-4D97-AF65-F5344CB8AC3E}">
        <p14:creationId xmlns:p14="http://schemas.microsoft.com/office/powerpoint/2010/main" val="1653755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D3A5992-BC5E-30E6-A60E-A4FDC1AC9489}"/>
              </a:ext>
            </a:extLst>
          </p:cNvPr>
          <p:cNvSpPr txBox="1"/>
          <p:nvPr/>
        </p:nvSpPr>
        <p:spPr>
          <a:xfrm>
            <a:off x="138545" y="212436"/>
            <a:ext cx="11702473" cy="4517697"/>
          </a:xfrm>
          <a:prstGeom prst="rect">
            <a:avLst/>
          </a:prstGeom>
          <a:noFill/>
        </p:spPr>
        <p:txBody>
          <a:bodyPr wrap="square">
            <a:spAutoFit/>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References</a:t>
            </a:r>
          </a:p>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Belbin, R. M. (1981). Management Teams: Why They Succeed or Fail. Oxford: Butterworth-Heinemann </a:t>
            </a:r>
          </a:p>
          <a:p>
            <a:pPr marL="34290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Goleman, D. (1998). Working with Emotional Intelligence. New York: Bantam Books.</a:t>
            </a:r>
          </a:p>
          <a:p>
            <a:pPr marL="34290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Janis, I. L. (1972). Victims of Groupthink. Boston: Houghton Mifflin.</a:t>
            </a:r>
          </a:p>
          <a:p>
            <a:pPr marL="34290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Latane, B., Williams, K., &amp; Harkins, S. (1979). Many hands make light the work: The causes and consequences of social loafing. Journal of Personality and Social Psychology, </a:t>
            </a:r>
            <a:r>
              <a:rPr lang="en-GB" kern="100" dirty="0" err="1">
                <a:latin typeface="Aptos" panose="020B0004020202020204" pitchFamily="34" charset="0"/>
                <a:ea typeface="Aptos" panose="020B0004020202020204" pitchFamily="34" charset="0"/>
                <a:cs typeface="Times New Roman" panose="02020603050405020304" pitchFamily="18" charset="0"/>
              </a:rPr>
              <a:t>pag</a:t>
            </a:r>
            <a:r>
              <a:rPr lang="en-GB" kern="100" dirty="0">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822-832.</a:t>
            </a: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Lencioni, P. (2002). The Five Dysfunctions of a Team: A Leadership Fable. San Francisco: Jossey-Bass.</a:t>
            </a: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Tuckman, B. W. (1965). Developmental sequence in small groups. Psychological Bulletin, </a:t>
            </a:r>
            <a:r>
              <a:rPr lang="en-GB" kern="100" dirty="0" err="1">
                <a:latin typeface="Aptos" panose="020B0004020202020204" pitchFamily="34" charset="0"/>
                <a:ea typeface="Aptos" panose="020B0004020202020204" pitchFamily="34" charset="0"/>
                <a:cs typeface="Times New Roman" panose="02020603050405020304" pitchFamily="18" charset="0"/>
              </a:rPr>
              <a:t>pag</a:t>
            </a:r>
            <a:r>
              <a:rPr lang="en-GB" kern="100" dirty="0">
                <a:latin typeface="Aptos" panose="020B0004020202020204" pitchFamily="34" charset="0"/>
                <a:ea typeface="Aptos" panose="020B0004020202020204" pitchFamily="34" charset="0"/>
                <a:cs typeface="Times New Roman" panose="02020603050405020304" pitchFamily="18" charset="0"/>
              </a:rPr>
              <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384-399.</a:t>
            </a:r>
          </a:p>
          <a:p>
            <a:pPr lvl="0">
              <a:lnSpc>
                <a:spcPct val="115000"/>
              </a:lnSpc>
              <a:spcAft>
                <a:spcPts val="800"/>
              </a:spcAft>
              <a:tabLst>
                <a:tab pos="457200" algn="l"/>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70013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tanding next to a network">
            <a:extLst>
              <a:ext uri="{FF2B5EF4-FFF2-40B4-BE49-F238E27FC236}">
                <a16:creationId xmlns:a16="http://schemas.microsoft.com/office/drawing/2014/main" id="{DC212493-8D46-01AD-3B04-0C7A85FA15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617" y="106993"/>
            <a:ext cx="11889792" cy="6671494"/>
          </a:xfrm>
          <a:prstGeom prst="rect">
            <a:avLst/>
          </a:prstGeom>
        </p:spPr>
      </p:pic>
    </p:spTree>
    <p:extLst>
      <p:ext uri="{BB962C8B-B14F-4D97-AF65-F5344CB8AC3E}">
        <p14:creationId xmlns:p14="http://schemas.microsoft.com/office/powerpoint/2010/main" val="467936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hands holding each other's fists&#10;&#10;Description automatically generated">
            <a:extLst>
              <a:ext uri="{FF2B5EF4-FFF2-40B4-BE49-F238E27FC236}">
                <a16:creationId xmlns:a16="http://schemas.microsoft.com/office/drawing/2014/main" id="{0A9E7A3F-E24C-CC60-E389-CB57B4F9FF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8209" y="65597"/>
            <a:ext cx="11731336" cy="6712932"/>
          </a:xfrm>
          <a:prstGeom prst="rect">
            <a:avLst/>
          </a:prstGeom>
        </p:spPr>
      </p:pic>
    </p:spTree>
    <p:extLst>
      <p:ext uri="{BB962C8B-B14F-4D97-AF65-F5344CB8AC3E}">
        <p14:creationId xmlns:p14="http://schemas.microsoft.com/office/powerpoint/2010/main" val="37043273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model">
            <a:extLst>
              <a:ext uri="{FF2B5EF4-FFF2-40B4-BE49-F238E27FC236}">
                <a16:creationId xmlns:a16="http://schemas.microsoft.com/office/drawing/2014/main" id="{E624002D-B014-2258-B2C1-F1C66EE62765}"/>
              </a:ext>
            </a:extLst>
          </p:cNvPr>
          <p:cNvPicPr>
            <a:picLocks noChangeAspect="1"/>
          </p:cNvPicPr>
          <p:nvPr/>
        </p:nvPicPr>
        <p:blipFill>
          <a:blip r:embed="rId2">
            <a:extLst>
              <a:ext uri="{28A0092B-C50C-407E-A947-70E740481C1C}">
                <a14:useLocalDpi xmlns:a14="http://schemas.microsoft.com/office/drawing/2010/main" val="0"/>
              </a:ext>
            </a:extLst>
          </a:blip>
          <a:srcRect b="1397"/>
          <a:stretch/>
        </p:blipFill>
        <p:spPr>
          <a:xfrm>
            <a:off x="57894" y="217701"/>
            <a:ext cx="12134106" cy="6640300"/>
          </a:xfrm>
          <a:prstGeom prst="rect">
            <a:avLst/>
          </a:prstGeom>
        </p:spPr>
      </p:pic>
    </p:spTree>
    <p:extLst>
      <p:ext uri="{BB962C8B-B14F-4D97-AF65-F5344CB8AC3E}">
        <p14:creationId xmlns:p14="http://schemas.microsoft.com/office/powerpoint/2010/main" val="2058323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Description automatically generated">
            <a:extLst>
              <a:ext uri="{FF2B5EF4-FFF2-40B4-BE49-F238E27FC236}">
                <a16:creationId xmlns:a16="http://schemas.microsoft.com/office/drawing/2014/main" id="{308A0FD8-C03A-A192-0A10-7AB3FECB73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694" y="654627"/>
            <a:ext cx="12439322" cy="6933770"/>
          </a:xfrm>
          <a:prstGeom prst="rect">
            <a:avLst/>
          </a:prstGeom>
        </p:spPr>
      </p:pic>
    </p:spTree>
    <p:extLst>
      <p:ext uri="{BB962C8B-B14F-4D97-AF65-F5344CB8AC3E}">
        <p14:creationId xmlns:p14="http://schemas.microsoft.com/office/powerpoint/2010/main" val="3910378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0864" y="1051551"/>
            <a:ext cx="3565524" cy="2384898"/>
          </a:xfrm>
        </p:spPr>
        <p:txBody>
          <a:bodyPr anchor="b">
            <a:normAutofit/>
          </a:bodyPr>
          <a:lstStyle/>
          <a:p>
            <a:pPr>
              <a:lnSpc>
                <a:spcPct val="90000"/>
              </a:lnSpc>
            </a:pPr>
            <a:br>
              <a:rPr lang="en-US" sz="3000"/>
            </a:br>
            <a:r>
              <a:rPr lang="en-US" sz="3000"/>
              <a:t>BMSW4009</a:t>
            </a:r>
            <a:br>
              <a:rPr lang="en-US" sz="3000"/>
            </a:br>
            <a:r>
              <a:rPr lang="en-US" sz="3000">
                <a:latin typeface="Arial"/>
                <a:cs typeface="Arial"/>
              </a:rPr>
              <a:t>Effective Team Working and COMMUNICATION</a:t>
            </a:r>
          </a:p>
        </p:txBody>
      </p:sp>
      <p:pic>
        <p:nvPicPr>
          <p:cNvPr id="4" name="Picture 3">
            <a:extLst>
              <a:ext uri="{FF2B5EF4-FFF2-40B4-BE49-F238E27FC236}">
                <a16:creationId xmlns:a16="http://schemas.microsoft.com/office/drawing/2014/main" id="{65B3AE47-5C29-334E-ADC4-C1701A8A71DD}"/>
              </a:ext>
            </a:extLst>
          </p:cNvPr>
          <p:cNvPicPr>
            <a:picLocks noChangeAspect="1"/>
          </p:cNvPicPr>
          <p:nvPr/>
        </p:nvPicPr>
        <p:blipFill>
          <a:blip r:embed="rId2"/>
          <a:srcRect l="14724" r="17396" b="4"/>
          <a:stretch/>
        </p:blipFill>
        <p:spPr>
          <a:xfrm>
            <a:off x="4743450" y="10"/>
            <a:ext cx="7448551" cy="6857990"/>
          </a:xfrm>
          <a:custGeom>
            <a:avLst/>
            <a:gdLst/>
            <a:ahLst/>
            <a:cxnLst/>
            <a:rect l="l" t="t" r="r" b="b"/>
            <a:pathLst>
              <a:path w="7448551" h="6858000">
                <a:moveTo>
                  <a:pt x="0" y="0"/>
                </a:moveTo>
                <a:lnTo>
                  <a:pt x="7448551" y="0"/>
                </a:lnTo>
                <a:lnTo>
                  <a:pt x="7448551"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sp>
        <p:nvSpPr>
          <p:cNvPr id="2" name="Title 1">
            <a:extLst>
              <a:ext uri="{FF2B5EF4-FFF2-40B4-BE49-F238E27FC236}">
                <a16:creationId xmlns:a16="http://schemas.microsoft.com/office/drawing/2014/main" id="{EB5D659F-290C-342D-C2C3-27C3ED092783}"/>
              </a:ext>
            </a:extLst>
          </p:cNvPr>
          <p:cNvSpPr>
            <a:spLocks noGrp="1"/>
          </p:cNvSpPr>
          <p:nvPr>
            <p:ph type="title"/>
          </p:nvPr>
        </p:nvSpPr>
        <p:spPr>
          <a:xfrm>
            <a:off x="550863" y="-919307"/>
            <a:ext cx="5437185" cy="1997855"/>
          </a:xfrm>
        </p:spPr>
        <p:txBody>
          <a:bodyPr wrap="square" anchor="b">
            <a:normAutofit/>
          </a:bodyPr>
          <a:lstStyle/>
          <a:p>
            <a:r>
              <a:rPr lang="en-US"/>
              <a:t>Introduction </a:t>
            </a:r>
          </a:p>
        </p:txBody>
      </p:sp>
      <p:sp>
        <p:nvSpPr>
          <p:cNvPr id="3" name="Content Placeholder 2">
            <a:extLst>
              <a:ext uri="{FF2B5EF4-FFF2-40B4-BE49-F238E27FC236}">
                <a16:creationId xmlns:a16="http://schemas.microsoft.com/office/drawing/2014/main" id="{B90991CD-DFD8-5238-8853-39C09B9BD322}"/>
              </a:ext>
            </a:extLst>
          </p:cNvPr>
          <p:cNvSpPr>
            <a:spLocks noGrp="1"/>
          </p:cNvSpPr>
          <p:nvPr>
            <p:ph idx="1"/>
          </p:nvPr>
        </p:nvSpPr>
        <p:spPr>
          <a:xfrm>
            <a:off x="550863" y="1402688"/>
            <a:ext cx="5437187" cy="4939519"/>
          </a:xfrm>
        </p:spPr>
        <p:txBody>
          <a:bodyPr vert="horz" lIns="0" tIns="0" rIns="0" bIns="0" rtlCol="0" anchor="t">
            <a:normAutofit/>
          </a:bodyPr>
          <a:lstStyle/>
          <a:p>
            <a:r>
              <a:rPr lang="en-US" dirty="0">
                <a:latin typeface="Arial"/>
                <a:cs typeface="Arial"/>
              </a:rPr>
              <a:t>Teamwork refers to the collaborative effort of a group of individuals working together to achieve a common goal or complete a task. In a team setting, each member brings their unique skills, perspectives, and strengths, contributing to the overall success of the team. </a:t>
            </a:r>
          </a:p>
          <a:p>
            <a:r>
              <a:rPr lang="en-US" dirty="0">
                <a:solidFill>
                  <a:srgbClr val="FFFFFF">
                    <a:alpha val="60000"/>
                  </a:srgbClr>
                </a:solidFill>
                <a:latin typeface="Arial"/>
                <a:ea typeface="Source Sans Pro"/>
                <a:cs typeface="Arial"/>
              </a:rPr>
              <a:t>Communication</a:t>
            </a:r>
          </a:p>
          <a:p>
            <a:r>
              <a:rPr lang="en-US" dirty="0">
                <a:solidFill>
                  <a:srgbClr val="FFFFFF">
                    <a:alpha val="60000"/>
                  </a:srgbClr>
                </a:solidFill>
                <a:latin typeface="Arial"/>
                <a:ea typeface="Source Sans Pro"/>
                <a:cs typeface="Arial"/>
              </a:rPr>
              <a:t>Collaboration</a:t>
            </a:r>
          </a:p>
          <a:p>
            <a:r>
              <a:rPr lang="en-US" dirty="0">
                <a:solidFill>
                  <a:srgbClr val="FFFFFF">
                    <a:alpha val="60000"/>
                  </a:srgbClr>
                </a:solidFill>
                <a:latin typeface="Arial"/>
                <a:ea typeface="Source Sans Pro"/>
                <a:cs typeface="Arial"/>
              </a:rPr>
              <a:t>Trust and respect</a:t>
            </a:r>
          </a:p>
          <a:p>
            <a:r>
              <a:rPr lang="en-US" dirty="0">
                <a:solidFill>
                  <a:srgbClr val="FFFFFF">
                    <a:alpha val="60000"/>
                  </a:srgbClr>
                </a:solidFill>
                <a:latin typeface="Arial"/>
                <a:ea typeface="Source Sans Pro"/>
                <a:cs typeface="Arial"/>
              </a:rPr>
              <a:t>Problem solving</a:t>
            </a:r>
            <a:endParaRPr lang="en-US">
              <a:solidFill>
                <a:srgbClr val="FFFFFF">
                  <a:alpha val="60000"/>
                </a:srgbClr>
              </a:solidFill>
              <a:ea typeface="Source Sans Pro"/>
            </a:endParaRPr>
          </a:p>
          <a:p>
            <a:endParaRPr lang="en-US" dirty="0">
              <a:solidFill>
                <a:srgbClr val="FFFFFF">
                  <a:alpha val="60000"/>
                </a:srgbClr>
              </a:solidFill>
              <a:latin typeface="Arial"/>
              <a:ea typeface="Source Sans Pro"/>
              <a:cs typeface="Arial"/>
            </a:endParaRPr>
          </a:p>
        </p:txBody>
      </p:sp>
      <p:pic>
        <p:nvPicPr>
          <p:cNvPr id="7" name="Graphic 6" descr="Teamwork">
            <a:extLst>
              <a:ext uri="{FF2B5EF4-FFF2-40B4-BE49-F238E27FC236}">
                <a16:creationId xmlns:a16="http://schemas.microsoft.com/office/drawing/2014/main" id="{C81766CF-1902-53E8-D009-398B9898DB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4675" y="1072039"/>
            <a:ext cx="4713922" cy="4713922"/>
          </a:xfrm>
          <a:custGeom>
            <a:avLst/>
            <a:gdLst/>
            <a:ahLst/>
            <a:cxnLst/>
            <a:rect l="l" t="t" r="r" b="b"/>
            <a:pathLst>
              <a:path w="4713922" h="5759450">
                <a:moveTo>
                  <a:pt x="0" y="0"/>
                </a:moveTo>
                <a:lnTo>
                  <a:pt x="4713922" y="0"/>
                </a:lnTo>
                <a:lnTo>
                  <a:pt x="4713922" y="5759450"/>
                </a:lnTo>
                <a:lnTo>
                  <a:pt x="0" y="5759450"/>
                </a:lnTo>
                <a:close/>
              </a:path>
            </a:pathLst>
          </a:custGeom>
        </p:spPr>
      </p:pic>
    </p:spTree>
    <p:extLst>
      <p:ext uri="{BB962C8B-B14F-4D97-AF65-F5344CB8AC3E}">
        <p14:creationId xmlns:p14="http://schemas.microsoft.com/office/powerpoint/2010/main" val="3982458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33E3C-404E-50FF-9206-5A51D65C4B64}"/>
              </a:ext>
            </a:extLst>
          </p:cNvPr>
          <p:cNvSpPr>
            <a:spLocks noGrp="1"/>
          </p:cNvSpPr>
          <p:nvPr>
            <p:ph type="title"/>
          </p:nvPr>
        </p:nvSpPr>
        <p:spPr/>
        <p:txBody>
          <a:bodyPr/>
          <a:lstStyle/>
          <a:p>
            <a:r>
              <a:rPr lang="en-US"/>
              <a:t>communication</a:t>
            </a:r>
          </a:p>
        </p:txBody>
      </p:sp>
      <p:sp>
        <p:nvSpPr>
          <p:cNvPr id="3" name="Content Placeholder 2">
            <a:extLst>
              <a:ext uri="{FF2B5EF4-FFF2-40B4-BE49-F238E27FC236}">
                <a16:creationId xmlns:a16="http://schemas.microsoft.com/office/drawing/2014/main" id="{16593040-3A3F-3C4B-F3C1-F4B473F91621}"/>
              </a:ext>
            </a:extLst>
          </p:cNvPr>
          <p:cNvSpPr>
            <a:spLocks noGrp="1"/>
          </p:cNvSpPr>
          <p:nvPr>
            <p:ph idx="1"/>
          </p:nvPr>
        </p:nvSpPr>
        <p:spPr>
          <a:xfrm>
            <a:off x="550863" y="1517454"/>
            <a:ext cx="11090274" cy="4797042"/>
          </a:xfrm>
        </p:spPr>
        <p:txBody>
          <a:bodyPr vert="horz" wrap="square" lIns="0" tIns="0" rIns="0" bIns="0" rtlCol="0" anchor="t">
            <a:noAutofit/>
          </a:bodyPr>
          <a:lstStyle/>
          <a:p>
            <a:r>
              <a:rPr lang="en-US" sz="2800" dirty="0">
                <a:solidFill>
                  <a:schemeClr val="bg1"/>
                </a:solidFill>
                <a:latin typeface="Arial"/>
                <a:cs typeface="Arial"/>
              </a:rPr>
              <a:t>Effective communication is key in any other environment. It will help produce ideas and plan the day of the week and the month. It will bring ideas to a successful mission even if you are new to a group or environment.</a:t>
            </a:r>
          </a:p>
          <a:p>
            <a:r>
              <a:rPr lang="en-US" sz="2800" dirty="0">
                <a:solidFill>
                  <a:schemeClr val="bg1"/>
                </a:solidFill>
                <a:latin typeface="Arial"/>
                <a:cs typeface="Arial"/>
              </a:rPr>
              <a:t>Clarity</a:t>
            </a:r>
          </a:p>
          <a:p>
            <a:r>
              <a:rPr lang="en-US" sz="2800" dirty="0">
                <a:solidFill>
                  <a:schemeClr val="bg1"/>
                </a:solidFill>
                <a:latin typeface="Arial"/>
                <a:cs typeface="Arial"/>
              </a:rPr>
              <a:t>Feedback</a:t>
            </a:r>
          </a:p>
          <a:p>
            <a:r>
              <a:rPr lang="en-US" sz="2800" dirty="0">
                <a:solidFill>
                  <a:schemeClr val="bg1"/>
                </a:solidFill>
                <a:latin typeface="Arial"/>
                <a:cs typeface="Arial"/>
              </a:rPr>
              <a:t>Timing and understanding </a:t>
            </a:r>
          </a:p>
          <a:p>
            <a:r>
              <a:rPr lang="en-US" sz="2800" dirty="0">
                <a:solidFill>
                  <a:schemeClr val="bg1"/>
                </a:solidFill>
                <a:latin typeface="Arial"/>
                <a:cs typeface="Arial"/>
              </a:rPr>
              <a:t>Transparency </a:t>
            </a:r>
          </a:p>
          <a:p>
            <a:pPr marL="0" indent="0">
              <a:buNone/>
            </a:pPr>
            <a:r>
              <a:rPr lang="en-US" sz="1800" dirty="0">
                <a:solidFill>
                  <a:schemeClr val="bg1"/>
                </a:solidFill>
                <a:latin typeface="Arial"/>
                <a:cs typeface="Arial"/>
              </a:rPr>
              <a:t>(Belbin, R. M., 2nd ed., Oxford: Butterworth-Heinemann, 2010.)</a:t>
            </a:r>
            <a:endParaRPr lang="en-US" sz="1800">
              <a:solidFill>
                <a:schemeClr val="bg1"/>
              </a:solidFill>
              <a:ea typeface="Source Sans Pro"/>
            </a:endParaRPr>
          </a:p>
        </p:txBody>
      </p:sp>
      <p:pic>
        <p:nvPicPr>
          <p:cNvPr id="4" name="Picture 3" descr="People working together">
            <a:extLst>
              <a:ext uri="{FF2B5EF4-FFF2-40B4-BE49-F238E27FC236}">
                <a16:creationId xmlns:a16="http://schemas.microsoft.com/office/drawing/2014/main" id="{A6BF6C90-5D00-9F99-D7CD-72A712E29237}"/>
              </a:ext>
            </a:extLst>
          </p:cNvPr>
          <p:cNvPicPr>
            <a:picLocks noChangeAspect="1"/>
          </p:cNvPicPr>
          <p:nvPr/>
        </p:nvPicPr>
        <p:blipFill>
          <a:blip r:embed="rId2"/>
          <a:stretch>
            <a:fillRect/>
          </a:stretch>
        </p:blipFill>
        <p:spPr>
          <a:xfrm>
            <a:off x="6886755" y="3112698"/>
            <a:ext cx="4758906" cy="3177397"/>
          </a:xfrm>
          <a:prstGeom prst="rect">
            <a:avLst/>
          </a:prstGeom>
        </p:spPr>
      </p:pic>
    </p:spTree>
    <p:extLst>
      <p:ext uri="{BB962C8B-B14F-4D97-AF65-F5344CB8AC3E}">
        <p14:creationId xmlns:p14="http://schemas.microsoft.com/office/powerpoint/2010/main" val="3156146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sp>
        <p:nvSpPr>
          <p:cNvPr id="2" name="Title 1">
            <a:extLst>
              <a:ext uri="{FF2B5EF4-FFF2-40B4-BE49-F238E27FC236}">
                <a16:creationId xmlns:a16="http://schemas.microsoft.com/office/drawing/2014/main" id="{19F8A662-97C2-49A6-7189-C626D054B29B}"/>
              </a:ext>
            </a:extLst>
          </p:cNvPr>
          <p:cNvSpPr>
            <a:spLocks noGrp="1"/>
          </p:cNvSpPr>
          <p:nvPr>
            <p:ph type="title"/>
          </p:nvPr>
        </p:nvSpPr>
        <p:spPr>
          <a:xfrm>
            <a:off x="550862" y="580363"/>
            <a:ext cx="5437188" cy="1333055"/>
          </a:xfrm>
        </p:spPr>
        <p:txBody>
          <a:bodyPr wrap="square" anchor="t">
            <a:normAutofit/>
          </a:bodyPr>
          <a:lstStyle/>
          <a:p>
            <a:r>
              <a:rPr lang="en-US"/>
              <a:t>Trust and respect </a:t>
            </a:r>
          </a:p>
        </p:txBody>
      </p:sp>
      <p:grpSp>
        <p:nvGrpSpPr>
          <p:cNvPr id="11" name="Group 10">
            <a:extLst>
              <a:ext uri="{FF2B5EF4-FFF2-40B4-BE49-F238E27FC236}">
                <a16:creationId xmlns:a16="http://schemas.microsoft.com/office/drawing/2014/main" id="{D0342557-9691-41B1-9FFF-027845ED04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0971" y="1982786"/>
            <a:ext cx="734257" cy="760506"/>
            <a:chOff x="5243759" y="1363788"/>
            <a:chExt cx="734257" cy="760506"/>
          </a:xfrm>
        </p:grpSpPr>
        <p:sp>
          <p:nvSpPr>
            <p:cNvPr id="12" name="Freeform 5">
              <a:extLst>
                <a:ext uri="{FF2B5EF4-FFF2-40B4-BE49-F238E27FC236}">
                  <a16:creationId xmlns:a16="http://schemas.microsoft.com/office/drawing/2014/main" id="{086D6FFF-B330-42B3-9F1F-607CECF8D9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sp>
          <p:nvSpPr>
            <p:cNvPr id="13" name="Freeform 6">
              <a:extLst>
                <a:ext uri="{FF2B5EF4-FFF2-40B4-BE49-F238E27FC236}">
                  <a16:creationId xmlns:a16="http://schemas.microsoft.com/office/drawing/2014/main" id="{8D054D43-E740-4CA9-8197-85FBE2ECCE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sp>
          <p:nvSpPr>
            <p:cNvPr id="14" name="Freeform 8">
              <a:extLst>
                <a:ext uri="{FF2B5EF4-FFF2-40B4-BE49-F238E27FC236}">
                  <a16:creationId xmlns:a16="http://schemas.microsoft.com/office/drawing/2014/main" id="{CB5EB56C-B805-41B2-88BA-B198E68E69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grpSp>
      <p:sp>
        <p:nvSpPr>
          <p:cNvPr id="3" name="Content Placeholder 2">
            <a:extLst>
              <a:ext uri="{FF2B5EF4-FFF2-40B4-BE49-F238E27FC236}">
                <a16:creationId xmlns:a16="http://schemas.microsoft.com/office/drawing/2014/main" id="{530AC88A-F596-9005-4E35-4991110C1168}"/>
              </a:ext>
            </a:extLst>
          </p:cNvPr>
          <p:cNvSpPr>
            <a:spLocks noGrp="1"/>
          </p:cNvSpPr>
          <p:nvPr>
            <p:ph idx="1"/>
          </p:nvPr>
        </p:nvSpPr>
        <p:spPr>
          <a:xfrm>
            <a:off x="386877" y="1371563"/>
            <a:ext cx="5043502" cy="5058215"/>
          </a:xfrm>
        </p:spPr>
        <p:txBody>
          <a:bodyPr vert="horz" lIns="0" tIns="0" rIns="0" bIns="0" rtlCol="0" anchor="t">
            <a:normAutofit/>
          </a:bodyPr>
          <a:lstStyle/>
          <a:p>
            <a:pPr marL="0" indent="0">
              <a:buNone/>
            </a:pPr>
            <a:r>
              <a:rPr lang="en-US" sz="2400" dirty="0">
                <a:latin typeface="Arial"/>
                <a:cs typeface="Arial"/>
              </a:rPr>
              <a:t>Trust and respect are both important for building strong relationships, they exist independently or together. A belief in someone's integrity, strength, and ability to act in a certain way trust is dynamic and situational that is based on past interactions it packs a risk of independence. Trust and respect are the key to interactions. Think about other people on how you would want to be treated. Bråten et al. (2011)</a:t>
            </a:r>
            <a:endParaRPr lang="en-US" sz="2400" dirty="0">
              <a:ea typeface="Source Sans Pro"/>
            </a:endParaRPr>
          </a:p>
        </p:txBody>
      </p:sp>
      <p:sp>
        <p:nvSpPr>
          <p:cNvPr id="5" name="TextBox 4">
            <a:extLst>
              <a:ext uri="{FF2B5EF4-FFF2-40B4-BE49-F238E27FC236}">
                <a16:creationId xmlns:a16="http://schemas.microsoft.com/office/drawing/2014/main" id="{F71C1B48-1A6D-5A79-AA7A-10AC816CBF45}"/>
              </a:ext>
            </a:extLst>
          </p:cNvPr>
          <p:cNvSpPr txBox="1"/>
          <p:nvPr/>
        </p:nvSpPr>
        <p:spPr>
          <a:xfrm>
            <a:off x="6580908" y="1066799"/>
            <a:ext cx="48629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marR="0" lvl="0" indent="-228600" algn="l" defTabSz="914400" rtl="0" eaLnBrk="1" fontAlgn="auto" latinLnBrk="0" hangingPunct="1">
              <a:lnSpc>
                <a:spcPct val="100000"/>
              </a:lnSpc>
              <a:spcBef>
                <a:spcPts val="0"/>
              </a:spcBef>
              <a:spcAft>
                <a:spcPts val="0"/>
              </a:spcAft>
              <a:buClrTx/>
              <a:buSzTx/>
              <a:buFont typeface="Symbol"/>
              <a:buChar char="•"/>
              <a:tabLst/>
              <a:defRPr/>
            </a:pPr>
            <a:r>
              <a:rPr kumimoji="0" lang="en-US" sz="2400" b="0" i="0" u="none" strike="noStrike" kern="1200" cap="none" spc="0" normalizeH="0" baseline="0" noProof="0" dirty="0">
                <a:ln>
                  <a:noFill/>
                </a:ln>
                <a:solidFill>
                  <a:srgbClr val="FFFFFF"/>
                </a:solidFill>
                <a:effectLst/>
                <a:uLnTx/>
                <a:uFillTx/>
                <a:latin typeface="Arial"/>
                <a:ea typeface="Arial"/>
                <a:cs typeface="Arial"/>
              </a:rPr>
              <a:t>Trust- is a solid feeling of confidence we have in someone's integrity and abilities. It is knowing that you can rely on a person.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Arial"/>
              <a:ea typeface="Arial"/>
              <a:cs typeface="Arial"/>
            </a:endParaRPr>
          </a:p>
          <a:p>
            <a:pPr marL="228600" marR="0" lvl="0" indent="-228600" algn="l" defTabSz="914400" rtl="0" eaLnBrk="1" fontAlgn="auto" latinLnBrk="0" hangingPunct="1">
              <a:lnSpc>
                <a:spcPct val="100000"/>
              </a:lnSpc>
              <a:spcBef>
                <a:spcPts val="0"/>
              </a:spcBef>
              <a:spcAft>
                <a:spcPts val="0"/>
              </a:spcAft>
              <a:buClrTx/>
              <a:buSzTx/>
              <a:buFont typeface="Symbol"/>
              <a:buChar char="•"/>
              <a:tabLst/>
              <a:defRPr/>
            </a:pPr>
            <a:r>
              <a:rPr kumimoji="0" lang="en-US" sz="2400" b="0" i="0" u="none" strike="noStrike" kern="1200" cap="none" spc="0" normalizeH="0" baseline="0" noProof="0" dirty="0">
                <a:ln>
                  <a:noFill/>
                </a:ln>
                <a:solidFill>
                  <a:srgbClr val="FFFFFF"/>
                </a:solidFill>
                <a:effectLst/>
                <a:uLnTx/>
                <a:uFillTx/>
                <a:latin typeface="Arial"/>
                <a:ea typeface="Arial"/>
                <a:cs typeface="Arial"/>
              </a:rPr>
              <a:t>Trust- it is an admiration for someone's abilities and qualities or achievements, it is worth treating them with care and courtesy.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uLnTx/>
              <a:uFillTx/>
              <a:latin typeface="Source Sans Pro"/>
              <a:ea typeface="Source Sans Pro"/>
              <a:cs typeface="+mn-cs"/>
            </a:endParaRPr>
          </a:p>
        </p:txBody>
      </p:sp>
    </p:spTree>
    <p:extLst>
      <p:ext uri="{BB962C8B-B14F-4D97-AF65-F5344CB8AC3E}">
        <p14:creationId xmlns:p14="http://schemas.microsoft.com/office/powerpoint/2010/main" val="1531660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sp>
        <p:nvSpPr>
          <p:cNvPr id="2" name="Title 1">
            <a:extLst>
              <a:ext uri="{FF2B5EF4-FFF2-40B4-BE49-F238E27FC236}">
                <a16:creationId xmlns:a16="http://schemas.microsoft.com/office/drawing/2014/main" id="{11650FD3-9985-12E3-F79D-50BAADF6D9E2}"/>
              </a:ext>
            </a:extLst>
          </p:cNvPr>
          <p:cNvSpPr>
            <a:spLocks noGrp="1"/>
          </p:cNvSpPr>
          <p:nvPr>
            <p:ph type="title"/>
          </p:nvPr>
        </p:nvSpPr>
        <p:spPr>
          <a:xfrm>
            <a:off x="3373526" y="442523"/>
            <a:ext cx="8281987" cy="1333057"/>
          </a:xfrm>
        </p:spPr>
        <p:txBody>
          <a:bodyPr wrap="square" anchor="t">
            <a:normAutofit/>
          </a:bodyPr>
          <a:lstStyle/>
          <a:p>
            <a:r>
              <a:rPr lang="en-US"/>
              <a:t>Collaboration </a:t>
            </a:r>
          </a:p>
        </p:txBody>
      </p:sp>
      <p:sp>
        <p:nvSpPr>
          <p:cNvPr id="31" name="Oval 30">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grpSp>
        <p:nvGrpSpPr>
          <p:cNvPr id="33" name="Group 32">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34" name="Freeform: Shape 33">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sp>
          <p:nvSpPr>
            <p:cNvPr id="35" name="Oval 34">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grpSp>
      <p:sp>
        <p:nvSpPr>
          <p:cNvPr id="37" name="Freeform: Shape 36">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Source Sans Pro"/>
              <a:ea typeface="+mn-ea"/>
              <a:cs typeface="+mn-cs"/>
            </a:endParaRPr>
          </a:p>
        </p:txBody>
      </p:sp>
      <p:sp>
        <p:nvSpPr>
          <p:cNvPr id="3" name="Content Placeholder 2">
            <a:extLst>
              <a:ext uri="{FF2B5EF4-FFF2-40B4-BE49-F238E27FC236}">
                <a16:creationId xmlns:a16="http://schemas.microsoft.com/office/drawing/2014/main" id="{585F1E16-0FE7-1B08-121F-824222F3B73A}"/>
              </a:ext>
            </a:extLst>
          </p:cNvPr>
          <p:cNvSpPr>
            <a:spLocks noGrp="1"/>
          </p:cNvSpPr>
          <p:nvPr>
            <p:ph idx="1"/>
          </p:nvPr>
        </p:nvSpPr>
        <p:spPr>
          <a:xfrm>
            <a:off x="2270510" y="1585877"/>
            <a:ext cx="6567391" cy="5268948"/>
          </a:xfrm>
        </p:spPr>
        <p:txBody>
          <a:bodyPr vert="horz" lIns="0" tIns="0" rIns="0" bIns="0" rtlCol="0" anchor="t">
            <a:noAutofit/>
          </a:bodyPr>
          <a:lstStyle/>
          <a:p>
            <a:pPr marL="0" indent="0">
              <a:lnSpc>
                <a:spcPct val="100000"/>
              </a:lnSpc>
              <a:buNone/>
            </a:pPr>
            <a:r>
              <a:rPr lang="en-US" sz="2800" dirty="0">
                <a:solidFill>
                  <a:schemeClr val="bg1"/>
                </a:solidFill>
                <a:latin typeface="Arial"/>
                <a:cs typeface="Arial"/>
              </a:rPr>
              <a:t>Collaborating in a team is about reaching for the shared goals you can use to strengthen the dream of your success by helping others or being helped. Working tighter you have the chance of making new friends, gaining trust and mutual respect, having to trust someone in your team will change the prospective of your results. With good collaboration and communication will gain trust and respect. (John Adair effective teambuilding pan books 2015)</a:t>
            </a:r>
            <a:endParaRPr lang="en-US" sz="2800">
              <a:solidFill>
                <a:schemeClr val="bg1"/>
              </a:solidFill>
              <a:ea typeface="Source Sans Pro"/>
            </a:endParaRPr>
          </a:p>
        </p:txBody>
      </p:sp>
      <p:sp>
        <p:nvSpPr>
          <p:cNvPr id="41" name="Oval 40">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Source Sans Pro"/>
              <a:ea typeface="+mn-ea"/>
              <a:cs typeface="+mn-cs"/>
            </a:endParaRPr>
          </a:p>
        </p:txBody>
      </p:sp>
    </p:spTree>
    <p:extLst>
      <p:ext uri="{BB962C8B-B14F-4D97-AF65-F5344CB8AC3E}">
        <p14:creationId xmlns:p14="http://schemas.microsoft.com/office/powerpoint/2010/main" val="657739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5556F-F8E7-8577-8E0A-446D617D1257}"/>
              </a:ext>
            </a:extLst>
          </p:cNvPr>
          <p:cNvSpPr>
            <a:spLocks noGrp="1"/>
          </p:cNvSpPr>
          <p:nvPr>
            <p:ph type="title"/>
          </p:nvPr>
        </p:nvSpPr>
        <p:spPr/>
        <p:txBody>
          <a:bodyPr/>
          <a:lstStyle/>
          <a:p>
            <a:r>
              <a:rPr lang="en-US"/>
              <a:t>Problem solving </a:t>
            </a:r>
          </a:p>
        </p:txBody>
      </p:sp>
      <p:sp>
        <p:nvSpPr>
          <p:cNvPr id="3" name="Content Placeholder 2">
            <a:extLst>
              <a:ext uri="{FF2B5EF4-FFF2-40B4-BE49-F238E27FC236}">
                <a16:creationId xmlns:a16="http://schemas.microsoft.com/office/drawing/2014/main" id="{4F9C105F-CA6D-4D1A-D7DF-FD3AC2D57C83}"/>
              </a:ext>
            </a:extLst>
          </p:cNvPr>
          <p:cNvSpPr>
            <a:spLocks noGrp="1"/>
          </p:cNvSpPr>
          <p:nvPr>
            <p:ph idx="1"/>
          </p:nvPr>
        </p:nvSpPr>
        <p:spPr>
          <a:xfrm>
            <a:off x="550863" y="1572872"/>
            <a:ext cx="11090274" cy="4741624"/>
          </a:xfrm>
        </p:spPr>
        <p:txBody>
          <a:bodyPr vert="horz" wrap="square" lIns="0" tIns="0" rIns="0" bIns="0" rtlCol="0" anchor="t">
            <a:normAutofit/>
          </a:bodyPr>
          <a:lstStyle/>
          <a:p>
            <a:r>
              <a:rPr lang="en-US" sz="2800" dirty="0">
                <a:solidFill>
                  <a:schemeClr val="tx1"/>
                </a:solidFill>
                <a:latin typeface="Arial"/>
                <a:cs typeface="Arial"/>
              </a:rPr>
              <a:t>Problem solving is a process of identifying and fixing problems and helps in personal life or professionals. Problem solving is a combination of skill, mindset and process it is important to explore and Analize the problem before implementing a solution because if it is not done correctly, it will come back causing other issues </a:t>
            </a:r>
          </a:p>
          <a:p>
            <a:r>
              <a:rPr lang="en-US" sz="2800" dirty="0">
                <a:solidFill>
                  <a:schemeClr val="tx1"/>
                </a:solidFill>
                <a:latin typeface="Arial"/>
                <a:ea typeface="Source Sans Pro"/>
                <a:cs typeface="Arial"/>
              </a:rPr>
              <a:t>Problem solving is a act of defining a problem, determining the cause of the problem, identifying, and prioritizing and selecting alternatives for solution and implementing solutions</a:t>
            </a:r>
          </a:p>
          <a:p>
            <a:r>
              <a:rPr lang="en-US" sz="1800" dirty="0">
                <a:solidFill>
                  <a:srgbClr val="333333"/>
                </a:solidFill>
                <a:latin typeface="Arial"/>
                <a:ea typeface="Source Sans Pro"/>
                <a:cs typeface="Arial"/>
              </a:rPr>
              <a:t>(</a:t>
            </a:r>
            <a:r>
              <a:rPr lang="en-US" sz="1800" dirty="0">
                <a:solidFill>
                  <a:schemeClr val="tx1"/>
                </a:solidFill>
                <a:latin typeface="Arial"/>
                <a:ea typeface="Source Sans Pro"/>
                <a:cs typeface="Arial"/>
              </a:rPr>
              <a:t>The Journal of Psychology 2 Jul 2010)</a:t>
            </a:r>
          </a:p>
        </p:txBody>
      </p:sp>
    </p:spTree>
    <p:extLst>
      <p:ext uri="{BB962C8B-B14F-4D97-AF65-F5344CB8AC3E}">
        <p14:creationId xmlns:p14="http://schemas.microsoft.com/office/powerpoint/2010/main" val="1711566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04B8E65E-9DA2-866D-351B-C431428DEE14}"/>
              </a:ext>
              <a:ext uri="{C183D7F6-B498-43B3-948B-1728B52AA6E4}">
                <adec:decorative xmlns:adec="http://schemas.microsoft.com/office/drawing/2017/decorative" val="1"/>
              </a:ext>
            </a:extLst>
          </p:cNvPr>
          <p:cNvSpPr>
            <a:spLocks noMove="1" noResize="1"/>
          </p:cNvSpPr>
          <p:nvPr/>
        </p:nvSpPr>
        <p:spPr>
          <a:xfrm>
            <a:off x="0" y="0"/>
            <a:ext cx="12191996" cy="6857369"/>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3" name="Title 1">
            <a:extLst>
              <a:ext uri="{FF2B5EF4-FFF2-40B4-BE49-F238E27FC236}">
                <a16:creationId xmlns:a16="http://schemas.microsoft.com/office/drawing/2014/main" id="{FB2CF6D7-CB4E-4442-C767-7848CED97C3B}"/>
              </a:ext>
            </a:extLst>
          </p:cNvPr>
          <p:cNvSpPr txBox="1">
            <a:spLocks noGrp="1"/>
          </p:cNvSpPr>
          <p:nvPr>
            <p:ph type="ctrTitle"/>
          </p:nvPr>
        </p:nvSpPr>
        <p:spPr>
          <a:xfrm>
            <a:off x="1113812" y="2960717"/>
            <a:ext cx="4036335" cy="2387598"/>
          </a:xfrm>
        </p:spPr>
        <p:txBody>
          <a:bodyPr anchor="t" anchorCtr="0"/>
          <a:lstStyle/>
          <a:p>
            <a:pPr lvl="0" algn="l"/>
            <a:r>
              <a:rPr lang="en-GB" sz="4200">
                <a:latin typeface="Calibri" pitchFamily="34"/>
                <a:ea typeface="Calibri" pitchFamily="34"/>
                <a:cs typeface="Arial" pitchFamily="34"/>
              </a:rPr>
              <a:t>“What Have We Learnt About Effective Teams?</a:t>
            </a:r>
            <a:endParaRPr lang="en-GB" sz="4200"/>
          </a:p>
        </p:txBody>
      </p:sp>
      <p:sp>
        <p:nvSpPr>
          <p:cNvPr id="4" name="Subtitle 2">
            <a:extLst>
              <a:ext uri="{FF2B5EF4-FFF2-40B4-BE49-F238E27FC236}">
                <a16:creationId xmlns:a16="http://schemas.microsoft.com/office/drawing/2014/main" id="{EF8213C6-EE72-76AC-75DE-0A12A1098AA5}"/>
              </a:ext>
            </a:extLst>
          </p:cNvPr>
          <p:cNvSpPr txBox="1">
            <a:spLocks noGrp="1"/>
          </p:cNvSpPr>
          <p:nvPr>
            <p:ph type="subTitle" idx="1"/>
          </p:nvPr>
        </p:nvSpPr>
        <p:spPr>
          <a:xfrm>
            <a:off x="1113812" y="953033"/>
            <a:ext cx="4036335" cy="1709845"/>
          </a:xfrm>
        </p:spPr>
        <p:txBody>
          <a:bodyPr anchor="b" anchorCtr="0"/>
          <a:lstStyle/>
          <a:p>
            <a:pPr lvl="0" algn="l"/>
            <a:r>
              <a:rPr lang="en-GB" sz="2000"/>
              <a:t>Andrea Lilea</a:t>
            </a:r>
          </a:p>
          <a:p>
            <a:pPr lvl="0" algn="l"/>
            <a:r>
              <a:rPr lang="en-GB" sz="2000"/>
              <a:t>Mariana Danescu</a:t>
            </a:r>
          </a:p>
          <a:p>
            <a:pPr lvl="0" algn="l"/>
            <a:r>
              <a:rPr lang="en-GB" sz="2000"/>
              <a:t>Varvara Hotico</a:t>
            </a:r>
          </a:p>
          <a:p>
            <a:pPr lvl="0" algn="l"/>
            <a:r>
              <a:rPr lang="en-GB" sz="2000"/>
              <a:t>Ionut Dumitru</a:t>
            </a:r>
          </a:p>
        </p:txBody>
      </p:sp>
      <p:grpSp>
        <p:nvGrpSpPr>
          <p:cNvPr id="5" name="Group 12">
            <a:extLst>
              <a:ext uri="{FF2B5EF4-FFF2-40B4-BE49-F238E27FC236}">
                <a16:creationId xmlns:a16="http://schemas.microsoft.com/office/drawing/2014/main" id="{ED43DA9B-9D6E-2E4F-9C7C-5AF3C11C7252}"/>
              </a:ext>
              <a:ext uri="{C183D7F6-B498-43B3-948B-1728B52AA6E4}">
                <adec:decorative xmlns:adec="http://schemas.microsoft.com/office/drawing/2017/decorative" val="1"/>
              </a:ext>
            </a:extLst>
          </p:cNvPr>
          <p:cNvGrpSpPr/>
          <p:nvPr/>
        </p:nvGrpSpPr>
        <p:grpSpPr>
          <a:xfrm>
            <a:off x="0" y="2984994"/>
            <a:ext cx="731519" cy="673455"/>
            <a:chOff x="0" y="2984994"/>
            <a:chExt cx="731519" cy="673455"/>
          </a:xfrm>
        </p:grpSpPr>
        <p:sp>
          <p:nvSpPr>
            <p:cNvPr id="6" name="Rectangle 13">
              <a:extLst>
                <a:ext uri="{FF2B5EF4-FFF2-40B4-BE49-F238E27FC236}">
                  <a16:creationId xmlns:a16="http://schemas.microsoft.com/office/drawing/2014/main" id="{E7BE95CE-70AA-D4EF-5EF8-45DD869F7877}"/>
                </a:ext>
                <a:ext uri="{C183D7F6-B498-43B3-948B-1728B52AA6E4}">
                  <adec:decorative xmlns:adec="http://schemas.microsoft.com/office/drawing/2017/decorative" val="1"/>
                </a:ext>
              </a:extLst>
            </p:cNvPr>
            <p:cNvSpPr/>
            <p:nvPr/>
          </p:nvSpPr>
          <p:spPr>
            <a:xfrm>
              <a:off x="0" y="2984994"/>
              <a:ext cx="195855" cy="673455"/>
            </a:xfrm>
            <a:prstGeom prst="rect">
              <a:avLst/>
            </a:pr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7" name="Rectangle 14">
              <a:extLst>
                <a:ext uri="{FF2B5EF4-FFF2-40B4-BE49-F238E27FC236}">
                  <a16:creationId xmlns:a16="http://schemas.microsoft.com/office/drawing/2014/main" id="{B1C5A96B-FE34-0EE6-9313-902B663DD88A}"/>
                </a:ext>
                <a:ext uri="{C183D7F6-B498-43B3-948B-1728B52AA6E4}">
                  <adec:decorative xmlns:adec="http://schemas.microsoft.com/office/drawing/2017/decorative" val="1"/>
                </a:ext>
              </a:extLst>
            </p:cNvPr>
            <p:cNvSpPr/>
            <p:nvPr/>
          </p:nvSpPr>
          <p:spPr>
            <a:xfrm>
              <a:off x="267836" y="2984994"/>
              <a:ext cx="195855" cy="673455"/>
            </a:xfrm>
            <a:prstGeom prst="rect">
              <a:avLst/>
            </a:pr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8" name="Rectangle 15">
              <a:extLst>
                <a:ext uri="{FF2B5EF4-FFF2-40B4-BE49-F238E27FC236}">
                  <a16:creationId xmlns:a16="http://schemas.microsoft.com/office/drawing/2014/main" id="{6EA15A8D-D2DB-F5B4-ECE8-DF55A6B08669}"/>
                </a:ext>
                <a:ext uri="{C183D7F6-B498-43B3-948B-1728B52AA6E4}">
                  <adec:decorative xmlns:adec="http://schemas.microsoft.com/office/drawing/2017/decorative" val="1"/>
                </a:ext>
              </a:extLst>
            </p:cNvPr>
            <p:cNvSpPr/>
            <p:nvPr/>
          </p:nvSpPr>
          <p:spPr>
            <a:xfrm>
              <a:off x="535664" y="2984994"/>
              <a:ext cx="195855" cy="673455"/>
            </a:xfrm>
            <a:prstGeom prst="rect">
              <a:avLst/>
            </a:pr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grpSp>
      <p:sp>
        <p:nvSpPr>
          <p:cNvPr id="9" name="Rectangle 17">
            <a:extLst>
              <a:ext uri="{FF2B5EF4-FFF2-40B4-BE49-F238E27FC236}">
                <a16:creationId xmlns:a16="http://schemas.microsoft.com/office/drawing/2014/main" id="{DA3E7A7A-A05C-9E82-298C-32669937A476}"/>
              </a:ext>
              <a:ext uri="{C183D7F6-B498-43B3-948B-1728B52AA6E4}">
                <adec:decorative xmlns:adec="http://schemas.microsoft.com/office/drawing/2017/decorative" val="1"/>
              </a:ext>
            </a:extLst>
          </p:cNvPr>
          <p:cNvSpPr>
            <a:spLocks noMove="1" noResize="1"/>
          </p:cNvSpPr>
          <p:nvPr/>
        </p:nvSpPr>
        <p:spPr>
          <a:xfrm flipH="1">
            <a:off x="10697666" y="0"/>
            <a:ext cx="1494330" cy="6858000"/>
          </a:xfrm>
          <a:prstGeom prst="rect">
            <a:avLst/>
          </a:pr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10" name="Rectangle 19">
            <a:extLst>
              <a:ext uri="{FF2B5EF4-FFF2-40B4-BE49-F238E27FC236}">
                <a16:creationId xmlns:a16="http://schemas.microsoft.com/office/drawing/2014/main" id="{9E0AE673-657A-1184-3FDC-E904049B32B8}"/>
              </a:ext>
              <a:ext uri="{C183D7F6-B498-43B3-948B-1728B52AA6E4}">
                <adec:decorative xmlns:adec="http://schemas.microsoft.com/office/drawing/2017/decorative" val="1"/>
              </a:ext>
            </a:extLst>
          </p:cNvPr>
          <p:cNvSpPr>
            <a:spLocks noMove="1" noResize="1"/>
          </p:cNvSpPr>
          <p:nvPr/>
        </p:nvSpPr>
        <p:spPr>
          <a:xfrm>
            <a:off x="5685812" y="391884"/>
            <a:ext cx="6009363" cy="6017081"/>
          </a:xfrm>
          <a:prstGeom prst="rect">
            <a:avLst/>
          </a:prstGeom>
          <a:solidFill>
            <a:srgbClr val="FFFFFF"/>
          </a:solidFill>
          <a:ln cap="flat">
            <a:noFill/>
            <a:prstDash val="solid"/>
          </a:ln>
          <a:effectLst>
            <a:outerShdw dist="127001" dir="5400000" algn="tl">
              <a:srgbClr val="000000">
                <a:alpha val="15000"/>
              </a:srgbClr>
            </a:outerShdw>
          </a:effectLst>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pic>
        <p:nvPicPr>
          <p:cNvPr id="11" name="Picture 4" descr="A group of people with gears&#10;&#10;Description automatically generated">
            <a:extLst>
              <a:ext uri="{FF2B5EF4-FFF2-40B4-BE49-F238E27FC236}">
                <a16:creationId xmlns:a16="http://schemas.microsoft.com/office/drawing/2014/main" id="{094891E5-45FB-EB4D-7620-69E423432340}"/>
              </a:ext>
            </a:extLst>
          </p:cNvPr>
          <p:cNvPicPr>
            <a:picLocks noChangeAspect="1"/>
          </p:cNvPicPr>
          <p:nvPr/>
        </p:nvPicPr>
        <p:blipFill>
          <a:blip r:embed="rId2"/>
          <a:stretch>
            <a:fillRect/>
          </a:stretch>
        </p:blipFill>
        <p:spPr>
          <a:xfrm>
            <a:off x="5922495" y="1870304"/>
            <a:ext cx="5535997" cy="3058640"/>
          </a:xfrm>
          <a:prstGeom prst="rect">
            <a:avLst/>
          </a:prstGeom>
          <a:noFill/>
          <a:ln cap="flat">
            <a:noFill/>
          </a:ln>
        </p:spPr>
      </p:pic>
      <p:sp>
        <p:nvSpPr>
          <p:cNvPr id="12" name="TextBox 5">
            <a:extLst>
              <a:ext uri="{FF2B5EF4-FFF2-40B4-BE49-F238E27FC236}">
                <a16:creationId xmlns:a16="http://schemas.microsoft.com/office/drawing/2014/main" id="{98E7CB16-829B-7C40-4EB1-8595F6C4F9CE}"/>
              </a:ext>
            </a:extLst>
          </p:cNvPr>
          <p:cNvSpPr txBox="1"/>
          <p:nvPr/>
        </p:nvSpPr>
        <p:spPr>
          <a:xfrm>
            <a:off x="9003977" y="4728883"/>
            <a:ext cx="2454514"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sz="1800" b="0" i="0" u="none" strike="noStrike" kern="0" cap="none" spc="0" baseline="0">
                <a:solidFill>
                  <a:srgbClr val="000000"/>
                </a:solidFill>
                <a:uFillTx/>
              </a:defRPr>
            </a:pPr>
            <a:r>
              <a:rPr kumimoji="0" lang="en-GB" sz="700" b="0" i="0" u="none" strike="noStrike" kern="1200" cap="none" spc="0" normalizeH="0" baseline="0" noProof="0">
                <a:ln>
                  <a:noFill/>
                </a:ln>
                <a:solidFill>
                  <a:srgbClr val="FFFFFF"/>
                </a:solidFill>
                <a:effectLst/>
                <a:uLnTx/>
                <a:uFillTx/>
                <a:latin typeface="Aptos"/>
                <a:ea typeface="+mn-ea"/>
                <a:cs typeface="+mn-cs"/>
                <a:hlinkClick r:id="rId3" tooltip="https://freepngimg.com/png/18450-team-work-png-pic">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ptos"/>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ptos"/>
                <a:ea typeface="+mn-ea"/>
                <a:cs typeface="+mn-cs"/>
                <a:hlinkClick r:id="rId4" tooltip="https://creativecommons.org/licenses/by-nc/3.0/">
                  <a:extLst>
                    <a:ext uri="{A12FA001-AC4F-418D-AE19-62706E023703}">
                      <ahyp:hlinkClr xmlns:ahyp="http://schemas.microsoft.com/office/drawing/2018/hyperlinkcolor" val="tx"/>
                    </a:ext>
                  </a:extLst>
                </a:hlinkClick>
              </a:rPr>
              <a:t>CC BY-NC</a:t>
            </a:r>
            <a:endParaRPr kumimoji="0" lang="en-GB" sz="700" b="0" i="0" u="none" strike="noStrike" kern="1200" cap="none" spc="0" normalizeH="0" baseline="0" noProof="0">
              <a:ln>
                <a:noFill/>
              </a:ln>
              <a:solidFill>
                <a:srgbClr val="FFFFFF"/>
              </a:solidFill>
              <a:effectLst/>
              <a:uLnTx/>
              <a:uFillTx/>
              <a:latin typeface="Aptos"/>
              <a:ea typeface="+mn-ea"/>
              <a:cs typeface="+mn-c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2538604D-4FBF-B376-6A86-5CABD24FCD60}"/>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3" name="Title 1">
            <a:extLst>
              <a:ext uri="{FF2B5EF4-FFF2-40B4-BE49-F238E27FC236}">
                <a16:creationId xmlns:a16="http://schemas.microsoft.com/office/drawing/2014/main" id="{13C314B4-18D9-EA9E-FAFF-EB72D591A9EB}"/>
              </a:ext>
            </a:extLst>
          </p:cNvPr>
          <p:cNvSpPr txBox="1">
            <a:spLocks noGrp="1"/>
          </p:cNvSpPr>
          <p:nvPr>
            <p:ph type="title"/>
          </p:nvPr>
        </p:nvSpPr>
        <p:spPr>
          <a:xfrm>
            <a:off x="572496" y="238539"/>
            <a:ext cx="11018520" cy="1434419"/>
          </a:xfrm>
        </p:spPr>
        <p:txBody>
          <a:bodyPr anchor="b"/>
          <a:lstStyle/>
          <a:p>
            <a:pPr lvl="0"/>
            <a:r>
              <a:rPr lang="en-GB" sz="5400"/>
              <a:t>Essential Qualities of Effective Teams</a:t>
            </a:r>
          </a:p>
        </p:txBody>
      </p:sp>
      <p:sp>
        <p:nvSpPr>
          <p:cNvPr id="4" name="sketchy line">
            <a:extLst>
              <a:ext uri="{FF2B5EF4-FFF2-40B4-BE49-F238E27FC236}">
                <a16:creationId xmlns:a16="http://schemas.microsoft.com/office/drawing/2014/main" id="{9509B391-0289-B897-50BF-E77B4C45AED6}"/>
              </a:ext>
              <a:ext uri="{C183D7F6-B498-43B3-948B-1728B52AA6E4}">
                <adec:decorative xmlns:adec="http://schemas.microsoft.com/office/drawing/2017/decorative" val="1"/>
              </a:ext>
            </a:extLst>
          </p:cNvPr>
          <p:cNvSpPr>
            <a:spLocks noMove="1" noResize="1"/>
          </p:cNvSpPr>
          <p:nvPr/>
        </p:nvSpPr>
        <p:spPr>
          <a:xfrm>
            <a:off x="572496" y="1681545"/>
            <a:ext cx="10972800" cy="18288"/>
          </a:xfrm>
          <a:prstGeom prst="rect">
            <a:avLst/>
          </a:prstGeom>
          <a:solidFill>
            <a:srgbClr val="E97132">
              <a:alpha val="75000"/>
            </a:srgbClr>
          </a:solidFill>
          <a:ln w="44448" cap="rnd">
            <a:solidFill>
              <a:srgbClr val="E97132">
                <a:alpha val="75000"/>
              </a:srgbClr>
            </a:solidFill>
            <a:prstDash val="solid"/>
            <a:roun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5" name="Content Placeholder 2">
            <a:extLst>
              <a:ext uri="{FF2B5EF4-FFF2-40B4-BE49-F238E27FC236}">
                <a16:creationId xmlns:a16="http://schemas.microsoft.com/office/drawing/2014/main" id="{42933650-8D42-ACD1-6C2C-FA5FEFE8AD73}"/>
              </a:ext>
            </a:extLst>
          </p:cNvPr>
          <p:cNvSpPr txBox="1">
            <a:spLocks noGrp="1"/>
          </p:cNvSpPr>
          <p:nvPr>
            <p:ph idx="1"/>
          </p:nvPr>
        </p:nvSpPr>
        <p:spPr>
          <a:xfrm>
            <a:off x="572496" y="2071317"/>
            <a:ext cx="6713552" cy="4119170"/>
          </a:xfrm>
        </p:spPr>
        <p:txBody>
          <a:bodyPr/>
          <a:lstStyle/>
          <a:p>
            <a:pPr lvl="0">
              <a:lnSpc>
                <a:spcPct val="80000"/>
              </a:lnSpc>
            </a:pPr>
            <a:r>
              <a:rPr lang="en-GB" sz="2200"/>
              <a:t>Clearly defined roles and goals: roles and objectives are clearly defined in effective teams (Tuckman, 1965).</a:t>
            </a:r>
          </a:p>
          <a:p>
            <a:pPr lvl="0">
              <a:lnSpc>
                <a:spcPct val="80000"/>
              </a:lnSpc>
            </a:pPr>
            <a:r>
              <a:rPr lang="en-GB" sz="2200"/>
              <a:t>Open Communication: make sure all opinions are heard, and communication is sincere, respectful and consistent (Hackman, 2002).</a:t>
            </a:r>
          </a:p>
          <a:p>
            <a:pPr lvl="0">
              <a:lnSpc>
                <a:spcPct val="80000"/>
              </a:lnSpc>
            </a:pPr>
            <a:r>
              <a:rPr lang="en-GB" sz="2200"/>
              <a:t>Inclusion and Diversity: diverse point of views for better problem solving (Belbin, 1981).</a:t>
            </a:r>
          </a:p>
          <a:p>
            <a:pPr lvl="0">
              <a:lnSpc>
                <a:spcPct val="80000"/>
              </a:lnSpc>
            </a:pPr>
            <a:r>
              <a:rPr lang="en-GB" sz="2200"/>
              <a:t>Flexibility: resilient team and adapt to new challenges.</a:t>
            </a:r>
          </a:p>
          <a:p>
            <a:pPr lvl="0">
              <a:lnSpc>
                <a:spcPct val="80000"/>
              </a:lnSpc>
            </a:pPr>
            <a:r>
              <a:rPr lang="en-GB" sz="2200"/>
              <a:t>Effective Leadership: empowers team members to contribute</a:t>
            </a:r>
          </a:p>
          <a:p>
            <a:pPr lvl="0">
              <a:lnSpc>
                <a:spcPct val="80000"/>
              </a:lnSpc>
            </a:pPr>
            <a:endParaRPr lang="en-GB" sz="2200"/>
          </a:p>
          <a:p>
            <a:pPr lvl="0">
              <a:lnSpc>
                <a:spcPct val="80000"/>
              </a:lnSpc>
            </a:pPr>
            <a:endParaRPr lang="en-GB" sz="2200"/>
          </a:p>
        </p:txBody>
      </p:sp>
      <p:pic>
        <p:nvPicPr>
          <p:cNvPr id="6" name="Picture 9" descr="A silhouette of people helping each other&#10;&#10;Description automatically generated">
            <a:extLst>
              <a:ext uri="{FF2B5EF4-FFF2-40B4-BE49-F238E27FC236}">
                <a16:creationId xmlns:a16="http://schemas.microsoft.com/office/drawing/2014/main" id="{9E7585B9-6404-4D73-72A3-09E4255BCE0E}"/>
              </a:ext>
            </a:extLst>
          </p:cNvPr>
          <p:cNvPicPr>
            <a:picLocks noChangeAspect="1"/>
          </p:cNvPicPr>
          <p:nvPr/>
        </p:nvPicPr>
        <p:blipFill>
          <a:blip r:embed="rId2"/>
          <a:srcRect l="7780" r="29928" b="2"/>
          <a:stretch>
            <a:fillRect/>
          </a:stretch>
        </p:blipFill>
        <p:spPr>
          <a:xfrm>
            <a:off x="7675656" y="2093976"/>
            <a:ext cx="3941063" cy="4096512"/>
          </a:xfrm>
          <a:prstGeom prst="rect">
            <a:avLst/>
          </a:prstGeom>
          <a:noFill/>
          <a:ln cap="flat">
            <a:noFill/>
          </a:ln>
        </p:spPr>
      </p:pic>
      <p:sp>
        <p:nvSpPr>
          <p:cNvPr id="7" name="Rectangle 1">
            <a:extLst>
              <a:ext uri="{FF2B5EF4-FFF2-40B4-BE49-F238E27FC236}">
                <a16:creationId xmlns:a16="http://schemas.microsoft.com/office/drawing/2014/main" id="{9A756C83-6477-8D31-73DB-375EC6457E3D}"/>
              </a:ext>
            </a:extLst>
          </p:cNvPr>
          <p:cNvSpPr/>
          <p:nvPr/>
        </p:nvSpPr>
        <p:spPr>
          <a:xfrm>
            <a:off x="0" y="-184663"/>
            <a:ext cx="184727" cy="369335"/>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eaLnBrk="1" fontAlgn="auto" latinLnBrk="0" hangingPunct="0">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Arial" pitchFamily="34"/>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B44436B3-5205-E37B-AD6A-95C7A43EFF77}"/>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3" name="Title 1">
            <a:extLst>
              <a:ext uri="{FF2B5EF4-FFF2-40B4-BE49-F238E27FC236}">
                <a16:creationId xmlns:a16="http://schemas.microsoft.com/office/drawing/2014/main" id="{DCDD75E5-36DD-6CAA-700D-6709DB25DE8F}"/>
              </a:ext>
            </a:extLst>
          </p:cNvPr>
          <p:cNvSpPr txBox="1">
            <a:spLocks noGrp="1"/>
          </p:cNvSpPr>
          <p:nvPr>
            <p:ph type="title"/>
          </p:nvPr>
        </p:nvSpPr>
        <p:spPr>
          <a:xfrm>
            <a:off x="630936" y="640080"/>
            <a:ext cx="4818888" cy="1481328"/>
          </a:xfrm>
        </p:spPr>
        <p:txBody>
          <a:bodyPr anchor="b"/>
          <a:lstStyle/>
          <a:p>
            <a:pPr lvl="0"/>
            <a:r>
              <a:rPr lang="en-GB" sz="5000"/>
              <a:t>Successful Team</a:t>
            </a:r>
          </a:p>
        </p:txBody>
      </p:sp>
      <p:sp>
        <p:nvSpPr>
          <p:cNvPr id="4" name="sketch line">
            <a:extLst>
              <a:ext uri="{FF2B5EF4-FFF2-40B4-BE49-F238E27FC236}">
                <a16:creationId xmlns:a16="http://schemas.microsoft.com/office/drawing/2014/main" id="{6E20C8BE-2ECF-252E-72A0-F394177B2877}"/>
              </a:ext>
              <a:ext uri="{C183D7F6-B498-43B3-948B-1728B52AA6E4}">
                <adec:decorative xmlns:adec="http://schemas.microsoft.com/office/drawing/2017/decorative" val="1"/>
              </a:ext>
            </a:extLst>
          </p:cNvPr>
          <p:cNvSpPr>
            <a:spLocks noMove="1" noResize="1"/>
          </p:cNvSpPr>
          <p:nvPr/>
        </p:nvSpPr>
        <p:spPr>
          <a:xfrm>
            <a:off x="643280" y="2372868"/>
            <a:ext cx="3255099" cy="18288"/>
          </a:xfrm>
          <a:prstGeom prst="rect">
            <a:avLst/>
          </a:prstGeom>
          <a:solidFill>
            <a:srgbClr val="E97132"/>
          </a:solidFill>
          <a:ln w="38103" cap="rnd">
            <a:solidFill>
              <a:srgbClr val="E97132"/>
            </a:solidFill>
            <a:prstDash val="solid"/>
            <a:roun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Aptos"/>
              <a:ea typeface="+mn-ea"/>
              <a:cs typeface="+mn-cs"/>
            </a:endParaRPr>
          </a:p>
        </p:txBody>
      </p:sp>
      <p:sp>
        <p:nvSpPr>
          <p:cNvPr id="5" name="Content Placeholder 2">
            <a:extLst>
              <a:ext uri="{FF2B5EF4-FFF2-40B4-BE49-F238E27FC236}">
                <a16:creationId xmlns:a16="http://schemas.microsoft.com/office/drawing/2014/main" id="{63BC5A4A-A4B9-B8D8-2D28-F72B01599791}"/>
              </a:ext>
            </a:extLst>
          </p:cNvPr>
          <p:cNvSpPr txBox="1">
            <a:spLocks noGrp="1"/>
          </p:cNvSpPr>
          <p:nvPr>
            <p:ph idx="1"/>
          </p:nvPr>
        </p:nvSpPr>
        <p:spPr>
          <a:xfrm>
            <a:off x="630936" y="2660903"/>
            <a:ext cx="4818888" cy="3547872"/>
          </a:xfrm>
        </p:spPr>
        <p:txBody>
          <a:bodyPr/>
          <a:lstStyle/>
          <a:p>
            <a:pPr lvl="0"/>
            <a:r>
              <a:rPr lang="en-GB" sz="2000"/>
              <a:t>Communication, clarity, diversity and trust are essential components to successful teams ( Lencioni, 2002).</a:t>
            </a:r>
          </a:p>
          <a:p>
            <a:pPr lvl="0"/>
            <a:r>
              <a:rPr lang="en-GB" sz="2000"/>
              <a:t>Conflict are inevitable: we are all different and have diverse opinions, but it is a question of balance (Belbin, 2010).</a:t>
            </a:r>
          </a:p>
          <a:p>
            <a:pPr lvl="0"/>
            <a:r>
              <a:rPr lang="en-GB" sz="2000"/>
              <a:t>Creativity is vital for effective problem solving to find new approaches for unclear situations ( Griffith and Dunham, 2015).</a:t>
            </a:r>
          </a:p>
          <a:p>
            <a:pPr lvl="0"/>
            <a:endParaRPr lang="en-GB" sz="2000"/>
          </a:p>
          <a:p>
            <a:pPr lvl="0"/>
            <a:endParaRPr lang="en-GB" sz="2000"/>
          </a:p>
          <a:p>
            <a:pPr lvl="0"/>
            <a:endParaRPr lang="en-GB" sz="2000"/>
          </a:p>
          <a:p>
            <a:pPr lvl="0"/>
            <a:endParaRPr lang="en-GB" sz="2000"/>
          </a:p>
          <a:p>
            <a:pPr lvl="0"/>
            <a:endParaRPr lang="en-GB" sz="2000"/>
          </a:p>
        </p:txBody>
      </p:sp>
      <p:pic>
        <p:nvPicPr>
          <p:cNvPr id="6" name="Picture 6" descr="A diagram of a diagram of a diagram&#10;&#10;Description automatically generated with medium confidence">
            <a:extLst>
              <a:ext uri="{FF2B5EF4-FFF2-40B4-BE49-F238E27FC236}">
                <a16:creationId xmlns:a16="http://schemas.microsoft.com/office/drawing/2014/main" id="{0CD8653A-67B9-6941-A90B-79F4B89DA0C2}"/>
              </a:ext>
            </a:extLst>
          </p:cNvPr>
          <p:cNvPicPr>
            <a:picLocks noChangeAspect="1"/>
          </p:cNvPicPr>
          <p:nvPr/>
        </p:nvPicPr>
        <p:blipFill>
          <a:blip r:embed="rId2"/>
          <a:stretch>
            <a:fillRect/>
          </a:stretch>
        </p:blipFill>
        <p:spPr>
          <a:xfrm>
            <a:off x="6099048" y="1869298"/>
            <a:ext cx="5458968" cy="3119411"/>
          </a:xfrm>
          <a:prstGeom prst="rect">
            <a:avLst/>
          </a:prstGeom>
          <a:noFill/>
          <a:ln cap="flat">
            <a:noFill/>
          </a:ln>
        </p:spPr>
      </p:pic>
      <p:sp>
        <p:nvSpPr>
          <p:cNvPr id="7" name="TextBox 7">
            <a:extLst>
              <a:ext uri="{FF2B5EF4-FFF2-40B4-BE49-F238E27FC236}">
                <a16:creationId xmlns:a16="http://schemas.microsoft.com/office/drawing/2014/main" id="{BCAB6989-E00F-EC59-7144-35B8E15AB7F5}"/>
              </a:ext>
            </a:extLst>
          </p:cNvPr>
          <p:cNvSpPr txBox="1"/>
          <p:nvPr/>
        </p:nvSpPr>
        <p:spPr>
          <a:xfrm>
            <a:off x="9125940" y="4788648"/>
            <a:ext cx="2432075"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sz="1800" b="0" i="0" u="none" strike="noStrike" kern="0" cap="none" spc="0" baseline="0">
                <a:solidFill>
                  <a:srgbClr val="000000"/>
                </a:solidFill>
                <a:uFillTx/>
              </a:defRPr>
            </a:pPr>
            <a:r>
              <a:rPr kumimoji="0" lang="en-GB" sz="700" b="0" i="0" u="none" strike="noStrike" kern="1200" cap="none" spc="0" normalizeH="0" baseline="0" noProof="0">
                <a:ln>
                  <a:noFill/>
                </a:ln>
                <a:solidFill>
                  <a:srgbClr val="FFFFFF"/>
                </a:solidFill>
                <a:effectLst/>
                <a:uLnTx/>
                <a:uFillTx/>
                <a:latin typeface="Aptos"/>
                <a:ea typeface="+mn-ea"/>
                <a:cs typeface="+mn-cs"/>
                <a:hlinkClick r:id="rId3" tooltip="https://courses.lumenlearning.com/wm-introductiontobusiness/chapter/stages-of-team-development/">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ptos"/>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ptos"/>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Aptos"/>
              <a:ea typeface="+mn-ea"/>
              <a:cs typeface="+mn-c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3DFloatVTI">
  <a:themeElements>
    <a:clrScheme name="AnalogousFromDarkSeedLeftStep">
      <a:dk1>
        <a:srgbClr val="000000"/>
      </a:dk1>
      <a:lt1>
        <a:srgbClr val="FFFFFF"/>
      </a:lt1>
      <a:dk2>
        <a:srgbClr val="1C2F31"/>
      </a:dk2>
      <a:lt2>
        <a:srgbClr val="F2F3F0"/>
      </a:lt2>
      <a:accent1>
        <a:srgbClr val="813FD0"/>
      </a:accent1>
      <a:accent2>
        <a:srgbClr val="4C47C6"/>
      </a:accent2>
      <a:accent3>
        <a:srgbClr val="3F76D0"/>
      </a:accent3>
      <a:accent4>
        <a:srgbClr val="2EA1BF"/>
      </a:accent4>
      <a:accent5>
        <a:srgbClr val="3BC1A5"/>
      </a:accent5>
      <a:accent6>
        <a:srgbClr val="2EBF63"/>
      </a:accent6>
      <a:hlink>
        <a:srgbClr val="339A96"/>
      </a:hlink>
      <a:folHlink>
        <a:srgbClr val="7F7F7F"/>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402</TotalTime>
  <Words>1299</Words>
  <Application>Microsoft Office PowerPoint</Application>
  <PresentationFormat>Widescreen</PresentationFormat>
  <Paragraphs>114</Paragraphs>
  <Slides>22</Slides>
  <Notes>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22</vt:i4>
      </vt:variant>
    </vt:vector>
  </HeadingPairs>
  <TitlesOfParts>
    <vt:vector size="32" baseType="lpstr">
      <vt:lpstr>Aptos</vt:lpstr>
      <vt:lpstr>Aptos Display</vt:lpstr>
      <vt:lpstr>Arial</vt:lpstr>
      <vt:lpstr>Calibri</vt:lpstr>
      <vt:lpstr>Sitka Heading</vt:lpstr>
      <vt:lpstr>Source Sans Pro</vt:lpstr>
      <vt:lpstr>Symbol</vt:lpstr>
      <vt:lpstr>Office Theme</vt:lpstr>
      <vt:lpstr>3DFloatVTI</vt:lpstr>
      <vt:lpstr>1_Office Theme</vt:lpstr>
      <vt:lpstr> </vt:lpstr>
      <vt:lpstr>Definition of teamwork</vt:lpstr>
      <vt:lpstr> Tuckman's Stages of Group Development: (Tuckman,1965) </vt:lpstr>
      <vt:lpstr>Belbin's Team Roles (Belbin,1981):  </vt:lpstr>
      <vt:lpstr>Addressing Social Loafing and Groupthink  Social Loafing:   According to Latane, Williams and Harkins  (1979) is the tendency for individuals to exert less effort in a group. Combated by setting clear expectations and responsibilities.   Groupthink: (Janis,1972)  The desire for consensus leads to poor decision-making. Prevented by encouraging diverse opinions and critical thinking.   Example: In our team, I set individual responsibilities to enhance accountability and encouraged open dialogue to avoid groupthink</vt:lpstr>
      <vt:lpstr>Dysfunctions Identified  by Lencioni : (Lencioni,2002)</vt:lpstr>
      <vt:lpstr>Emotional Intelligence in Teams</vt:lpstr>
      <vt:lpstr>Key Learnings: </vt:lpstr>
      <vt:lpstr>PowerPoint Presentation</vt:lpstr>
      <vt:lpstr>PowerPoint Presentation</vt:lpstr>
      <vt:lpstr>PowerPoint Presentation</vt:lpstr>
      <vt:lpstr>PowerPoint Presentation</vt:lpstr>
      <vt:lpstr>PowerPoint Presentation</vt:lpstr>
      <vt:lpstr> BMSW4009 Effective Team Working and COMMUNICATION</vt:lpstr>
      <vt:lpstr>Introduction </vt:lpstr>
      <vt:lpstr>communication</vt:lpstr>
      <vt:lpstr>Trust and respect </vt:lpstr>
      <vt:lpstr>Collaboration </vt:lpstr>
      <vt:lpstr>Problem solving </vt:lpstr>
      <vt:lpstr>“What Have We Learnt About Effective Teams?</vt:lpstr>
      <vt:lpstr>Essential Qualities of Effective Teams</vt:lpstr>
      <vt:lpstr>Successful Team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Andreea Lilea (2126939)</dc:creator>
  <cp:lastModifiedBy>James Moore</cp:lastModifiedBy>
  <cp:revision>10</cp:revision>
  <dcterms:created xsi:type="dcterms:W3CDTF">2024-11-26T20:30:34Z</dcterms:created>
  <dcterms:modified xsi:type="dcterms:W3CDTF">2024-12-04T10:35:01Z</dcterms:modified>
</cp:coreProperties>
</file>