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DEA20A-C742-48FA-9430-0D6A9C925539}" v="1" dt="2023-11-01T13:20:45.7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ulami Samanta" userId="024564aeddcc5d2c" providerId="LiveId" clId="{F5DEA20A-C742-48FA-9430-0D6A9C925539}"/>
    <pc:docChg chg="custSel modSld">
      <pc:chgData name="Poulami Samanta" userId="024564aeddcc5d2c" providerId="LiveId" clId="{F5DEA20A-C742-48FA-9430-0D6A9C925539}" dt="2023-11-01T13:20:45.865" v="15" actId="27636"/>
      <pc:docMkLst>
        <pc:docMk/>
      </pc:docMkLst>
      <pc:sldChg chg="modSp mod">
        <pc:chgData name="Poulami Samanta" userId="024564aeddcc5d2c" providerId="LiveId" clId="{F5DEA20A-C742-48FA-9430-0D6A9C925539}" dt="2023-11-01T13:20:45.754" v="10"/>
        <pc:sldMkLst>
          <pc:docMk/>
          <pc:sldMk cId="0" sldId="256"/>
        </pc:sldMkLst>
        <pc:spChg chg="mod">
          <ac:chgData name="Poulami Samanta" userId="024564aeddcc5d2c" providerId="LiveId" clId="{F5DEA20A-C742-48FA-9430-0D6A9C925539}" dt="2023-11-01T13:20:45.754" v="10"/>
          <ac:spMkLst>
            <pc:docMk/>
            <pc:sldMk cId="0" sldId="256"/>
            <ac:spMk id="54" creationId="{00000000-0000-0000-0000-000000000000}"/>
          </ac:spMkLst>
        </pc:spChg>
      </pc:sldChg>
      <pc:sldChg chg="modSp mod">
        <pc:chgData name="Poulami Samanta" userId="024564aeddcc5d2c" providerId="LiveId" clId="{F5DEA20A-C742-48FA-9430-0D6A9C925539}" dt="2023-11-01T13:20:45.803" v="11" actId="27636"/>
        <pc:sldMkLst>
          <pc:docMk/>
          <pc:sldMk cId="0" sldId="257"/>
        </pc:sldMkLst>
        <pc:spChg chg="mod">
          <ac:chgData name="Poulami Samanta" userId="024564aeddcc5d2c" providerId="LiveId" clId="{F5DEA20A-C742-48FA-9430-0D6A9C925539}" dt="2023-11-01T13:20:45.803" v="11" actId="27636"/>
          <ac:spMkLst>
            <pc:docMk/>
            <pc:sldMk cId="0" sldId="257"/>
            <ac:spMk id="60" creationId="{00000000-0000-0000-0000-000000000000}"/>
          </ac:spMkLst>
        </pc:spChg>
      </pc:sldChg>
      <pc:sldChg chg="modSp mod">
        <pc:chgData name="Poulami Samanta" userId="024564aeddcc5d2c" providerId="LiveId" clId="{F5DEA20A-C742-48FA-9430-0D6A9C925539}" dt="2023-11-01T13:20:45.817" v="12" actId="27636"/>
        <pc:sldMkLst>
          <pc:docMk/>
          <pc:sldMk cId="0" sldId="259"/>
        </pc:sldMkLst>
        <pc:spChg chg="mod">
          <ac:chgData name="Poulami Samanta" userId="024564aeddcc5d2c" providerId="LiveId" clId="{F5DEA20A-C742-48FA-9430-0D6A9C925539}" dt="2023-11-01T13:20:45.817" v="12" actId="27636"/>
          <ac:spMkLst>
            <pc:docMk/>
            <pc:sldMk cId="0" sldId="259"/>
            <ac:spMk id="73" creationId="{00000000-0000-0000-0000-000000000000}"/>
          </ac:spMkLst>
        </pc:spChg>
      </pc:sldChg>
      <pc:sldChg chg="modSp mod">
        <pc:chgData name="Poulami Samanta" userId="024564aeddcc5d2c" providerId="LiveId" clId="{F5DEA20A-C742-48FA-9430-0D6A9C925539}" dt="2023-11-01T13:20:45.849" v="13" actId="27636"/>
        <pc:sldMkLst>
          <pc:docMk/>
          <pc:sldMk cId="0" sldId="267"/>
        </pc:sldMkLst>
        <pc:spChg chg="mod">
          <ac:chgData name="Poulami Samanta" userId="024564aeddcc5d2c" providerId="LiveId" clId="{F5DEA20A-C742-48FA-9430-0D6A9C925539}" dt="2023-11-01T13:20:45.849" v="13" actId="27636"/>
          <ac:spMkLst>
            <pc:docMk/>
            <pc:sldMk cId="0" sldId="267"/>
            <ac:spMk id="129" creationId="{00000000-0000-0000-0000-000000000000}"/>
          </ac:spMkLst>
        </pc:spChg>
      </pc:sldChg>
      <pc:sldChg chg="modSp mod">
        <pc:chgData name="Poulami Samanta" userId="024564aeddcc5d2c" providerId="LiveId" clId="{F5DEA20A-C742-48FA-9430-0D6A9C925539}" dt="2023-11-01T13:20:45.865" v="14" actId="27636"/>
        <pc:sldMkLst>
          <pc:docMk/>
          <pc:sldMk cId="0" sldId="270"/>
        </pc:sldMkLst>
        <pc:spChg chg="mod">
          <ac:chgData name="Poulami Samanta" userId="024564aeddcc5d2c" providerId="LiveId" clId="{F5DEA20A-C742-48FA-9430-0D6A9C925539}" dt="2023-11-01T13:20:45.865" v="14" actId="27636"/>
          <ac:spMkLst>
            <pc:docMk/>
            <pc:sldMk cId="0" sldId="270"/>
            <ac:spMk id="150" creationId="{00000000-0000-0000-0000-000000000000}"/>
          </ac:spMkLst>
        </pc:spChg>
      </pc:sldChg>
      <pc:sldChg chg="modSp mod">
        <pc:chgData name="Poulami Samanta" userId="024564aeddcc5d2c" providerId="LiveId" clId="{F5DEA20A-C742-48FA-9430-0D6A9C925539}" dt="2023-11-01T13:20:45.865" v="15" actId="27636"/>
        <pc:sldMkLst>
          <pc:docMk/>
          <pc:sldMk cId="0" sldId="275"/>
        </pc:sldMkLst>
        <pc:spChg chg="mod">
          <ac:chgData name="Poulami Samanta" userId="024564aeddcc5d2c" providerId="LiveId" clId="{F5DEA20A-C742-48FA-9430-0D6A9C925539}" dt="2023-11-01T13:20:45.865" v="15" actId="27636"/>
          <ac:spMkLst>
            <pc:docMk/>
            <pc:sldMk cId="0" sldId="275"/>
            <ac:spMk id="18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295befc0faf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g295befc0fa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get thorough understanding, we will use a combination of data gathering strategies. Finally, we want to use this information to guide plans for more efficient and fair integration of technology in public health, closing the health gap between these two areas.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get thorough understanding, we will use a combination of data gathering strategies. Finally, we want to use this information to guide plans for more efficient and fair integration of technology in public health, closing the health gap between these two areas.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95befc0faf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95befc0fa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purpose of this study is to illuminate current technology gaps and promising development areas through a cross-sectional study design and the use of mixed methodologies for data collection. With an eye towards a healthier future on a global scale, the study's ultimate goal is to educate strategies for a more effective, egalitarian, and cutting-edge integration of technology in public health.</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95befc0faf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95befc0faf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order to drive evidence-based policies for more efficient and equitable technology integration in public health, this research fills a gap in understanding of technology use across these two very different locations. By capitalizing on the transformational power of technology, this study may encourage innovation, reduce health inequalities, and improve global health outcomes.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95befc0faf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95befc0faf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More specifically, it aims to improve healthcare delivery, efficiency, and fairness by increasing the integration of technology in public health. The ultimate purpose of the research is to help improve public health by fostering a more efficient and fair healthcare system in both the United Kingdom and India.</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95befc0faf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95befc0faf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Second, the hypothesis suggests that by identifying these gaps, significant future improvements may be made in the areas of maximizing existing technology use and inventing novel solutions. The healthcare systems in both nations might be more efficient, egalitarian, and effective if these inequalities were addressed, which would have a good influence on public health outcomes.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95befc0faf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95befc0faf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study's research questions are stated in this slide. These questions will serve as the foundation for the inquiry of the differences and similarities in the use of technology in the public health sectors of the United Kingdom and India.</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95befc0faf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95befc0faf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slide briefly describes the study's overarching goals. These goals focus on analyzing and gaining insight into the existing state of public health technologies in both the United Kingdom and India. By addressing these goals, the study intends to find insights that will influence plans for future technology advances, leading to more effective and fair healthcare systems.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95befc0faf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95befc0faf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Qualitative data will be acquired via interviews and content analysis. Using a combination of qualitative and quantitative techniques, we can better understand the factors contributing to technological gaps and identify opportunities for improvement.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295befc0faf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295befc0faf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convergence of approaches makes it possible to examine technology gaps in their entirety and to zero in on areas where improvements might be made. The study combines quantitative and qualitative methods to create a holistic knowledge of the topic in line with its goals and hypotheses.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g295befc0faf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0" name="Google Shape;120;g295befc0faf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makes it possible to gather information on how well established procedures are working and sheds light on existing gaps and inequities. The cross-sectional research design and mixed-methods data collection guarantee a thorough investigation of technology in public health, allowing for a nuanced comprehension of the topic and contributing to the study's aims.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95befc0faf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95befc0faf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 comprehensive and multidimensional examination of technology's impact on public health is guaranteed by the employment of a cross-sectional study design and a mixed-methods approach to data collecting. The study's general aims and objectives are supported by the findings of this comprehensive analysis.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95befc0faf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95befc0faf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Methods of data collection include questionnaires, in-person interviews, and document review. Reaching statistical significance and reaching data saturation in qualitative analysis will dictate the sample size. Individuals actively involved in public health technology, providing unique views, will be considered for inclusion. This holistic approach guarantees a well-rounded analysis of technology use and inequality in various industries.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295befc0faf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295befc0faf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Qualitative data will be acquired via in-depth interviews with important stakeholders, providing for greater insights into the intricacies of technology adoption and its effect. Additionally, document analysis of important reports and policy papers will enhance the study. This method of collecting data from a variety of sources will help researchers get a complete picture of the state of technology in the public health sectors of both nations.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95befc0faf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295befc0faf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When combined, these datasets will allow for a deeper dive into the challenges and possibilities facing public health systems in both the United Kingdom and India. This comprehensive grasp of the study questions and aims is achieved via the use of mixed-methods analysis, which produces a robust dataset for further analysis.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95befc0faf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95befc0faf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By combining them, we can see the full scope of the problems and potential solutions facing public health systems in both the United Kingdom and India. Using a combination of research techniques allows for a more thorough examination of the research questions and better conformity with the study's aims thanks to the resulting rich and complex dataset.</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95befc0faf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95befc0faf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It's possible that the results may influence how healthcare technology is funded and invested in the future. They may assist direct funding to initiatives that improve underprivileged communities' access to healthcare, lower health disparities, and make high-quality medical care more affordable for all Americans.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95befc0faf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95befc0faf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research aims to improve global public health by promoting more efficient use of technology, which might have far-reaching implications for healthcare systems and patient outcomes everywhere.The study's results may be used as a template for other countries facing similar problems, inspiring new approaches to healthcare delivery and public health equity that take use of technological advances.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95befc0faf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95befc0faf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Data collected will be kept in an anonymous and secure format, and confidentiality will be strictly maintained. The confidentiality of all participants shall be ensured to avoid any damage or invasion of privacy. Both the UK and Indian data protection laws and standards will be followed by the study team.In addition, the study will comply with local and international ethical norms by obtaining clearance from appropriate institutional review boards and authorities in both countries. </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95befc0faf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295befc0faf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Finally, the study's results will be disseminated in a responsible and ethical manner, taking into account the participants' right to confidentiality and avoiding any disclosures that may cause them damage or social stigma. The research group is dedicated to doing what's right for the study participants at all times.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95befc0faf_0_1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295befc0faf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 In addition, the study provides an international perspective by providing a template for tackling issues of a similar kind in other parts of the globe. The research intends to improve public health outcomes and healthcare delivery by making better use of technology, which should in turn improve global health standards and patient well-being.</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95befc0faf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295befc0faf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295befc0faf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295befc0faf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subTitle" idx="1"/>
          </p:nvPr>
        </p:nvSpPr>
        <p:spPr>
          <a:xfrm>
            <a:off x="3471746" y="0"/>
            <a:ext cx="5672254" cy="701602"/>
          </a:xfrm>
          <a:prstGeom prst="rect">
            <a:avLst/>
          </a:prstGeom>
          <a:solidFill>
            <a:srgbClr val="FF9900"/>
          </a:solidFill>
        </p:spPr>
        <p:txBody>
          <a:bodyPr spcFirstLastPara="1" wrap="square" lIns="91425" tIns="91425" rIns="91425" bIns="91425" anchor="t" anchorCtr="0">
            <a:noAutofit/>
          </a:bodyPr>
          <a:lstStyle/>
          <a:p>
            <a:pPr marL="0" lvl="0" indent="0" algn="ctr" rtl="0">
              <a:lnSpc>
                <a:spcPct val="130000"/>
              </a:lnSpc>
              <a:spcBef>
                <a:spcPts val="0"/>
              </a:spcBef>
              <a:spcAft>
                <a:spcPts val="0"/>
              </a:spcAft>
              <a:buClr>
                <a:schemeClr val="dk1"/>
              </a:buClr>
              <a:buSzPts val="770"/>
              <a:buFont typeface="Arial"/>
              <a:buNone/>
            </a:pPr>
            <a:r>
              <a:rPr lang="en-US" sz="1600" b="1" dirty="0">
                <a:solidFill>
                  <a:schemeClr val="dk1"/>
                </a:solidFill>
                <a:latin typeface="Times New Roman"/>
                <a:ea typeface="Times New Roman"/>
                <a:cs typeface="Times New Roman"/>
                <a:sym typeface="Times New Roman"/>
              </a:rPr>
              <a:t>TECHNOLOGICAL DISPARITIES IN PUBLIC HEALTH: A COMPARATIVE ANALYSIS OF THE UK AND INDIA</a:t>
            </a:r>
          </a:p>
          <a:p>
            <a:pPr marL="0" lvl="0" indent="0" algn="ctr" rtl="0">
              <a:lnSpc>
                <a:spcPct val="80000"/>
              </a:lnSpc>
              <a:spcBef>
                <a:spcPts val="1000"/>
              </a:spcBef>
              <a:spcAft>
                <a:spcPts val="0"/>
              </a:spcAft>
              <a:buSzPts val="770"/>
              <a:buNone/>
            </a:pP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 Overview</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60" name="Google Shape;60;p14"/>
          <p:cNvSpPr txBox="1">
            <a:spLocks noGrp="1"/>
          </p:cNvSpPr>
          <p:nvPr>
            <p:ph type="body" idx="1"/>
          </p:nvPr>
        </p:nvSpPr>
        <p:spPr>
          <a:xfrm>
            <a:off x="4513675" y="1152475"/>
            <a:ext cx="43185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purpose of this study is to examine and compare the present state of technology in the public health sectors of the United Kingdom and India.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 will give a cross-sectional view of the technological environment in both nations.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tries to find prospects for boosting technology's influence on public health and target areas for further development.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61" name="Google Shape;61;p14"/>
          <p:cNvPicPr preferRelativeResize="0"/>
          <p:nvPr/>
        </p:nvPicPr>
        <p:blipFill>
          <a:blip r:embed="rId3">
            <a:alphaModFix/>
          </a:blip>
          <a:stretch>
            <a:fillRect/>
          </a:stretch>
        </p:blipFill>
        <p:spPr>
          <a:xfrm>
            <a:off x="152400" y="1170125"/>
            <a:ext cx="4208874" cy="331448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Introduction</a:t>
            </a:r>
            <a:endParaRPr sz="1800" b="1">
              <a:latin typeface="Times New Roman"/>
              <a:ea typeface="Times New Roman"/>
              <a:cs typeface="Times New Roman"/>
              <a:sym typeface="Times New Roman"/>
            </a:endParaRPr>
          </a:p>
          <a:p>
            <a:pPr marL="0" lvl="0" indent="0" algn="ctr" rtl="0">
              <a:spcBef>
                <a:spcPts val="1000"/>
              </a:spcBef>
              <a:spcAft>
                <a:spcPts val="0"/>
              </a:spcAft>
              <a:buNone/>
            </a:pPr>
            <a:endParaRPr sz="1800">
              <a:latin typeface="Times New Roman"/>
              <a:ea typeface="Times New Roman"/>
              <a:cs typeface="Times New Roman"/>
              <a:sym typeface="Times New Roman"/>
            </a:endParaRPr>
          </a:p>
        </p:txBody>
      </p:sp>
      <p:sp>
        <p:nvSpPr>
          <p:cNvPr id="67" name="Google Shape;67;p15"/>
          <p:cNvSpPr txBox="1">
            <a:spLocks noGrp="1"/>
          </p:cNvSpPr>
          <p:nvPr>
            <p:ph type="body" idx="1"/>
          </p:nvPr>
        </p:nvSpPr>
        <p:spPr>
          <a:xfrm>
            <a:off x="311700" y="115247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public health sectors of the United Kingdom (UK) and India represent two varied regions with distinct technical environments.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research examines the varied applications of technology in the public health sectors of various countries, weighing their current efficacy against potential for growth.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68" name="Google Shape;68;p15"/>
          <p:cNvPicPr preferRelativeResize="0"/>
          <p:nvPr/>
        </p:nvPicPr>
        <p:blipFill>
          <a:blip r:embed="rId3">
            <a:alphaModFix/>
          </a:blip>
          <a:stretch>
            <a:fillRect/>
          </a:stretch>
        </p:blipFill>
        <p:spPr>
          <a:xfrm>
            <a:off x="4724400" y="1170125"/>
            <a:ext cx="4141230" cy="38209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Rationale of study</a:t>
            </a:r>
            <a:endParaRPr sz="1800">
              <a:latin typeface="Times New Roman"/>
              <a:ea typeface="Times New Roman"/>
              <a:cs typeface="Times New Roman"/>
              <a:sym typeface="Times New Roman"/>
            </a:endParaRPr>
          </a:p>
        </p:txBody>
      </p:sp>
      <p:sp>
        <p:nvSpPr>
          <p:cNvPr id="74" name="Google Shape;74;p16"/>
          <p:cNvSpPr txBox="1">
            <a:spLocks noGrp="1"/>
          </p:cNvSpPr>
          <p:nvPr>
            <p:ph type="body" idx="1"/>
          </p:nvPr>
        </p:nvSpPr>
        <p:spPr>
          <a:xfrm>
            <a:off x="4572000" y="115247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justification stems in the critical need to understand the technology-driven differences in public health between the UK and India(Kitchin, 2020).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Looking at these variations allows us to spot places where public health technology may be made more efficient, which should lead to better service and results.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75" name="Google Shape;75;p16"/>
          <p:cNvPicPr preferRelativeResize="0"/>
          <p:nvPr/>
        </p:nvPicPr>
        <p:blipFill>
          <a:blip r:embed="rId3">
            <a:alphaModFix/>
          </a:blip>
          <a:stretch>
            <a:fillRect/>
          </a:stretch>
        </p:blipFill>
        <p:spPr>
          <a:xfrm>
            <a:off x="152400" y="1170125"/>
            <a:ext cx="4267197" cy="380672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Aim of the study</a:t>
            </a:r>
            <a:endParaRPr sz="1800" b="1">
              <a:latin typeface="Times New Roman"/>
              <a:ea typeface="Times New Roman"/>
              <a:cs typeface="Times New Roman"/>
              <a:sym typeface="Times New Roman"/>
            </a:endParaRPr>
          </a:p>
          <a:p>
            <a:pPr marL="0" lvl="0" indent="0" algn="ctr" rtl="0">
              <a:spcBef>
                <a:spcPts val="1000"/>
              </a:spcBef>
              <a:spcAft>
                <a:spcPts val="0"/>
              </a:spcAft>
              <a:buNone/>
            </a:pPr>
            <a:endParaRPr sz="1800">
              <a:latin typeface="Times New Roman"/>
              <a:ea typeface="Times New Roman"/>
              <a:cs typeface="Times New Roman"/>
              <a:sym typeface="Times New Roman"/>
            </a:endParaRPr>
          </a:p>
        </p:txBody>
      </p:sp>
      <p:sp>
        <p:nvSpPr>
          <p:cNvPr id="81" name="Google Shape;81;p17"/>
          <p:cNvSpPr txBox="1">
            <a:spLocks noGrp="1"/>
          </p:cNvSpPr>
          <p:nvPr>
            <p:ph type="body" idx="1"/>
          </p:nvPr>
        </p:nvSpPr>
        <p:spPr>
          <a:xfrm>
            <a:off x="311700" y="117872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purpose of this research is to compare the public health IT infrastructures in the United Kingdom and India in order to spot differences and develop strategies to address them(Pichler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2019).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research intends to guide future technological developments by contrasting the levels of acceptance and efficacy of existing technologies in these two locations.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sz="1400">
              <a:latin typeface="Times New Roman"/>
              <a:ea typeface="Times New Roman"/>
              <a:cs typeface="Times New Roman"/>
              <a:sym typeface="Times New Roman"/>
            </a:endParaRPr>
          </a:p>
        </p:txBody>
      </p:sp>
      <p:pic>
        <p:nvPicPr>
          <p:cNvPr id="82" name="Google Shape;82;p17"/>
          <p:cNvPicPr preferRelativeResize="0"/>
          <p:nvPr/>
        </p:nvPicPr>
        <p:blipFill>
          <a:blip r:embed="rId3">
            <a:alphaModFix/>
          </a:blip>
          <a:stretch>
            <a:fillRect/>
          </a:stretch>
        </p:blipFill>
        <p:spPr>
          <a:xfrm>
            <a:off x="4724400" y="1170125"/>
            <a:ext cx="4267197" cy="309621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Hypothesis of the study</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88" name="Google Shape;88;p18"/>
          <p:cNvSpPr txBox="1">
            <a:spLocks noGrp="1"/>
          </p:cNvSpPr>
          <p:nvPr>
            <p:ph type="body" idx="1"/>
          </p:nvPr>
        </p:nvSpPr>
        <p:spPr>
          <a:xfrm>
            <a:off x="4658025" y="1152475"/>
            <a:ext cx="41742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hypothesis of this investigation is twofold.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first hypothesis is that the public health sectors in the UK and India have vastly different rates of technological adoption and success(Lee and Yoon,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Economic growth, infrastructure, and health care policy variances might all play a role in these dissimilarities.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89" name="Google Shape;89;p18"/>
          <p:cNvPicPr preferRelativeResize="0"/>
          <p:nvPr/>
        </p:nvPicPr>
        <p:blipFill>
          <a:blip r:embed="rId3">
            <a:alphaModFix/>
          </a:blip>
          <a:stretch>
            <a:fillRect/>
          </a:stretch>
        </p:blipFill>
        <p:spPr>
          <a:xfrm>
            <a:off x="152400" y="1170125"/>
            <a:ext cx="4353225" cy="372794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Research Question</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95" name="Google Shape;95;p19"/>
          <p:cNvSpPr txBox="1">
            <a:spLocks noGrp="1"/>
          </p:cNvSpPr>
          <p:nvPr>
            <p:ph type="body" idx="1"/>
          </p:nvPr>
        </p:nvSpPr>
        <p:spPr>
          <a:xfrm>
            <a:off x="311700" y="115247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How different are the public health sectors of the United Kingdom and India in terms of their present use of technology?</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Why do certain countries have more successful adoption rates of new technologies than others?</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How can new technology advances be used in the UK and India to have the greatest impact on public health?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96" name="Google Shape;96;p19"/>
          <p:cNvPicPr preferRelativeResize="0"/>
          <p:nvPr/>
        </p:nvPicPr>
        <p:blipFill>
          <a:blip r:embed="rId3">
            <a:alphaModFix/>
          </a:blip>
          <a:stretch>
            <a:fillRect/>
          </a:stretch>
        </p:blipFill>
        <p:spPr>
          <a:xfrm>
            <a:off x="4710500" y="1209500"/>
            <a:ext cx="4260300" cy="33593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Objectives of study</a:t>
            </a:r>
            <a:endParaRPr sz="1800" b="1">
              <a:latin typeface="Times New Roman"/>
              <a:ea typeface="Times New Roman"/>
              <a:cs typeface="Times New Roman"/>
              <a:sym typeface="Times New Roman"/>
            </a:endParaRPr>
          </a:p>
          <a:p>
            <a:pPr marL="0" lvl="0" indent="0" algn="ctr" rtl="0">
              <a:spcBef>
                <a:spcPts val="1000"/>
              </a:spcBef>
              <a:spcAft>
                <a:spcPts val="0"/>
              </a:spcAft>
              <a:buNone/>
            </a:pPr>
            <a:endParaRPr sz="1800">
              <a:latin typeface="Times New Roman"/>
              <a:ea typeface="Times New Roman"/>
              <a:cs typeface="Times New Roman"/>
              <a:sym typeface="Times New Roman"/>
            </a:endParaRPr>
          </a:p>
        </p:txBody>
      </p:sp>
      <p:sp>
        <p:nvSpPr>
          <p:cNvPr id="102" name="Google Shape;102;p20"/>
          <p:cNvSpPr txBox="1">
            <a:spLocks noGrp="1"/>
          </p:cNvSpPr>
          <p:nvPr>
            <p:ph type="body" idx="1"/>
          </p:nvPr>
        </p:nvSpPr>
        <p:spPr>
          <a:xfrm>
            <a:off x="4572000" y="115247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evaluate the public health technology adoption rates and outcomes in the UK and India.</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pinpoint variances and discrepancies in technology adoption, as well as the causes behind these phenomena.</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To improve public health outcomes in both the United Kingdom and India.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03" name="Google Shape;103;p20"/>
          <p:cNvPicPr preferRelativeResize="0"/>
          <p:nvPr/>
        </p:nvPicPr>
        <p:blipFill>
          <a:blip r:embed="rId3">
            <a:alphaModFix/>
          </a:blip>
          <a:stretch>
            <a:fillRect/>
          </a:stretch>
        </p:blipFill>
        <p:spPr>
          <a:xfrm>
            <a:off x="152400" y="1170125"/>
            <a:ext cx="4267200" cy="34163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21"/>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Research Methodology</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09" name="Google Shape;109;p21"/>
          <p:cNvSpPr txBox="1">
            <a:spLocks noGrp="1"/>
          </p:cNvSpPr>
          <p:nvPr>
            <p:ph type="body" idx="1"/>
          </p:nvPr>
        </p:nvSpPr>
        <p:spPr>
          <a:xfrm>
            <a:off x="311700" y="115247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strategy integrates both quantitative and qualitative strategies(Pardede, 2019).</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 The present condition of technology adoption in the UK and India's public health sectors will be analyzed in a cross-sectional research.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Surveys and statistical analyses will be used to gather quantitative information.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10" name="Google Shape;110;p21"/>
          <p:cNvPicPr preferRelativeResize="0"/>
          <p:nvPr/>
        </p:nvPicPr>
        <p:blipFill>
          <a:blip r:embed="rId3">
            <a:alphaModFix/>
          </a:blip>
          <a:stretch>
            <a:fillRect/>
          </a:stretch>
        </p:blipFill>
        <p:spPr>
          <a:xfrm>
            <a:off x="4724400" y="1170125"/>
            <a:ext cx="4267201" cy="295277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2"/>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Research Methodology</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16" name="Google Shape;116;p22"/>
          <p:cNvSpPr txBox="1">
            <a:spLocks noGrp="1"/>
          </p:cNvSpPr>
          <p:nvPr>
            <p:ph type="body" idx="1"/>
          </p:nvPr>
        </p:nvSpPr>
        <p:spPr>
          <a:xfrm>
            <a:off x="4513675" y="1152475"/>
            <a:ext cx="4318500" cy="3702300"/>
          </a:xfrm>
          <a:prstGeom prst="rect">
            <a:avLst/>
          </a:prstGeom>
          <a:solidFill>
            <a:srgbClr val="FCE5CD"/>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study's methodology skillfully combines quantitative and qualitative approaches for a thorough exploration of tech uptake in the UK and India's public health sectors.</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By using surveys and statistical analyses to compile numerical data, cross-sectional research provides a glimpse of the present state of the technology sector.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In-depth interviews and content analysis will be conducted concurrently to collect qualitative data for even greater detail(Lovrić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17" name="Google Shape;117;p22"/>
          <p:cNvPicPr preferRelativeResize="0"/>
          <p:nvPr/>
        </p:nvPicPr>
        <p:blipFill>
          <a:blip r:embed="rId3">
            <a:alphaModFix/>
          </a:blip>
          <a:stretch>
            <a:fillRect/>
          </a:stretch>
        </p:blipFill>
        <p:spPr>
          <a:xfrm>
            <a:off x="152400" y="1170125"/>
            <a:ext cx="4208875" cy="200623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Research Design</a:t>
            </a:r>
            <a:endParaRPr sz="1800" b="1">
              <a:latin typeface="Times New Roman"/>
              <a:ea typeface="Times New Roman"/>
              <a:cs typeface="Times New Roman"/>
              <a:sym typeface="Times New Roman"/>
            </a:endParaRPr>
          </a:p>
          <a:p>
            <a:pPr marL="0" lvl="0" indent="0" algn="ctr" rtl="0">
              <a:spcBef>
                <a:spcPts val="1000"/>
              </a:spcBef>
              <a:spcAft>
                <a:spcPts val="0"/>
              </a:spcAft>
              <a:buNone/>
            </a:pPr>
            <a:endParaRPr sz="1800">
              <a:latin typeface="Times New Roman"/>
              <a:ea typeface="Times New Roman"/>
              <a:cs typeface="Times New Roman"/>
              <a:sym typeface="Times New Roman"/>
            </a:endParaRPr>
          </a:p>
        </p:txBody>
      </p:sp>
      <p:sp>
        <p:nvSpPr>
          <p:cNvPr id="123" name="Google Shape;123;p23"/>
          <p:cNvSpPr txBox="1">
            <a:spLocks noGrp="1"/>
          </p:cNvSpPr>
          <p:nvPr>
            <p:ph type="body" idx="1"/>
          </p:nvPr>
        </p:nvSpPr>
        <p:spPr>
          <a:xfrm>
            <a:off x="311700" y="1152475"/>
            <a:ext cx="42603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approach comprises a cross-sectional study that allows for a snapshot examination of technology use in the public health sectors of the UK and India at a certain moment in time.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These two very different places may be compared using this design.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24" name="Google Shape;124;p23"/>
          <p:cNvPicPr preferRelativeResize="0"/>
          <p:nvPr/>
        </p:nvPicPr>
        <p:blipFill>
          <a:blip r:embed="rId3">
            <a:alphaModFix/>
          </a:blip>
          <a:stretch>
            <a:fillRect/>
          </a:stretch>
        </p:blipFill>
        <p:spPr>
          <a:xfrm>
            <a:off x="4724400" y="1170125"/>
            <a:ext cx="4267203" cy="206275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Research Design</a:t>
            </a:r>
            <a:endParaRPr sz="3400"/>
          </a:p>
        </p:txBody>
      </p:sp>
      <p:sp>
        <p:nvSpPr>
          <p:cNvPr id="130" name="Google Shape;130;p24"/>
          <p:cNvSpPr txBox="1">
            <a:spLocks noGrp="1"/>
          </p:cNvSpPr>
          <p:nvPr>
            <p:ph type="body" idx="1"/>
          </p:nvPr>
        </p:nvSpPr>
        <p:spPr>
          <a:xfrm>
            <a:off x="4500550" y="1152475"/>
            <a:ext cx="43317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cross-sectional study that forms the basis of the research allows for a snapshot assessment of how technologies are being used in the various public health sectors in the United Kingdom and India(O'Rourke,Oortwijn and Schuller, 2020).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layout provides a rare chance to examine the technology gaps between the two locations in question.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sz="1400">
              <a:latin typeface="Times New Roman"/>
              <a:ea typeface="Times New Roman"/>
              <a:cs typeface="Times New Roman"/>
              <a:sym typeface="Times New Roman"/>
            </a:endParaRPr>
          </a:p>
        </p:txBody>
      </p:sp>
      <p:pic>
        <p:nvPicPr>
          <p:cNvPr id="131" name="Google Shape;131;p24"/>
          <p:cNvPicPr preferRelativeResize="0"/>
          <p:nvPr/>
        </p:nvPicPr>
        <p:blipFill>
          <a:blip r:embed="rId3">
            <a:alphaModFix/>
          </a:blip>
          <a:stretch>
            <a:fillRect/>
          </a:stretch>
        </p:blipFill>
        <p:spPr>
          <a:xfrm>
            <a:off x="152400" y="1170125"/>
            <a:ext cx="4138225" cy="38209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Recruitment, Sampling &amp; study Participants includes</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37" name="Google Shape;137;p25"/>
          <p:cNvSpPr txBox="1">
            <a:spLocks noGrp="1"/>
          </p:cNvSpPr>
          <p:nvPr>
            <p:ph type="body" idx="1"/>
          </p:nvPr>
        </p:nvSpPr>
        <p:spPr>
          <a:xfrm>
            <a:off x="91850" y="1152475"/>
            <a:ext cx="4264500" cy="37548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Multiple strategies are required for participant recruitment, sample selection, and analysis.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Using purposive sampling, we will pick people from different stakeholder groups in the public health sectors of the United Kingdom and India(Brownson </a:t>
            </a:r>
            <a:r>
              <a:rPr lang="en-GB" sz="1400" i="1">
                <a:solidFill>
                  <a:schemeClr val="dk1"/>
                </a:solidFill>
                <a:latin typeface="Times New Roman"/>
                <a:ea typeface="Times New Roman"/>
                <a:cs typeface="Times New Roman"/>
                <a:sym typeface="Times New Roman"/>
              </a:rPr>
              <a:t>et al</a:t>
            </a:r>
            <a:r>
              <a:rPr lang="en-GB" sz="1400">
                <a:solidFill>
                  <a:schemeClr val="dk1"/>
                </a:solidFill>
                <a:latin typeface="Times New Roman"/>
                <a:ea typeface="Times New Roman"/>
                <a:cs typeface="Times New Roman"/>
                <a:sym typeface="Times New Roman"/>
              </a:rPr>
              <a:t>., 2020).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Healthcare providers, government officials, IT specialists, and patients themselves will all be included.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38" name="Google Shape;138;p25"/>
          <p:cNvPicPr preferRelativeResize="0"/>
          <p:nvPr/>
        </p:nvPicPr>
        <p:blipFill>
          <a:blip r:embed="rId3">
            <a:alphaModFix/>
          </a:blip>
          <a:stretch>
            <a:fillRect/>
          </a:stretch>
        </p:blipFill>
        <p:spPr>
          <a:xfrm>
            <a:off x="4508750" y="1170125"/>
            <a:ext cx="4482847" cy="252597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6"/>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Material/ Data Collection Methods</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44" name="Google Shape;144;p26"/>
          <p:cNvSpPr txBox="1">
            <a:spLocks noGrp="1"/>
          </p:cNvSpPr>
          <p:nvPr>
            <p:ph type="body" idx="1"/>
          </p:nvPr>
        </p:nvSpPr>
        <p:spPr>
          <a:xfrm>
            <a:off x="4461200" y="1152475"/>
            <a:ext cx="4371000" cy="3416400"/>
          </a:xfrm>
          <a:prstGeom prst="rect">
            <a:avLst/>
          </a:prstGeom>
          <a:solidFill>
            <a:srgbClr val="FCE5CD"/>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 team will use both quantitative and qualitative techniques to gather information.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Participants in the United Kingdom and India will fill out structured questionnaires designed to collect quantitative data about their experiences with and opinions on various aspects of technology.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45" name="Google Shape;145;p26"/>
          <p:cNvPicPr preferRelativeResize="0"/>
          <p:nvPr/>
        </p:nvPicPr>
        <p:blipFill>
          <a:blip r:embed="rId3">
            <a:alphaModFix/>
          </a:blip>
          <a:stretch>
            <a:fillRect/>
          </a:stretch>
        </p:blipFill>
        <p:spPr>
          <a:xfrm>
            <a:off x="152400" y="1170125"/>
            <a:ext cx="4051849" cy="382097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7"/>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Data analysis technique</a:t>
            </a:r>
            <a:endParaRPr sz="3400"/>
          </a:p>
        </p:txBody>
      </p:sp>
      <p:sp>
        <p:nvSpPr>
          <p:cNvPr id="151" name="Google Shape;151;p27"/>
          <p:cNvSpPr txBox="1">
            <a:spLocks noGrp="1"/>
          </p:cNvSpPr>
          <p:nvPr>
            <p:ph type="body" idx="1"/>
          </p:nvPr>
        </p:nvSpPr>
        <p:spPr>
          <a:xfrm>
            <a:off x="311700" y="1152475"/>
            <a:ext cx="4359600" cy="38205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Two methods will be used to analyze the data collected in this investigation.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For quantitative data from surveys, statistical analysis, including descriptive statistics and inferential techniques, will be performed to evaluate patterns and correlations between variables.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purpose of thematic analysis is to discover overarching themes, narratives, and patterns in qualitative data collected via interviews and document analysis(Lochmiller, 2021).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52" name="Google Shape;152;p27"/>
          <p:cNvPicPr preferRelativeResize="0"/>
          <p:nvPr/>
        </p:nvPicPr>
        <p:blipFill>
          <a:blip r:embed="rId3">
            <a:alphaModFix/>
          </a:blip>
          <a:stretch>
            <a:fillRect/>
          </a:stretch>
        </p:blipFill>
        <p:spPr>
          <a:xfrm>
            <a:off x="4823700" y="1170125"/>
            <a:ext cx="4167899" cy="20158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Data analysis technique</a:t>
            </a:r>
            <a:endParaRPr sz="1800" b="1">
              <a:latin typeface="Times New Roman"/>
              <a:ea typeface="Times New Roman"/>
              <a:cs typeface="Times New Roman"/>
              <a:sym typeface="Times New Roman"/>
            </a:endParaRPr>
          </a:p>
          <a:p>
            <a:pPr marL="0" lvl="0" indent="0" algn="ctr" rtl="0">
              <a:spcBef>
                <a:spcPts val="1000"/>
              </a:spcBef>
              <a:spcAft>
                <a:spcPts val="0"/>
              </a:spcAft>
              <a:buNone/>
            </a:pPr>
            <a:endParaRPr sz="1800">
              <a:latin typeface="Times New Roman"/>
              <a:ea typeface="Times New Roman"/>
              <a:cs typeface="Times New Roman"/>
              <a:sym typeface="Times New Roman"/>
            </a:endParaRPr>
          </a:p>
        </p:txBody>
      </p:sp>
      <p:sp>
        <p:nvSpPr>
          <p:cNvPr id="158" name="Google Shape;158;p28"/>
          <p:cNvSpPr txBox="1">
            <a:spLocks noGrp="1"/>
          </p:cNvSpPr>
          <p:nvPr>
            <p:ph type="body" idx="1"/>
          </p:nvPr>
        </p:nvSpPr>
        <p:spPr>
          <a:xfrm>
            <a:off x="4572000" y="1152475"/>
            <a:ext cx="4260300" cy="38862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Two different approaches will be used to analyze the data in this research.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Analysis of quantitative survey data will include statistical methods such as descriptive statistics and inferential techniques for identifying patterns and relationships.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purpose of the thematic analysis is to uncover overarching themes, narratives, and patterns in the qualitative data obtained via interviews and document analysis. </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sz="1400">
              <a:latin typeface="Times New Roman"/>
              <a:ea typeface="Times New Roman"/>
              <a:cs typeface="Times New Roman"/>
              <a:sym typeface="Times New Roman"/>
            </a:endParaRPr>
          </a:p>
        </p:txBody>
      </p:sp>
      <p:pic>
        <p:nvPicPr>
          <p:cNvPr id="159" name="Google Shape;159;p28"/>
          <p:cNvPicPr preferRelativeResize="0"/>
          <p:nvPr/>
        </p:nvPicPr>
        <p:blipFill>
          <a:blip r:embed="rId3">
            <a:alphaModFix/>
          </a:blip>
          <a:stretch>
            <a:fillRect/>
          </a:stretch>
        </p:blipFill>
        <p:spPr>
          <a:xfrm>
            <a:off x="152400" y="1170125"/>
            <a:ext cx="4267200" cy="28448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9"/>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Implication of the study</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65" name="Google Shape;165;p29"/>
          <p:cNvSpPr txBox="1">
            <a:spLocks noGrp="1"/>
          </p:cNvSpPr>
          <p:nvPr>
            <p:ph type="body" idx="1"/>
          </p:nvPr>
        </p:nvSpPr>
        <p:spPr>
          <a:xfrm>
            <a:off x="157450" y="1100000"/>
            <a:ext cx="4414500" cy="3899100"/>
          </a:xfrm>
          <a:prstGeom prst="rect">
            <a:avLst/>
          </a:prstGeom>
          <a:solidFill>
            <a:srgbClr val="FCE5CD"/>
          </a:solidFill>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Multifaceted and major consequences for public health, policymaking, and global healthcare flow from this study(Tunio,Shaikh and Lighari,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First, policymakers and decision-makers in both the UK and India may use the study's insights regarding technology gaps in the public health sectors of both nations as a useful resource.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research's findings might help guide resource allocation and the creation of tailored solutions to overcome technological gaps, resulting in more fair, efficient, and effective healthcare systems.</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66" name="Google Shape;166;p29"/>
          <p:cNvPicPr preferRelativeResize="0"/>
          <p:nvPr/>
        </p:nvPicPr>
        <p:blipFill>
          <a:blip r:embed="rId3">
            <a:alphaModFix/>
          </a:blip>
          <a:stretch>
            <a:fillRect/>
          </a:stretch>
        </p:blipFill>
        <p:spPr>
          <a:xfrm>
            <a:off x="4724350" y="1170125"/>
            <a:ext cx="3809200" cy="38209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30"/>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Implication of the study</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72" name="Google Shape;172;p30"/>
          <p:cNvSpPr txBox="1">
            <a:spLocks noGrp="1"/>
          </p:cNvSpPr>
          <p:nvPr>
            <p:ph type="body" idx="1"/>
          </p:nvPr>
        </p:nvSpPr>
        <p:spPr>
          <a:xfrm>
            <a:off x="4382475" y="1152475"/>
            <a:ext cx="4449900" cy="34164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 study's findings may also be useful elsewhere in the world as a model for addressing comparable problems.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100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provides a framework for the creation of new strategies in different regions of the globe by shedding light on how technology might be used to enhance public health outcomes and healthcare delivery. </a:t>
            </a:r>
            <a:endParaRPr sz="1400">
              <a:latin typeface="Times New Roman"/>
              <a:ea typeface="Times New Roman"/>
              <a:cs typeface="Times New Roman"/>
              <a:sym typeface="Times New Roman"/>
            </a:endParaRPr>
          </a:p>
        </p:txBody>
      </p:sp>
      <p:pic>
        <p:nvPicPr>
          <p:cNvPr id="173" name="Google Shape;173;p30"/>
          <p:cNvPicPr preferRelativeResize="0"/>
          <p:nvPr/>
        </p:nvPicPr>
        <p:blipFill>
          <a:blip r:embed="rId3">
            <a:alphaModFix/>
          </a:blip>
          <a:stretch>
            <a:fillRect/>
          </a:stretch>
        </p:blipFill>
        <p:spPr>
          <a:xfrm>
            <a:off x="152400" y="1170125"/>
            <a:ext cx="4077676" cy="2520672"/>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31"/>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Ethical considerations</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179" name="Google Shape;179;p31"/>
          <p:cNvSpPr txBox="1">
            <a:spLocks noGrp="1"/>
          </p:cNvSpPr>
          <p:nvPr>
            <p:ph type="body" idx="1"/>
          </p:nvPr>
        </p:nvSpPr>
        <p:spPr>
          <a:xfrm>
            <a:off x="223050" y="1152475"/>
            <a:ext cx="4434900" cy="37680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Ethical issues are crucial in the conduct of this study.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Human subjects and potentially private information on public health and technology adoption need special care(Miyachi and Mackey, 2021).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First and foremost, all participants will provide their own informed permission after being given a thorough explanation of the study's goals, data collecting procedures, and their own rights, including the freedom to withdraw at any time.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80" name="Google Shape;180;p31"/>
          <p:cNvPicPr preferRelativeResize="0"/>
          <p:nvPr/>
        </p:nvPicPr>
        <p:blipFill>
          <a:blip r:embed="rId3">
            <a:alphaModFix/>
          </a:blip>
          <a:stretch>
            <a:fillRect/>
          </a:stretch>
        </p:blipFill>
        <p:spPr>
          <a:xfrm>
            <a:off x="4810350" y="1170125"/>
            <a:ext cx="3820977" cy="3820977"/>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32"/>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1000"/>
              </a:spcAft>
              <a:buClr>
                <a:schemeClr val="dk1"/>
              </a:buClr>
              <a:buSzPts val="1100"/>
              <a:buFont typeface="Arial"/>
              <a:buNone/>
            </a:pPr>
            <a:r>
              <a:rPr lang="en-GB" sz="1800" b="1">
                <a:latin typeface="Times New Roman"/>
                <a:ea typeface="Times New Roman"/>
                <a:cs typeface="Times New Roman"/>
                <a:sym typeface="Times New Roman"/>
              </a:rPr>
              <a:t>Ethical considerations</a:t>
            </a:r>
            <a:endParaRPr sz="3400"/>
          </a:p>
        </p:txBody>
      </p:sp>
      <p:sp>
        <p:nvSpPr>
          <p:cNvPr id="186" name="Google Shape;186;p32"/>
          <p:cNvSpPr txBox="1">
            <a:spLocks noGrp="1"/>
          </p:cNvSpPr>
          <p:nvPr>
            <p:ph type="body" idx="1"/>
          </p:nvPr>
        </p:nvSpPr>
        <p:spPr>
          <a:xfrm>
            <a:off x="4631775" y="1152475"/>
            <a:ext cx="4200600" cy="37941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There will be full disclosure of any and all possible conflicts of interest.</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Participants' safety and rights will be protected at all times throughout the study process, and they will be provided with as little distress as possible.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When tackling issues of public health, technology, and inequalities, researchers will do so with care.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87" name="Google Shape;187;p32"/>
          <p:cNvPicPr preferRelativeResize="0"/>
          <p:nvPr/>
        </p:nvPicPr>
        <p:blipFill>
          <a:blip r:embed="rId3">
            <a:alphaModFix/>
          </a:blip>
          <a:stretch>
            <a:fillRect/>
          </a:stretch>
        </p:blipFill>
        <p:spPr>
          <a:xfrm>
            <a:off x="152400" y="1170125"/>
            <a:ext cx="4200599" cy="382097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33"/>
          <p:cNvSpPr txBox="1">
            <a:spLocks noGrp="1"/>
          </p:cNvSpPr>
          <p:nvPr>
            <p:ph type="title"/>
          </p:nvPr>
        </p:nvSpPr>
        <p:spPr>
          <a:xfrm>
            <a:off x="311700" y="445025"/>
            <a:ext cx="8520600" cy="572700"/>
          </a:xfrm>
          <a:prstGeom prst="rect">
            <a:avLst/>
          </a:prstGeom>
          <a:solidFill>
            <a:srgbClr val="B45F06"/>
          </a:solidFill>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Conclusion</a:t>
            </a:r>
            <a:endParaRPr sz="1800" b="1">
              <a:latin typeface="Times New Roman"/>
              <a:ea typeface="Times New Roman"/>
              <a:cs typeface="Times New Roman"/>
              <a:sym typeface="Times New Roman"/>
            </a:endParaRPr>
          </a:p>
          <a:p>
            <a:pPr marL="0" lvl="0" indent="0" algn="ctr" rtl="0">
              <a:spcBef>
                <a:spcPts val="1000"/>
              </a:spcBef>
              <a:spcAft>
                <a:spcPts val="0"/>
              </a:spcAft>
              <a:buNone/>
            </a:pPr>
            <a:endParaRPr sz="1800">
              <a:latin typeface="Times New Roman"/>
              <a:ea typeface="Times New Roman"/>
              <a:cs typeface="Times New Roman"/>
              <a:sym typeface="Times New Roman"/>
            </a:endParaRPr>
          </a:p>
        </p:txBody>
      </p:sp>
      <p:sp>
        <p:nvSpPr>
          <p:cNvPr id="193" name="Google Shape;193;p33"/>
          <p:cNvSpPr txBox="1">
            <a:spLocks noGrp="1"/>
          </p:cNvSpPr>
          <p:nvPr>
            <p:ph type="body" idx="1"/>
          </p:nvPr>
        </p:nvSpPr>
        <p:spPr>
          <a:xfrm>
            <a:off x="311700" y="1152475"/>
            <a:ext cx="4359600" cy="3820500"/>
          </a:xfrm>
          <a:prstGeom prst="rect">
            <a:avLst/>
          </a:prstGeom>
          <a:solidFill>
            <a:srgbClr val="FCE5CD"/>
          </a:solidFill>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research sheds light on the differences and possibilities between the public health sectors of the United Kingdom and India when it comes to adopting new technologies.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Variations in technology adoption and efficiency have been shown by the cross-sectional study that combines quantitative and qualitative data.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This highlights the need of developing specific plans to reduce these gaps, which might improve healthcare delivery for everyone.</a:t>
            </a:r>
            <a:endParaRPr sz="1400">
              <a:solidFill>
                <a:schemeClr val="dk1"/>
              </a:solidFill>
              <a:latin typeface="Times New Roman"/>
              <a:ea typeface="Times New Roman"/>
              <a:cs typeface="Times New Roman"/>
              <a:sym typeface="Times New Roman"/>
            </a:endParaRPr>
          </a:p>
          <a:p>
            <a:pPr marL="0" lvl="0" indent="0" algn="l" rtl="0">
              <a:spcBef>
                <a:spcPts val="1000"/>
              </a:spcBef>
              <a:spcAft>
                <a:spcPts val="1200"/>
              </a:spcAft>
              <a:buNone/>
            </a:pPr>
            <a:endParaRPr/>
          </a:p>
        </p:txBody>
      </p:sp>
      <p:pic>
        <p:nvPicPr>
          <p:cNvPr id="194" name="Google Shape;194;p33"/>
          <p:cNvPicPr preferRelativeResize="0"/>
          <p:nvPr/>
        </p:nvPicPr>
        <p:blipFill>
          <a:blip r:embed="rId3">
            <a:alphaModFix/>
          </a:blip>
          <a:stretch>
            <a:fillRect/>
          </a:stretch>
        </p:blipFill>
        <p:spPr>
          <a:xfrm>
            <a:off x="4823700" y="1170125"/>
            <a:ext cx="4167899" cy="2469866"/>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34"/>
          <p:cNvSpPr txBox="1">
            <a:spLocks noGrp="1"/>
          </p:cNvSpPr>
          <p:nvPr>
            <p:ph type="title"/>
          </p:nvPr>
        </p:nvSpPr>
        <p:spPr>
          <a:xfrm>
            <a:off x="311700" y="445025"/>
            <a:ext cx="8520600" cy="572700"/>
          </a:xfrm>
          <a:prstGeom prst="rect">
            <a:avLst/>
          </a:prstGeom>
          <a:solidFill>
            <a:srgbClr val="D5A6BD"/>
          </a:solidFill>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ct val="55000"/>
              <a:buFont typeface="Arial"/>
              <a:buNone/>
            </a:pPr>
            <a:r>
              <a:rPr lang="en-GB" sz="2000" b="1">
                <a:latin typeface="Times New Roman"/>
                <a:ea typeface="Times New Roman"/>
                <a:cs typeface="Times New Roman"/>
                <a:sym typeface="Times New Roman"/>
              </a:rPr>
              <a:t>Reference</a:t>
            </a:r>
            <a:endParaRPr sz="2000" b="1">
              <a:latin typeface="Times New Roman"/>
              <a:ea typeface="Times New Roman"/>
              <a:cs typeface="Times New Roman"/>
              <a:sym typeface="Times New Roman"/>
            </a:endParaRPr>
          </a:p>
          <a:p>
            <a:pPr marL="0" lvl="0" indent="0" algn="l" rtl="0">
              <a:spcBef>
                <a:spcPts val="1000"/>
              </a:spcBef>
              <a:spcAft>
                <a:spcPts val="0"/>
              </a:spcAft>
              <a:buNone/>
            </a:pPr>
            <a:endParaRPr/>
          </a:p>
        </p:txBody>
      </p:sp>
      <p:sp>
        <p:nvSpPr>
          <p:cNvPr id="200" name="Google Shape;200;p34"/>
          <p:cNvSpPr txBox="1">
            <a:spLocks noGrp="1"/>
          </p:cNvSpPr>
          <p:nvPr>
            <p:ph type="body" idx="1"/>
          </p:nvPr>
        </p:nvSpPr>
        <p:spPr>
          <a:xfrm>
            <a:off x="311700" y="1152475"/>
            <a:ext cx="8663100" cy="3820500"/>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Brownson, R.C., Burke, T.A., Colditz, G.A. and Samet, J.M., 2020. Reimagining public health in the aftermath of a pandemic. American Journal of Public Health, 110(11), pp.1605-1610.</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Kitchin, R., 2020. Civil liberties or public health, or civil liberties and public health? Using surveillance technologies to tackle the spread of COVID-19. Space and Polity, 24(3), pp.362-381.</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Lee, D. and Yoon, S.N., 2021. Application of artificial intelligence-based technologies in the healthcare industry: Opportunities and challenges. International Journal of Environmental Research and Public Health, 18(1), p.271.</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Lochmiller, C.R., 2021. Conducting thematic analysis with qualitative data. The Qualitative Report, 26(6), pp.2029-2044.</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Lovrić, R., Farčić, N., Mikšić, Š. and Včev, A., 2020. Studying during the COVID-19 pandemic: A qualitative inductive content analysis of nursing students’ perceptions and experiences. Education sciences, 10(7), p.188.</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Miyachi, K. and Mackey, T.K., 2021. hOCBS: A privacy-preserving blockchain framework for healthcare data leveraging an on-chain and off-chain system design. Information Processing &amp; Management, 58(3), p.102535.</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O'Rourke, B., Oortwijn, W. and Schuller, T., 2020. The new definition of health technology assessment: A milestone in international collaboration. International journal of technology assessment in health care, 36(3), pp.187-190.</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Pardede, P., 2019. Mixed methods research designs in EFL.</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Pichler, P.P., Jaccard, I.S., Weisz, U. and Weisz, H., 2019. International comparison of health care carbon footprints. Environmental research letters, 14(6), p.064004.</a:t>
            </a:r>
            <a:endParaRPr sz="1000">
              <a:solidFill>
                <a:schemeClr val="dk1"/>
              </a:solidFill>
              <a:latin typeface="Times New Roman"/>
              <a:ea typeface="Times New Roman"/>
              <a:cs typeface="Times New Roman"/>
              <a:sym typeface="Times New Roman"/>
            </a:endParaRPr>
          </a:p>
          <a:p>
            <a:pPr marL="0" lvl="0" indent="0" algn="just" rtl="0">
              <a:lnSpc>
                <a:spcPct val="100000"/>
              </a:lnSpc>
              <a:spcBef>
                <a:spcPts val="1000"/>
              </a:spcBef>
              <a:spcAft>
                <a:spcPts val="0"/>
              </a:spcAft>
              <a:buClr>
                <a:schemeClr val="dk1"/>
              </a:buClr>
              <a:buSzPts val="1100"/>
              <a:buFont typeface="Arial"/>
              <a:buNone/>
            </a:pPr>
            <a:r>
              <a:rPr lang="en-GB" sz="1000">
                <a:solidFill>
                  <a:schemeClr val="dk1"/>
                </a:solidFill>
                <a:latin typeface="Times New Roman"/>
                <a:ea typeface="Times New Roman"/>
                <a:cs typeface="Times New Roman"/>
                <a:sym typeface="Times New Roman"/>
              </a:rPr>
              <a:t>Tunio, M.N., Shaikh, E. and Lighari, S., 2021. Multifaceted perils of the Covid-19 and implications: A Review. Studies of Applied Economics, 39(2).</a:t>
            </a:r>
            <a:endParaRPr sz="1000">
              <a:solidFill>
                <a:schemeClr val="dk1"/>
              </a:solidFill>
              <a:latin typeface="Times New Roman"/>
              <a:ea typeface="Times New Roman"/>
              <a:cs typeface="Times New Roman"/>
              <a:sym typeface="Times New Roman"/>
            </a:endParaRPr>
          </a:p>
          <a:p>
            <a:pPr marL="0" lvl="0" indent="0" algn="l" rtl="0">
              <a:lnSpc>
                <a:spcPct val="100000"/>
              </a:lnSpc>
              <a:spcBef>
                <a:spcPts val="1000"/>
              </a:spcBef>
              <a:spcAft>
                <a:spcPts val="1200"/>
              </a:spcAft>
              <a:buNone/>
            </a:pPr>
            <a:endParaRPr sz="1000">
              <a:latin typeface="Times New Roman"/>
              <a:ea typeface="Times New Roman"/>
              <a:cs typeface="Times New Roman"/>
              <a:sym typeface="Times New Roman"/>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04"/>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2829</Words>
  <Application>Microsoft Office PowerPoint</Application>
  <PresentationFormat>On-screen Show (16:9)</PresentationFormat>
  <Paragraphs>106</Paragraphs>
  <Slides>23</Slides>
  <Notes>23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Times New Roman</vt:lpstr>
      <vt:lpstr>Simple Light</vt:lpstr>
      <vt:lpstr>PowerPoint Presentation</vt:lpstr>
      <vt:lpstr> Overview </vt:lpstr>
      <vt:lpstr>Introduction </vt:lpstr>
      <vt:lpstr>Rationale of study</vt:lpstr>
      <vt:lpstr>Aim of the study </vt:lpstr>
      <vt:lpstr>Hypothesis of the study </vt:lpstr>
      <vt:lpstr>Research Question </vt:lpstr>
      <vt:lpstr>Objectives of study </vt:lpstr>
      <vt:lpstr>Research Methodology </vt:lpstr>
      <vt:lpstr>Research Methodology </vt:lpstr>
      <vt:lpstr>Research Design </vt:lpstr>
      <vt:lpstr>Research Design</vt:lpstr>
      <vt:lpstr>Recruitment, Sampling &amp; study Participants includes </vt:lpstr>
      <vt:lpstr>Material/ Data Collection Methods </vt:lpstr>
      <vt:lpstr>Data analysis technique</vt:lpstr>
      <vt:lpstr>Data analysis technique </vt:lpstr>
      <vt:lpstr>Implication of the study </vt:lpstr>
      <vt:lpstr>Implication of the study </vt:lpstr>
      <vt:lpstr>Ethical considerations </vt:lpstr>
      <vt:lpstr>Ethical considerations</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Poulami Samanta</cp:lastModifiedBy>
  <cp:revision>1</cp:revision>
  <dcterms:modified xsi:type="dcterms:W3CDTF">2023-11-01T13:20:49Z</dcterms:modified>
</cp:coreProperties>
</file>