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7" r:id="rId1"/>
  </p:sldMasterIdLst>
  <p:notesMasterIdLst>
    <p:notesMasterId r:id="rId13"/>
  </p:notesMasterIdLst>
  <p:sldIdLst>
    <p:sldId id="256" r:id="rId2"/>
    <p:sldId id="257" r:id="rId3"/>
    <p:sldId id="258" r:id="rId4"/>
    <p:sldId id="265" r:id="rId5"/>
    <p:sldId id="259" r:id="rId6"/>
    <p:sldId id="260" r:id="rId7"/>
    <p:sldId id="261" r:id="rId8"/>
    <p:sldId id="262" r:id="rId9"/>
    <p:sldId id="264" r:id="rId10"/>
    <p:sldId id="267"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381902-F4FD-6168-5C6B-51C62EEC9A58}" v="2" dt="2022-07-23T17:15:35.740"/>
    <p1510:client id="{B0FE32F0-B815-45A5-9A47-88B1469EDFA6}" v="5" dt="2022-07-23T16:07:33.812"/>
    <p1510:client id="{F2D5951A-63E1-D00C-969A-D18FA3C90C40}" v="19" dt="2022-07-23T17:27:34.0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D9AA49-7890-477A-BE1E-E183AA3A03E5}" type="doc">
      <dgm:prSet loTypeId="urn:microsoft.com/office/officeart/2005/8/layout/default" loCatId="list" qsTypeId="urn:microsoft.com/office/officeart/2005/8/quickstyle/simple5" qsCatId="simple" csTypeId="urn:microsoft.com/office/officeart/2005/8/colors/colorful1" csCatId="colorful" phldr="1"/>
      <dgm:spPr/>
      <dgm:t>
        <a:bodyPr/>
        <a:lstStyle/>
        <a:p>
          <a:endParaRPr lang="en-US"/>
        </a:p>
      </dgm:t>
    </dgm:pt>
    <dgm:pt modelId="{97595DF9-FFF2-481E-AF1E-9A4656DD26A3}">
      <dgm:prSet custT="1"/>
      <dgm:spPr/>
      <dgm:t>
        <a:bodyPr/>
        <a:lstStyle/>
        <a:p>
          <a:r>
            <a:rPr lang="en-GB" sz="1800">
              <a:latin typeface="Arial"/>
              <a:cs typeface="Arial"/>
            </a:rPr>
            <a:t>It builds confidence</a:t>
          </a:r>
          <a:r>
            <a:rPr lang="en-GB" sz="1000">
              <a:latin typeface="Arial"/>
              <a:cs typeface="Arial"/>
            </a:rPr>
            <a:t>.</a:t>
          </a:r>
          <a:endParaRPr lang="en-US" sz="1000">
            <a:latin typeface="Arial"/>
            <a:cs typeface="Arial"/>
          </a:endParaRPr>
        </a:p>
      </dgm:t>
    </dgm:pt>
    <dgm:pt modelId="{57FBDD54-A815-4FAE-8561-C83D0A9E307E}" type="parTrans" cxnId="{7E5DF31C-9BE9-4348-8073-1FF0413AD797}">
      <dgm:prSet/>
      <dgm:spPr/>
      <dgm:t>
        <a:bodyPr/>
        <a:lstStyle/>
        <a:p>
          <a:endParaRPr lang="en-US"/>
        </a:p>
      </dgm:t>
    </dgm:pt>
    <dgm:pt modelId="{B032B448-5F24-4DEC-9D64-859162216115}" type="sibTrans" cxnId="{7E5DF31C-9BE9-4348-8073-1FF0413AD797}">
      <dgm:prSet/>
      <dgm:spPr/>
      <dgm:t>
        <a:bodyPr/>
        <a:lstStyle/>
        <a:p>
          <a:endParaRPr lang="en-US"/>
        </a:p>
      </dgm:t>
    </dgm:pt>
    <dgm:pt modelId="{C7DB6C1F-5326-4AAC-B94B-AA0E66011F20}">
      <dgm:prSet custT="1"/>
      <dgm:spPr/>
      <dgm:t>
        <a:bodyPr/>
        <a:lstStyle/>
        <a:p>
          <a:r>
            <a:rPr lang="en-GB" sz="1800">
              <a:latin typeface="Arial" panose="020B0604020202020204" pitchFamily="34" charset="0"/>
              <a:cs typeface="Arial" panose="020B0604020202020204" pitchFamily="34" charset="0"/>
            </a:rPr>
            <a:t>It enhances the loyalty of team members.</a:t>
          </a:r>
          <a:endParaRPr lang="en-US" sz="1800">
            <a:latin typeface="Arial" panose="020B0604020202020204" pitchFamily="34" charset="0"/>
            <a:cs typeface="Arial" panose="020B0604020202020204" pitchFamily="34" charset="0"/>
          </a:endParaRPr>
        </a:p>
      </dgm:t>
    </dgm:pt>
    <dgm:pt modelId="{B7A21C24-6E1D-4C1E-B1F5-4CEFFD2011D4}" type="parTrans" cxnId="{7D78CB72-6448-4E1E-896A-B2AC08FAEBA8}">
      <dgm:prSet/>
      <dgm:spPr/>
      <dgm:t>
        <a:bodyPr/>
        <a:lstStyle/>
        <a:p>
          <a:endParaRPr lang="en-US"/>
        </a:p>
      </dgm:t>
    </dgm:pt>
    <dgm:pt modelId="{9E959C4F-F21B-4C58-B8CF-502C0911C08F}" type="sibTrans" cxnId="{7D78CB72-6448-4E1E-896A-B2AC08FAEBA8}">
      <dgm:prSet/>
      <dgm:spPr/>
      <dgm:t>
        <a:bodyPr/>
        <a:lstStyle/>
        <a:p>
          <a:endParaRPr lang="en-US"/>
        </a:p>
      </dgm:t>
    </dgm:pt>
    <dgm:pt modelId="{D172323B-2EB9-4276-A73D-7D75C6E38BFE}">
      <dgm:prSet custT="1"/>
      <dgm:spPr/>
      <dgm:t>
        <a:bodyPr/>
        <a:lstStyle/>
        <a:p>
          <a:r>
            <a:rPr lang="en-GB" sz="1800">
              <a:latin typeface="Arial" panose="020B0604020202020204" pitchFamily="34" charset="0"/>
              <a:cs typeface="Arial" panose="020B0604020202020204" pitchFamily="34" charset="0"/>
            </a:rPr>
            <a:t>Increases efficiency</a:t>
          </a:r>
          <a:r>
            <a:rPr lang="en-GB" sz="1000"/>
            <a:t>.</a:t>
          </a:r>
          <a:endParaRPr lang="en-US" sz="1000"/>
        </a:p>
      </dgm:t>
    </dgm:pt>
    <dgm:pt modelId="{E6163B7F-F932-4C7E-B2F8-4F17F5222A61}" type="parTrans" cxnId="{D8CDE51A-B23E-41F4-9BBE-28D52A5FA0F3}">
      <dgm:prSet/>
      <dgm:spPr/>
      <dgm:t>
        <a:bodyPr/>
        <a:lstStyle/>
        <a:p>
          <a:endParaRPr lang="en-US"/>
        </a:p>
      </dgm:t>
    </dgm:pt>
    <dgm:pt modelId="{FD14E294-FD89-490A-8EFF-C704F705547D}" type="sibTrans" cxnId="{D8CDE51A-B23E-41F4-9BBE-28D52A5FA0F3}">
      <dgm:prSet/>
      <dgm:spPr/>
      <dgm:t>
        <a:bodyPr/>
        <a:lstStyle/>
        <a:p>
          <a:endParaRPr lang="en-US"/>
        </a:p>
      </dgm:t>
    </dgm:pt>
    <dgm:pt modelId="{35AF7CDC-B789-49FE-B39B-2E665573649A}">
      <dgm:prSet custT="1"/>
      <dgm:spPr/>
      <dgm:t>
        <a:bodyPr/>
        <a:lstStyle/>
        <a:p>
          <a:r>
            <a:rPr lang="en-GB" sz="1800" kern="1200">
              <a:solidFill>
                <a:prstClr val="white"/>
              </a:solidFill>
              <a:latin typeface="Arial"/>
              <a:ea typeface="+mn-ea"/>
              <a:cs typeface="Arial"/>
            </a:rPr>
            <a:t>Improves team members involvement.</a:t>
          </a:r>
          <a:endParaRPr lang="en-US" sz="1800" kern="1200">
            <a:solidFill>
              <a:prstClr val="white"/>
            </a:solidFill>
            <a:latin typeface="Arial"/>
            <a:ea typeface="+mn-ea"/>
            <a:cs typeface="Arial"/>
          </a:endParaRPr>
        </a:p>
      </dgm:t>
    </dgm:pt>
    <dgm:pt modelId="{82CE59B0-7B8A-4FAF-B77B-962E552E9A26}" type="parTrans" cxnId="{B1B146D5-1316-4329-953B-076D89DA827A}">
      <dgm:prSet/>
      <dgm:spPr/>
      <dgm:t>
        <a:bodyPr/>
        <a:lstStyle/>
        <a:p>
          <a:endParaRPr lang="en-US"/>
        </a:p>
      </dgm:t>
    </dgm:pt>
    <dgm:pt modelId="{C1B548F2-F219-48E2-A130-9BBA1FE161C5}" type="sibTrans" cxnId="{B1B146D5-1316-4329-953B-076D89DA827A}">
      <dgm:prSet/>
      <dgm:spPr/>
      <dgm:t>
        <a:bodyPr/>
        <a:lstStyle/>
        <a:p>
          <a:endParaRPr lang="en-US"/>
        </a:p>
      </dgm:t>
    </dgm:pt>
    <dgm:pt modelId="{E049820B-3CD6-440B-A1DD-BD17D97C7DCF}">
      <dgm:prSet custT="1"/>
      <dgm:spPr/>
      <dgm:t>
        <a:bodyPr/>
        <a:lstStyle/>
        <a:p>
          <a:pPr marL="0" lvl="0" indent="0" algn="ctr" defTabSz="800100">
            <a:lnSpc>
              <a:spcPct val="90000"/>
            </a:lnSpc>
            <a:spcBef>
              <a:spcPct val="0"/>
            </a:spcBef>
            <a:spcAft>
              <a:spcPct val="35000"/>
            </a:spcAft>
            <a:buNone/>
          </a:pPr>
          <a:r>
            <a:rPr lang="en-GB" sz="1800" kern="1200">
              <a:solidFill>
                <a:prstClr val="white"/>
              </a:solidFill>
              <a:latin typeface="Arial"/>
              <a:ea typeface="+mn-ea"/>
              <a:cs typeface="Arial"/>
            </a:rPr>
            <a:t>Stimulates invention.</a:t>
          </a:r>
          <a:endParaRPr lang="en-US" sz="1800" kern="1200">
            <a:solidFill>
              <a:prstClr val="white"/>
            </a:solidFill>
            <a:latin typeface="Arial"/>
            <a:ea typeface="+mn-ea"/>
            <a:cs typeface="Arial"/>
          </a:endParaRPr>
        </a:p>
      </dgm:t>
    </dgm:pt>
    <dgm:pt modelId="{B1E88462-5A9B-489B-995D-CA53F47A2223}" type="parTrans" cxnId="{B7068BB7-0F5B-44E1-9D28-730D8CE4B751}">
      <dgm:prSet/>
      <dgm:spPr/>
      <dgm:t>
        <a:bodyPr/>
        <a:lstStyle/>
        <a:p>
          <a:endParaRPr lang="en-US"/>
        </a:p>
      </dgm:t>
    </dgm:pt>
    <dgm:pt modelId="{AFF65FC6-A750-464F-BAB5-0F2170ADDD41}" type="sibTrans" cxnId="{B7068BB7-0F5B-44E1-9D28-730D8CE4B751}">
      <dgm:prSet/>
      <dgm:spPr/>
      <dgm:t>
        <a:bodyPr/>
        <a:lstStyle/>
        <a:p>
          <a:endParaRPr lang="en-US"/>
        </a:p>
      </dgm:t>
    </dgm:pt>
    <dgm:pt modelId="{8A19292C-CAED-4FD9-8C80-E165A79AFD07}">
      <dgm:prSet custT="1"/>
      <dgm:spPr/>
      <dgm:t>
        <a:bodyPr/>
        <a:lstStyle/>
        <a:p>
          <a:r>
            <a:rPr lang="en-GB" sz="1800" kern="1200">
              <a:solidFill>
                <a:prstClr val="white"/>
              </a:solidFill>
              <a:latin typeface="Arial"/>
              <a:ea typeface="+mn-ea"/>
              <a:cs typeface="Arial"/>
            </a:rPr>
            <a:t>Resolves issues.</a:t>
          </a:r>
          <a:endParaRPr lang="en-US" sz="1800" kern="1200">
            <a:solidFill>
              <a:prstClr val="white"/>
            </a:solidFill>
            <a:latin typeface="Arial"/>
            <a:ea typeface="+mn-ea"/>
            <a:cs typeface="Arial"/>
          </a:endParaRPr>
        </a:p>
      </dgm:t>
    </dgm:pt>
    <dgm:pt modelId="{A25307F6-3515-4C74-AC57-850B01D8BFDA}" type="parTrans" cxnId="{59D233FF-1259-4922-A9CC-9D00F3D89BD7}">
      <dgm:prSet/>
      <dgm:spPr/>
      <dgm:t>
        <a:bodyPr/>
        <a:lstStyle/>
        <a:p>
          <a:endParaRPr lang="en-US"/>
        </a:p>
      </dgm:t>
    </dgm:pt>
    <dgm:pt modelId="{9DAE2281-46A7-4E9B-9A4C-68D7086B5DB3}" type="sibTrans" cxnId="{59D233FF-1259-4922-A9CC-9D00F3D89BD7}">
      <dgm:prSet/>
      <dgm:spPr/>
      <dgm:t>
        <a:bodyPr/>
        <a:lstStyle/>
        <a:p>
          <a:endParaRPr lang="en-US"/>
        </a:p>
      </dgm:t>
    </dgm:pt>
    <dgm:pt modelId="{8DCA676C-C7E4-4E3E-B8B0-0A1EBF582B8C}">
      <dgm:prSet custT="1"/>
      <dgm:spPr/>
      <dgm:t>
        <a:bodyPr/>
        <a:lstStyle/>
        <a:p>
          <a:r>
            <a:rPr lang="en-GB" sz="1800" kern="1200">
              <a:solidFill>
                <a:prstClr val="white"/>
              </a:solidFill>
              <a:latin typeface="Arial"/>
              <a:ea typeface="+mn-ea"/>
              <a:cs typeface="Arial"/>
            </a:rPr>
            <a:t>Enhances customer relationships</a:t>
          </a:r>
          <a:r>
            <a:rPr lang="en-GB" sz="1000" kern="1200"/>
            <a:t>.</a:t>
          </a:r>
          <a:endParaRPr lang="en-US" sz="1000" kern="1200"/>
        </a:p>
      </dgm:t>
    </dgm:pt>
    <dgm:pt modelId="{C776E8B1-7209-4ADA-A78D-22C916F877B2}" type="parTrans" cxnId="{56F19CE2-FE6C-4D58-8AA9-7706D61BE26A}">
      <dgm:prSet/>
      <dgm:spPr/>
      <dgm:t>
        <a:bodyPr/>
        <a:lstStyle/>
        <a:p>
          <a:endParaRPr lang="en-US"/>
        </a:p>
      </dgm:t>
    </dgm:pt>
    <dgm:pt modelId="{A3E82298-D67C-458D-814B-F993598024A0}" type="sibTrans" cxnId="{56F19CE2-FE6C-4D58-8AA9-7706D61BE26A}">
      <dgm:prSet/>
      <dgm:spPr/>
      <dgm:t>
        <a:bodyPr/>
        <a:lstStyle/>
        <a:p>
          <a:endParaRPr lang="en-US"/>
        </a:p>
      </dgm:t>
    </dgm:pt>
    <dgm:pt modelId="{0D9466C1-34A2-4E29-BA4D-E7295F635B59}">
      <dgm:prSet custT="1"/>
      <dgm:spPr/>
      <dgm:t>
        <a:bodyPr/>
        <a:lstStyle/>
        <a:p>
          <a:r>
            <a:rPr lang="en-GB" sz="1800" kern="1200">
              <a:solidFill>
                <a:prstClr val="white"/>
              </a:solidFill>
              <a:latin typeface="Arial"/>
              <a:ea typeface="+mn-ea"/>
              <a:cs typeface="Arial"/>
            </a:rPr>
            <a:t>In order to achieve success in negotiations</a:t>
          </a:r>
          <a:r>
            <a:rPr lang="en-GB" sz="1800" kern="1200"/>
            <a:t>, </a:t>
          </a:r>
          <a:r>
            <a:rPr lang="en-GB" sz="1800" kern="1200">
              <a:solidFill>
                <a:prstClr val="white"/>
              </a:solidFill>
              <a:latin typeface="Arial"/>
              <a:ea typeface="+mn-ea"/>
              <a:cs typeface="Arial"/>
            </a:rPr>
            <a:t>it is essential to communicate effectively. </a:t>
          </a:r>
          <a:endParaRPr lang="en-US" sz="1800" kern="1200">
            <a:solidFill>
              <a:prstClr val="white"/>
            </a:solidFill>
            <a:latin typeface="Arial"/>
            <a:ea typeface="+mn-ea"/>
            <a:cs typeface="Arial"/>
          </a:endParaRPr>
        </a:p>
      </dgm:t>
    </dgm:pt>
    <dgm:pt modelId="{8AAB62D1-8C57-4CD4-B309-887FCE8B3E46}" type="parTrans" cxnId="{135320D1-ACF7-402B-8AEF-1CA1CA5D8F3A}">
      <dgm:prSet/>
      <dgm:spPr/>
      <dgm:t>
        <a:bodyPr/>
        <a:lstStyle/>
        <a:p>
          <a:endParaRPr lang="en-US"/>
        </a:p>
      </dgm:t>
    </dgm:pt>
    <dgm:pt modelId="{6BEFEBFA-5355-40B6-A4B8-066A5BA44EB2}" type="sibTrans" cxnId="{135320D1-ACF7-402B-8AEF-1CA1CA5D8F3A}">
      <dgm:prSet/>
      <dgm:spPr/>
      <dgm:t>
        <a:bodyPr/>
        <a:lstStyle/>
        <a:p>
          <a:endParaRPr lang="en-US"/>
        </a:p>
      </dgm:t>
    </dgm:pt>
    <dgm:pt modelId="{E4055404-2DB5-4408-A787-E41217529DA9}">
      <dgm:prSet/>
      <dgm:spPr/>
      <dgm:t>
        <a:bodyPr/>
        <a:lstStyle/>
        <a:p>
          <a:r>
            <a:rPr lang="en-GB">
              <a:latin typeface="Arial" panose="020B0604020202020204" pitchFamily="34" charset="0"/>
              <a:cs typeface="Arial" panose="020B0604020202020204" pitchFamily="34" charset="0"/>
            </a:rPr>
            <a:t>Within an organisation, communication is also essential. Effective communication can contribute to the development of a positive working connection between you and your colleagues, thereby boosting morale and productivity.</a:t>
          </a:r>
          <a:endParaRPr lang="en-US">
            <a:latin typeface="Arial" panose="020B0604020202020204" pitchFamily="34" charset="0"/>
            <a:cs typeface="Arial" panose="020B0604020202020204" pitchFamily="34" charset="0"/>
          </a:endParaRPr>
        </a:p>
      </dgm:t>
    </dgm:pt>
    <dgm:pt modelId="{CBACB0C3-EFF9-4803-A29B-AC9CD8F95E6E}" type="parTrans" cxnId="{F9EAFD1A-EA9E-4AE8-B3AF-45525E042F46}">
      <dgm:prSet/>
      <dgm:spPr/>
      <dgm:t>
        <a:bodyPr/>
        <a:lstStyle/>
        <a:p>
          <a:endParaRPr lang="en-US"/>
        </a:p>
      </dgm:t>
    </dgm:pt>
    <dgm:pt modelId="{24BDA8B2-E3DC-4970-BAC5-E51DB7717148}" type="sibTrans" cxnId="{F9EAFD1A-EA9E-4AE8-B3AF-45525E042F46}">
      <dgm:prSet/>
      <dgm:spPr/>
      <dgm:t>
        <a:bodyPr/>
        <a:lstStyle/>
        <a:p>
          <a:endParaRPr lang="en-US"/>
        </a:p>
      </dgm:t>
    </dgm:pt>
    <dgm:pt modelId="{D9EB542D-B754-4D0D-96A8-79FE49170B62}" type="pres">
      <dgm:prSet presAssocID="{21D9AA49-7890-477A-BE1E-E183AA3A03E5}" presName="diagram" presStyleCnt="0">
        <dgm:presLayoutVars>
          <dgm:dir/>
          <dgm:resizeHandles val="exact"/>
        </dgm:presLayoutVars>
      </dgm:prSet>
      <dgm:spPr/>
    </dgm:pt>
    <dgm:pt modelId="{054D1764-1FB5-4264-A29A-2474EC2B1D28}" type="pres">
      <dgm:prSet presAssocID="{97595DF9-FFF2-481E-AF1E-9A4656DD26A3}" presName="node" presStyleLbl="node1" presStyleIdx="0" presStyleCnt="9">
        <dgm:presLayoutVars>
          <dgm:bulletEnabled val="1"/>
        </dgm:presLayoutVars>
      </dgm:prSet>
      <dgm:spPr/>
    </dgm:pt>
    <dgm:pt modelId="{03DA61B9-8E22-467D-887F-14100D4E65BC}" type="pres">
      <dgm:prSet presAssocID="{B032B448-5F24-4DEC-9D64-859162216115}" presName="sibTrans" presStyleCnt="0"/>
      <dgm:spPr/>
    </dgm:pt>
    <dgm:pt modelId="{903BF123-E427-4F07-8DE4-4A46F08920BE}" type="pres">
      <dgm:prSet presAssocID="{C7DB6C1F-5326-4AAC-B94B-AA0E66011F20}" presName="node" presStyleLbl="node1" presStyleIdx="1" presStyleCnt="9">
        <dgm:presLayoutVars>
          <dgm:bulletEnabled val="1"/>
        </dgm:presLayoutVars>
      </dgm:prSet>
      <dgm:spPr/>
    </dgm:pt>
    <dgm:pt modelId="{08653A72-C131-4D19-BF69-CBC5DC0A7993}" type="pres">
      <dgm:prSet presAssocID="{9E959C4F-F21B-4C58-B8CF-502C0911C08F}" presName="sibTrans" presStyleCnt="0"/>
      <dgm:spPr/>
    </dgm:pt>
    <dgm:pt modelId="{3890F8D8-826F-4969-BD9C-F33B17B8CB58}" type="pres">
      <dgm:prSet presAssocID="{D172323B-2EB9-4276-A73D-7D75C6E38BFE}" presName="node" presStyleLbl="node1" presStyleIdx="2" presStyleCnt="9">
        <dgm:presLayoutVars>
          <dgm:bulletEnabled val="1"/>
        </dgm:presLayoutVars>
      </dgm:prSet>
      <dgm:spPr/>
    </dgm:pt>
    <dgm:pt modelId="{F1BBA0C4-8302-44FC-8B83-96A96267ED72}" type="pres">
      <dgm:prSet presAssocID="{FD14E294-FD89-490A-8EFF-C704F705547D}" presName="sibTrans" presStyleCnt="0"/>
      <dgm:spPr/>
    </dgm:pt>
    <dgm:pt modelId="{E94656D7-C835-452B-A179-F3659AE5CC9C}" type="pres">
      <dgm:prSet presAssocID="{35AF7CDC-B789-49FE-B39B-2E665573649A}" presName="node" presStyleLbl="node1" presStyleIdx="3" presStyleCnt="9" custLinFactNeighborX="-3714" custLinFactNeighborY="-895">
        <dgm:presLayoutVars>
          <dgm:bulletEnabled val="1"/>
        </dgm:presLayoutVars>
      </dgm:prSet>
      <dgm:spPr/>
    </dgm:pt>
    <dgm:pt modelId="{AA4AC942-4755-4F41-B3BA-13B50351EEBB}" type="pres">
      <dgm:prSet presAssocID="{C1B548F2-F219-48E2-A130-9BBA1FE161C5}" presName="sibTrans" presStyleCnt="0"/>
      <dgm:spPr/>
    </dgm:pt>
    <dgm:pt modelId="{B69B034D-FE12-42D6-927F-4F7925ABBAF5}" type="pres">
      <dgm:prSet presAssocID="{E049820B-3CD6-440B-A1DD-BD17D97C7DCF}" presName="node" presStyleLbl="node1" presStyleIdx="4" presStyleCnt="9">
        <dgm:presLayoutVars>
          <dgm:bulletEnabled val="1"/>
        </dgm:presLayoutVars>
      </dgm:prSet>
      <dgm:spPr/>
    </dgm:pt>
    <dgm:pt modelId="{61B4F358-CAC7-4AAD-82AD-20B752C16CEE}" type="pres">
      <dgm:prSet presAssocID="{AFF65FC6-A750-464F-BAB5-0F2170ADDD41}" presName="sibTrans" presStyleCnt="0"/>
      <dgm:spPr/>
    </dgm:pt>
    <dgm:pt modelId="{A299264B-CE69-41FF-BC0F-83B8D711E0C2}" type="pres">
      <dgm:prSet presAssocID="{8A19292C-CAED-4FD9-8C80-E165A79AFD07}" presName="node" presStyleLbl="node1" presStyleIdx="5" presStyleCnt="9" custLinFactNeighborX="-41">
        <dgm:presLayoutVars>
          <dgm:bulletEnabled val="1"/>
        </dgm:presLayoutVars>
      </dgm:prSet>
      <dgm:spPr/>
    </dgm:pt>
    <dgm:pt modelId="{1022012A-8777-41BF-B427-7F389F698D5D}" type="pres">
      <dgm:prSet presAssocID="{9DAE2281-46A7-4E9B-9A4C-68D7086B5DB3}" presName="sibTrans" presStyleCnt="0"/>
      <dgm:spPr/>
    </dgm:pt>
    <dgm:pt modelId="{58058C11-63BC-484A-94B4-5F6AB0291A30}" type="pres">
      <dgm:prSet presAssocID="{8DCA676C-C7E4-4E3E-B8B0-0A1EBF582B8C}" presName="node" presStyleLbl="node1" presStyleIdx="6" presStyleCnt="9">
        <dgm:presLayoutVars>
          <dgm:bulletEnabled val="1"/>
        </dgm:presLayoutVars>
      </dgm:prSet>
      <dgm:spPr/>
    </dgm:pt>
    <dgm:pt modelId="{85FC1C3B-87D8-4301-A57E-5DF83390B6EB}" type="pres">
      <dgm:prSet presAssocID="{A3E82298-D67C-458D-814B-F993598024A0}" presName="sibTrans" presStyleCnt="0"/>
      <dgm:spPr/>
    </dgm:pt>
    <dgm:pt modelId="{C93FC1C6-F4CD-44D5-866E-FFF42FB87C66}" type="pres">
      <dgm:prSet presAssocID="{0D9466C1-34A2-4E29-BA4D-E7295F635B59}" presName="node" presStyleLbl="node1" presStyleIdx="7" presStyleCnt="9" custScaleX="98572" custScaleY="158629" custLinFactNeighborX="-3468" custLinFactNeighborY="-5161">
        <dgm:presLayoutVars>
          <dgm:bulletEnabled val="1"/>
        </dgm:presLayoutVars>
      </dgm:prSet>
      <dgm:spPr/>
    </dgm:pt>
    <dgm:pt modelId="{B0D374A8-4587-49D1-8C27-95A6538C55AA}" type="pres">
      <dgm:prSet presAssocID="{6BEFEBFA-5355-40B6-A4B8-066A5BA44EB2}" presName="sibTrans" presStyleCnt="0"/>
      <dgm:spPr/>
    </dgm:pt>
    <dgm:pt modelId="{509ED7F7-3279-45E6-9A1B-DC6798D85995}" type="pres">
      <dgm:prSet presAssocID="{E4055404-2DB5-4408-A787-E41217529DA9}" presName="node" presStyleLbl="node1" presStyleIdx="8" presStyleCnt="9">
        <dgm:presLayoutVars>
          <dgm:bulletEnabled val="1"/>
        </dgm:presLayoutVars>
      </dgm:prSet>
      <dgm:spPr/>
    </dgm:pt>
  </dgm:ptLst>
  <dgm:cxnLst>
    <dgm:cxn modelId="{D2053B05-8C6D-480C-875F-3271AFE543E8}" type="presOf" srcId="{E049820B-3CD6-440B-A1DD-BD17D97C7DCF}" destId="{B69B034D-FE12-42D6-927F-4F7925ABBAF5}" srcOrd="0" destOrd="0" presId="urn:microsoft.com/office/officeart/2005/8/layout/default"/>
    <dgm:cxn modelId="{D8CDE51A-B23E-41F4-9BBE-28D52A5FA0F3}" srcId="{21D9AA49-7890-477A-BE1E-E183AA3A03E5}" destId="{D172323B-2EB9-4276-A73D-7D75C6E38BFE}" srcOrd="2" destOrd="0" parTransId="{E6163B7F-F932-4C7E-B2F8-4F17F5222A61}" sibTransId="{FD14E294-FD89-490A-8EFF-C704F705547D}"/>
    <dgm:cxn modelId="{F9EAFD1A-EA9E-4AE8-B3AF-45525E042F46}" srcId="{21D9AA49-7890-477A-BE1E-E183AA3A03E5}" destId="{E4055404-2DB5-4408-A787-E41217529DA9}" srcOrd="8" destOrd="0" parTransId="{CBACB0C3-EFF9-4803-A29B-AC9CD8F95E6E}" sibTransId="{24BDA8B2-E3DC-4970-BAC5-E51DB7717148}"/>
    <dgm:cxn modelId="{7E5DF31C-9BE9-4348-8073-1FF0413AD797}" srcId="{21D9AA49-7890-477A-BE1E-E183AA3A03E5}" destId="{97595DF9-FFF2-481E-AF1E-9A4656DD26A3}" srcOrd="0" destOrd="0" parTransId="{57FBDD54-A815-4FAE-8561-C83D0A9E307E}" sibTransId="{B032B448-5F24-4DEC-9D64-859162216115}"/>
    <dgm:cxn modelId="{3B721032-99D5-43DE-B5A5-00AC7A8984D4}" type="presOf" srcId="{0D9466C1-34A2-4E29-BA4D-E7295F635B59}" destId="{C93FC1C6-F4CD-44D5-866E-FFF42FB87C66}" srcOrd="0" destOrd="0" presId="urn:microsoft.com/office/officeart/2005/8/layout/default"/>
    <dgm:cxn modelId="{35434B36-58DD-4D29-9DFA-40980217BFD0}" type="presOf" srcId="{97595DF9-FFF2-481E-AF1E-9A4656DD26A3}" destId="{054D1764-1FB5-4264-A29A-2474EC2B1D28}" srcOrd="0" destOrd="0" presId="urn:microsoft.com/office/officeart/2005/8/layout/default"/>
    <dgm:cxn modelId="{120F2965-A8C2-4C5F-A6D4-1A2C6260475F}" type="presOf" srcId="{8A19292C-CAED-4FD9-8C80-E165A79AFD07}" destId="{A299264B-CE69-41FF-BC0F-83B8D711E0C2}" srcOrd="0" destOrd="0" presId="urn:microsoft.com/office/officeart/2005/8/layout/default"/>
    <dgm:cxn modelId="{B590E865-A2C8-4192-8691-BE98B9F75A74}" type="presOf" srcId="{D172323B-2EB9-4276-A73D-7D75C6E38BFE}" destId="{3890F8D8-826F-4969-BD9C-F33B17B8CB58}" srcOrd="0" destOrd="0" presId="urn:microsoft.com/office/officeart/2005/8/layout/default"/>
    <dgm:cxn modelId="{384A134B-2C1D-4A30-BD1F-57936CBE6D3E}" type="presOf" srcId="{21D9AA49-7890-477A-BE1E-E183AA3A03E5}" destId="{D9EB542D-B754-4D0D-96A8-79FE49170B62}" srcOrd="0" destOrd="0" presId="urn:microsoft.com/office/officeart/2005/8/layout/default"/>
    <dgm:cxn modelId="{E194A370-7DDE-4010-B192-0D50B83D9CED}" type="presOf" srcId="{E4055404-2DB5-4408-A787-E41217529DA9}" destId="{509ED7F7-3279-45E6-9A1B-DC6798D85995}" srcOrd="0" destOrd="0" presId="urn:microsoft.com/office/officeart/2005/8/layout/default"/>
    <dgm:cxn modelId="{7D78CB72-6448-4E1E-896A-B2AC08FAEBA8}" srcId="{21D9AA49-7890-477A-BE1E-E183AA3A03E5}" destId="{C7DB6C1F-5326-4AAC-B94B-AA0E66011F20}" srcOrd="1" destOrd="0" parTransId="{B7A21C24-6E1D-4C1E-B1F5-4CEFFD2011D4}" sibTransId="{9E959C4F-F21B-4C58-B8CF-502C0911C08F}"/>
    <dgm:cxn modelId="{B7635254-EEA0-4244-891A-00AAA53E816C}" type="presOf" srcId="{35AF7CDC-B789-49FE-B39B-2E665573649A}" destId="{E94656D7-C835-452B-A179-F3659AE5CC9C}" srcOrd="0" destOrd="0" presId="urn:microsoft.com/office/officeart/2005/8/layout/default"/>
    <dgm:cxn modelId="{8A18EE7D-994D-4F59-81E7-D26DC5E9E55F}" type="presOf" srcId="{C7DB6C1F-5326-4AAC-B94B-AA0E66011F20}" destId="{903BF123-E427-4F07-8DE4-4A46F08920BE}" srcOrd="0" destOrd="0" presId="urn:microsoft.com/office/officeart/2005/8/layout/default"/>
    <dgm:cxn modelId="{7377CF8A-3DCE-4ACA-AF74-DCB38323309A}" type="presOf" srcId="{8DCA676C-C7E4-4E3E-B8B0-0A1EBF582B8C}" destId="{58058C11-63BC-484A-94B4-5F6AB0291A30}" srcOrd="0" destOrd="0" presId="urn:microsoft.com/office/officeart/2005/8/layout/default"/>
    <dgm:cxn modelId="{B7068BB7-0F5B-44E1-9D28-730D8CE4B751}" srcId="{21D9AA49-7890-477A-BE1E-E183AA3A03E5}" destId="{E049820B-3CD6-440B-A1DD-BD17D97C7DCF}" srcOrd="4" destOrd="0" parTransId="{B1E88462-5A9B-489B-995D-CA53F47A2223}" sibTransId="{AFF65FC6-A750-464F-BAB5-0F2170ADDD41}"/>
    <dgm:cxn modelId="{135320D1-ACF7-402B-8AEF-1CA1CA5D8F3A}" srcId="{21D9AA49-7890-477A-BE1E-E183AA3A03E5}" destId="{0D9466C1-34A2-4E29-BA4D-E7295F635B59}" srcOrd="7" destOrd="0" parTransId="{8AAB62D1-8C57-4CD4-B309-887FCE8B3E46}" sibTransId="{6BEFEBFA-5355-40B6-A4B8-066A5BA44EB2}"/>
    <dgm:cxn modelId="{B1B146D5-1316-4329-953B-076D89DA827A}" srcId="{21D9AA49-7890-477A-BE1E-E183AA3A03E5}" destId="{35AF7CDC-B789-49FE-B39B-2E665573649A}" srcOrd="3" destOrd="0" parTransId="{82CE59B0-7B8A-4FAF-B77B-962E552E9A26}" sibTransId="{C1B548F2-F219-48E2-A130-9BBA1FE161C5}"/>
    <dgm:cxn modelId="{56F19CE2-FE6C-4D58-8AA9-7706D61BE26A}" srcId="{21D9AA49-7890-477A-BE1E-E183AA3A03E5}" destId="{8DCA676C-C7E4-4E3E-B8B0-0A1EBF582B8C}" srcOrd="6" destOrd="0" parTransId="{C776E8B1-7209-4ADA-A78D-22C916F877B2}" sibTransId="{A3E82298-D67C-458D-814B-F993598024A0}"/>
    <dgm:cxn modelId="{59D233FF-1259-4922-A9CC-9D00F3D89BD7}" srcId="{21D9AA49-7890-477A-BE1E-E183AA3A03E5}" destId="{8A19292C-CAED-4FD9-8C80-E165A79AFD07}" srcOrd="5" destOrd="0" parTransId="{A25307F6-3515-4C74-AC57-850B01D8BFDA}" sibTransId="{9DAE2281-46A7-4E9B-9A4C-68D7086B5DB3}"/>
    <dgm:cxn modelId="{A9797025-9144-4EBD-A0CA-5F8334537AD6}" type="presParOf" srcId="{D9EB542D-B754-4D0D-96A8-79FE49170B62}" destId="{054D1764-1FB5-4264-A29A-2474EC2B1D28}" srcOrd="0" destOrd="0" presId="urn:microsoft.com/office/officeart/2005/8/layout/default"/>
    <dgm:cxn modelId="{E391F67D-B076-4DC2-A248-3B0F58A460F4}" type="presParOf" srcId="{D9EB542D-B754-4D0D-96A8-79FE49170B62}" destId="{03DA61B9-8E22-467D-887F-14100D4E65BC}" srcOrd="1" destOrd="0" presId="urn:microsoft.com/office/officeart/2005/8/layout/default"/>
    <dgm:cxn modelId="{BC26AA23-296F-4014-88CE-3D11E3AC9BE7}" type="presParOf" srcId="{D9EB542D-B754-4D0D-96A8-79FE49170B62}" destId="{903BF123-E427-4F07-8DE4-4A46F08920BE}" srcOrd="2" destOrd="0" presId="urn:microsoft.com/office/officeart/2005/8/layout/default"/>
    <dgm:cxn modelId="{84EF3A8E-BD64-4605-BC99-99FD9DEAEBC9}" type="presParOf" srcId="{D9EB542D-B754-4D0D-96A8-79FE49170B62}" destId="{08653A72-C131-4D19-BF69-CBC5DC0A7993}" srcOrd="3" destOrd="0" presId="urn:microsoft.com/office/officeart/2005/8/layout/default"/>
    <dgm:cxn modelId="{54D12C40-C981-4CB7-9FF3-AC691601D406}" type="presParOf" srcId="{D9EB542D-B754-4D0D-96A8-79FE49170B62}" destId="{3890F8D8-826F-4969-BD9C-F33B17B8CB58}" srcOrd="4" destOrd="0" presId="urn:microsoft.com/office/officeart/2005/8/layout/default"/>
    <dgm:cxn modelId="{47541F94-3B6E-4A17-ABBE-EABB866A74D3}" type="presParOf" srcId="{D9EB542D-B754-4D0D-96A8-79FE49170B62}" destId="{F1BBA0C4-8302-44FC-8B83-96A96267ED72}" srcOrd="5" destOrd="0" presId="urn:microsoft.com/office/officeart/2005/8/layout/default"/>
    <dgm:cxn modelId="{3BF2E778-6DE2-4AA8-818D-5A25475AADA2}" type="presParOf" srcId="{D9EB542D-B754-4D0D-96A8-79FE49170B62}" destId="{E94656D7-C835-452B-A179-F3659AE5CC9C}" srcOrd="6" destOrd="0" presId="urn:microsoft.com/office/officeart/2005/8/layout/default"/>
    <dgm:cxn modelId="{0DC17AAA-AC6B-4763-B684-DAED97406640}" type="presParOf" srcId="{D9EB542D-B754-4D0D-96A8-79FE49170B62}" destId="{AA4AC942-4755-4F41-B3BA-13B50351EEBB}" srcOrd="7" destOrd="0" presId="urn:microsoft.com/office/officeart/2005/8/layout/default"/>
    <dgm:cxn modelId="{B186A303-54B1-4596-8162-714A4C57652F}" type="presParOf" srcId="{D9EB542D-B754-4D0D-96A8-79FE49170B62}" destId="{B69B034D-FE12-42D6-927F-4F7925ABBAF5}" srcOrd="8" destOrd="0" presId="urn:microsoft.com/office/officeart/2005/8/layout/default"/>
    <dgm:cxn modelId="{0F6B5DB2-83FB-4716-955D-B505C1E1498C}" type="presParOf" srcId="{D9EB542D-B754-4D0D-96A8-79FE49170B62}" destId="{61B4F358-CAC7-4AAD-82AD-20B752C16CEE}" srcOrd="9" destOrd="0" presId="urn:microsoft.com/office/officeart/2005/8/layout/default"/>
    <dgm:cxn modelId="{6DA84716-1E56-462B-97DC-B8A7BDF8FFB0}" type="presParOf" srcId="{D9EB542D-B754-4D0D-96A8-79FE49170B62}" destId="{A299264B-CE69-41FF-BC0F-83B8D711E0C2}" srcOrd="10" destOrd="0" presId="urn:microsoft.com/office/officeart/2005/8/layout/default"/>
    <dgm:cxn modelId="{0E49FF8B-68B9-4FE4-A50B-82E818258FD9}" type="presParOf" srcId="{D9EB542D-B754-4D0D-96A8-79FE49170B62}" destId="{1022012A-8777-41BF-B427-7F389F698D5D}" srcOrd="11" destOrd="0" presId="urn:microsoft.com/office/officeart/2005/8/layout/default"/>
    <dgm:cxn modelId="{1CA32EF7-0C7E-4EB2-AEC2-4115116D15F0}" type="presParOf" srcId="{D9EB542D-B754-4D0D-96A8-79FE49170B62}" destId="{58058C11-63BC-484A-94B4-5F6AB0291A30}" srcOrd="12" destOrd="0" presId="urn:microsoft.com/office/officeart/2005/8/layout/default"/>
    <dgm:cxn modelId="{BC107DC1-298F-4363-91A1-5CAE5253A187}" type="presParOf" srcId="{D9EB542D-B754-4D0D-96A8-79FE49170B62}" destId="{85FC1C3B-87D8-4301-A57E-5DF83390B6EB}" srcOrd="13" destOrd="0" presId="urn:microsoft.com/office/officeart/2005/8/layout/default"/>
    <dgm:cxn modelId="{28EB8F21-E13F-4150-993C-DB88549C9499}" type="presParOf" srcId="{D9EB542D-B754-4D0D-96A8-79FE49170B62}" destId="{C93FC1C6-F4CD-44D5-866E-FFF42FB87C66}" srcOrd="14" destOrd="0" presId="urn:microsoft.com/office/officeart/2005/8/layout/default"/>
    <dgm:cxn modelId="{47EEDF83-F632-4D79-9436-D19AB7A230DC}" type="presParOf" srcId="{D9EB542D-B754-4D0D-96A8-79FE49170B62}" destId="{B0D374A8-4587-49D1-8C27-95A6538C55AA}" srcOrd="15" destOrd="0" presId="urn:microsoft.com/office/officeart/2005/8/layout/default"/>
    <dgm:cxn modelId="{3391792B-D90A-4366-B7AE-4F7D632FFB68}" type="presParOf" srcId="{D9EB542D-B754-4D0D-96A8-79FE49170B62}" destId="{509ED7F7-3279-45E6-9A1B-DC6798D85995}"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4D1764-1FB5-4264-A29A-2474EC2B1D28}">
      <dsp:nvSpPr>
        <dsp:cNvPr id="0" name=""/>
        <dsp:cNvSpPr/>
      </dsp:nvSpPr>
      <dsp:spPr>
        <a:xfrm>
          <a:off x="0" y="332377"/>
          <a:ext cx="2128334" cy="127700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a:cs typeface="Arial"/>
            </a:rPr>
            <a:t>It builds confidence</a:t>
          </a:r>
          <a:r>
            <a:rPr lang="en-GB" sz="1000" kern="1200">
              <a:latin typeface="Arial"/>
              <a:cs typeface="Arial"/>
            </a:rPr>
            <a:t>.</a:t>
          </a:r>
          <a:endParaRPr lang="en-US" sz="1000" kern="1200">
            <a:latin typeface="Arial"/>
            <a:cs typeface="Arial"/>
          </a:endParaRPr>
        </a:p>
      </dsp:txBody>
      <dsp:txXfrm>
        <a:off x="0" y="332377"/>
        <a:ext cx="2128334" cy="1277001"/>
      </dsp:txXfrm>
    </dsp:sp>
    <dsp:sp modelId="{903BF123-E427-4F07-8DE4-4A46F08920BE}">
      <dsp:nvSpPr>
        <dsp:cNvPr id="0" name=""/>
        <dsp:cNvSpPr/>
      </dsp:nvSpPr>
      <dsp:spPr>
        <a:xfrm>
          <a:off x="2341168" y="332377"/>
          <a:ext cx="2128334" cy="127700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It enhances the loyalty of team members.</a:t>
          </a:r>
          <a:endParaRPr lang="en-US" sz="1800" kern="1200">
            <a:latin typeface="Arial" panose="020B0604020202020204" pitchFamily="34" charset="0"/>
            <a:cs typeface="Arial" panose="020B0604020202020204" pitchFamily="34" charset="0"/>
          </a:endParaRPr>
        </a:p>
      </dsp:txBody>
      <dsp:txXfrm>
        <a:off x="2341168" y="332377"/>
        <a:ext cx="2128334" cy="1277001"/>
      </dsp:txXfrm>
    </dsp:sp>
    <dsp:sp modelId="{3890F8D8-826F-4969-BD9C-F33B17B8CB58}">
      <dsp:nvSpPr>
        <dsp:cNvPr id="0" name=""/>
        <dsp:cNvSpPr/>
      </dsp:nvSpPr>
      <dsp:spPr>
        <a:xfrm>
          <a:off x="4682337" y="332377"/>
          <a:ext cx="2128334" cy="1277001"/>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Increases efficiency</a:t>
          </a:r>
          <a:r>
            <a:rPr lang="en-GB" sz="1000" kern="1200"/>
            <a:t>.</a:t>
          </a:r>
          <a:endParaRPr lang="en-US" sz="1000" kern="1200"/>
        </a:p>
      </dsp:txBody>
      <dsp:txXfrm>
        <a:off x="4682337" y="332377"/>
        <a:ext cx="2128334" cy="1277001"/>
      </dsp:txXfrm>
    </dsp:sp>
    <dsp:sp modelId="{E94656D7-C835-452B-A179-F3659AE5CC9C}">
      <dsp:nvSpPr>
        <dsp:cNvPr id="0" name=""/>
        <dsp:cNvSpPr/>
      </dsp:nvSpPr>
      <dsp:spPr>
        <a:xfrm>
          <a:off x="0" y="1810782"/>
          <a:ext cx="2128334" cy="1277001"/>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prstClr val="white"/>
              </a:solidFill>
              <a:latin typeface="Arial"/>
              <a:ea typeface="+mn-ea"/>
              <a:cs typeface="Arial"/>
            </a:rPr>
            <a:t>Improves team members involvement.</a:t>
          </a:r>
          <a:endParaRPr lang="en-US" sz="1800" kern="1200">
            <a:solidFill>
              <a:prstClr val="white"/>
            </a:solidFill>
            <a:latin typeface="Arial"/>
            <a:ea typeface="+mn-ea"/>
            <a:cs typeface="Arial"/>
          </a:endParaRPr>
        </a:p>
      </dsp:txBody>
      <dsp:txXfrm>
        <a:off x="0" y="1810782"/>
        <a:ext cx="2128334" cy="1277001"/>
      </dsp:txXfrm>
    </dsp:sp>
    <dsp:sp modelId="{B69B034D-FE12-42D6-927F-4F7925ABBAF5}">
      <dsp:nvSpPr>
        <dsp:cNvPr id="0" name=""/>
        <dsp:cNvSpPr/>
      </dsp:nvSpPr>
      <dsp:spPr>
        <a:xfrm>
          <a:off x="2341168" y="1822211"/>
          <a:ext cx="2128334" cy="1277001"/>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prstClr val="white"/>
              </a:solidFill>
              <a:latin typeface="Arial"/>
              <a:ea typeface="+mn-ea"/>
              <a:cs typeface="Arial"/>
            </a:rPr>
            <a:t>Stimulates invention.</a:t>
          </a:r>
          <a:endParaRPr lang="en-US" sz="1800" kern="1200">
            <a:solidFill>
              <a:prstClr val="white"/>
            </a:solidFill>
            <a:latin typeface="Arial"/>
            <a:ea typeface="+mn-ea"/>
            <a:cs typeface="Arial"/>
          </a:endParaRPr>
        </a:p>
      </dsp:txBody>
      <dsp:txXfrm>
        <a:off x="2341168" y="1822211"/>
        <a:ext cx="2128334" cy="1277001"/>
      </dsp:txXfrm>
    </dsp:sp>
    <dsp:sp modelId="{A299264B-CE69-41FF-BC0F-83B8D711E0C2}">
      <dsp:nvSpPr>
        <dsp:cNvPr id="0" name=""/>
        <dsp:cNvSpPr/>
      </dsp:nvSpPr>
      <dsp:spPr>
        <a:xfrm>
          <a:off x="4681464" y="1822211"/>
          <a:ext cx="2128334" cy="127700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prstClr val="white"/>
              </a:solidFill>
              <a:latin typeface="Arial"/>
              <a:ea typeface="+mn-ea"/>
              <a:cs typeface="Arial"/>
            </a:rPr>
            <a:t>Resolves issues.</a:t>
          </a:r>
          <a:endParaRPr lang="en-US" sz="1800" kern="1200">
            <a:solidFill>
              <a:prstClr val="white"/>
            </a:solidFill>
            <a:latin typeface="Arial"/>
            <a:ea typeface="+mn-ea"/>
            <a:cs typeface="Arial"/>
          </a:endParaRPr>
        </a:p>
      </dsp:txBody>
      <dsp:txXfrm>
        <a:off x="4681464" y="1822211"/>
        <a:ext cx="2128334" cy="1277001"/>
      </dsp:txXfrm>
    </dsp:sp>
    <dsp:sp modelId="{58058C11-63BC-484A-94B4-5F6AB0291A30}">
      <dsp:nvSpPr>
        <dsp:cNvPr id="0" name=""/>
        <dsp:cNvSpPr/>
      </dsp:nvSpPr>
      <dsp:spPr>
        <a:xfrm>
          <a:off x="15196" y="3686392"/>
          <a:ext cx="2128334" cy="127700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prstClr val="white"/>
              </a:solidFill>
              <a:latin typeface="Arial"/>
              <a:ea typeface="+mn-ea"/>
              <a:cs typeface="Arial"/>
            </a:rPr>
            <a:t>Enhances customer relationships</a:t>
          </a:r>
          <a:r>
            <a:rPr lang="en-GB" sz="1000" kern="1200"/>
            <a:t>.</a:t>
          </a:r>
          <a:endParaRPr lang="en-US" sz="1000" kern="1200"/>
        </a:p>
      </dsp:txBody>
      <dsp:txXfrm>
        <a:off x="15196" y="3686392"/>
        <a:ext cx="2128334" cy="1277001"/>
      </dsp:txXfrm>
    </dsp:sp>
    <dsp:sp modelId="{C93FC1C6-F4CD-44D5-866E-FFF42FB87C66}">
      <dsp:nvSpPr>
        <dsp:cNvPr id="0" name=""/>
        <dsp:cNvSpPr/>
      </dsp:nvSpPr>
      <dsp:spPr>
        <a:xfrm>
          <a:off x="2282554" y="3246140"/>
          <a:ext cx="2097942" cy="202569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prstClr val="white"/>
              </a:solidFill>
              <a:latin typeface="Arial"/>
              <a:ea typeface="+mn-ea"/>
              <a:cs typeface="Arial"/>
            </a:rPr>
            <a:t>In order to achieve success in negotiations</a:t>
          </a:r>
          <a:r>
            <a:rPr lang="en-GB" sz="1800" kern="1200"/>
            <a:t>, </a:t>
          </a:r>
          <a:r>
            <a:rPr lang="en-GB" sz="1800" kern="1200">
              <a:solidFill>
                <a:prstClr val="white"/>
              </a:solidFill>
              <a:latin typeface="Arial"/>
              <a:ea typeface="+mn-ea"/>
              <a:cs typeface="Arial"/>
            </a:rPr>
            <a:t>it is essential to communicate effectively. </a:t>
          </a:r>
          <a:endParaRPr lang="en-US" sz="1800" kern="1200">
            <a:solidFill>
              <a:prstClr val="white"/>
            </a:solidFill>
            <a:latin typeface="Arial"/>
            <a:ea typeface="+mn-ea"/>
            <a:cs typeface="Arial"/>
          </a:endParaRPr>
        </a:p>
      </dsp:txBody>
      <dsp:txXfrm>
        <a:off x="2282554" y="3246140"/>
        <a:ext cx="2097942" cy="2025693"/>
      </dsp:txXfrm>
    </dsp:sp>
    <dsp:sp modelId="{509ED7F7-3279-45E6-9A1B-DC6798D85995}">
      <dsp:nvSpPr>
        <dsp:cNvPr id="0" name=""/>
        <dsp:cNvSpPr/>
      </dsp:nvSpPr>
      <dsp:spPr>
        <a:xfrm>
          <a:off x="4667140" y="3686392"/>
          <a:ext cx="2128334" cy="1277001"/>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rial" panose="020B0604020202020204" pitchFamily="34" charset="0"/>
              <a:cs typeface="Arial" panose="020B0604020202020204" pitchFamily="34" charset="0"/>
            </a:rPr>
            <a:t>Within an organisation, communication is also essential. Effective communication can contribute to the development of a positive working connection between you and your colleagues, thereby boosting morale and productivity.</a:t>
          </a:r>
          <a:endParaRPr lang="en-US" sz="1100" kern="1200">
            <a:latin typeface="Arial" panose="020B0604020202020204" pitchFamily="34" charset="0"/>
            <a:cs typeface="Arial" panose="020B0604020202020204" pitchFamily="34" charset="0"/>
          </a:endParaRPr>
        </a:p>
      </dsp:txBody>
      <dsp:txXfrm>
        <a:off x="4667140" y="3686392"/>
        <a:ext cx="2128334" cy="127700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99F394-E9D2-984C-85EF-4CDD60DA6A62}" type="datetimeFigureOut">
              <a:rPr lang="en-US" smtClean="0"/>
              <a:t>7/24/2022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09A558-0614-7C43-AF9E-972C497D33BB}" type="slidenum">
              <a:rPr lang="en-US" smtClean="0"/>
              <a:t>‹#›</a:t>
            </a:fld>
            <a:endParaRPr lang="en-US"/>
          </a:p>
        </p:txBody>
      </p:sp>
    </p:spTree>
    <p:extLst>
      <p:ext uri="{BB962C8B-B14F-4D97-AF65-F5344CB8AC3E}">
        <p14:creationId xmlns:p14="http://schemas.microsoft.com/office/powerpoint/2010/main" val="17614767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a:t>
            </a:r>
            <a:endParaRPr lang="en-US"/>
          </a:p>
        </p:txBody>
      </p:sp>
      <p:sp>
        <p:nvSpPr>
          <p:cNvPr id="4" name="Slide Number Placeholder 3"/>
          <p:cNvSpPr>
            <a:spLocks noGrp="1"/>
          </p:cNvSpPr>
          <p:nvPr>
            <p:ph type="sldNum" sz="quarter" idx="5"/>
          </p:nvPr>
        </p:nvSpPr>
        <p:spPr/>
        <p:txBody>
          <a:bodyPr/>
          <a:lstStyle/>
          <a:p>
            <a:fld id="{9509A558-0614-7C43-AF9E-972C497D33BB}" type="slidenum">
              <a:rPr lang="en-US" smtClean="0"/>
              <a:t>8</a:t>
            </a:fld>
            <a:endParaRPr lang="en-US"/>
          </a:p>
        </p:txBody>
      </p:sp>
    </p:spTree>
    <p:extLst>
      <p:ext uri="{BB962C8B-B14F-4D97-AF65-F5344CB8AC3E}">
        <p14:creationId xmlns:p14="http://schemas.microsoft.com/office/powerpoint/2010/main" val="154045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756FB-E05E-443F-88A1-CFC90638997C}"/>
              </a:ext>
            </a:extLst>
          </p:cNvPr>
          <p:cNvSpPr>
            <a:spLocks noGrp="1"/>
          </p:cNvSpPr>
          <p:nvPr>
            <p:ph type="ctrTitle"/>
          </p:nvPr>
        </p:nvSpPr>
        <p:spPr>
          <a:xfrm>
            <a:off x="1084727" y="1597961"/>
            <a:ext cx="9144000" cy="3162300"/>
          </a:xfrm>
        </p:spPr>
        <p:txBody>
          <a:bodyPr anchor="b">
            <a:normAutofit/>
          </a:bodyPr>
          <a:lstStyle>
            <a:lvl1pPr algn="l">
              <a:defRPr sz="3200"/>
            </a:lvl1pPr>
          </a:lstStyle>
          <a:p>
            <a:r>
              <a:rPr lang="en-US"/>
              <a:t>Click to edit Master title style</a:t>
            </a:r>
          </a:p>
        </p:txBody>
      </p:sp>
      <p:sp>
        <p:nvSpPr>
          <p:cNvPr id="3" name="Subtitle 2">
            <a:extLst>
              <a:ext uri="{FF2B5EF4-FFF2-40B4-BE49-F238E27FC236}">
                <a16:creationId xmlns:a16="http://schemas.microsoft.com/office/drawing/2014/main" id="{3C5DA97A-281B-4A77-9D2C-C5E6A860E645}"/>
              </a:ext>
            </a:extLst>
          </p:cNvPr>
          <p:cNvSpPr>
            <a:spLocks noGrp="1"/>
          </p:cNvSpPr>
          <p:nvPr>
            <p:ph type="subTitle" idx="1"/>
          </p:nvPr>
        </p:nvSpPr>
        <p:spPr>
          <a:xfrm>
            <a:off x="1084727" y="4902488"/>
            <a:ext cx="9144000" cy="985075"/>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5FD7BAE-E194-4223-BB4E-5E487863F5BE}"/>
              </a:ext>
            </a:extLst>
          </p:cNvPr>
          <p:cNvSpPr>
            <a:spLocks noGrp="1"/>
          </p:cNvSpPr>
          <p:nvPr>
            <p:ph type="dt" sz="half" idx="10"/>
          </p:nvPr>
        </p:nvSpPr>
        <p:spPr/>
        <p:txBody>
          <a:bodyPr/>
          <a:lstStyle/>
          <a:p>
            <a:fld id="{8C28A28C-4C6A-46EA-90C0-4EE0B89CC5C7}" type="datetimeFigureOut">
              <a:rPr lang="en-US" smtClean="0"/>
              <a:t>7/24/2022</a:t>
            </a:fld>
            <a:endParaRPr lang="en-US"/>
          </a:p>
        </p:txBody>
      </p:sp>
      <p:sp>
        <p:nvSpPr>
          <p:cNvPr id="5" name="Footer Placeholder 4">
            <a:extLst>
              <a:ext uri="{FF2B5EF4-FFF2-40B4-BE49-F238E27FC236}">
                <a16:creationId xmlns:a16="http://schemas.microsoft.com/office/drawing/2014/main" id="{9721F6C9-7279-4DF8-9462-3EFEFA03FB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457072-0A38-49AD-8D0D-0E42DD488E4F}"/>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513756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98199-C6CF-4DFF-A750-435F06CC748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2F2D5EB-F993-411F-9DBA-971321FC00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A5D216-27F9-4078-8349-ABC9F614A5E7}"/>
              </a:ext>
            </a:extLst>
          </p:cNvPr>
          <p:cNvSpPr>
            <a:spLocks noGrp="1"/>
          </p:cNvSpPr>
          <p:nvPr>
            <p:ph type="dt" sz="half" idx="10"/>
          </p:nvPr>
        </p:nvSpPr>
        <p:spPr/>
        <p:txBody>
          <a:bodyPr/>
          <a:lstStyle/>
          <a:p>
            <a:fld id="{8C28A28C-4C6A-46EA-90C0-4EE0B89CC5C7}" type="datetimeFigureOut">
              <a:rPr lang="en-US" smtClean="0"/>
              <a:t>7/24/2022</a:t>
            </a:fld>
            <a:endParaRPr lang="en-US"/>
          </a:p>
        </p:txBody>
      </p:sp>
      <p:sp>
        <p:nvSpPr>
          <p:cNvPr id="5" name="Footer Placeholder 4">
            <a:extLst>
              <a:ext uri="{FF2B5EF4-FFF2-40B4-BE49-F238E27FC236}">
                <a16:creationId xmlns:a16="http://schemas.microsoft.com/office/drawing/2014/main" id="{4384F8A8-FBA7-4F25-ADEA-AF346495DE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4609F8-5897-4724-8FA6-3EFDE8F2DD7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904772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C0F0C-7BA8-490D-B4C9-CCE145DCD19A}"/>
              </a:ext>
            </a:extLst>
          </p:cNvPr>
          <p:cNvSpPr>
            <a:spLocks noGrp="1"/>
          </p:cNvSpPr>
          <p:nvPr>
            <p:ph type="title"/>
          </p:nvPr>
        </p:nvSpPr>
        <p:spPr>
          <a:xfrm>
            <a:off x="1084726" y="1709738"/>
            <a:ext cx="9143999" cy="3050523"/>
          </a:xfrm>
        </p:spPr>
        <p:txBody>
          <a:bodyPr anchor="b">
            <a:normAutofit/>
          </a:bodyPr>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84290E61-B837-4BE4-9BC7-6AF706BCCA42}"/>
              </a:ext>
            </a:extLst>
          </p:cNvPr>
          <p:cNvSpPr>
            <a:spLocks noGrp="1"/>
          </p:cNvSpPr>
          <p:nvPr>
            <p:ph type="body" idx="1"/>
          </p:nvPr>
        </p:nvSpPr>
        <p:spPr>
          <a:xfrm>
            <a:off x="1084726" y="4902488"/>
            <a:ext cx="9143999" cy="985075"/>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52E15F-E46D-44C6-9FB9-07B0BC545AEF}"/>
              </a:ext>
            </a:extLst>
          </p:cNvPr>
          <p:cNvSpPr>
            <a:spLocks noGrp="1"/>
          </p:cNvSpPr>
          <p:nvPr>
            <p:ph type="dt" sz="half" idx="10"/>
          </p:nvPr>
        </p:nvSpPr>
        <p:spPr/>
        <p:txBody>
          <a:bodyPr/>
          <a:lstStyle/>
          <a:p>
            <a:fld id="{8C28A28C-4C6A-46EA-90C0-4EE0B89CC5C7}" type="datetimeFigureOut">
              <a:rPr lang="en-US" smtClean="0"/>
              <a:t>7/24/2022</a:t>
            </a:fld>
            <a:endParaRPr lang="en-US"/>
          </a:p>
        </p:txBody>
      </p:sp>
      <p:sp>
        <p:nvSpPr>
          <p:cNvPr id="5" name="Footer Placeholder 4">
            <a:extLst>
              <a:ext uri="{FF2B5EF4-FFF2-40B4-BE49-F238E27FC236}">
                <a16:creationId xmlns:a16="http://schemas.microsoft.com/office/drawing/2014/main" id="{2EBF6955-3667-4857-B35A-9E12F79886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14B309-D15E-4FA1-9B8D-8C1F3B56C37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679589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219AB-91F9-4F80-9B5D-2E6FE925F0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19F334-D0CF-4DFD-BAA9-3ECD639B1F1E}"/>
              </a:ext>
            </a:extLst>
          </p:cNvPr>
          <p:cNvSpPr>
            <a:spLocks noGrp="1"/>
          </p:cNvSpPr>
          <p:nvPr>
            <p:ph sz="half" idx="1"/>
          </p:nvPr>
        </p:nvSpPr>
        <p:spPr>
          <a:xfrm>
            <a:off x="1077362" y="2227809"/>
            <a:ext cx="4942438" cy="3949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15E0B5D-4613-4DA7-BA20-58B19BE8A496}"/>
              </a:ext>
            </a:extLst>
          </p:cNvPr>
          <p:cNvSpPr>
            <a:spLocks noGrp="1"/>
          </p:cNvSpPr>
          <p:nvPr>
            <p:ph sz="half" idx="2"/>
          </p:nvPr>
        </p:nvSpPr>
        <p:spPr>
          <a:xfrm>
            <a:off x="6172200" y="2227809"/>
            <a:ext cx="4855265" cy="39491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4F311AB-0603-424D-BC42-0CEAB3562BA4}"/>
              </a:ext>
            </a:extLst>
          </p:cNvPr>
          <p:cNvSpPr>
            <a:spLocks noGrp="1"/>
          </p:cNvSpPr>
          <p:nvPr>
            <p:ph type="dt" sz="half" idx="10"/>
          </p:nvPr>
        </p:nvSpPr>
        <p:spPr/>
        <p:txBody>
          <a:bodyPr/>
          <a:lstStyle/>
          <a:p>
            <a:fld id="{8C28A28C-4C6A-46EA-90C0-4EE0B89CC5C7}" type="datetimeFigureOut">
              <a:rPr lang="en-US" smtClean="0"/>
              <a:t>7/24/2022</a:t>
            </a:fld>
            <a:endParaRPr lang="en-US"/>
          </a:p>
        </p:txBody>
      </p:sp>
      <p:sp>
        <p:nvSpPr>
          <p:cNvPr id="6" name="Footer Placeholder 5">
            <a:extLst>
              <a:ext uri="{FF2B5EF4-FFF2-40B4-BE49-F238E27FC236}">
                <a16:creationId xmlns:a16="http://schemas.microsoft.com/office/drawing/2014/main" id="{7A3AA2AC-0C5F-4835-BE47-D780C29890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6C54C0-DFDA-4778-9EE8-5E5C30E05412}"/>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870518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F3603-5B09-4916-8324-A6BDAB4E060E}"/>
              </a:ext>
            </a:extLst>
          </p:cNvPr>
          <p:cNvSpPr>
            <a:spLocks noGrp="1"/>
          </p:cNvSpPr>
          <p:nvPr>
            <p:ph type="title"/>
          </p:nvPr>
        </p:nvSpPr>
        <p:spPr>
          <a:xfrm>
            <a:off x="1084726" y="365125"/>
            <a:ext cx="9942739"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074073C-C15B-4218-9B84-6758955176E7}"/>
              </a:ext>
            </a:extLst>
          </p:cNvPr>
          <p:cNvSpPr>
            <a:spLocks noGrp="1"/>
          </p:cNvSpPr>
          <p:nvPr>
            <p:ph type="body" idx="1"/>
          </p:nvPr>
        </p:nvSpPr>
        <p:spPr>
          <a:xfrm>
            <a:off x="1084725" y="1681163"/>
            <a:ext cx="491285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116D27-36F6-440B-A9BE-8B9499047CEF}"/>
              </a:ext>
            </a:extLst>
          </p:cNvPr>
          <p:cNvSpPr>
            <a:spLocks noGrp="1"/>
          </p:cNvSpPr>
          <p:nvPr>
            <p:ph sz="half" idx="2"/>
          </p:nvPr>
        </p:nvSpPr>
        <p:spPr>
          <a:xfrm>
            <a:off x="1084726" y="2505075"/>
            <a:ext cx="4912849"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C12010D-7AC4-4A70-A211-6A29274119DB}"/>
              </a:ext>
            </a:extLst>
          </p:cNvPr>
          <p:cNvSpPr>
            <a:spLocks noGrp="1"/>
          </p:cNvSpPr>
          <p:nvPr>
            <p:ph type="body" sz="quarter" idx="3"/>
          </p:nvPr>
        </p:nvSpPr>
        <p:spPr>
          <a:xfrm>
            <a:off x="6172200" y="1681163"/>
            <a:ext cx="485526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AE85B5-3350-49A4-86A1-E5DAED491624}"/>
              </a:ext>
            </a:extLst>
          </p:cNvPr>
          <p:cNvSpPr>
            <a:spLocks noGrp="1"/>
          </p:cNvSpPr>
          <p:nvPr>
            <p:ph sz="quarter" idx="4"/>
          </p:nvPr>
        </p:nvSpPr>
        <p:spPr>
          <a:xfrm>
            <a:off x="6172200" y="2505075"/>
            <a:ext cx="485526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A73E874-D08B-4D81-B82D-5DF242E4A1AA}"/>
              </a:ext>
            </a:extLst>
          </p:cNvPr>
          <p:cNvSpPr>
            <a:spLocks noGrp="1"/>
          </p:cNvSpPr>
          <p:nvPr>
            <p:ph type="dt" sz="half" idx="10"/>
          </p:nvPr>
        </p:nvSpPr>
        <p:spPr/>
        <p:txBody>
          <a:bodyPr/>
          <a:lstStyle/>
          <a:p>
            <a:fld id="{8C28A28C-4C6A-46EA-90C0-4EE0B89CC5C7}" type="datetimeFigureOut">
              <a:rPr lang="en-US" smtClean="0"/>
              <a:t>7/24/2022</a:t>
            </a:fld>
            <a:endParaRPr lang="en-US"/>
          </a:p>
        </p:txBody>
      </p:sp>
      <p:sp>
        <p:nvSpPr>
          <p:cNvPr id="8" name="Footer Placeholder 7">
            <a:extLst>
              <a:ext uri="{FF2B5EF4-FFF2-40B4-BE49-F238E27FC236}">
                <a16:creationId xmlns:a16="http://schemas.microsoft.com/office/drawing/2014/main" id="{AE174067-0FFA-41C3-A3A6-E8907CC32D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7947985-FBC0-4118-8877-2E327F637DF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03682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0282-3DE7-4AB9-83AC-AFEDD22AF34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1A7436C-706A-443F-86CD-4444C82818B2}"/>
              </a:ext>
            </a:extLst>
          </p:cNvPr>
          <p:cNvSpPr>
            <a:spLocks noGrp="1"/>
          </p:cNvSpPr>
          <p:nvPr>
            <p:ph type="dt" sz="half" idx="10"/>
          </p:nvPr>
        </p:nvSpPr>
        <p:spPr/>
        <p:txBody>
          <a:bodyPr/>
          <a:lstStyle/>
          <a:p>
            <a:fld id="{8C28A28C-4C6A-46EA-90C0-4EE0B89CC5C7}" type="datetimeFigureOut">
              <a:rPr lang="en-US" smtClean="0"/>
              <a:t>7/24/2022</a:t>
            </a:fld>
            <a:endParaRPr lang="en-US"/>
          </a:p>
        </p:txBody>
      </p:sp>
      <p:sp>
        <p:nvSpPr>
          <p:cNvPr id="4" name="Footer Placeholder 3">
            <a:extLst>
              <a:ext uri="{FF2B5EF4-FFF2-40B4-BE49-F238E27FC236}">
                <a16:creationId xmlns:a16="http://schemas.microsoft.com/office/drawing/2014/main" id="{09B53292-7EA5-45D0-957F-636A44FC06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476F59D-34BB-462C-B506-040B9E982FCB}"/>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4572501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E55245-AB52-41B4-9B28-55E6527DA2F8}"/>
              </a:ext>
            </a:extLst>
          </p:cNvPr>
          <p:cNvSpPr>
            <a:spLocks noGrp="1"/>
          </p:cNvSpPr>
          <p:nvPr>
            <p:ph type="dt" sz="half" idx="10"/>
          </p:nvPr>
        </p:nvSpPr>
        <p:spPr/>
        <p:txBody>
          <a:bodyPr/>
          <a:lstStyle/>
          <a:p>
            <a:fld id="{8C28A28C-4C6A-46EA-90C0-4EE0B89CC5C7}" type="datetimeFigureOut">
              <a:rPr lang="en-US" smtClean="0"/>
              <a:t>7/24/2022</a:t>
            </a:fld>
            <a:endParaRPr lang="en-US"/>
          </a:p>
        </p:txBody>
      </p:sp>
      <p:sp>
        <p:nvSpPr>
          <p:cNvPr id="3" name="Footer Placeholder 2">
            <a:extLst>
              <a:ext uri="{FF2B5EF4-FFF2-40B4-BE49-F238E27FC236}">
                <a16:creationId xmlns:a16="http://schemas.microsoft.com/office/drawing/2014/main" id="{CA73B8AE-58B0-4FDF-8430-9D8D3DD537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9E4D91-8619-43C1-841B-B5F47DE0173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316668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DA660-DF93-4947-B93F-BF118D3B5F80}"/>
              </a:ext>
            </a:extLst>
          </p:cNvPr>
          <p:cNvSpPr>
            <a:spLocks noGrp="1"/>
          </p:cNvSpPr>
          <p:nvPr>
            <p:ph type="title"/>
          </p:nvPr>
        </p:nvSpPr>
        <p:spPr>
          <a:xfrm>
            <a:off x="1084727" y="457200"/>
            <a:ext cx="3687298"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2F0292E-B3E1-4FD6-A7FA-C165BAC21C28}"/>
              </a:ext>
            </a:extLst>
          </p:cNvPr>
          <p:cNvSpPr>
            <a:spLocks noGrp="1"/>
          </p:cNvSpPr>
          <p:nvPr>
            <p:ph idx="1"/>
          </p:nvPr>
        </p:nvSpPr>
        <p:spPr>
          <a:xfrm>
            <a:off x="5183188" y="987425"/>
            <a:ext cx="5844277"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EFB0ECC-817B-4A71-AFB5-FC60A2BC3ABC}"/>
              </a:ext>
            </a:extLst>
          </p:cNvPr>
          <p:cNvSpPr>
            <a:spLocks noGrp="1"/>
          </p:cNvSpPr>
          <p:nvPr>
            <p:ph type="body" sz="half" idx="2"/>
          </p:nvPr>
        </p:nvSpPr>
        <p:spPr>
          <a:xfrm>
            <a:off x="1084727" y="2253343"/>
            <a:ext cx="3687298" cy="3615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788E0B-6135-4F59-A35A-2CA1A8BA4ED2}"/>
              </a:ext>
            </a:extLst>
          </p:cNvPr>
          <p:cNvSpPr>
            <a:spLocks noGrp="1"/>
          </p:cNvSpPr>
          <p:nvPr>
            <p:ph type="dt" sz="half" idx="10"/>
          </p:nvPr>
        </p:nvSpPr>
        <p:spPr/>
        <p:txBody>
          <a:bodyPr/>
          <a:lstStyle/>
          <a:p>
            <a:fld id="{8C28A28C-4C6A-46EA-90C0-4EE0B89CC5C7}" type="datetimeFigureOut">
              <a:rPr lang="en-US" smtClean="0"/>
              <a:t>7/24/2022</a:t>
            </a:fld>
            <a:endParaRPr lang="en-US"/>
          </a:p>
        </p:txBody>
      </p:sp>
      <p:sp>
        <p:nvSpPr>
          <p:cNvPr id="6" name="Footer Placeholder 5">
            <a:extLst>
              <a:ext uri="{FF2B5EF4-FFF2-40B4-BE49-F238E27FC236}">
                <a16:creationId xmlns:a16="http://schemas.microsoft.com/office/drawing/2014/main" id="{FD0DEF36-4037-4E6D-988F-CC8E3F11C6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5C0D2D-D878-4723-A002-5A601EFB48A0}"/>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2172316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C59D5-B8A1-4C9C-A61F-E082A44330BB}"/>
              </a:ext>
            </a:extLst>
          </p:cNvPr>
          <p:cNvSpPr>
            <a:spLocks noGrp="1"/>
          </p:cNvSpPr>
          <p:nvPr>
            <p:ph type="title"/>
          </p:nvPr>
        </p:nvSpPr>
        <p:spPr>
          <a:xfrm>
            <a:off x="1084727" y="720433"/>
            <a:ext cx="3687298" cy="1587337"/>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4CB4F5F-E6E7-45C3-B35C-80F81FB1A5E8}"/>
              </a:ext>
            </a:extLst>
          </p:cNvPr>
          <p:cNvSpPr>
            <a:spLocks noGrp="1"/>
          </p:cNvSpPr>
          <p:nvPr>
            <p:ph type="pic" idx="1"/>
          </p:nvPr>
        </p:nvSpPr>
        <p:spPr>
          <a:xfrm>
            <a:off x="5183188" y="987425"/>
            <a:ext cx="582771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6633AB7-4F8E-4A9F-AC15-89E6A6E00347}"/>
              </a:ext>
            </a:extLst>
          </p:cNvPr>
          <p:cNvSpPr>
            <a:spLocks noGrp="1"/>
          </p:cNvSpPr>
          <p:nvPr>
            <p:ph type="body" sz="half" idx="2"/>
          </p:nvPr>
        </p:nvSpPr>
        <p:spPr>
          <a:xfrm>
            <a:off x="1084727" y="2449286"/>
            <a:ext cx="3687298" cy="3419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74B526-866D-4E11-A7F9-081BD4EDF484}"/>
              </a:ext>
            </a:extLst>
          </p:cNvPr>
          <p:cNvSpPr>
            <a:spLocks noGrp="1"/>
          </p:cNvSpPr>
          <p:nvPr>
            <p:ph type="dt" sz="half" idx="10"/>
          </p:nvPr>
        </p:nvSpPr>
        <p:spPr/>
        <p:txBody>
          <a:bodyPr/>
          <a:lstStyle/>
          <a:p>
            <a:fld id="{8C28A28C-4C6A-46EA-90C0-4EE0B89CC5C7}" type="datetimeFigureOut">
              <a:rPr lang="en-US" smtClean="0"/>
              <a:t>7/24/2022</a:t>
            </a:fld>
            <a:endParaRPr lang="en-US"/>
          </a:p>
        </p:txBody>
      </p:sp>
      <p:sp>
        <p:nvSpPr>
          <p:cNvPr id="6" name="Footer Placeholder 5">
            <a:extLst>
              <a:ext uri="{FF2B5EF4-FFF2-40B4-BE49-F238E27FC236}">
                <a16:creationId xmlns:a16="http://schemas.microsoft.com/office/drawing/2014/main" id="{CD758BF8-E962-4367-8495-62438FDD48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C20AE1-C97D-4E6C-9DB2-B2904C2CF247}"/>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8037089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89E81-5CFF-4A28-B9C8-5D54E51DF20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58A4CC8-DCB0-4E94-98A7-236E3D1866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D1F802-21C2-44B2-A419-55469D826571}"/>
              </a:ext>
            </a:extLst>
          </p:cNvPr>
          <p:cNvSpPr>
            <a:spLocks noGrp="1"/>
          </p:cNvSpPr>
          <p:nvPr>
            <p:ph type="dt" sz="half" idx="10"/>
          </p:nvPr>
        </p:nvSpPr>
        <p:spPr/>
        <p:txBody>
          <a:bodyPr/>
          <a:lstStyle/>
          <a:p>
            <a:fld id="{8C28A28C-4C6A-46EA-90C0-4EE0B89CC5C7}" type="datetimeFigureOut">
              <a:rPr lang="en-US" smtClean="0"/>
              <a:t>7/24/2022</a:t>
            </a:fld>
            <a:endParaRPr lang="en-US"/>
          </a:p>
        </p:txBody>
      </p:sp>
      <p:sp>
        <p:nvSpPr>
          <p:cNvPr id="5" name="Footer Placeholder 4">
            <a:extLst>
              <a:ext uri="{FF2B5EF4-FFF2-40B4-BE49-F238E27FC236}">
                <a16:creationId xmlns:a16="http://schemas.microsoft.com/office/drawing/2014/main" id="{84BDB709-08FF-4C4A-8670-4CCA9146F9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395375-1CC8-4950-8439-877451C4266D}"/>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822597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8BDF0-A155-454D-B3E2-AD15D0905A62}"/>
              </a:ext>
            </a:extLst>
          </p:cNvPr>
          <p:cNvSpPr>
            <a:spLocks noGrp="1"/>
          </p:cNvSpPr>
          <p:nvPr>
            <p:ph type="title" orient="vert"/>
          </p:nvPr>
        </p:nvSpPr>
        <p:spPr>
          <a:xfrm>
            <a:off x="9073242" y="827313"/>
            <a:ext cx="2280557" cy="5061857"/>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7244E0D-96EC-4B35-BA5C-5DAFCC7281AE}"/>
              </a:ext>
            </a:extLst>
          </p:cNvPr>
          <p:cNvSpPr>
            <a:spLocks noGrp="1"/>
          </p:cNvSpPr>
          <p:nvPr>
            <p:ph type="body" orient="vert" idx="1"/>
          </p:nvPr>
        </p:nvSpPr>
        <p:spPr>
          <a:xfrm>
            <a:off x="838200" y="827313"/>
            <a:ext cx="8115300" cy="506185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3ADC4E-9FB1-439F-B0FB-47F47B3421A7}"/>
              </a:ext>
            </a:extLst>
          </p:cNvPr>
          <p:cNvSpPr>
            <a:spLocks noGrp="1"/>
          </p:cNvSpPr>
          <p:nvPr>
            <p:ph type="dt" sz="half" idx="10"/>
          </p:nvPr>
        </p:nvSpPr>
        <p:spPr/>
        <p:txBody>
          <a:bodyPr/>
          <a:lstStyle/>
          <a:p>
            <a:fld id="{8C28A28C-4C6A-46EA-90C0-4EE0B89CC5C7}" type="datetimeFigureOut">
              <a:rPr lang="en-US" smtClean="0"/>
              <a:t>7/24/2022</a:t>
            </a:fld>
            <a:endParaRPr lang="en-US"/>
          </a:p>
        </p:txBody>
      </p:sp>
      <p:sp>
        <p:nvSpPr>
          <p:cNvPr id="5" name="Footer Placeholder 4">
            <a:extLst>
              <a:ext uri="{FF2B5EF4-FFF2-40B4-BE49-F238E27FC236}">
                <a16:creationId xmlns:a16="http://schemas.microsoft.com/office/drawing/2014/main" id="{637EE406-061A-4440-BA75-3B684FC848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6D93CF-F5F3-4897-A51E-47D577FDD344}"/>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915493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AE192E3E-68A9-4F36-936C-1C8D0B9EF132}"/>
              </a:ext>
            </a:extLst>
          </p:cNvPr>
          <p:cNvSpPr/>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3F214EB0-7E6D-4536-9350-5CB688B56F26}"/>
              </a:ext>
            </a:extLst>
          </p:cNvPr>
          <p:cNvSpPr>
            <a:spLocks noGrp="1"/>
          </p:cNvSpPr>
          <p:nvPr>
            <p:ph type="title"/>
          </p:nvPr>
        </p:nvSpPr>
        <p:spPr>
          <a:xfrm>
            <a:off x="1077362" y="720434"/>
            <a:ext cx="9950103" cy="1507376"/>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ABF5455E-4725-4924-BF7D-2E1FC9E391F8}"/>
              </a:ext>
            </a:extLst>
          </p:cNvPr>
          <p:cNvSpPr>
            <a:spLocks noGrp="1"/>
          </p:cNvSpPr>
          <p:nvPr>
            <p:ph type="body" idx="1"/>
          </p:nvPr>
        </p:nvSpPr>
        <p:spPr>
          <a:xfrm>
            <a:off x="1077362" y="2427316"/>
            <a:ext cx="9950103" cy="35135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2CAD9D9-1A1D-4438-9F3D-E5E58FD72F1F}"/>
              </a:ext>
            </a:extLst>
          </p:cNvPr>
          <p:cNvSpPr>
            <a:spLocks noGrp="1"/>
          </p:cNvSpPr>
          <p:nvPr>
            <p:ph type="dt" sz="half" idx="2"/>
          </p:nvPr>
        </p:nvSpPr>
        <p:spPr>
          <a:xfrm>
            <a:off x="9243751" y="6356350"/>
            <a:ext cx="2296603" cy="365125"/>
          </a:xfrm>
          <a:prstGeom prst="rect">
            <a:avLst/>
          </a:prstGeom>
        </p:spPr>
        <p:txBody>
          <a:bodyPr vert="horz" lIns="91440" tIns="45720" rIns="91440" bIns="45720" rtlCol="0" anchor="ctr"/>
          <a:lstStyle>
            <a:lvl1pPr algn="r">
              <a:defRPr sz="900">
                <a:solidFill>
                  <a:schemeClr val="bg1"/>
                </a:solidFill>
              </a:defRPr>
            </a:lvl1pPr>
          </a:lstStyle>
          <a:p>
            <a:fld id="{8C28A28C-4C6A-46EA-90C0-4EE0B89CC5C7}" type="datetimeFigureOut">
              <a:rPr lang="en-US" smtClean="0"/>
              <a:pPr/>
              <a:t>7/24/2022</a:t>
            </a:fld>
            <a:endParaRPr lang="en-US"/>
          </a:p>
        </p:txBody>
      </p:sp>
      <p:sp>
        <p:nvSpPr>
          <p:cNvPr id="5" name="Footer Placeholder 4">
            <a:extLst>
              <a:ext uri="{FF2B5EF4-FFF2-40B4-BE49-F238E27FC236}">
                <a16:creationId xmlns:a16="http://schemas.microsoft.com/office/drawing/2014/main" id="{AE80A827-D7BF-4CA4-8C29-5AE54ADA4787}"/>
              </a:ext>
            </a:extLst>
          </p:cNvPr>
          <p:cNvSpPr>
            <a:spLocks noGrp="1"/>
          </p:cNvSpPr>
          <p:nvPr>
            <p:ph type="ftr" sz="quarter" idx="3"/>
          </p:nvPr>
        </p:nvSpPr>
        <p:spPr>
          <a:xfrm rot="5400000">
            <a:off x="-1610380" y="1926575"/>
            <a:ext cx="3830351"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06717188-1DE1-4DA5-8161-21179E4ADEAE}"/>
              </a:ext>
            </a:extLst>
          </p:cNvPr>
          <p:cNvSpPr>
            <a:spLocks noGrp="1"/>
          </p:cNvSpPr>
          <p:nvPr>
            <p:ph type="sldNum" sz="quarter" idx="4"/>
          </p:nvPr>
        </p:nvSpPr>
        <p:spPr>
          <a:xfrm>
            <a:off x="11540355" y="6356350"/>
            <a:ext cx="410973" cy="365125"/>
          </a:xfrm>
          <a:prstGeom prst="rect">
            <a:avLst/>
          </a:prstGeom>
        </p:spPr>
        <p:txBody>
          <a:bodyPr vert="horz" lIns="91440" tIns="45720" rIns="91440" bIns="45720" rtlCol="0" anchor="ctr"/>
          <a:lstStyle>
            <a:lvl1pPr algn="r">
              <a:defRPr sz="900">
                <a:solidFill>
                  <a:schemeClr val="bg1"/>
                </a:solidFill>
              </a:defRPr>
            </a:lvl1pPr>
          </a:lstStyle>
          <a:p>
            <a:fld id="{5DEF7F31-0B8A-474A-B86C-91F381754329}" type="slidenum">
              <a:rPr lang="en-US" smtClean="0"/>
              <a:pPr/>
              <a:t>‹#›</a:t>
            </a:fld>
            <a:endParaRPr lang="en-US"/>
          </a:p>
        </p:txBody>
      </p:sp>
    </p:spTree>
    <p:extLst>
      <p:ext uri="{BB962C8B-B14F-4D97-AF65-F5344CB8AC3E}">
        <p14:creationId xmlns:p14="http://schemas.microsoft.com/office/powerpoint/2010/main" val="2019364032"/>
      </p:ext>
    </p:extLst>
  </p:cSld>
  <p:clrMap bg1="lt1" tx1="dk1" bg2="lt2" tx2="dk2" accent1="accent1" accent2="accent2" accent3="accent3" accent4="accent4" accent5="accent5" accent6="accent6" hlink="hlink" folHlink="folHlink"/>
  <p:sldLayoutIdLst>
    <p:sldLayoutId id="2147483872" r:id="rId1"/>
    <p:sldLayoutId id="2147483873" r:id="rId2"/>
    <p:sldLayoutId id="2147483874" r:id="rId3"/>
    <p:sldLayoutId id="2147483875" r:id="rId4"/>
    <p:sldLayoutId id="2147483876" r:id="rId5"/>
    <p:sldLayoutId id="2147483870" r:id="rId6"/>
    <p:sldLayoutId id="2147483866" r:id="rId7"/>
    <p:sldLayoutId id="2147483867" r:id="rId8"/>
    <p:sldLayoutId id="2147483868" r:id="rId9"/>
    <p:sldLayoutId id="2147483869" r:id="rId10"/>
    <p:sldLayoutId id="2147483871" r:id="rId11"/>
  </p:sldLayoutIdLst>
  <p:txStyles>
    <p:titleStyle>
      <a:lvl1pPr algn="l" defTabSz="914400" rtl="0" eaLnBrk="1" latinLnBrk="0" hangingPunct="1">
        <a:lnSpc>
          <a:spcPct val="110000"/>
        </a:lnSpc>
        <a:spcBef>
          <a:spcPct val="0"/>
        </a:spcBef>
        <a:buNone/>
        <a:defRPr sz="3200" b="1" kern="120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94360"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29">
            <a:extLst>
              <a:ext uri="{FF2B5EF4-FFF2-40B4-BE49-F238E27FC236}">
                <a16:creationId xmlns:a16="http://schemas.microsoft.com/office/drawing/2014/main" id="{2C729A30-F429-4967-81E8-45F6757C8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31">
            <a:extLst>
              <a:ext uri="{FF2B5EF4-FFF2-40B4-BE49-F238E27FC236}">
                <a16:creationId xmlns:a16="http://schemas.microsoft.com/office/drawing/2014/main" id="{19FC137C-7F97-41FA-86A1-2E01C3837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967903" cy="685798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7" name="Freeform: Shape 33">
            <a:extLst>
              <a:ext uri="{FF2B5EF4-FFF2-40B4-BE49-F238E27FC236}">
                <a16:creationId xmlns:a16="http://schemas.microsoft.com/office/drawing/2014/main" id="{9FBFB9D3-7D34-4948-B4D0-73E7B6E52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54949" y="-54949"/>
            <a:ext cx="6858005" cy="6967903"/>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1A2C1CE0-27A3-ADB2-2560-3E1FA046B817}"/>
              </a:ext>
            </a:extLst>
          </p:cNvPr>
          <p:cNvSpPr>
            <a:spLocks noGrp="1"/>
          </p:cNvSpPr>
          <p:nvPr>
            <p:ph type="ctrTitle"/>
          </p:nvPr>
        </p:nvSpPr>
        <p:spPr>
          <a:xfrm>
            <a:off x="191728" y="1920548"/>
            <a:ext cx="4348578" cy="2005262"/>
          </a:xfrm>
        </p:spPr>
        <p:txBody>
          <a:bodyPr vert="horz" lIns="91440" tIns="45720" rIns="91440" bIns="45720" rtlCol="0" anchor="b">
            <a:normAutofit fontScale="90000"/>
          </a:bodyPr>
          <a:lstStyle/>
          <a:p>
            <a:pPr algn="ctr">
              <a:lnSpc>
                <a:spcPct val="100000"/>
              </a:lnSpc>
            </a:pPr>
            <a:r>
              <a:rPr lang="en-US" sz="3000" b="1" kern="1200">
                <a:solidFill>
                  <a:schemeClr val="tx1"/>
                </a:solidFill>
                <a:effectLst/>
                <a:latin typeface="+mj-lt"/>
                <a:ea typeface="+mj-ea"/>
                <a:cs typeface="+mj-cs"/>
              </a:rPr>
              <a:t> </a:t>
            </a:r>
            <a:r>
              <a:rPr lang="en-US" sz="4000" b="1" kern="1200">
                <a:solidFill>
                  <a:schemeClr val="tx1"/>
                </a:solidFill>
                <a:effectLst/>
                <a:latin typeface="Arial" panose="020B0604020202020204" pitchFamily="34" charset="0"/>
                <a:cs typeface="Arial" panose="020B0604020202020204" pitchFamily="34" charset="0"/>
              </a:rPr>
              <a:t>Strategies for Effective Communication in a </a:t>
            </a:r>
            <a:r>
              <a:rPr lang="en-US" sz="4000">
                <a:latin typeface="Arial" panose="020B0604020202020204" pitchFamily="34" charset="0"/>
                <a:cs typeface="Arial" panose="020B0604020202020204" pitchFamily="34" charset="0"/>
              </a:rPr>
              <a:t>Health and  Social care</a:t>
            </a:r>
            <a:r>
              <a:rPr lang="en-US" sz="4000" b="1" kern="1200">
                <a:solidFill>
                  <a:schemeClr val="tx1"/>
                </a:solidFill>
                <a:effectLst/>
                <a:latin typeface="Arial" panose="020B0604020202020204" pitchFamily="34" charset="0"/>
                <a:cs typeface="Arial" panose="020B0604020202020204" pitchFamily="34" charset="0"/>
              </a:rPr>
              <a:t> Setting</a:t>
            </a:r>
          </a:p>
        </p:txBody>
      </p:sp>
      <p:sp>
        <p:nvSpPr>
          <p:cNvPr id="3" name="Subtitle 2">
            <a:extLst>
              <a:ext uri="{FF2B5EF4-FFF2-40B4-BE49-F238E27FC236}">
                <a16:creationId xmlns:a16="http://schemas.microsoft.com/office/drawing/2014/main" id="{CBA1E1C4-E1FC-FC70-76F8-49190AEF767F}"/>
              </a:ext>
            </a:extLst>
          </p:cNvPr>
          <p:cNvSpPr>
            <a:spLocks noGrp="1"/>
          </p:cNvSpPr>
          <p:nvPr>
            <p:ph type="subTitle" idx="1"/>
          </p:nvPr>
        </p:nvSpPr>
        <p:spPr>
          <a:xfrm>
            <a:off x="-185462" y="4006167"/>
            <a:ext cx="5268726" cy="1625129"/>
          </a:xfrm>
        </p:spPr>
        <p:txBody>
          <a:bodyPr vert="horz" lIns="91440" tIns="45720" rIns="91440" bIns="45720" rtlCol="0">
            <a:normAutofit/>
          </a:bodyPr>
          <a:lstStyle/>
          <a:p>
            <a:pPr algn="ctr"/>
            <a:r>
              <a:rPr lang="en-US" kern="1200">
                <a:solidFill>
                  <a:schemeClr val="tx1"/>
                </a:solidFill>
                <a:latin typeface="Arial" panose="020B0604020202020204" pitchFamily="34" charset="0"/>
                <a:cs typeface="Arial" panose="020B0604020202020204" pitchFamily="34" charset="0"/>
              </a:rPr>
              <a:t>Effective Teamworking  and Communication</a:t>
            </a:r>
            <a:r>
              <a:rPr lang="en-US">
                <a:latin typeface="Arial" panose="020B0604020202020204" pitchFamily="34" charset="0"/>
                <a:cs typeface="Arial" panose="020B0604020202020204" pitchFamily="34" charset="0"/>
              </a:rPr>
              <a:t> </a:t>
            </a:r>
          </a:p>
          <a:p>
            <a:pPr algn="ctr"/>
            <a:r>
              <a:rPr lang="en-US">
                <a:latin typeface="Arial" panose="020B0604020202020204" pitchFamily="34" charset="0"/>
                <a:cs typeface="Arial" panose="020B0604020202020204" pitchFamily="34" charset="0"/>
              </a:rPr>
              <a:t>BMSW4002_BIRM</a:t>
            </a:r>
            <a:endParaRPr lang="en-US" kern="1200">
              <a:solidFill>
                <a:schemeClr val="tx1"/>
              </a:solidFill>
              <a:latin typeface="Arial" panose="020B0604020202020204" pitchFamily="34" charset="0"/>
              <a:cs typeface="Arial" panose="020B0604020202020204" pitchFamily="34" charset="0"/>
            </a:endParaRPr>
          </a:p>
          <a:p>
            <a:endParaRPr lang="en-US" kern="1200">
              <a:solidFill>
                <a:schemeClr val="tx1"/>
              </a:solidFill>
              <a:latin typeface="+mn-lt"/>
              <a:ea typeface="+mn-ea"/>
              <a:cs typeface="+mn-cs"/>
            </a:endParaRPr>
          </a:p>
        </p:txBody>
      </p:sp>
      <p:pic>
        <p:nvPicPr>
          <p:cNvPr id="4" name="Picture 3" descr="Colored pencils inside a pencil holder which is on top of a wood table">
            <a:extLst>
              <a:ext uri="{FF2B5EF4-FFF2-40B4-BE49-F238E27FC236}">
                <a16:creationId xmlns:a16="http://schemas.microsoft.com/office/drawing/2014/main" id="{9F5A627A-BA51-DEE5-D033-6DDCD841EB32}"/>
              </a:ext>
            </a:extLst>
          </p:cNvPr>
          <p:cNvPicPr>
            <a:picLocks noChangeAspect="1"/>
          </p:cNvPicPr>
          <p:nvPr/>
        </p:nvPicPr>
        <p:blipFill rotWithShape="1">
          <a:blip r:embed="rId2"/>
          <a:srcRect l="46704" r="2326" b="-2"/>
          <a:stretch/>
        </p:blipFill>
        <p:spPr>
          <a:xfrm>
            <a:off x="6967903" y="-14"/>
            <a:ext cx="5236733" cy="6858000"/>
          </a:xfrm>
          <a:prstGeom prst="rect">
            <a:avLst/>
          </a:prstGeom>
        </p:spPr>
      </p:pic>
      <p:sp>
        <p:nvSpPr>
          <p:cNvPr id="5" name="TextBox 4">
            <a:extLst>
              <a:ext uri="{FF2B5EF4-FFF2-40B4-BE49-F238E27FC236}">
                <a16:creationId xmlns:a16="http://schemas.microsoft.com/office/drawing/2014/main" id="{163FCC68-3C04-8FF8-10FC-E6A5D837B41C}"/>
              </a:ext>
            </a:extLst>
          </p:cNvPr>
          <p:cNvSpPr txBox="1"/>
          <p:nvPr/>
        </p:nvSpPr>
        <p:spPr>
          <a:xfrm>
            <a:off x="4284858" y="4747386"/>
            <a:ext cx="1920240" cy="369332"/>
          </a:xfrm>
          <a:prstGeom prst="rect">
            <a:avLst/>
          </a:prstGeom>
          <a:noFill/>
        </p:spPr>
        <p:txBody>
          <a:bodyPr wrap="square" rtlCol="0">
            <a:spAutoFit/>
          </a:bodyPr>
          <a:lstStyle/>
          <a:p>
            <a:pPr algn="ctr">
              <a:spcAft>
                <a:spcPts val="600"/>
              </a:spcAft>
            </a:pPr>
            <a:r>
              <a:rPr lang="de-DE">
                <a:latin typeface="Arial" panose="020B0604020202020204" pitchFamily="34" charset="0"/>
                <a:cs typeface="Arial" panose="020B0604020202020204" pitchFamily="34" charset="0"/>
              </a:rPr>
              <a:t>Joanne Davies</a:t>
            </a:r>
            <a:endParaRPr lang="en-GB">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A5725E8-93D7-58E2-F42D-2F68B8093E57}"/>
              </a:ext>
            </a:extLst>
          </p:cNvPr>
          <p:cNvSpPr txBox="1"/>
          <p:nvPr/>
        </p:nvSpPr>
        <p:spPr>
          <a:xfrm>
            <a:off x="343356" y="5116718"/>
            <a:ext cx="4580764" cy="128753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de-DE">
                <a:latin typeface="Arial" panose="020B0604020202020204" pitchFamily="34" charset="0"/>
                <a:cs typeface="Arial" panose="020B0604020202020204" pitchFamily="34" charset="0"/>
              </a:rPr>
              <a:t>Ajah Jammeh -  2119341</a:t>
            </a:r>
          </a:p>
          <a:p>
            <a:pPr marL="285750" indent="-285750">
              <a:lnSpc>
                <a:spcPct val="150000"/>
              </a:lnSpc>
              <a:buFont typeface="Arial" panose="020B0604020202020204" pitchFamily="34" charset="0"/>
              <a:buChar char="•"/>
            </a:pPr>
            <a:r>
              <a:rPr lang="de-DE">
                <a:latin typeface="Arial" panose="020B0604020202020204" pitchFamily="34" charset="0"/>
                <a:cs typeface="Arial" panose="020B0604020202020204" pitchFamily="34" charset="0"/>
              </a:rPr>
              <a:t>Gabriela Pirlica - 2117958</a:t>
            </a:r>
          </a:p>
          <a:p>
            <a:pPr marL="285750" indent="-285750">
              <a:lnSpc>
                <a:spcPct val="150000"/>
              </a:lnSpc>
              <a:buFont typeface="Arial" panose="020B0604020202020204" pitchFamily="34" charset="0"/>
              <a:buChar char="•"/>
            </a:pPr>
            <a:r>
              <a:rPr lang="de-DE">
                <a:latin typeface="Arial" panose="020B0604020202020204" pitchFamily="34" charset="0"/>
                <a:cs typeface="Arial" panose="020B0604020202020204" pitchFamily="34" charset="0"/>
              </a:rPr>
              <a:t>Nnabuike Onyemauwa – 2120203</a:t>
            </a:r>
          </a:p>
        </p:txBody>
      </p:sp>
    </p:spTree>
    <p:extLst>
      <p:ext uri="{BB962C8B-B14F-4D97-AF65-F5344CB8AC3E}">
        <p14:creationId xmlns:p14="http://schemas.microsoft.com/office/powerpoint/2010/main" val="24906495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ectangle 22">
            <a:extLst>
              <a:ext uri="{FF2B5EF4-FFF2-40B4-BE49-F238E27FC236}">
                <a16:creationId xmlns:a16="http://schemas.microsoft.com/office/drawing/2014/main" id="{2C729A30-F429-4967-81E8-45F6757C8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9FC137C-7F97-41FA-86A1-2E01C3837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967903" cy="685798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Freeform: Shape 26">
            <a:extLst>
              <a:ext uri="{FF2B5EF4-FFF2-40B4-BE49-F238E27FC236}">
                <a16:creationId xmlns:a16="http://schemas.microsoft.com/office/drawing/2014/main" id="{9FBFB9D3-7D34-4948-B4D0-73E7B6E52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54949" y="-54949"/>
            <a:ext cx="6858005" cy="6967903"/>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7A6AB454-0F4D-60F5-9714-459F5FCBB5D6}"/>
              </a:ext>
            </a:extLst>
          </p:cNvPr>
          <p:cNvSpPr>
            <a:spLocks noGrp="1"/>
          </p:cNvSpPr>
          <p:nvPr>
            <p:ph type="title"/>
          </p:nvPr>
        </p:nvSpPr>
        <p:spPr>
          <a:xfrm>
            <a:off x="58589" y="241679"/>
            <a:ext cx="4348578" cy="711301"/>
          </a:xfrm>
        </p:spPr>
        <p:txBody>
          <a:bodyPr vert="horz" lIns="91440" tIns="45720" rIns="91440" bIns="45720" rtlCol="0" anchor="b">
            <a:normAutofit/>
          </a:bodyPr>
          <a:lstStyle/>
          <a:p>
            <a:r>
              <a:rPr lang="en-US" sz="3600" b="1" kern="1200">
                <a:effectLst/>
                <a:latin typeface="Arial"/>
                <a:cs typeface="Arial"/>
              </a:rPr>
              <a:t>Introduction</a:t>
            </a:r>
          </a:p>
        </p:txBody>
      </p:sp>
      <p:pic>
        <p:nvPicPr>
          <p:cNvPr id="7" name="Picture 7" descr="A picture containing text, sign, vector graphics&#10;&#10;Description automatically generated">
            <a:extLst>
              <a:ext uri="{FF2B5EF4-FFF2-40B4-BE49-F238E27FC236}">
                <a16:creationId xmlns:a16="http://schemas.microsoft.com/office/drawing/2014/main" id="{79CB11A8-7F4B-617A-577C-5730C20D05F3}"/>
              </a:ext>
            </a:extLst>
          </p:cNvPr>
          <p:cNvPicPr>
            <a:picLocks noGrp="1" noChangeAspect="1"/>
          </p:cNvPicPr>
          <p:nvPr>
            <p:ph idx="1"/>
          </p:nvPr>
        </p:nvPicPr>
        <p:blipFill rotWithShape="1">
          <a:blip r:embed="rId2"/>
          <a:srcRect l="29950" r="26526"/>
          <a:stretch/>
        </p:blipFill>
        <p:spPr>
          <a:xfrm>
            <a:off x="6967019" y="11"/>
            <a:ext cx="5239359" cy="4879099"/>
          </a:xfrm>
          <a:prstGeom prst="rect">
            <a:avLst/>
          </a:prstGeom>
        </p:spPr>
      </p:pic>
      <p:sp>
        <p:nvSpPr>
          <p:cNvPr id="12" name="TextBox 11">
            <a:extLst>
              <a:ext uri="{FF2B5EF4-FFF2-40B4-BE49-F238E27FC236}">
                <a16:creationId xmlns:a16="http://schemas.microsoft.com/office/drawing/2014/main" id="{EFCDB48E-4938-DB52-A126-3FB7338E023E}"/>
              </a:ext>
            </a:extLst>
          </p:cNvPr>
          <p:cNvSpPr txBox="1"/>
          <p:nvPr/>
        </p:nvSpPr>
        <p:spPr>
          <a:xfrm>
            <a:off x="3717985" y="2898476"/>
            <a:ext cx="34620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Open Sans"/>
              <a:ea typeface="Open Sans"/>
              <a:cs typeface="Open Sans"/>
            </a:endParaRPr>
          </a:p>
        </p:txBody>
      </p:sp>
      <p:sp>
        <p:nvSpPr>
          <p:cNvPr id="15" name="TextBox 14">
            <a:extLst>
              <a:ext uri="{FF2B5EF4-FFF2-40B4-BE49-F238E27FC236}">
                <a16:creationId xmlns:a16="http://schemas.microsoft.com/office/drawing/2014/main" id="{32C3571D-DF9E-508E-DFE0-914E881FD8DF}"/>
              </a:ext>
            </a:extLst>
          </p:cNvPr>
          <p:cNvSpPr txBox="1"/>
          <p:nvPr/>
        </p:nvSpPr>
        <p:spPr>
          <a:xfrm>
            <a:off x="7124521" y="5154823"/>
            <a:ext cx="4856671" cy="17030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a:latin typeface="Arial" panose="020B0604020202020204" pitchFamily="34" charset="0"/>
                <a:cs typeface="Arial" panose="020B0604020202020204" pitchFamily="34" charset="0"/>
              </a:rPr>
              <a:t>According to  Ball Perkins (2004) ,all resident often maintain a sense of independence and satisfaction through remaining activity of daily living self –care abilities.</a:t>
            </a:r>
          </a:p>
        </p:txBody>
      </p:sp>
      <p:sp>
        <p:nvSpPr>
          <p:cNvPr id="17" name="TextBox 16">
            <a:extLst>
              <a:ext uri="{FF2B5EF4-FFF2-40B4-BE49-F238E27FC236}">
                <a16:creationId xmlns:a16="http://schemas.microsoft.com/office/drawing/2014/main" id="{C26A6A4F-FC76-71CB-0EA8-57406530457F}"/>
              </a:ext>
            </a:extLst>
          </p:cNvPr>
          <p:cNvSpPr txBox="1"/>
          <p:nvPr/>
        </p:nvSpPr>
        <p:spPr>
          <a:xfrm>
            <a:off x="89696" y="1366759"/>
            <a:ext cx="6855124" cy="56015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400">
                <a:latin typeface="Arial" panose="020B0604020202020204" pitchFamily="34" charset="0"/>
                <a:ea typeface="+mn-lt"/>
                <a:cs typeface="Arial" panose="020B0604020202020204" pitchFamily="34" charset="0"/>
              </a:rPr>
              <a:t>Assisted living is a house-holding plan for individuals who have different types of medical conditions. Is a long-term option that provides personal care in specific area that the individual needs. Their living place provided for them can be :</a:t>
            </a:r>
            <a:endParaRPr lang="en-US" sz="1400">
              <a:latin typeface="Arial" panose="020B0604020202020204" pitchFamily="34" charset="0"/>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•Rooms </a:t>
            </a:r>
            <a:endParaRPr lang="en-GB" sz="1400">
              <a:latin typeface="Arial" panose="020B0604020202020204" pitchFamily="34" charset="0"/>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•Shared Quarters </a:t>
            </a:r>
            <a:endParaRPr lang="en-GB" sz="1400">
              <a:latin typeface="Arial" panose="020B0604020202020204" pitchFamily="34" charset="0"/>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•Apartments </a:t>
            </a:r>
            <a:endParaRPr lang="en-GB" sz="1400">
              <a:latin typeface="Arial" panose="020B0604020202020204" pitchFamily="34" charset="0"/>
              <a:cs typeface="Arial" panose="020B0604020202020204" pitchFamily="34" charset="0"/>
            </a:endParaRPr>
          </a:p>
          <a:p>
            <a:pPr algn="just"/>
            <a:endParaRPr lang="en-GB" sz="1400">
              <a:latin typeface="Arial" panose="020B0604020202020204" pitchFamily="34" charset="0"/>
              <a:ea typeface="+mn-lt"/>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Their home setting are arranged for the resident to live independently and comfortably, the services that assisted living provides are the following:</a:t>
            </a:r>
            <a:endParaRPr lang="en-GB" sz="1400">
              <a:latin typeface="Arial" panose="020B0604020202020204" pitchFamily="34" charset="0"/>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 Assistance or management of medication , including</a:t>
            </a:r>
            <a:endParaRPr lang="en-GB" sz="1400">
              <a:latin typeface="Arial" panose="020B0604020202020204" pitchFamily="34" charset="0"/>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self-administered medicine.</a:t>
            </a:r>
            <a:endParaRPr lang="en-GB" sz="1400">
              <a:latin typeface="Arial" panose="020B0604020202020204" pitchFamily="34" charset="0"/>
              <a:cs typeface="Arial" panose="020B0604020202020204" pitchFamily="34" charset="0"/>
            </a:endParaRPr>
          </a:p>
          <a:p>
            <a:pPr algn="just"/>
            <a:endParaRPr lang="en-GB" sz="1400">
              <a:latin typeface="Arial" panose="020B0604020202020204" pitchFamily="34" charset="0"/>
              <a:ea typeface="+mn-lt"/>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•Personal care including dressing and bathing.</a:t>
            </a:r>
            <a:endParaRPr lang="en-GB" sz="1400">
              <a:latin typeface="Arial" panose="020B0604020202020204" pitchFamily="34" charset="0"/>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•Housekeeping and laundry</a:t>
            </a:r>
            <a:endParaRPr lang="en-GB" sz="1400">
              <a:latin typeface="Arial" panose="020B0604020202020204" pitchFamily="34" charset="0"/>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•24/7 emergency care</a:t>
            </a:r>
            <a:endParaRPr lang="en-GB" sz="1400">
              <a:latin typeface="Arial" panose="020B0604020202020204" pitchFamily="34" charset="0"/>
              <a:cs typeface="Arial" panose="020B0604020202020204" pitchFamily="34" charset="0"/>
            </a:endParaRPr>
          </a:p>
          <a:p>
            <a:pPr algn="just"/>
            <a:endParaRPr lang="en-GB" sz="1400">
              <a:latin typeface="Arial" panose="020B0604020202020204" pitchFamily="34" charset="0"/>
              <a:ea typeface="+mn-lt"/>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One to three meal a day – served in the dining room alongside other residents.</a:t>
            </a:r>
            <a:endParaRPr lang="en-GB" sz="1400">
              <a:latin typeface="Arial" panose="020B0604020202020204" pitchFamily="34" charset="0"/>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The typical living resident are mostly from:</a:t>
            </a:r>
            <a:endParaRPr lang="en-GB" sz="1400">
              <a:latin typeface="Arial" panose="020B0604020202020204" pitchFamily="34" charset="0"/>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a:t>
            </a:r>
            <a:endParaRPr lang="en-GB" sz="1400">
              <a:latin typeface="Arial" panose="020B0604020202020204" pitchFamily="34" charset="0"/>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•83-year-old.</a:t>
            </a:r>
            <a:endParaRPr lang="en-GB" sz="1400">
              <a:latin typeface="Arial" panose="020B0604020202020204" pitchFamily="34" charset="0"/>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•They moved to assisted living from the age of 85.</a:t>
            </a:r>
            <a:endParaRPr lang="en-GB" sz="1400">
              <a:latin typeface="Arial" panose="020B0604020202020204" pitchFamily="34" charset="0"/>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•76% are women, 24% are men.</a:t>
            </a:r>
            <a:endParaRPr lang="en-GB" sz="1400">
              <a:latin typeface="Arial" panose="020B0604020202020204" pitchFamily="34" charset="0"/>
              <a:cs typeface="Arial" panose="020B0604020202020204" pitchFamily="34" charset="0"/>
            </a:endParaRPr>
          </a:p>
          <a:p>
            <a:pPr algn="just"/>
            <a:r>
              <a:rPr lang="en-GB" sz="1400">
                <a:latin typeface="Arial" panose="020B0604020202020204" pitchFamily="34" charset="0"/>
                <a:ea typeface="+mn-lt"/>
                <a:cs typeface="Arial" panose="020B0604020202020204" pitchFamily="34" charset="0"/>
              </a:rPr>
              <a:t>•61% live within 10 miles of previous homes.</a:t>
            </a:r>
            <a:endParaRPr lang="en-GB" sz="1400">
              <a:latin typeface="Arial" panose="020B0604020202020204" pitchFamily="34" charset="0"/>
              <a:cs typeface="Arial" panose="020B0604020202020204" pitchFamily="34" charset="0"/>
            </a:endParaRPr>
          </a:p>
          <a:p>
            <a:pPr algn="just"/>
            <a:endParaRPr lang="en-GB">
              <a:latin typeface="Arial"/>
              <a:cs typeface="Arial"/>
            </a:endParaRPr>
          </a:p>
          <a:p>
            <a:pPr algn="just"/>
            <a:endParaRPr lang="en-GB">
              <a:latin typeface="Arial"/>
              <a:cs typeface="Arial"/>
            </a:endParaRPr>
          </a:p>
        </p:txBody>
      </p:sp>
      <p:sp>
        <p:nvSpPr>
          <p:cNvPr id="3" name="TextBox 2">
            <a:extLst>
              <a:ext uri="{FF2B5EF4-FFF2-40B4-BE49-F238E27FC236}">
                <a16:creationId xmlns:a16="http://schemas.microsoft.com/office/drawing/2014/main" id="{154103A6-7815-FCE7-C7BD-814DF0A79574}"/>
              </a:ext>
            </a:extLst>
          </p:cNvPr>
          <p:cNvSpPr txBox="1"/>
          <p:nvPr/>
        </p:nvSpPr>
        <p:spPr>
          <a:xfrm>
            <a:off x="-44398" y="6446545"/>
            <a:ext cx="2849305" cy="646331"/>
          </a:xfrm>
          <a:prstGeom prst="rect">
            <a:avLst/>
          </a:prstGeom>
          <a:noFill/>
        </p:spPr>
        <p:txBody>
          <a:bodyPr wrap="square" rtlCol="0">
            <a:spAutoFit/>
          </a:bodyPr>
          <a:lstStyle/>
          <a:p>
            <a:r>
              <a:rPr lang="de-DE">
                <a:latin typeface="Arial" panose="020B0604020202020204" pitchFamily="34" charset="0"/>
                <a:cs typeface="Arial" panose="020B0604020202020204" pitchFamily="34" charset="0"/>
              </a:rPr>
              <a:t>Ajah Jammeh -  2119341</a:t>
            </a:r>
          </a:p>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54476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9" name="Rectangle 82">
            <a:extLst>
              <a:ext uri="{FF2B5EF4-FFF2-40B4-BE49-F238E27FC236}">
                <a16:creationId xmlns:a16="http://schemas.microsoft.com/office/drawing/2014/main" id="{30901EA4-6CA0-4A64-939C-F76E88D155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AB07D5-6C6D-8D51-07FA-1B52154B0040}"/>
              </a:ext>
            </a:extLst>
          </p:cNvPr>
          <p:cNvSpPr>
            <a:spLocks noGrp="1"/>
          </p:cNvSpPr>
          <p:nvPr>
            <p:ph type="title"/>
          </p:nvPr>
        </p:nvSpPr>
        <p:spPr>
          <a:xfrm>
            <a:off x="182918" y="46139"/>
            <a:ext cx="4855352" cy="1303020"/>
          </a:xfrm>
        </p:spPr>
        <p:txBody>
          <a:bodyPr>
            <a:normAutofit/>
          </a:bodyPr>
          <a:lstStyle/>
          <a:p>
            <a:r>
              <a:rPr lang="de-DE" sz="3600">
                <a:latin typeface="Arial" panose="020B0604020202020204" pitchFamily="34" charset="0"/>
                <a:cs typeface="Arial" panose="020B0604020202020204" pitchFamily="34" charset="0"/>
              </a:rPr>
              <a:t>Benefits of effective communication </a:t>
            </a:r>
            <a:endParaRPr lang="en-GB" sz="3600" err="1">
              <a:latin typeface="Arial" panose="020B0604020202020204" pitchFamily="34" charset="0"/>
              <a:cs typeface="Arial" panose="020B0604020202020204" pitchFamily="34" charset="0"/>
            </a:endParaRPr>
          </a:p>
        </p:txBody>
      </p:sp>
      <p:sp>
        <p:nvSpPr>
          <p:cNvPr id="100" name="Freeform: Shape 84">
            <a:extLst>
              <a:ext uri="{FF2B5EF4-FFF2-40B4-BE49-F238E27FC236}">
                <a16:creationId xmlns:a16="http://schemas.microsoft.com/office/drawing/2014/main" id="{7E3B2BA1-50FC-4574-838F-AB0B5B93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3268" y="3431554"/>
            <a:ext cx="3488732" cy="3432751"/>
          </a:xfrm>
          <a:custGeom>
            <a:avLst/>
            <a:gdLst>
              <a:gd name="connsiteX0" fmla="*/ 3488731 w 3488732"/>
              <a:gd name="connsiteY0" fmla="*/ 0 h 3432751"/>
              <a:gd name="connsiteX1" fmla="*/ 3488732 w 3488732"/>
              <a:gd name="connsiteY1" fmla="*/ 0 h 3432751"/>
              <a:gd name="connsiteX2" fmla="*/ 3488732 w 3488732"/>
              <a:gd name="connsiteY2" fmla="*/ 3432751 h 3432751"/>
              <a:gd name="connsiteX3" fmla="*/ 0 w 3488732"/>
              <a:gd name="connsiteY3" fmla="*/ 3432751 h 3432751"/>
              <a:gd name="connsiteX4" fmla="*/ 0 w 3488732"/>
              <a:gd name="connsiteY4" fmla="*/ 3431630 h 3432751"/>
              <a:gd name="connsiteX5" fmla="*/ 80 w 3488732"/>
              <a:gd name="connsiteY5" fmla="*/ 3431628 h 3432751"/>
              <a:gd name="connsiteX6" fmla="*/ 7516 w 3488732"/>
              <a:gd name="connsiteY6" fmla="*/ 3431628 h 3432751"/>
              <a:gd name="connsiteX7" fmla="*/ 7516 w 3488732"/>
              <a:gd name="connsiteY7" fmla="*/ 3431443 h 3432751"/>
              <a:gd name="connsiteX8" fmla="*/ 179530 w 3488732"/>
              <a:gd name="connsiteY8" fmla="*/ 3427154 h 3432751"/>
              <a:gd name="connsiteX9" fmla="*/ 3484471 w 3488732"/>
              <a:gd name="connsiteY9" fmla="*/ 162232 h 3432751"/>
              <a:gd name="connsiteX10" fmla="*/ 3488328 w 3488732"/>
              <a:gd name="connsiteY10" fmla="*/ 6924 h 3432751"/>
              <a:gd name="connsiteX11" fmla="*/ 3488731 w 3488732"/>
              <a:gd name="connsiteY11" fmla="*/ 6924 h 3432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88732" h="3432751">
                <a:moveTo>
                  <a:pt x="3488731" y="0"/>
                </a:moveTo>
                <a:lnTo>
                  <a:pt x="3488732" y="0"/>
                </a:lnTo>
                <a:lnTo>
                  <a:pt x="3488732" y="3432751"/>
                </a:lnTo>
                <a:lnTo>
                  <a:pt x="0" y="3432751"/>
                </a:lnTo>
                <a:lnTo>
                  <a:pt x="0" y="3431630"/>
                </a:lnTo>
                <a:lnTo>
                  <a:pt x="80" y="3431628"/>
                </a:lnTo>
                <a:lnTo>
                  <a:pt x="7516" y="3431628"/>
                </a:lnTo>
                <a:lnTo>
                  <a:pt x="7516" y="3431443"/>
                </a:lnTo>
                <a:lnTo>
                  <a:pt x="179530" y="3427154"/>
                </a:lnTo>
                <a:cubicBezTo>
                  <a:pt x="1965266" y="3337873"/>
                  <a:pt x="3396747" y="1924247"/>
                  <a:pt x="3484471" y="162232"/>
                </a:cubicBezTo>
                <a:lnTo>
                  <a:pt x="3488328" y="6924"/>
                </a:lnTo>
                <a:lnTo>
                  <a:pt x="3488731" y="6924"/>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Chart, diagram&#10;&#10;Description automatically generated">
            <a:extLst>
              <a:ext uri="{FF2B5EF4-FFF2-40B4-BE49-F238E27FC236}">
                <a16:creationId xmlns:a16="http://schemas.microsoft.com/office/drawing/2014/main" id="{E461E44C-CD03-46B0-C8F5-08B128E98D74}"/>
              </a:ext>
            </a:extLst>
          </p:cNvPr>
          <p:cNvPicPr>
            <a:picLocks noChangeAspect="1"/>
          </p:cNvPicPr>
          <p:nvPr/>
        </p:nvPicPr>
        <p:blipFill rotWithShape="1">
          <a:blip r:embed="rId2"/>
          <a:srcRect l="12875" r="8437"/>
          <a:stretch/>
        </p:blipFill>
        <p:spPr>
          <a:xfrm>
            <a:off x="6967018" y="10"/>
            <a:ext cx="5224982" cy="6863174"/>
          </a:xfrm>
          <a:custGeom>
            <a:avLst/>
            <a:gdLst/>
            <a:ahLst/>
            <a:cxnLst/>
            <a:rect l="l" t="t" r="r" b="b"/>
            <a:pathLst>
              <a:path w="5224982" h="6846790">
                <a:moveTo>
                  <a:pt x="0" y="0"/>
                </a:moveTo>
                <a:lnTo>
                  <a:pt x="5224981" y="0"/>
                </a:lnTo>
                <a:lnTo>
                  <a:pt x="5224981" y="3414038"/>
                </a:lnTo>
                <a:lnTo>
                  <a:pt x="5224982" y="3414038"/>
                </a:lnTo>
                <a:lnTo>
                  <a:pt x="5224981" y="3414080"/>
                </a:lnTo>
                <a:lnTo>
                  <a:pt x="5224981" y="3430264"/>
                </a:lnTo>
                <a:lnTo>
                  <a:pt x="5224578" y="3430264"/>
                </a:lnTo>
                <a:lnTo>
                  <a:pt x="5220721" y="3585201"/>
                </a:lnTo>
                <a:cubicBezTo>
                  <a:pt x="5132997" y="5343007"/>
                  <a:pt x="3701516" y="6753257"/>
                  <a:pt x="1915780" y="6842324"/>
                </a:cubicBezTo>
                <a:lnTo>
                  <a:pt x="1743766" y="6846603"/>
                </a:lnTo>
                <a:lnTo>
                  <a:pt x="1743766" y="6846788"/>
                </a:lnTo>
                <a:lnTo>
                  <a:pt x="1736330" y="6846788"/>
                </a:lnTo>
                <a:lnTo>
                  <a:pt x="1736250" y="6846790"/>
                </a:lnTo>
                <a:lnTo>
                  <a:pt x="1736250" y="6846788"/>
                </a:lnTo>
                <a:lnTo>
                  <a:pt x="0" y="6846788"/>
                </a:lnTo>
                <a:close/>
              </a:path>
            </a:pathLst>
          </a:custGeom>
        </p:spPr>
      </p:pic>
      <p:graphicFrame>
        <p:nvGraphicFramePr>
          <p:cNvPr id="16" name="Content Placeholder 2">
            <a:extLst>
              <a:ext uri="{FF2B5EF4-FFF2-40B4-BE49-F238E27FC236}">
                <a16:creationId xmlns:a16="http://schemas.microsoft.com/office/drawing/2014/main" id="{63F82A38-CF53-C873-D261-6A7B18318BED}"/>
              </a:ext>
            </a:extLst>
          </p:cNvPr>
          <p:cNvGraphicFramePr>
            <a:graphicFrameLocks noGrp="1"/>
          </p:cNvGraphicFramePr>
          <p:nvPr>
            <p:ph idx="1"/>
            <p:extLst>
              <p:ext uri="{D42A27DB-BD31-4B8C-83A1-F6EECF244321}">
                <p14:modId xmlns:p14="http://schemas.microsoft.com/office/powerpoint/2010/main" val="3772511994"/>
              </p:ext>
            </p:extLst>
          </p:nvPr>
        </p:nvGraphicFramePr>
        <p:xfrm>
          <a:off x="0" y="1118884"/>
          <a:ext cx="6810672" cy="56701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7" name="TextBox 256">
            <a:extLst>
              <a:ext uri="{FF2B5EF4-FFF2-40B4-BE49-F238E27FC236}">
                <a16:creationId xmlns:a16="http://schemas.microsoft.com/office/drawing/2014/main" id="{9147BF57-0F29-4BDB-CB5C-D04FC6583C32}"/>
              </a:ext>
            </a:extLst>
          </p:cNvPr>
          <p:cNvSpPr txBox="1"/>
          <p:nvPr/>
        </p:nvSpPr>
        <p:spPr>
          <a:xfrm>
            <a:off x="134428" y="6422261"/>
            <a:ext cx="3511742" cy="3667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panose="020B0604020202020204" pitchFamily="34" charset="0"/>
                <a:cs typeface="Arial" panose="020B0604020202020204" pitchFamily="34" charset="0"/>
              </a:rPr>
              <a:t>Gabriela </a:t>
            </a:r>
            <a:r>
              <a:rPr lang="en-GB" err="1">
                <a:latin typeface="Arial" panose="020B0604020202020204" pitchFamily="34" charset="0"/>
                <a:cs typeface="Arial" panose="020B0604020202020204" pitchFamily="34" charset="0"/>
              </a:rPr>
              <a:t>Pirlica</a:t>
            </a:r>
            <a:r>
              <a:rPr lang="en-GB">
                <a:latin typeface="Arial" panose="020B0604020202020204" pitchFamily="34" charset="0"/>
                <a:cs typeface="Arial" panose="020B0604020202020204" pitchFamily="34" charset="0"/>
              </a:rPr>
              <a:t> - </a:t>
            </a:r>
            <a:r>
              <a:rPr lang="de-DE">
                <a:latin typeface="Arial" panose="020B0604020202020204" pitchFamily="34" charset="0"/>
                <a:cs typeface="Arial" panose="020B0604020202020204" pitchFamily="34" charset="0"/>
              </a:rPr>
              <a:t>2117958</a:t>
            </a:r>
            <a:endParaRPr lang="en-GB" err="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7407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3E027-FB2B-736D-7706-883CD751D501}"/>
              </a:ext>
            </a:extLst>
          </p:cNvPr>
          <p:cNvSpPr>
            <a:spLocks noGrp="1"/>
          </p:cNvSpPr>
          <p:nvPr>
            <p:ph type="title"/>
          </p:nvPr>
        </p:nvSpPr>
        <p:spPr>
          <a:xfrm>
            <a:off x="3897630" y="164915"/>
            <a:ext cx="8876491" cy="1283148"/>
          </a:xfrm>
        </p:spPr>
        <p:txBody>
          <a:bodyPr>
            <a:normAutofit/>
          </a:bodyPr>
          <a:lstStyle/>
          <a:p>
            <a:r>
              <a:rPr lang="de-DE" sz="3600">
                <a:latin typeface="Arial" panose="020B0604020202020204" pitchFamily="34" charset="0"/>
                <a:cs typeface="Arial" panose="020B0604020202020204" pitchFamily="34" charset="0"/>
              </a:rPr>
              <a:t>Communication methods applied in Assisted Living</a:t>
            </a:r>
            <a:endParaRPr lang="en-GB" sz="360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8F38B7F6-B7F7-AD3A-C7BF-DF7F3F8305FA}"/>
              </a:ext>
            </a:extLst>
          </p:cNvPr>
          <p:cNvPicPr>
            <a:picLocks noGrp="1" noChangeAspect="1"/>
          </p:cNvPicPr>
          <p:nvPr>
            <p:ph idx="1"/>
          </p:nvPr>
        </p:nvPicPr>
        <p:blipFill>
          <a:blip r:embed="rId2"/>
          <a:stretch>
            <a:fillRect/>
          </a:stretch>
        </p:blipFill>
        <p:spPr>
          <a:xfrm>
            <a:off x="4042985" y="1392277"/>
            <a:ext cx="5534815" cy="2847178"/>
          </a:xfrm>
          <a:prstGeom prst="rect">
            <a:avLst/>
          </a:prstGeom>
        </p:spPr>
      </p:pic>
      <p:sp>
        <p:nvSpPr>
          <p:cNvPr id="7" name="TextBox 6">
            <a:extLst>
              <a:ext uri="{FF2B5EF4-FFF2-40B4-BE49-F238E27FC236}">
                <a16:creationId xmlns:a16="http://schemas.microsoft.com/office/drawing/2014/main" id="{70DF1A88-A3D3-EB6B-63DA-6A78417DCD3C}"/>
              </a:ext>
            </a:extLst>
          </p:cNvPr>
          <p:cNvSpPr txBox="1"/>
          <p:nvPr/>
        </p:nvSpPr>
        <p:spPr>
          <a:xfrm>
            <a:off x="426660" y="256193"/>
            <a:ext cx="3368908" cy="660180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de-DE">
                <a:latin typeface="Arial" panose="020B0604020202020204" pitchFamily="34" charset="0"/>
                <a:cs typeface="Arial" panose="020B0604020202020204" pitchFamily="34" charset="0"/>
              </a:rPr>
              <a:t>For Assisted Living to deliver quality service communication is a key element</a:t>
            </a:r>
          </a:p>
          <a:p>
            <a:pPr marL="285750" indent="-285750">
              <a:lnSpc>
                <a:spcPct val="150000"/>
              </a:lnSpc>
              <a:buFont typeface="Arial" panose="020B0604020202020204" pitchFamily="34" charset="0"/>
              <a:buChar char="•"/>
            </a:pPr>
            <a:endParaRPr lang="de-DE">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de-DE">
                <a:latin typeface="Arial" panose="020B0604020202020204" pitchFamily="34" charset="0"/>
                <a:cs typeface="Arial" panose="020B0604020202020204" pitchFamily="34" charset="0"/>
              </a:rPr>
              <a:t>Robbins and Coulter‘s idea of communication cohere to the functions in Assisted Living‘s care home (Robbins and Coulter, 2017)</a:t>
            </a:r>
          </a:p>
          <a:p>
            <a:pPr marL="285750" indent="-285750">
              <a:lnSpc>
                <a:spcPct val="150000"/>
              </a:lnSpc>
              <a:buFont typeface="Arial" panose="020B0604020202020204" pitchFamily="34" charset="0"/>
              <a:buChar char="•"/>
            </a:pPr>
            <a:endParaRPr lang="de-DE">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de-DE">
                <a:latin typeface="Arial" panose="020B0604020202020204" pitchFamily="34" charset="0"/>
                <a:cs typeface="Arial" panose="020B0604020202020204" pitchFamily="34" charset="0"/>
              </a:rPr>
              <a:t>The Care home‘s Concept of communication (right) describes the following: </a:t>
            </a:r>
          </a:p>
          <a:p>
            <a:pPr>
              <a:lnSpc>
                <a:spcPct val="150000"/>
              </a:lnSpc>
            </a:pPr>
            <a:endParaRPr lang="de-DE">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6AEF97A-8871-9C04-2F1D-C8DB0448F15F}"/>
              </a:ext>
            </a:extLst>
          </p:cNvPr>
          <p:cNvSpPr txBox="1"/>
          <p:nvPr/>
        </p:nvSpPr>
        <p:spPr>
          <a:xfrm>
            <a:off x="5164473" y="5491478"/>
            <a:ext cx="2960370" cy="1287532"/>
          </a:xfrm>
          <a:prstGeom prst="rect">
            <a:avLst/>
          </a:prstGeom>
          <a:noFill/>
        </p:spPr>
        <p:txBody>
          <a:bodyPr wrap="square" rtlCol="0">
            <a:spAutoFit/>
          </a:bodyPr>
          <a:lstStyle/>
          <a:p>
            <a:pPr marL="342900" indent="-342900">
              <a:lnSpc>
                <a:spcPct val="150000"/>
              </a:lnSpc>
              <a:buFont typeface="+mj-lt"/>
              <a:buAutoNum type="arabicPeriod" startAt="2"/>
            </a:pPr>
            <a:r>
              <a:rPr lang="de-DE">
                <a:latin typeface="Arial" panose="020B0604020202020204" pitchFamily="34" charset="0"/>
                <a:cs typeface="Arial" panose="020B0604020202020204" pitchFamily="34" charset="0"/>
              </a:rPr>
              <a:t>Emotional Expression: Welcoming and friendly approach to clients</a:t>
            </a:r>
            <a:endParaRPr lang="en-GB">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1473A955-5D32-FA9A-BE9E-F34BE85EB943}"/>
              </a:ext>
            </a:extLst>
          </p:cNvPr>
          <p:cNvSpPr txBox="1"/>
          <p:nvPr/>
        </p:nvSpPr>
        <p:spPr>
          <a:xfrm>
            <a:off x="7828749" y="4972359"/>
            <a:ext cx="2916076" cy="1703030"/>
          </a:xfrm>
          <a:prstGeom prst="rect">
            <a:avLst/>
          </a:prstGeom>
          <a:noFill/>
        </p:spPr>
        <p:txBody>
          <a:bodyPr wrap="square" rtlCol="0">
            <a:spAutoFit/>
          </a:bodyPr>
          <a:lstStyle/>
          <a:p>
            <a:pPr marL="342900" indent="-342900">
              <a:lnSpc>
                <a:spcPct val="150000"/>
              </a:lnSpc>
              <a:buFont typeface="+mj-lt"/>
              <a:buAutoNum type="arabicPeriod" startAt="3"/>
            </a:pPr>
            <a:r>
              <a:rPr lang="de-DE">
                <a:latin typeface="Arial" panose="020B0604020202020204" pitchFamily="34" charset="0"/>
                <a:cs typeface="Arial" panose="020B0604020202020204" pitchFamily="34" charset="0"/>
              </a:rPr>
              <a:t>Motivation: New staff and clients can feel free to ask senior staff for assistance</a:t>
            </a:r>
            <a:endParaRPr lang="en-GB">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58AB9D5F-128A-DC10-8C42-0CEC0FEB19A4}"/>
              </a:ext>
            </a:extLst>
          </p:cNvPr>
          <p:cNvSpPr txBox="1"/>
          <p:nvPr/>
        </p:nvSpPr>
        <p:spPr>
          <a:xfrm>
            <a:off x="8335875" y="4116543"/>
            <a:ext cx="3520440" cy="872034"/>
          </a:xfrm>
          <a:prstGeom prst="rect">
            <a:avLst/>
          </a:prstGeom>
          <a:noFill/>
        </p:spPr>
        <p:txBody>
          <a:bodyPr wrap="square" rtlCol="0">
            <a:spAutoFit/>
          </a:bodyPr>
          <a:lstStyle/>
          <a:p>
            <a:pPr marL="342900" indent="-342900">
              <a:lnSpc>
                <a:spcPct val="150000"/>
              </a:lnSpc>
              <a:buFont typeface="+mj-lt"/>
              <a:buAutoNum type="arabicPeriod" startAt="4"/>
            </a:pPr>
            <a:r>
              <a:rPr lang="de-DE">
                <a:latin typeface="Arial" panose="020B0604020202020204" pitchFamily="34" charset="0"/>
                <a:cs typeface="Arial" panose="020B0604020202020204" pitchFamily="34" charset="0"/>
              </a:rPr>
              <a:t>Control: All medical records are steadily updated</a:t>
            </a:r>
            <a:endParaRPr lang="en-GB">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0B94A212-DAB0-CA15-EFD9-87EE55ECE578}"/>
              </a:ext>
            </a:extLst>
          </p:cNvPr>
          <p:cNvSpPr txBox="1"/>
          <p:nvPr/>
        </p:nvSpPr>
        <p:spPr>
          <a:xfrm>
            <a:off x="5026026" y="4116543"/>
            <a:ext cx="3062432" cy="1477328"/>
          </a:xfrm>
          <a:prstGeom prst="rect">
            <a:avLst/>
          </a:prstGeom>
          <a:noFill/>
        </p:spPr>
        <p:txBody>
          <a:bodyPr wrap="square" rtlCol="0">
            <a:spAutoFit/>
          </a:bodyPr>
          <a:lstStyle/>
          <a:p>
            <a:pPr marL="285750" indent="-285750">
              <a:buFont typeface="Arial" panose="020B0604020202020204" pitchFamily="34" charset="0"/>
              <a:buChar char="•"/>
            </a:pPr>
            <a:endParaRPr lang="de-DE">
              <a:latin typeface="Arial" panose="020B0604020202020204" pitchFamily="34" charset="0"/>
              <a:cs typeface="Arial" panose="020B0604020202020204" pitchFamily="34" charset="0"/>
            </a:endParaRPr>
          </a:p>
          <a:p>
            <a:pPr marL="342900" indent="-342900">
              <a:lnSpc>
                <a:spcPct val="150000"/>
              </a:lnSpc>
              <a:buFont typeface="+mj-lt"/>
              <a:buAutoNum type="arabicPeriod"/>
            </a:pPr>
            <a:r>
              <a:rPr lang="de-DE">
                <a:latin typeface="Arial" panose="020B0604020202020204" pitchFamily="34" charset="0"/>
                <a:cs typeface="Arial" panose="020B0604020202020204" pitchFamily="34" charset="0"/>
              </a:rPr>
              <a:t>Information: Mandatory    face mask covering</a:t>
            </a:r>
          </a:p>
          <a:p>
            <a:endParaRPr lang="en-GB"/>
          </a:p>
        </p:txBody>
      </p:sp>
      <p:cxnSp>
        <p:nvCxnSpPr>
          <p:cNvPr id="16" name="Straight Arrow Connector 15">
            <a:extLst>
              <a:ext uri="{FF2B5EF4-FFF2-40B4-BE49-F238E27FC236}">
                <a16:creationId xmlns:a16="http://schemas.microsoft.com/office/drawing/2014/main" id="{50D1CF8F-B482-564E-422D-CE802D289DA0}"/>
              </a:ext>
            </a:extLst>
          </p:cNvPr>
          <p:cNvCxnSpPr>
            <a:stCxn id="14" idx="1"/>
          </p:cNvCxnSpPr>
          <p:nvPr/>
        </p:nvCxnSpPr>
        <p:spPr>
          <a:xfrm flipH="1">
            <a:off x="3257550" y="4855207"/>
            <a:ext cx="1768476" cy="96866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6BF37784-8B91-BEC9-E0E6-95F8E9CDBE40}"/>
              </a:ext>
            </a:extLst>
          </p:cNvPr>
          <p:cNvCxnSpPr>
            <a:cxnSpLocks/>
          </p:cNvCxnSpPr>
          <p:nvPr/>
        </p:nvCxnSpPr>
        <p:spPr>
          <a:xfrm flipH="1" flipV="1">
            <a:off x="3257550" y="5823874"/>
            <a:ext cx="2216376" cy="31461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4B4FCD58-224C-0DBC-42C3-12C4B65808C6}"/>
              </a:ext>
            </a:extLst>
          </p:cNvPr>
          <p:cNvCxnSpPr>
            <a:cxnSpLocks/>
            <a:stCxn id="10" idx="2"/>
            <a:endCxn id="10" idx="2"/>
          </p:cNvCxnSpPr>
          <p:nvPr/>
        </p:nvCxnSpPr>
        <p:spPr>
          <a:xfrm>
            <a:off x="9286787" y="1392277"/>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A7A5DED9-4DEE-5E36-18C4-28FBBDA214D1}"/>
              </a:ext>
            </a:extLst>
          </p:cNvPr>
          <p:cNvCxnSpPr>
            <a:cxnSpLocks/>
            <a:stCxn id="10" idx="0"/>
          </p:cNvCxnSpPr>
          <p:nvPr/>
        </p:nvCxnSpPr>
        <p:spPr>
          <a:xfrm flipH="1">
            <a:off x="7509510" y="4972359"/>
            <a:ext cx="1777277" cy="6117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30008373-93EF-F067-C466-423D2F2F5D17}"/>
              </a:ext>
            </a:extLst>
          </p:cNvPr>
          <p:cNvCxnSpPr/>
          <p:nvPr/>
        </p:nvCxnSpPr>
        <p:spPr>
          <a:xfrm flipH="1">
            <a:off x="3257550" y="5094437"/>
            <a:ext cx="2208021" cy="74995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B808B642-B555-FA5C-332A-FDDE2AA26874}"/>
              </a:ext>
            </a:extLst>
          </p:cNvPr>
          <p:cNvCxnSpPr>
            <a:cxnSpLocks/>
            <a:stCxn id="10" idx="2"/>
            <a:endCxn id="10" idx="2"/>
          </p:cNvCxnSpPr>
          <p:nvPr/>
        </p:nvCxnSpPr>
        <p:spPr>
          <a:xfrm>
            <a:off x="9286787" y="1392277"/>
            <a:ext cx="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928D2B56-2674-EC9B-3155-C5469661F283}"/>
              </a:ext>
            </a:extLst>
          </p:cNvPr>
          <p:cNvCxnSpPr>
            <a:cxnSpLocks/>
          </p:cNvCxnSpPr>
          <p:nvPr/>
        </p:nvCxnSpPr>
        <p:spPr>
          <a:xfrm flipH="1" flipV="1">
            <a:off x="6666805" y="5321818"/>
            <a:ext cx="1551365" cy="38175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37A74DD5-6E78-868C-B864-9FF16D07F6B4}"/>
              </a:ext>
            </a:extLst>
          </p:cNvPr>
          <p:cNvCxnSpPr>
            <a:cxnSpLocks/>
          </p:cNvCxnSpPr>
          <p:nvPr/>
        </p:nvCxnSpPr>
        <p:spPr>
          <a:xfrm flipH="1">
            <a:off x="3257550" y="5333605"/>
            <a:ext cx="3409255" cy="50481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8" name="TextBox 57">
            <a:extLst>
              <a:ext uri="{FF2B5EF4-FFF2-40B4-BE49-F238E27FC236}">
                <a16:creationId xmlns:a16="http://schemas.microsoft.com/office/drawing/2014/main" id="{44B59641-CFE6-262F-79F9-B8BA9D3FA9B2}"/>
              </a:ext>
            </a:extLst>
          </p:cNvPr>
          <p:cNvSpPr txBox="1"/>
          <p:nvPr/>
        </p:nvSpPr>
        <p:spPr>
          <a:xfrm>
            <a:off x="426660" y="6409678"/>
            <a:ext cx="4663440" cy="369332"/>
          </a:xfrm>
          <a:prstGeom prst="rect">
            <a:avLst/>
          </a:prstGeom>
          <a:noFill/>
        </p:spPr>
        <p:txBody>
          <a:bodyPr wrap="square" rtlCol="0">
            <a:spAutoFit/>
          </a:bodyPr>
          <a:lstStyle/>
          <a:p>
            <a:r>
              <a:rPr lang="de-DE">
                <a:latin typeface="Arial" panose="020B0604020202020204" pitchFamily="34" charset="0"/>
                <a:cs typeface="Arial" panose="020B0604020202020204" pitchFamily="34" charset="0"/>
              </a:rPr>
              <a:t>Nnabuike Onyemauwa - 2120203</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86030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B0281-84D4-811A-8FC7-10284EDB34A1}"/>
              </a:ext>
            </a:extLst>
          </p:cNvPr>
          <p:cNvSpPr>
            <a:spLocks noGrp="1"/>
          </p:cNvSpPr>
          <p:nvPr>
            <p:ph type="title"/>
          </p:nvPr>
        </p:nvSpPr>
        <p:spPr>
          <a:xfrm>
            <a:off x="487890" y="583273"/>
            <a:ext cx="11479320" cy="909515"/>
          </a:xfrm>
        </p:spPr>
        <p:txBody>
          <a:bodyPr>
            <a:noAutofit/>
          </a:bodyPr>
          <a:lstStyle/>
          <a:p>
            <a:r>
              <a:rPr lang="de-DE" sz="3600">
                <a:latin typeface="Arial" panose="020B0604020202020204" pitchFamily="34" charset="0"/>
                <a:cs typeface="Arial" panose="020B0604020202020204" pitchFamily="34" charset="0"/>
              </a:rPr>
              <a:t>Utilization of models of communication in Assisted Living</a:t>
            </a:r>
            <a:endParaRPr lang="en-GB" sz="36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9B3D049-C05D-814C-F3C3-9CC1F4EA376E}"/>
              </a:ext>
            </a:extLst>
          </p:cNvPr>
          <p:cNvSpPr>
            <a:spLocks noGrp="1"/>
          </p:cNvSpPr>
          <p:nvPr>
            <p:ph idx="1"/>
          </p:nvPr>
        </p:nvSpPr>
        <p:spPr>
          <a:xfrm>
            <a:off x="487890" y="1809251"/>
            <a:ext cx="3626910" cy="3482839"/>
          </a:xfrm>
        </p:spPr>
        <p:txBody>
          <a:bodyPr vert="horz" lIns="91440" tIns="45720" rIns="91440" bIns="45720" rtlCol="0" anchor="t">
            <a:noAutofit/>
          </a:bodyPr>
          <a:lstStyle/>
          <a:p>
            <a:pPr>
              <a:lnSpc>
                <a:spcPct val="150000"/>
              </a:lnSpc>
            </a:pPr>
            <a:r>
              <a:rPr lang="en-GB">
                <a:latin typeface="Arial" panose="020B0604020202020204" pitchFamily="34" charset="0"/>
                <a:ea typeface="+mn-lt"/>
                <a:cs typeface="Arial" panose="020B0604020202020204" pitchFamily="34" charset="0"/>
              </a:rPr>
              <a:t>According to Richard West and Lynn H. Turner (2014), communication theory helps us understand people and their communities, the media and their relationships with their families and businesses.</a:t>
            </a:r>
            <a:endParaRPr lang="en-GB">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56DD34B-034B-1B5F-3823-0D9AE193DDDD}"/>
              </a:ext>
            </a:extLst>
          </p:cNvPr>
          <p:cNvSpPr txBox="1"/>
          <p:nvPr/>
        </p:nvSpPr>
        <p:spPr>
          <a:xfrm>
            <a:off x="487890" y="6400456"/>
            <a:ext cx="4320540" cy="369332"/>
          </a:xfrm>
          <a:prstGeom prst="rect">
            <a:avLst/>
          </a:prstGeom>
          <a:noFill/>
        </p:spPr>
        <p:txBody>
          <a:bodyPr wrap="square" rtlCol="0">
            <a:spAutoFit/>
          </a:bodyPr>
          <a:lstStyle/>
          <a:p>
            <a:r>
              <a:rPr lang="de-DE">
                <a:latin typeface="Arial" panose="020B0604020202020204" pitchFamily="34" charset="0"/>
                <a:cs typeface="Arial" panose="020B0604020202020204" pitchFamily="34" charset="0"/>
              </a:rPr>
              <a:t>Nnabuike Onyemauwa - 2120203</a:t>
            </a:r>
            <a:endParaRPr lang="en-GB">
              <a:latin typeface="Arial" panose="020B0604020202020204" pitchFamily="34" charset="0"/>
              <a:cs typeface="Arial" panose="020B0604020202020204" pitchFamily="34" charset="0"/>
            </a:endParaRPr>
          </a:p>
        </p:txBody>
      </p:sp>
      <p:sp>
        <p:nvSpPr>
          <p:cNvPr id="6" name="Oval 5">
            <a:extLst>
              <a:ext uri="{FF2B5EF4-FFF2-40B4-BE49-F238E27FC236}">
                <a16:creationId xmlns:a16="http://schemas.microsoft.com/office/drawing/2014/main" id="{B45C6D9B-83FE-51B0-4528-41E6B9ECE296}"/>
              </a:ext>
            </a:extLst>
          </p:cNvPr>
          <p:cNvSpPr/>
          <p:nvPr/>
        </p:nvSpPr>
        <p:spPr>
          <a:xfrm>
            <a:off x="3337567" y="4560570"/>
            <a:ext cx="7555207" cy="229743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lnSpc>
                <a:spcPct val="150000"/>
              </a:lnSpc>
              <a:buFont typeface="Arial" panose="020B0604020202020204" pitchFamily="34" charset="0"/>
              <a:buChar char="•"/>
            </a:pPr>
            <a:r>
              <a:rPr lang="de-DE">
                <a:solidFill>
                  <a:schemeClr val="tx1"/>
                </a:solidFill>
                <a:latin typeface="Arial" panose="020B0604020202020204" pitchFamily="34" charset="0"/>
                <a:cs typeface="Arial" panose="020B0604020202020204" pitchFamily="34" charset="0"/>
              </a:rPr>
              <a:t>Assisted Living makes effiecient use of Schramm‘s Interactive Model in the Sender (The Care home) conveying a message and the Receiver (Home‘s clients) additionally sending feedback </a:t>
            </a:r>
            <a:endParaRPr lang="en-GB">
              <a:solidFill>
                <a:schemeClr val="tx1"/>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DF19A542-F0B0-C641-1F50-63E578CEC912}"/>
              </a:ext>
            </a:extLst>
          </p:cNvPr>
          <p:cNvPicPr>
            <a:picLocks noChangeAspect="1"/>
          </p:cNvPicPr>
          <p:nvPr/>
        </p:nvPicPr>
        <p:blipFill>
          <a:blip r:embed="rId2"/>
          <a:stretch>
            <a:fillRect/>
          </a:stretch>
        </p:blipFill>
        <p:spPr>
          <a:xfrm>
            <a:off x="5672741" y="1809251"/>
            <a:ext cx="4808922" cy="2212305"/>
          </a:xfrm>
          <a:prstGeom prst="rect">
            <a:avLst/>
          </a:prstGeom>
        </p:spPr>
      </p:pic>
      <p:sp>
        <p:nvSpPr>
          <p:cNvPr id="9" name="TextBox 8">
            <a:extLst>
              <a:ext uri="{FF2B5EF4-FFF2-40B4-BE49-F238E27FC236}">
                <a16:creationId xmlns:a16="http://schemas.microsoft.com/office/drawing/2014/main" id="{A2E05653-4FBB-B6AB-304B-DD8690171C27}"/>
              </a:ext>
            </a:extLst>
          </p:cNvPr>
          <p:cNvSpPr txBox="1"/>
          <p:nvPr/>
        </p:nvSpPr>
        <p:spPr>
          <a:xfrm>
            <a:off x="9870158" y="3783677"/>
            <a:ext cx="2080260" cy="369332"/>
          </a:xfrm>
          <a:prstGeom prst="rect">
            <a:avLst/>
          </a:prstGeom>
          <a:noFill/>
        </p:spPr>
        <p:txBody>
          <a:bodyPr wrap="square">
            <a:spAutoFit/>
          </a:bodyPr>
          <a:lstStyle/>
          <a:p>
            <a:r>
              <a:rPr lang="de-DE">
                <a:solidFill>
                  <a:schemeClr val="tx1"/>
                </a:solidFill>
                <a:latin typeface="Arial" panose="020B0604020202020204" pitchFamily="34" charset="0"/>
                <a:cs typeface="Arial" panose="020B0604020202020204" pitchFamily="34" charset="0"/>
              </a:rPr>
              <a:t>(Schramm, 1954)</a:t>
            </a:r>
            <a:endParaRPr lang="en-GB"/>
          </a:p>
        </p:txBody>
      </p:sp>
      <p:cxnSp>
        <p:nvCxnSpPr>
          <p:cNvPr id="14" name="Straight Arrow Connector 13">
            <a:extLst>
              <a:ext uri="{FF2B5EF4-FFF2-40B4-BE49-F238E27FC236}">
                <a16:creationId xmlns:a16="http://schemas.microsoft.com/office/drawing/2014/main" id="{0CA8562D-35B8-0B4F-5491-738941A2BCE8}"/>
              </a:ext>
            </a:extLst>
          </p:cNvPr>
          <p:cNvCxnSpPr>
            <a:cxnSpLocks/>
            <a:stCxn id="6" idx="1"/>
          </p:cNvCxnSpPr>
          <p:nvPr/>
        </p:nvCxnSpPr>
        <p:spPr>
          <a:xfrm flipV="1">
            <a:off x="4444001" y="3197051"/>
            <a:ext cx="1651999" cy="169997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DE15744E-20D9-8850-58B1-C3BE000AAA3C}"/>
              </a:ext>
            </a:extLst>
          </p:cNvPr>
          <p:cNvCxnSpPr>
            <a:cxnSpLocks/>
            <a:stCxn id="6" idx="7"/>
          </p:cNvCxnSpPr>
          <p:nvPr/>
        </p:nvCxnSpPr>
        <p:spPr>
          <a:xfrm flipH="1" flipV="1">
            <a:off x="9635144" y="3429000"/>
            <a:ext cx="151196" cy="146802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562E32A8-5365-4FFB-9DE8-F72DB1C352C8}"/>
              </a:ext>
            </a:extLst>
          </p:cNvPr>
          <p:cNvCxnSpPr>
            <a:cxnSpLocks/>
            <a:stCxn id="6" idx="0"/>
          </p:cNvCxnSpPr>
          <p:nvPr/>
        </p:nvCxnSpPr>
        <p:spPr>
          <a:xfrm flipV="1">
            <a:off x="7115171" y="3874770"/>
            <a:ext cx="962031" cy="68580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4944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0">
            <a:extLst>
              <a:ext uri="{FF2B5EF4-FFF2-40B4-BE49-F238E27FC236}">
                <a16:creationId xmlns:a16="http://schemas.microsoft.com/office/drawing/2014/main" id="{7DC12D2C-21A1-44CF-BA29-D0EE453AB7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B01672-9F88-F4D1-526E-1F1F1544099B}"/>
              </a:ext>
            </a:extLst>
          </p:cNvPr>
          <p:cNvSpPr>
            <a:spLocks noGrp="1"/>
          </p:cNvSpPr>
          <p:nvPr>
            <p:ph type="title"/>
          </p:nvPr>
        </p:nvSpPr>
        <p:spPr>
          <a:xfrm>
            <a:off x="-3857" y="3381056"/>
            <a:ext cx="4019411" cy="2600105"/>
          </a:xfrm>
        </p:spPr>
        <p:txBody>
          <a:bodyPr anchor="t">
            <a:noAutofit/>
          </a:bodyPr>
          <a:lstStyle/>
          <a:p>
            <a:pPr>
              <a:lnSpc>
                <a:spcPct val="100000"/>
              </a:lnSpc>
            </a:pPr>
            <a:r>
              <a:rPr lang="de-DE" sz="3600">
                <a:latin typeface="Arial" panose="020B0604020202020204" pitchFamily="34" charset="0"/>
                <a:cs typeface="Arial" panose="020B0604020202020204" pitchFamily="34" charset="0"/>
              </a:rPr>
              <a:t>Barriers to effective communication with external stakeholders</a:t>
            </a:r>
            <a:endParaRPr lang="en-GB" sz="3600">
              <a:latin typeface="Arial" panose="020B0604020202020204" pitchFamily="34" charset="0"/>
              <a:cs typeface="Arial" panose="020B0604020202020204" pitchFamily="34" charset="0"/>
            </a:endParaRPr>
          </a:p>
        </p:txBody>
      </p:sp>
      <p:sp>
        <p:nvSpPr>
          <p:cNvPr id="51" name="Rectangle 42">
            <a:extLst>
              <a:ext uri="{FF2B5EF4-FFF2-40B4-BE49-F238E27FC236}">
                <a16:creationId xmlns:a16="http://schemas.microsoft.com/office/drawing/2014/main" id="{95598DD8-827C-48DB-AD4F-AEBB72483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1557"/>
            <a:ext cx="5223349" cy="3420239"/>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34">
            <a:extLst>
              <a:ext uri="{FF2B5EF4-FFF2-40B4-BE49-F238E27FC236}">
                <a16:creationId xmlns:a16="http://schemas.microsoft.com/office/drawing/2014/main" id="{EB40E5E0-6677-497A-8E9D-E8575E276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783473" y="3856"/>
            <a:ext cx="3439876" cy="3414827"/>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46">
            <a:extLst>
              <a:ext uri="{FF2B5EF4-FFF2-40B4-BE49-F238E27FC236}">
                <a16:creationId xmlns:a16="http://schemas.microsoft.com/office/drawing/2014/main" id="{AC46E49D-1D37-455E-BDA2-28DAF37214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55978" y="-1558"/>
            <a:ext cx="3439878" cy="3420239"/>
          </a:xfrm>
          <a:custGeom>
            <a:avLst/>
            <a:gdLst>
              <a:gd name="connsiteX0" fmla="*/ 3439878 w 3439878"/>
              <a:gd name="connsiteY0" fmla="*/ 3420239 h 3420239"/>
              <a:gd name="connsiteX1" fmla="*/ 0 w 3439878"/>
              <a:gd name="connsiteY1" fmla="*/ 3420239 h 3420239"/>
              <a:gd name="connsiteX2" fmla="*/ 0 w 3439878"/>
              <a:gd name="connsiteY2" fmla="*/ 0 h 3420239"/>
              <a:gd name="connsiteX3" fmla="*/ 3856 w 3439878"/>
              <a:gd name="connsiteY3" fmla="*/ 0 h 3420239"/>
              <a:gd name="connsiteX4" fmla="*/ 3856 w 3439878"/>
              <a:gd name="connsiteY4" fmla="*/ 133338 h 3420239"/>
              <a:gd name="connsiteX5" fmla="*/ 5641 w 3439878"/>
              <a:gd name="connsiteY5" fmla="*/ 203263 h 3420239"/>
              <a:gd name="connsiteX6" fmla="*/ 3347718 w 3439878"/>
              <a:gd name="connsiteY6" fmla="*/ 3415186 h 3420239"/>
              <a:gd name="connsiteX7" fmla="*/ 3427612 w 3439878"/>
              <a:gd name="connsiteY7" fmla="*/ 3417124 h 3420239"/>
              <a:gd name="connsiteX8" fmla="*/ 3856 w 3439878"/>
              <a:gd name="connsiteY8" fmla="*/ 3417124 h 3420239"/>
              <a:gd name="connsiteX9" fmla="*/ 3856 w 3439878"/>
              <a:gd name="connsiteY9" fmla="*/ 3418681 h 3420239"/>
              <a:gd name="connsiteX10" fmla="*/ 3439878 w 3439878"/>
              <a:gd name="connsiteY10" fmla="*/ 3418681 h 342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39878" h="3420239">
                <a:moveTo>
                  <a:pt x="3439878" y="3420239"/>
                </a:moveTo>
                <a:lnTo>
                  <a:pt x="0" y="3420239"/>
                </a:lnTo>
                <a:lnTo>
                  <a:pt x="0" y="0"/>
                </a:lnTo>
                <a:lnTo>
                  <a:pt x="3856" y="0"/>
                </a:lnTo>
                <a:lnTo>
                  <a:pt x="3856" y="133338"/>
                </a:lnTo>
                <a:lnTo>
                  <a:pt x="5641" y="203263"/>
                </a:lnTo>
                <a:cubicBezTo>
                  <a:pt x="94351" y="1936677"/>
                  <a:pt x="1541917" y="3327355"/>
                  <a:pt x="3347718" y="3415186"/>
                </a:cubicBezTo>
                <a:lnTo>
                  <a:pt x="3427612" y="3417124"/>
                </a:lnTo>
                <a:lnTo>
                  <a:pt x="3856" y="3417124"/>
                </a:lnTo>
                <a:lnTo>
                  <a:pt x="3856" y="3418681"/>
                </a:lnTo>
                <a:lnTo>
                  <a:pt x="3439878" y="341868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8" name="Picture 18" descr="A picture containing text, water sport, swimming&#10;&#10;Description automatically generated">
            <a:extLst>
              <a:ext uri="{FF2B5EF4-FFF2-40B4-BE49-F238E27FC236}">
                <a16:creationId xmlns:a16="http://schemas.microsoft.com/office/drawing/2014/main" id="{AE21978F-EB9D-9389-C5AA-DA78D87EF109}"/>
              </a:ext>
            </a:extLst>
          </p:cNvPr>
          <p:cNvPicPr>
            <a:picLocks noChangeAspect="1"/>
          </p:cNvPicPr>
          <p:nvPr/>
        </p:nvPicPr>
        <p:blipFill rotWithShape="1">
          <a:blip r:embed="rId2"/>
          <a:srcRect t="20400" b="7540"/>
          <a:stretch/>
        </p:blipFill>
        <p:spPr>
          <a:xfrm>
            <a:off x="0" y="-4048"/>
            <a:ext cx="6979975" cy="3420240"/>
          </a:xfrm>
          <a:custGeom>
            <a:avLst/>
            <a:gdLst/>
            <a:ahLst/>
            <a:cxnLst/>
            <a:rect l="l" t="t" r="r" b="b"/>
            <a:pathLst>
              <a:path w="6979975" h="3420240">
                <a:moveTo>
                  <a:pt x="13648" y="0"/>
                </a:moveTo>
                <a:lnTo>
                  <a:pt x="6979975" y="0"/>
                </a:lnTo>
                <a:lnTo>
                  <a:pt x="6979975" y="1557"/>
                </a:lnTo>
                <a:lnTo>
                  <a:pt x="3556219" y="1557"/>
                </a:lnTo>
                <a:lnTo>
                  <a:pt x="3636113" y="3495"/>
                </a:lnTo>
                <a:cubicBezTo>
                  <a:pt x="5441914" y="91326"/>
                  <a:pt x="6889480" y="1482004"/>
                  <a:pt x="6978190" y="3215418"/>
                </a:cubicBezTo>
                <a:lnTo>
                  <a:pt x="6979975" y="3285343"/>
                </a:lnTo>
                <a:lnTo>
                  <a:pt x="6979975" y="3420240"/>
                </a:lnTo>
                <a:lnTo>
                  <a:pt x="13648" y="3420240"/>
                </a:lnTo>
                <a:lnTo>
                  <a:pt x="13648" y="3420238"/>
                </a:lnTo>
                <a:lnTo>
                  <a:pt x="0" y="3420238"/>
                </a:lnTo>
                <a:lnTo>
                  <a:pt x="0" y="1557"/>
                </a:lnTo>
                <a:lnTo>
                  <a:pt x="13648" y="1557"/>
                </a:lnTo>
                <a:close/>
              </a:path>
            </a:pathLst>
          </a:custGeom>
        </p:spPr>
      </p:pic>
      <p:sp>
        <p:nvSpPr>
          <p:cNvPr id="17" name="Content Placeholder 2">
            <a:extLst>
              <a:ext uri="{FF2B5EF4-FFF2-40B4-BE49-F238E27FC236}">
                <a16:creationId xmlns:a16="http://schemas.microsoft.com/office/drawing/2014/main" id="{56C68EFC-C546-1D19-89A7-44D4412B2DD4}"/>
              </a:ext>
            </a:extLst>
          </p:cNvPr>
          <p:cNvSpPr>
            <a:spLocks noGrp="1"/>
          </p:cNvSpPr>
          <p:nvPr>
            <p:ph idx="1"/>
          </p:nvPr>
        </p:nvSpPr>
        <p:spPr>
          <a:xfrm>
            <a:off x="7220970" y="-25198"/>
            <a:ext cx="4184603" cy="45719"/>
          </a:xfrm>
        </p:spPr>
        <p:txBody>
          <a:bodyPr vert="horz" lIns="91440" tIns="45720" rIns="91440" bIns="45720" rtlCol="0" anchor="t">
            <a:noAutofit/>
          </a:bodyPr>
          <a:lstStyle/>
          <a:p>
            <a:pPr marL="0" indent="0">
              <a:lnSpc>
                <a:spcPct val="150000"/>
              </a:lnSpc>
              <a:buNone/>
            </a:pPr>
            <a:r>
              <a:rPr lang="en-GB">
                <a:latin typeface="Arial"/>
                <a:ea typeface="+mn-lt"/>
                <a:cs typeface="+mn-lt"/>
              </a:rPr>
              <a:t>As stated by Kenneth Button &amp; Fabio </a:t>
            </a:r>
            <a:r>
              <a:rPr lang="en-GB" err="1">
                <a:latin typeface="Arial"/>
                <a:ea typeface="+mn-lt"/>
                <a:cs typeface="+mn-lt"/>
              </a:rPr>
              <a:t>Rossera</a:t>
            </a:r>
            <a:r>
              <a:rPr lang="en-GB">
                <a:latin typeface="Arial"/>
                <a:ea typeface="+mn-lt"/>
                <a:cs typeface="+mn-lt"/>
              </a:rPr>
              <a:t> (1990) There are numerous types of obstacles that obstruct the communications process. In the context of the spatial sciences, these obstacles are especially significant, but our understanding of their nature and relevance is limited.</a:t>
            </a:r>
            <a:endParaRPr lang="en-US">
              <a:latin typeface="Arial"/>
              <a:ea typeface="+mn-lt"/>
              <a:cs typeface="+mn-lt"/>
            </a:endParaRPr>
          </a:p>
          <a:p>
            <a:pPr marL="0" indent="0">
              <a:lnSpc>
                <a:spcPct val="150000"/>
              </a:lnSpc>
              <a:buNone/>
            </a:pPr>
            <a:r>
              <a:rPr lang="en-GB">
                <a:latin typeface="Arial"/>
                <a:ea typeface="+mn-lt"/>
                <a:cs typeface="+mn-lt"/>
              </a:rPr>
              <a:t>Even a single miscommunication in business might result in a significant setback.</a:t>
            </a:r>
            <a:endParaRPr lang="en-US">
              <a:latin typeface="Arial"/>
              <a:cs typeface="Arial"/>
            </a:endParaRPr>
          </a:p>
          <a:p>
            <a:pPr marL="0" indent="0">
              <a:lnSpc>
                <a:spcPct val="150000"/>
              </a:lnSpc>
              <a:buNone/>
            </a:pPr>
            <a:r>
              <a:rPr lang="en-GB">
                <a:latin typeface="Arial"/>
                <a:ea typeface="+mn-lt"/>
                <a:cs typeface="+mn-lt"/>
              </a:rPr>
              <a:t>These misunderstandings are not exceptional occurrences. Instead, they are symptoms of larger obstacles that may be affecting your entire organisation.</a:t>
            </a:r>
          </a:p>
        </p:txBody>
      </p:sp>
      <p:sp>
        <p:nvSpPr>
          <p:cNvPr id="3" name="TextBox 2">
            <a:extLst>
              <a:ext uri="{FF2B5EF4-FFF2-40B4-BE49-F238E27FC236}">
                <a16:creationId xmlns:a16="http://schemas.microsoft.com/office/drawing/2014/main" id="{D6F25312-DD2B-8CCD-4EBE-E6403FB0FD86}"/>
              </a:ext>
            </a:extLst>
          </p:cNvPr>
          <p:cNvSpPr txBox="1"/>
          <p:nvPr/>
        </p:nvSpPr>
        <p:spPr>
          <a:xfrm>
            <a:off x="0" y="6365434"/>
            <a:ext cx="34250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panose="020B0604020202020204" pitchFamily="34" charset="0"/>
                <a:cs typeface="Arial" panose="020B0604020202020204" pitchFamily="34" charset="0"/>
              </a:rPr>
              <a:t>Gabriela </a:t>
            </a:r>
            <a:r>
              <a:rPr lang="en-GB" err="1">
                <a:latin typeface="Arial" panose="020B0604020202020204" pitchFamily="34" charset="0"/>
                <a:cs typeface="Arial" panose="020B0604020202020204" pitchFamily="34" charset="0"/>
              </a:rPr>
              <a:t>Pirlica</a:t>
            </a:r>
            <a:r>
              <a:rPr lang="en-GB">
                <a:latin typeface="Arial" panose="020B0604020202020204" pitchFamily="34" charset="0"/>
                <a:cs typeface="Arial" panose="020B0604020202020204" pitchFamily="34" charset="0"/>
              </a:rPr>
              <a:t> - </a:t>
            </a:r>
            <a:r>
              <a:rPr lang="de-DE">
                <a:latin typeface="Arial" panose="020B0604020202020204" pitchFamily="34" charset="0"/>
                <a:cs typeface="Arial" panose="020B0604020202020204" pitchFamily="34" charset="0"/>
              </a:rPr>
              <a:t>2117958</a:t>
            </a:r>
          </a:p>
          <a:p>
            <a:endParaRPr lang="en-GB">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E87B5C5-7030-6B3B-4407-CBCB27619FC5}"/>
              </a:ext>
            </a:extLst>
          </p:cNvPr>
          <p:cNvSpPr txBox="1"/>
          <p:nvPr/>
        </p:nvSpPr>
        <p:spPr>
          <a:xfrm>
            <a:off x="5617845" y="3023235"/>
            <a:ext cx="914400" cy="914400"/>
          </a:xfrm>
          <a:prstGeom prst="rect">
            <a:avLst/>
          </a:prstGeom>
          <a:noFill/>
        </p:spPr>
        <p:txBody>
          <a:bodyPr wrap="square" rtlCol="0">
            <a:spAutoFit/>
          </a:bodyPr>
          <a:lstStyle/>
          <a:p>
            <a:endParaRPr lang="en-GB"/>
          </a:p>
        </p:txBody>
      </p:sp>
      <p:sp>
        <p:nvSpPr>
          <p:cNvPr id="5" name="TextBox 4">
            <a:extLst>
              <a:ext uri="{FF2B5EF4-FFF2-40B4-BE49-F238E27FC236}">
                <a16:creationId xmlns:a16="http://schemas.microsoft.com/office/drawing/2014/main" id="{62589614-D225-DB36-24E3-A03B4BE2E551}"/>
              </a:ext>
            </a:extLst>
          </p:cNvPr>
          <p:cNvSpPr txBox="1"/>
          <p:nvPr/>
        </p:nvSpPr>
        <p:spPr>
          <a:xfrm>
            <a:off x="5617845" y="3023235"/>
            <a:ext cx="914400" cy="914400"/>
          </a:xfrm>
          <a:prstGeom prst="rect">
            <a:avLst/>
          </a:prstGeom>
          <a:noFill/>
        </p:spPr>
        <p:txBody>
          <a:bodyPr wrap="square" rtlCol="0">
            <a:spAutoFit/>
          </a:bodyPr>
          <a:lstStyle/>
          <a:p>
            <a:endParaRPr lang="en-GB"/>
          </a:p>
        </p:txBody>
      </p:sp>
      <p:sp>
        <p:nvSpPr>
          <p:cNvPr id="6" name="TextBox 5">
            <a:extLst>
              <a:ext uri="{FF2B5EF4-FFF2-40B4-BE49-F238E27FC236}">
                <a16:creationId xmlns:a16="http://schemas.microsoft.com/office/drawing/2014/main" id="{4CE19A25-8407-30C7-6094-E705057554C8}"/>
              </a:ext>
            </a:extLst>
          </p:cNvPr>
          <p:cNvSpPr txBox="1"/>
          <p:nvPr/>
        </p:nvSpPr>
        <p:spPr>
          <a:xfrm>
            <a:off x="3763818" y="5118939"/>
            <a:ext cx="3225845" cy="1892826"/>
          </a:xfrm>
          <a:prstGeom prst="rect">
            <a:avLst/>
          </a:prstGeom>
          <a:noFill/>
        </p:spPr>
        <p:txBody>
          <a:bodyPr wrap="square" rtlCol="0">
            <a:spAutoFit/>
          </a:bodyPr>
          <a:lstStyle/>
          <a:p>
            <a:pPr>
              <a:lnSpc>
                <a:spcPct val="110000"/>
              </a:lnSpc>
            </a:pPr>
            <a:endParaRPr lang="en-GB" sz="1800">
              <a:latin typeface="Arial"/>
              <a:ea typeface="+mn-lt"/>
              <a:cs typeface="Arial"/>
            </a:endParaRPr>
          </a:p>
          <a:p>
            <a:pPr marL="285750" indent="-285750">
              <a:lnSpc>
                <a:spcPct val="110000"/>
              </a:lnSpc>
              <a:buFont typeface="Arial" panose="020B0604020202020204" pitchFamily="34" charset="0"/>
              <a:buChar char="•"/>
            </a:pPr>
            <a:r>
              <a:rPr lang="en-GB" sz="1800">
                <a:latin typeface="Arial"/>
                <a:ea typeface="+mn-lt"/>
                <a:cs typeface="+mn-lt"/>
              </a:rPr>
              <a:t>Negative or inconsistent body language.</a:t>
            </a:r>
          </a:p>
          <a:p>
            <a:pPr marL="285750" indent="-285750">
              <a:lnSpc>
                <a:spcPct val="110000"/>
              </a:lnSpc>
              <a:buFont typeface="Arial" panose="020B0604020202020204" pitchFamily="34" charset="0"/>
              <a:buChar char="•"/>
            </a:pPr>
            <a:r>
              <a:rPr lang="en-GB">
                <a:latin typeface="Arial"/>
                <a:ea typeface="+mn-lt"/>
                <a:cs typeface="+mn-lt"/>
              </a:rPr>
              <a:t>Attitudes, emotions and patience.</a:t>
            </a:r>
          </a:p>
          <a:p>
            <a:endParaRPr lang="en-GB"/>
          </a:p>
        </p:txBody>
      </p:sp>
      <p:sp>
        <p:nvSpPr>
          <p:cNvPr id="7" name="TextBox 6">
            <a:extLst>
              <a:ext uri="{FF2B5EF4-FFF2-40B4-BE49-F238E27FC236}">
                <a16:creationId xmlns:a16="http://schemas.microsoft.com/office/drawing/2014/main" id="{5E6A4276-1135-7F2C-BD52-41AC8530A769}"/>
              </a:ext>
            </a:extLst>
          </p:cNvPr>
          <p:cNvSpPr txBox="1"/>
          <p:nvPr/>
        </p:nvSpPr>
        <p:spPr>
          <a:xfrm>
            <a:off x="3759962" y="3962833"/>
            <a:ext cx="2651760" cy="161582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a:latin typeface="Arial"/>
                <a:cs typeface="Arial"/>
              </a:rPr>
              <a:t>Stress and elevated negative emotions. </a:t>
            </a:r>
          </a:p>
          <a:p>
            <a:pPr marL="285750" indent="-285750">
              <a:lnSpc>
                <a:spcPct val="150000"/>
              </a:lnSpc>
              <a:buFont typeface="Arial" panose="020B0604020202020204" pitchFamily="34" charset="0"/>
              <a:buChar char="•"/>
            </a:pPr>
            <a:r>
              <a:rPr lang="en-GB">
                <a:latin typeface="Arial"/>
                <a:cs typeface="Arial"/>
              </a:rPr>
              <a:t>Lack of focus.</a:t>
            </a:r>
          </a:p>
          <a:p>
            <a:endParaRPr lang="en-GB"/>
          </a:p>
        </p:txBody>
      </p:sp>
    </p:spTree>
    <p:extLst>
      <p:ext uri="{BB962C8B-B14F-4D97-AF65-F5344CB8AC3E}">
        <p14:creationId xmlns:p14="http://schemas.microsoft.com/office/powerpoint/2010/main" val="16177334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59">
            <a:extLst>
              <a:ext uri="{FF2B5EF4-FFF2-40B4-BE49-F238E27FC236}">
                <a16:creationId xmlns:a16="http://schemas.microsoft.com/office/drawing/2014/main" id="{E9FF3597-294D-4BCC-9A3B-F73618BFB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8A7749-ED87-0943-56C3-97690C27BFD4}"/>
              </a:ext>
            </a:extLst>
          </p:cNvPr>
          <p:cNvSpPr>
            <a:spLocks noGrp="1"/>
          </p:cNvSpPr>
          <p:nvPr>
            <p:ph type="title"/>
          </p:nvPr>
        </p:nvSpPr>
        <p:spPr>
          <a:xfrm>
            <a:off x="780943" y="894426"/>
            <a:ext cx="6397165" cy="1030946"/>
          </a:xfrm>
        </p:spPr>
        <p:txBody>
          <a:bodyPr>
            <a:noAutofit/>
          </a:bodyPr>
          <a:lstStyle/>
          <a:p>
            <a:r>
              <a:rPr lang="de-DE" sz="3600">
                <a:latin typeface="Arial" panose="020B0604020202020204" pitchFamily="34" charset="0"/>
                <a:cs typeface="Arial" panose="020B0604020202020204" pitchFamily="34" charset="0"/>
              </a:rPr>
              <a:t>Channels of communication and improvement of performance</a:t>
            </a:r>
            <a:endParaRPr lang="en-GB" sz="3600">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18FD3721-FC03-1457-87F6-A12FE77DE870}"/>
              </a:ext>
            </a:extLst>
          </p:cNvPr>
          <p:cNvSpPr>
            <a:spLocks noGrp="1"/>
          </p:cNvSpPr>
          <p:nvPr>
            <p:ph idx="1"/>
          </p:nvPr>
        </p:nvSpPr>
        <p:spPr>
          <a:xfrm>
            <a:off x="780943" y="2046993"/>
            <a:ext cx="7117949" cy="4084491"/>
          </a:xfrm>
        </p:spPr>
        <p:txBody>
          <a:bodyPr vert="horz" lIns="91440" tIns="45720" rIns="91440" bIns="45720" rtlCol="0">
            <a:normAutofit fontScale="25000" lnSpcReduction="20000"/>
          </a:bodyPr>
          <a:lstStyle/>
          <a:p>
            <a:pPr marL="0" indent="0">
              <a:lnSpc>
                <a:spcPct val="170000"/>
              </a:lnSpc>
              <a:buNone/>
            </a:pPr>
            <a:r>
              <a:rPr lang="en-US" sz="7200">
                <a:latin typeface="Arial"/>
                <a:cs typeface="Arial"/>
              </a:rPr>
              <a:t>Communication is a crucial component in health and social care, we should consider the 6 key areas in communication: </a:t>
            </a:r>
          </a:p>
          <a:p>
            <a:pPr>
              <a:lnSpc>
                <a:spcPct val="170000"/>
              </a:lnSpc>
            </a:pPr>
            <a:r>
              <a:rPr lang="en-US" sz="7200">
                <a:latin typeface="Arial"/>
                <a:cs typeface="Arial"/>
              </a:rPr>
              <a:t>Listening and attending </a:t>
            </a:r>
          </a:p>
          <a:p>
            <a:pPr>
              <a:lnSpc>
                <a:spcPct val="170000"/>
              </a:lnSpc>
            </a:pPr>
            <a:r>
              <a:rPr lang="en-US" sz="7200">
                <a:latin typeface="Arial"/>
                <a:cs typeface="Arial"/>
              </a:rPr>
              <a:t>Non-verbal</a:t>
            </a:r>
          </a:p>
          <a:p>
            <a:pPr>
              <a:lnSpc>
                <a:spcPct val="170000"/>
              </a:lnSpc>
            </a:pPr>
            <a:r>
              <a:rPr lang="en-US" sz="7200">
                <a:latin typeface="Arial"/>
                <a:cs typeface="Arial"/>
              </a:rPr>
              <a:t>Verbal</a:t>
            </a:r>
          </a:p>
          <a:p>
            <a:pPr marL="0" indent="0">
              <a:lnSpc>
                <a:spcPct val="170000"/>
              </a:lnSpc>
              <a:buNone/>
            </a:pPr>
            <a:r>
              <a:rPr lang="en-US" sz="7200">
                <a:latin typeface="Arial"/>
                <a:cs typeface="Arial"/>
              </a:rPr>
              <a:t>Tips that can improve communication </a:t>
            </a:r>
          </a:p>
          <a:p>
            <a:pPr marL="0" indent="0">
              <a:lnSpc>
                <a:spcPct val="170000"/>
              </a:lnSpc>
              <a:buNone/>
            </a:pPr>
            <a:r>
              <a:rPr lang="en-US" sz="7200">
                <a:latin typeface="Arial"/>
                <a:cs typeface="Arial"/>
              </a:rPr>
              <a:t>Learn how to be an engaged listener, pay attention to non-verbal signs, keep stress in check, and be direct.</a:t>
            </a:r>
          </a:p>
          <a:p>
            <a:pPr>
              <a:lnSpc>
                <a:spcPct val="110000"/>
              </a:lnSpc>
            </a:pPr>
            <a:endParaRPr lang="en-US" sz="1300">
              <a:latin typeface="Arial"/>
              <a:cs typeface="Arial"/>
            </a:endParaRPr>
          </a:p>
        </p:txBody>
      </p:sp>
      <p:sp>
        <p:nvSpPr>
          <p:cNvPr id="80" name="Rectangle 61">
            <a:extLst>
              <a:ext uri="{FF2B5EF4-FFF2-40B4-BE49-F238E27FC236}">
                <a16:creationId xmlns:a16="http://schemas.microsoft.com/office/drawing/2014/main" id="{FA95A814-33CD-4A6C-8F2B-378289DBB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696640" y="-148"/>
            <a:ext cx="3495360" cy="340144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Freeform: Shape 63">
            <a:extLst>
              <a:ext uri="{FF2B5EF4-FFF2-40B4-BE49-F238E27FC236}">
                <a16:creationId xmlns:a16="http://schemas.microsoft.com/office/drawing/2014/main" id="{E579214A-A9B1-4E84-BF32-CA24669E0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695889" y="-5385"/>
            <a:ext cx="3496111" cy="3401447"/>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pic>
        <p:nvPicPr>
          <p:cNvPr id="4" name="Picture 4" descr="Chart, diagram&#10;&#10;Description automatically generated">
            <a:extLst>
              <a:ext uri="{FF2B5EF4-FFF2-40B4-BE49-F238E27FC236}">
                <a16:creationId xmlns:a16="http://schemas.microsoft.com/office/drawing/2014/main" id="{12C7AF5C-AD58-7800-80E3-EF20F2B87B24}"/>
              </a:ext>
            </a:extLst>
          </p:cNvPr>
          <p:cNvPicPr>
            <a:picLocks noChangeAspect="1"/>
          </p:cNvPicPr>
          <p:nvPr/>
        </p:nvPicPr>
        <p:blipFill rotWithShape="1">
          <a:blip r:embed="rId2"/>
          <a:srcRect r="1" b="4197"/>
          <a:stretch/>
        </p:blipFill>
        <p:spPr>
          <a:xfrm>
            <a:off x="8696640" y="3396062"/>
            <a:ext cx="3496111" cy="3461938"/>
          </a:xfrm>
          <a:prstGeom prst="rect">
            <a:avLst/>
          </a:prstGeom>
        </p:spPr>
      </p:pic>
      <p:sp>
        <p:nvSpPr>
          <p:cNvPr id="5" name="TextBox 4">
            <a:extLst>
              <a:ext uri="{FF2B5EF4-FFF2-40B4-BE49-F238E27FC236}">
                <a16:creationId xmlns:a16="http://schemas.microsoft.com/office/drawing/2014/main" id="{3F1A52A9-87FB-9A5C-1350-5EB5BD248947}"/>
              </a:ext>
            </a:extLst>
          </p:cNvPr>
          <p:cNvSpPr txBox="1"/>
          <p:nvPr/>
        </p:nvSpPr>
        <p:spPr>
          <a:xfrm>
            <a:off x="8696640" y="6511807"/>
            <a:ext cx="3496111" cy="346193"/>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endParaRPr lang="en-GB" sz="1300">
              <a:solidFill>
                <a:srgbClr val="FFFFFF"/>
              </a:solidFill>
            </a:endParaRPr>
          </a:p>
        </p:txBody>
      </p:sp>
      <p:sp>
        <p:nvSpPr>
          <p:cNvPr id="3" name="TextBox 2">
            <a:extLst>
              <a:ext uri="{FF2B5EF4-FFF2-40B4-BE49-F238E27FC236}">
                <a16:creationId xmlns:a16="http://schemas.microsoft.com/office/drawing/2014/main" id="{A57C35AA-EAC1-FDDA-1247-3DDA4C442F3E}"/>
              </a:ext>
            </a:extLst>
          </p:cNvPr>
          <p:cNvSpPr txBox="1"/>
          <p:nvPr/>
        </p:nvSpPr>
        <p:spPr>
          <a:xfrm>
            <a:off x="4169306" y="3186415"/>
            <a:ext cx="2933341" cy="161582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800">
                <a:latin typeface="Arial"/>
                <a:cs typeface="Arial"/>
              </a:rPr>
              <a:t>Questioning</a:t>
            </a:r>
          </a:p>
          <a:p>
            <a:pPr marL="285750" indent="-285750">
              <a:lnSpc>
                <a:spcPct val="150000"/>
              </a:lnSpc>
              <a:buFont typeface="Arial" panose="020B0604020202020204" pitchFamily="34" charset="0"/>
              <a:buChar char="•"/>
            </a:pPr>
            <a:r>
              <a:rPr lang="en-US" sz="1800">
                <a:latin typeface="Arial"/>
                <a:cs typeface="Arial"/>
              </a:rPr>
              <a:t>Written</a:t>
            </a:r>
          </a:p>
          <a:p>
            <a:pPr marL="285750" indent="-285750">
              <a:lnSpc>
                <a:spcPct val="150000"/>
              </a:lnSpc>
              <a:buFont typeface="Arial" panose="020B0604020202020204" pitchFamily="34" charset="0"/>
              <a:buChar char="•"/>
            </a:pPr>
            <a:r>
              <a:rPr lang="en-US" sz="1800">
                <a:latin typeface="Arial"/>
                <a:cs typeface="Arial"/>
              </a:rPr>
              <a:t>Recording</a:t>
            </a:r>
          </a:p>
          <a:p>
            <a:endParaRPr lang="en-GB"/>
          </a:p>
        </p:txBody>
      </p:sp>
      <p:sp>
        <p:nvSpPr>
          <p:cNvPr id="6" name="TextBox 5">
            <a:extLst>
              <a:ext uri="{FF2B5EF4-FFF2-40B4-BE49-F238E27FC236}">
                <a16:creationId xmlns:a16="http://schemas.microsoft.com/office/drawing/2014/main" id="{4DBAA0F8-1145-5294-9C90-E13FB04E784A}"/>
              </a:ext>
            </a:extLst>
          </p:cNvPr>
          <p:cNvSpPr txBox="1"/>
          <p:nvPr/>
        </p:nvSpPr>
        <p:spPr>
          <a:xfrm>
            <a:off x="787092" y="6374727"/>
            <a:ext cx="4149090" cy="369332"/>
          </a:xfrm>
          <a:prstGeom prst="rect">
            <a:avLst/>
          </a:prstGeom>
          <a:noFill/>
        </p:spPr>
        <p:txBody>
          <a:bodyPr wrap="square" rtlCol="0">
            <a:spAutoFit/>
          </a:bodyPr>
          <a:lstStyle/>
          <a:p>
            <a:r>
              <a:rPr lang="de-DE">
                <a:latin typeface="Arial" panose="020B0604020202020204" pitchFamily="34" charset="0"/>
                <a:cs typeface="Arial" panose="020B0604020202020204" pitchFamily="34" charset="0"/>
              </a:rPr>
              <a:t>Gabriela Pirlica - 2117958</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57905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EB966-3DEA-BE7F-CEA4-5866233462F8}"/>
              </a:ext>
            </a:extLst>
          </p:cNvPr>
          <p:cNvSpPr>
            <a:spLocks noGrp="1"/>
          </p:cNvSpPr>
          <p:nvPr>
            <p:ph type="title"/>
          </p:nvPr>
        </p:nvSpPr>
        <p:spPr>
          <a:xfrm>
            <a:off x="384948" y="295605"/>
            <a:ext cx="9950103" cy="610526"/>
          </a:xfrm>
        </p:spPr>
        <p:txBody>
          <a:bodyPr>
            <a:noAutofit/>
          </a:bodyPr>
          <a:lstStyle/>
          <a:p>
            <a:r>
              <a:rPr lang="de-DE" sz="3600">
                <a:latin typeface="Arial" panose="020B0604020202020204" pitchFamily="34" charset="0"/>
                <a:cs typeface="Arial" panose="020B0604020202020204" pitchFamily="34" charset="0"/>
              </a:rPr>
              <a:t>Conclusion</a:t>
            </a:r>
            <a:endParaRPr lang="en-GB" sz="36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30B9797-748D-E1BC-ED42-564E71F647B0}"/>
              </a:ext>
            </a:extLst>
          </p:cNvPr>
          <p:cNvSpPr>
            <a:spLocks noGrp="1"/>
          </p:cNvSpPr>
          <p:nvPr>
            <p:ph idx="1"/>
          </p:nvPr>
        </p:nvSpPr>
        <p:spPr>
          <a:xfrm>
            <a:off x="384947" y="1273830"/>
            <a:ext cx="9950103" cy="5328652"/>
          </a:xfrm>
        </p:spPr>
        <p:txBody>
          <a:bodyPr vert="horz" lIns="91440" tIns="45720" rIns="91440" bIns="45720" rtlCol="0" anchor="t">
            <a:normAutofit/>
          </a:bodyPr>
          <a:lstStyle/>
          <a:p>
            <a:pPr marL="0" indent="0">
              <a:buNone/>
            </a:pPr>
            <a:r>
              <a:rPr lang="en-GB" sz="1900">
                <a:latin typeface="Arial"/>
                <a:cs typeface="Arial"/>
              </a:rPr>
              <a:t>Communication is important not only for professional – patient interaction but also within the healthcare teams and patients. We can see that the benefit of good communication, good working relationship increase patient satisfaction. </a:t>
            </a:r>
          </a:p>
          <a:p>
            <a:pPr marL="0" indent="0">
              <a:buNone/>
            </a:pPr>
            <a:endParaRPr lang="en-US" sz="1900"/>
          </a:p>
          <a:p>
            <a:pPr marL="0" indent="0">
              <a:buNone/>
            </a:pPr>
            <a:r>
              <a:rPr lang="en-GB" sz="1900">
                <a:latin typeface="Arial"/>
                <a:cs typeface="Arial"/>
              </a:rPr>
              <a:t>Effective communication can increase:</a:t>
            </a:r>
          </a:p>
          <a:p>
            <a:pPr marL="285750" indent="-285750"/>
            <a:r>
              <a:rPr lang="en-GB" sz="1900">
                <a:latin typeface="Arial"/>
                <a:cs typeface="Arial"/>
              </a:rPr>
              <a:t>Patient understanding</a:t>
            </a:r>
          </a:p>
          <a:p>
            <a:pPr marL="285750" indent="-285750"/>
            <a:r>
              <a:rPr lang="en-GB" sz="1900">
                <a:latin typeface="Arial"/>
                <a:cs typeface="Arial"/>
              </a:rPr>
              <a:t>Improve compliance</a:t>
            </a:r>
          </a:p>
          <a:p>
            <a:pPr marL="285750" indent="-285750">
              <a:buFont typeface="Arial"/>
              <a:buChar char="•"/>
            </a:pPr>
            <a:r>
              <a:rPr lang="en-GB" sz="1900">
                <a:latin typeface="Arial"/>
                <a:cs typeface="Arial"/>
              </a:rPr>
              <a:t>Most cases improve their health</a:t>
            </a:r>
          </a:p>
          <a:p>
            <a:pPr marL="0" indent="0">
              <a:buNone/>
            </a:pPr>
            <a:endParaRPr lang="en-GB" sz="1900">
              <a:latin typeface="Arial"/>
              <a:cs typeface="Arial"/>
            </a:endParaRPr>
          </a:p>
          <a:p>
            <a:pPr marL="0" indent="0">
              <a:buNone/>
            </a:pPr>
            <a:endParaRPr lang="en-GB" sz="1900">
              <a:latin typeface="Arial"/>
              <a:cs typeface="Arial"/>
            </a:endParaRPr>
          </a:p>
          <a:p>
            <a:pPr marL="0" indent="0">
              <a:buNone/>
            </a:pPr>
            <a:endParaRPr lang="en-GB">
              <a:latin typeface="Arial"/>
              <a:cs typeface="Arial"/>
            </a:endParaRPr>
          </a:p>
          <a:p>
            <a:pPr marL="0" indent="0">
              <a:buNone/>
            </a:pPr>
            <a:endParaRPr lang="en-GB">
              <a:latin typeface="Arial"/>
              <a:cs typeface="Arial"/>
            </a:endParaRPr>
          </a:p>
          <a:p>
            <a:pPr marL="285750" indent="-285750"/>
            <a:endParaRPr lang="en-GB">
              <a:latin typeface="Arial"/>
              <a:cs typeface="Arial"/>
            </a:endParaRPr>
          </a:p>
        </p:txBody>
      </p:sp>
      <p:sp>
        <p:nvSpPr>
          <p:cNvPr id="4" name="TextBox 3">
            <a:extLst>
              <a:ext uri="{FF2B5EF4-FFF2-40B4-BE49-F238E27FC236}">
                <a16:creationId xmlns:a16="http://schemas.microsoft.com/office/drawing/2014/main" id="{5BA28E57-AE88-38CA-73C2-60FF140A79C0}"/>
              </a:ext>
            </a:extLst>
          </p:cNvPr>
          <p:cNvSpPr txBox="1"/>
          <p:nvPr/>
        </p:nvSpPr>
        <p:spPr>
          <a:xfrm>
            <a:off x="384947" y="6437515"/>
            <a:ext cx="4457700" cy="369332"/>
          </a:xfrm>
          <a:prstGeom prst="rect">
            <a:avLst/>
          </a:prstGeom>
          <a:noFill/>
        </p:spPr>
        <p:txBody>
          <a:bodyPr wrap="square" rtlCol="0">
            <a:spAutoFit/>
          </a:bodyPr>
          <a:lstStyle/>
          <a:p>
            <a:pPr marL="0" indent="0">
              <a:buNone/>
            </a:pPr>
            <a:r>
              <a:rPr lang="en-GB" err="1">
                <a:latin typeface="Arial"/>
                <a:cs typeface="Arial"/>
              </a:rPr>
              <a:t>Ajah</a:t>
            </a:r>
            <a:r>
              <a:rPr lang="en-GB">
                <a:latin typeface="Arial"/>
                <a:cs typeface="Arial"/>
              </a:rPr>
              <a:t> Jammeh - 2119341</a:t>
            </a:r>
          </a:p>
        </p:txBody>
      </p:sp>
      <p:sp>
        <p:nvSpPr>
          <p:cNvPr id="6" name="TextBox 5">
            <a:extLst>
              <a:ext uri="{FF2B5EF4-FFF2-40B4-BE49-F238E27FC236}">
                <a16:creationId xmlns:a16="http://schemas.microsoft.com/office/drawing/2014/main" id="{278C6263-FD56-05C0-4C42-FC8428931719}"/>
              </a:ext>
            </a:extLst>
          </p:cNvPr>
          <p:cNvSpPr txBox="1"/>
          <p:nvPr/>
        </p:nvSpPr>
        <p:spPr>
          <a:xfrm>
            <a:off x="5775960" y="2928862"/>
            <a:ext cx="3463290" cy="3693319"/>
          </a:xfrm>
          <a:prstGeom prst="rect">
            <a:avLst/>
          </a:prstGeom>
          <a:noFill/>
        </p:spPr>
        <p:txBody>
          <a:bodyPr wrap="square" rtlCol="0">
            <a:spAutoFit/>
          </a:bodyPr>
          <a:lstStyle/>
          <a:p>
            <a:r>
              <a:rPr lang="en-GB" sz="1800">
                <a:latin typeface="Arial"/>
                <a:cs typeface="Arial"/>
              </a:rPr>
              <a:t>In order to have </a:t>
            </a:r>
            <a:r>
              <a:rPr lang="en-GB">
                <a:latin typeface="Arial"/>
                <a:cs typeface="Arial"/>
              </a:rPr>
              <a:t>good communication:</a:t>
            </a:r>
          </a:p>
          <a:p>
            <a:pPr marL="285750" indent="-285750"/>
            <a:endParaRPr lang="en-GB" sz="1800">
              <a:latin typeface="Arial"/>
              <a:cs typeface="Arial"/>
            </a:endParaRPr>
          </a:p>
          <a:p>
            <a:pPr marL="285750" indent="-285750">
              <a:lnSpc>
                <a:spcPct val="150000"/>
              </a:lnSpc>
              <a:buFont typeface="Arial" panose="020B0604020202020204" pitchFamily="34" charset="0"/>
              <a:buChar char="•"/>
            </a:pPr>
            <a:r>
              <a:rPr lang="en-GB" sz="1800">
                <a:latin typeface="Arial"/>
                <a:cs typeface="Arial"/>
              </a:rPr>
              <a:t>Listen to understand</a:t>
            </a:r>
          </a:p>
          <a:p>
            <a:pPr marL="285750" indent="-285750">
              <a:lnSpc>
                <a:spcPct val="150000"/>
              </a:lnSpc>
              <a:buFont typeface="Arial" panose="020B0604020202020204" pitchFamily="34" charset="0"/>
              <a:buChar char="•"/>
            </a:pPr>
            <a:r>
              <a:rPr lang="en-GB" sz="1800">
                <a:latin typeface="Arial"/>
                <a:cs typeface="Arial"/>
              </a:rPr>
              <a:t>Understand before speaking</a:t>
            </a:r>
          </a:p>
          <a:p>
            <a:pPr marL="285750" indent="-285750">
              <a:lnSpc>
                <a:spcPct val="150000"/>
              </a:lnSpc>
              <a:buFont typeface="Arial" panose="020B0604020202020204" pitchFamily="34" charset="0"/>
              <a:buChar char="•"/>
            </a:pPr>
            <a:r>
              <a:rPr lang="en-GB" sz="1800">
                <a:latin typeface="Arial"/>
                <a:cs typeface="Arial"/>
              </a:rPr>
              <a:t>Become more effective listener</a:t>
            </a:r>
          </a:p>
          <a:p>
            <a:pPr marL="285750" indent="-285750">
              <a:lnSpc>
                <a:spcPct val="150000"/>
              </a:lnSpc>
              <a:buFont typeface="Arial" panose="020B0604020202020204" pitchFamily="34" charset="0"/>
              <a:buChar char="•"/>
            </a:pPr>
            <a:r>
              <a:rPr lang="en-GB" sz="1800">
                <a:latin typeface="Arial"/>
                <a:cs typeface="Arial"/>
              </a:rPr>
              <a:t>Seek understanding before proceeding</a:t>
            </a:r>
          </a:p>
          <a:p>
            <a:endParaRPr lang="en-GB"/>
          </a:p>
        </p:txBody>
      </p:sp>
    </p:spTree>
    <p:extLst>
      <p:ext uri="{BB962C8B-B14F-4D97-AF65-F5344CB8AC3E}">
        <p14:creationId xmlns:p14="http://schemas.microsoft.com/office/powerpoint/2010/main" val="25899976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D9E75-E29B-4B69-77BA-8C516D312A52}"/>
              </a:ext>
            </a:extLst>
          </p:cNvPr>
          <p:cNvSpPr>
            <a:spLocks noGrp="1"/>
          </p:cNvSpPr>
          <p:nvPr>
            <p:ph type="title"/>
          </p:nvPr>
        </p:nvSpPr>
        <p:spPr>
          <a:xfrm>
            <a:off x="390484" y="384220"/>
            <a:ext cx="9950103" cy="610526"/>
          </a:xfrm>
        </p:spPr>
        <p:txBody>
          <a:bodyPr>
            <a:noAutofit/>
          </a:bodyPr>
          <a:lstStyle/>
          <a:p>
            <a:r>
              <a:rPr lang="de-DE" sz="3600">
                <a:latin typeface="Arial" panose="020B0604020202020204" pitchFamily="34" charset="0"/>
                <a:cs typeface="Arial" panose="020B0604020202020204" pitchFamily="34" charset="0"/>
              </a:rPr>
              <a:t>References</a:t>
            </a:r>
            <a:endParaRPr lang="en-GB" sz="36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A7CE56E-0747-6A6A-1F47-4317A1549673}"/>
              </a:ext>
            </a:extLst>
          </p:cNvPr>
          <p:cNvSpPr>
            <a:spLocks noGrp="1"/>
          </p:cNvSpPr>
          <p:nvPr>
            <p:ph idx="1"/>
          </p:nvPr>
        </p:nvSpPr>
        <p:spPr>
          <a:xfrm>
            <a:off x="257853" y="1189656"/>
            <a:ext cx="9950103" cy="5598230"/>
          </a:xfrm>
        </p:spPr>
        <p:txBody>
          <a:bodyPr vert="horz" lIns="91440" tIns="45720" rIns="91440" bIns="45720" rtlCol="0" anchor="t">
            <a:normAutofit fontScale="92500" lnSpcReduction="10000"/>
          </a:bodyPr>
          <a:lstStyle/>
          <a:p>
            <a:pPr>
              <a:lnSpc>
                <a:spcPct val="150000"/>
              </a:lnSpc>
            </a:pPr>
            <a:r>
              <a:rPr lang="en-GB" sz="1400">
                <a:latin typeface="Arial"/>
                <a:ea typeface="+mn-lt"/>
                <a:cs typeface="+mn-lt"/>
              </a:rPr>
              <a:t>Ball, M., </a:t>
            </a:r>
            <a:r>
              <a:rPr lang="en-GB" sz="1400" err="1">
                <a:latin typeface="Arial"/>
                <a:ea typeface="+mn-lt"/>
                <a:cs typeface="+mn-lt"/>
              </a:rPr>
              <a:t>Müller</a:t>
            </a:r>
            <a:r>
              <a:rPr lang="en-GB" sz="1400">
                <a:latin typeface="Arial"/>
                <a:ea typeface="+mn-lt"/>
                <a:cs typeface="+mn-lt"/>
              </a:rPr>
              <a:t>, N. and Nelson, R., n.d. </a:t>
            </a:r>
            <a:r>
              <a:rPr lang="en-GB" sz="1400" i="1">
                <a:latin typeface="Arial"/>
                <a:ea typeface="+mn-lt"/>
                <a:cs typeface="+mn-lt"/>
              </a:rPr>
              <a:t>Handbook of qualitative research in communication disorders</a:t>
            </a:r>
            <a:r>
              <a:rPr lang="en-GB" sz="1400">
                <a:latin typeface="Arial"/>
                <a:ea typeface="+mn-lt"/>
                <a:cs typeface="+mn-lt"/>
              </a:rPr>
              <a:t>.</a:t>
            </a:r>
            <a:endParaRPr lang="en-US">
              <a:latin typeface="Arial"/>
              <a:cs typeface="Arial"/>
            </a:endParaRPr>
          </a:p>
          <a:p>
            <a:pPr>
              <a:lnSpc>
                <a:spcPct val="150000"/>
              </a:lnSpc>
            </a:pPr>
            <a:r>
              <a:rPr lang="en-GB" sz="1400">
                <a:latin typeface="Arial"/>
                <a:ea typeface="+mn-lt"/>
                <a:cs typeface="+mn-lt"/>
              </a:rPr>
              <a:t>Birnbaum, R. and Edelson, P., 1989. How Colleges Work: The Cybernetics of Academic Organization and Leadership. </a:t>
            </a:r>
            <a:r>
              <a:rPr lang="en-GB" sz="1400" i="1">
                <a:latin typeface="Arial"/>
                <a:ea typeface="+mn-lt"/>
                <a:cs typeface="+mn-lt"/>
              </a:rPr>
              <a:t>The Journal of Continuing Higher Education</a:t>
            </a:r>
            <a:r>
              <a:rPr lang="en-GB" sz="1400">
                <a:latin typeface="Arial"/>
                <a:ea typeface="+mn-lt"/>
                <a:cs typeface="+mn-lt"/>
              </a:rPr>
              <a:t>, 37(3), pp.27-29.</a:t>
            </a:r>
            <a:endParaRPr lang="en-US" sz="1400">
              <a:latin typeface="Arial"/>
              <a:cs typeface="Arial"/>
            </a:endParaRPr>
          </a:p>
          <a:p>
            <a:pPr>
              <a:lnSpc>
                <a:spcPct val="150000"/>
              </a:lnSpc>
            </a:pPr>
            <a:r>
              <a:rPr lang="en-GB" sz="1400">
                <a:latin typeface="Arial"/>
                <a:ea typeface="+mn-lt"/>
                <a:cs typeface="Arial"/>
              </a:rPr>
              <a:t>Button, K., </a:t>
            </a:r>
            <a:r>
              <a:rPr lang="en-GB" sz="1400" err="1">
                <a:latin typeface="Arial"/>
                <a:ea typeface="+mn-lt"/>
                <a:cs typeface="Arial"/>
              </a:rPr>
              <a:t>Rossera</a:t>
            </a:r>
            <a:r>
              <a:rPr lang="en-GB" sz="1400">
                <a:latin typeface="Arial"/>
                <a:ea typeface="+mn-lt"/>
                <a:cs typeface="Arial"/>
              </a:rPr>
              <a:t>, F. Barriers to communication. </a:t>
            </a:r>
            <a:r>
              <a:rPr lang="en-GB" sz="1400" i="1">
                <a:latin typeface="Arial"/>
                <a:ea typeface="+mn-lt"/>
                <a:cs typeface="Arial"/>
              </a:rPr>
              <a:t>Ann Reg Sci</a:t>
            </a:r>
            <a:r>
              <a:rPr lang="en-GB" sz="1400">
                <a:latin typeface="Arial"/>
                <a:ea typeface="+mn-lt"/>
                <a:cs typeface="Arial"/>
              </a:rPr>
              <a:t> </a:t>
            </a:r>
            <a:r>
              <a:rPr lang="en-GB" sz="1400" b="1">
                <a:latin typeface="Arial"/>
                <a:ea typeface="+mn-lt"/>
                <a:cs typeface="Arial"/>
              </a:rPr>
              <a:t>24, </a:t>
            </a:r>
            <a:r>
              <a:rPr lang="en-GB" sz="1400">
                <a:latin typeface="Arial"/>
                <a:ea typeface="+mn-lt"/>
                <a:cs typeface="Arial"/>
              </a:rPr>
              <a:t>337–357 (1990).</a:t>
            </a:r>
            <a:endParaRPr lang="en-US" sz="1400">
              <a:latin typeface="Arial"/>
              <a:ea typeface="+mn-lt"/>
              <a:cs typeface="+mn-lt"/>
            </a:endParaRPr>
          </a:p>
          <a:p>
            <a:pPr>
              <a:lnSpc>
                <a:spcPct val="150000"/>
              </a:lnSpc>
            </a:pPr>
            <a:r>
              <a:rPr lang="en-GB" sz="1400" err="1">
                <a:latin typeface="Arial"/>
                <a:ea typeface="+mn-lt"/>
                <a:cs typeface="+mn-lt"/>
              </a:rPr>
              <a:t>CareDocs</a:t>
            </a:r>
            <a:r>
              <a:rPr lang="en-GB" sz="1400">
                <a:latin typeface="Arial"/>
                <a:ea typeface="+mn-lt"/>
                <a:cs typeface="+mn-lt"/>
              </a:rPr>
              <a:t>. 2022. </a:t>
            </a:r>
            <a:r>
              <a:rPr lang="en-GB" sz="1400" i="1">
                <a:latin typeface="Arial"/>
                <a:ea typeface="+mn-lt"/>
                <a:cs typeface="+mn-lt"/>
              </a:rPr>
              <a:t>The importance of effective communication in care - </a:t>
            </a:r>
            <a:r>
              <a:rPr lang="en-GB" sz="1400" i="1" err="1">
                <a:latin typeface="Arial"/>
                <a:ea typeface="+mn-lt"/>
                <a:cs typeface="+mn-lt"/>
              </a:rPr>
              <a:t>CareDocs</a:t>
            </a:r>
            <a:r>
              <a:rPr lang="en-GB" sz="1400" i="1">
                <a:latin typeface="Arial"/>
                <a:ea typeface="+mn-lt"/>
                <a:cs typeface="+mn-lt"/>
              </a:rPr>
              <a:t> Blog</a:t>
            </a:r>
            <a:r>
              <a:rPr lang="en-GB" sz="1400">
                <a:latin typeface="Arial"/>
                <a:ea typeface="+mn-lt"/>
                <a:cs typeface="+mn-lt"/>
              </a:rPr>
              <a:t>. [online] Available at: &lt;https://www.caredocs.co.uk/the-importance-of-effective-communication-in-care/&gt; [Accessed 22 July 2022].</a:t>
            </a:r>
            <a:endParaRPr lang="en-GB" sz="1400">
              <a:latin typeface="Arial"/>
              <a:ea typeface="+mn-lt"/>
              <a:cs typeface="Arial"/>
            </a:endParaRPr>
          </a:p>
          <a:p>
            <a:pPr>
              <a:lnSpc>
                <a:spcPct val="150000"/>
              </a:lnSpc>
            </a:pPr>
            <a:r>
              <a:rPr lang="en-GB" sz="1400">
                <a:latin typeface="Arial"/>
                <a:ea typeface="+mn-lt"/>
                <a:cs typeface="+mn-lt"/>
              </a:rPr>
              <a:t>DeVito, J., n.d. </a:t>
            </a:r>
            <a:r>
              <a:rPr lang="en-GB" sz="1400" i="1">
                <a:latin typeface="Arial"/>
                <a:ea typeface="+mn-lt"/>
                <a:cs typeface="+mn-lt"/>
              </a:rPr>
              <a:t>The interpersonal communication book</a:t>
            </a:r>
            <a:r>
              <a:rPr lang="en-GB" sz="1400">
                <a:latin typeface="Arial"/>
                <a:ea typeface="+mn-lt"/>
                <a:cs typeface="+mn-lt"/>
              </a:rPr>
              <a:t>. 11th ed. Pearson/</a:t>
            </a:r>
            <a:r>
              <a:rPr lang="en-GB" sz="1400" err="1">
                <a:latin typeface="Arial"/>
                <a:ea typeface="+mn-lt"/>
                <a:cs typeface="+mn-lt"/>
              </a:rPr>
              <a:t>Allyn</a:t>
            </a:r>
            <a:r>
              <a:rPr lang="en-GB" sz="1400">
                <a:latin typeface="Arial"/>
                <a:ea typeface="+mn-lt"/>
                <a:cs typeface="+mn-lt"/>
              </a:rPr>
              <a:t> and Bacon.</a:t>
            </a:r>
            <a:endParaRPr lang="en-GB" sz="1400">
              <a:latin typeface="Arial"/>
              <a:cs typeface="Arial"/>
            </a:endParaRPr>
          </a:p>
          <a:p>
            <a:pPr>
              <a:lnSpc>
                <a:spcPct val="150000"/>
              </a:lnSpc>
            </a:pPr>
            <a:r>
              <a:rPr lang="en-GB" sz="1400" err="1">
                <a:latin typeface="Arial"/>
                <a:ea typeface="+mn-lt"/>
                <a:cs typeface="+mn-lt"/>
              </a:rPr>
              <a:t>Moemeka</a:t>
            </a:r>
            <a:r>
              <a:rPr lang="en-GB" sz="1400">
                <a:latin typeface="Arial"/>
                <a:ea typeface="+mn-lt"/>
                <a:cs typeface="+mn-lt"/>
              </a:rPr>
              <a:t>, A., 1994. </a:t>
            </a:r>
            <a:r>
              <a:rPr lang="en-GB" sz="1400" i="1">
                <a:latin typeface="Arial"/>
                <a:ea typeface="+mn-lt"/>
                <a:cs typeface="+mn-lt"/>
              </a:rPr>
              <a:t>Communicating for development</a:t>
            </a:r>
            <a:r>
              <a:rPr lang="en-GB" sz="1400">
                <a:latin typeface="Arial"/>
                <a:ea typeface="+mn-lt"/>
                <a:cs typeface="+mn-lt"/>
              </a:rPr>
              <a:t>. Albany, N.Y: State University of New York Press.</a:t>
            </a:r>
          </a:p>
          <a:p>
            <a:pPr>
              <a:lnSpc>
                <a:spcPct val="150000"/>
              </a:lnSpc>
            </a:pPr>
            <a:r>
              <a:rPr lang="en-GB" sz="1400">
                <a:latin typeface="Arial"/>
                <a:ea typeface="+mn-lt"/>
                <a:cs typeface="+mn-lt"/>
              </a:rPr>
              <a:t>Moss, B., 2012. </a:t>
            </a:r>
            <a:r>
              <a:rPr lang="en-GB" sz="1400" i="1">
                <a:latin typeface="Arial"/>
                <a:ea typeface="+mn-lt"/>
                <a:cs typeface="+mn-lt"/>
              </a:rPr>
              <a:t>Communication skills in health and social care</a:t>
            </a:r>
            <a:r>
              <a:rPr lang="en-GB" sz="1400">
                <a:latin typeface="Arial"/>
                <a:ea typeface="+mn-lt"/>
                <a:cs typeface="+mn-lt"/>
              </a:rPr>
              <a:t>. 2nd ed. Sage Publications Ltd.</a:t>
            </a:r>
          </a:p>
          <a:p>
            <a:pPr>
              <a:lnSpc>
                <a:spcPct val="150000"/>
              </a:lnSpc>
            </a:pPr>
            <a:r>
              <a:rPr lang="en-GB" sz="1400">
                <a:latin typeface="Arial"/>
                <a:ea typeface="+mn-lt"/>
                <a:cs typeface="+mn-lt"/>
              </a:rPr>
              <a:t>Neill, M., 2017. Book Review: Excellence in Internal Communication Management, by Rita </a:t>
            </a:r>
            <a:r>
              <a:rPr lang="en-GB" sz="1400" err="1">
                <a:latin typeface="Arial"/>
                <a:ea typeface="+mn-lt"/>
                <a:cs typeface="+mn-lt"/>
              </a:rPr>
              <a:t>Linjuan</a:t>
            </a:r>
            <a:r>
              <a:rPr lang="en-GB" sz="1400">
                <a:latin typeface="Arial"/>
                <a:ea typeface="+mn-lt"/>
                <a:cs typeface="+mn-lt"/>
              </a:rPr>
              <a:t> Men and Shannon A. Bowen (Eds.). </a:t>
            </a:r>
            <a:r>
              <a:rPr lang="en-GB" sz="1400" i="1">
                <a:latin typeface="Arial"/>
                <a:ea typeface="+mn-lt"/>
                <a:cs typeface="+mn-lt"/>
              </a:rPr>
              <a:t>Journalism &amp;amp; Mass Communication Educator</a:t>
            </a:r>
            <a:r>
              <a:rPr lang="en-GB" sz="1400">
                <a:latin typeface="Arial"/>
                <a:ea typeface="+mn-lt"/>
                <a:cs typeface="+mn-lt"/>
              </a:rPr>
              <a:t>, 72(3), pp.366-368.</a:t>
            </a:r>
          </a:p>
          <a:p>
            <a:pPr>
              <a:lnSpc>
                <a:spcPct val="150000"/>
              </a:lnSpc>
            </a:pPr>
            <a:r>
              <a:rPr lang="en-GB" sz="1400">
                <a:latin typeface="Arial"/>
                <a:ea typeface="+mn-lt"/>
                <a:cs typeface="Arial"/>
              </a:rPr>
              <a:t>Rayudu, C., (2009) Communication, Global Media, Mumbai. Available at: ProQuest </a:t>
            </a:r>
            <a:r>
              <a:rPr lang="en-GB" sz="1400" err="1">
                <a:latin typeface="Arial"/>
                <a:ea typeface="+mn-lt"/>
                <a:cs typeface="Arial"/>
              </a:rPr>
              <a:t>Ebook</a:t>
            </a:r>
            <a:r>
              <a:rPr lang="en-GB" sz="1400">
                <a:latin typeface="Arial"/>
                <a:ea typeface="+mn-lt"/>
                <a:cs typeface="Arial"/>
              </a:rPr>
              <a:t> Central. (Accessed: 23 July 2022).</a:t>
            </a:r>
            <a:endParaRPr lang="en-US" sz="1400">
              <a:latin typeface="Arial"/>
              <a:ea typeface="+mn-lt"/>
              <a:cs typeface="+mn-lt"/>
            </a:endParaRPr>
          </a:p>
          <a:p>
            <a:pPr>
              <a:lnSpc>
                <a:spcPct val="150000"/>
              </a:lnSpc>
            </a:pPr>
            <a:r>
              <a:rPr lang="en-GB" sz="1400">
                <a:latin typeface="Arial"/>
                <a:ea typeface="+mn-lt"/>
                <a:cs typeface="Arial"/>
              </a:rPr>
              <a:t>Robbins, SP. &amp; Coulter MA. (2017) </a:t>
            </a:r>
            <a:r>
              <a:rPr lang="en-GB" sz="1400" i="1">
                <a:latin typeface="Arial"/>
                <a:ea typeface="+mn-lt"/>
                <a:cs typeface="Arial"/>
              </a:rPr>
              <a:t>Management, Global Edition </a:t>
            </a:r>
            <a:r>
              <a:rPr lang="en-GB" sz="1400">
                <a:latin typeface="Arial"/>
                <a:ea typeface="+mn-lt"/>
                <a:cs typeface="Arial"/>
              </a:rPr>
              <a:t>Harlow, United Kingdom: Pearson Education Limited. Available from: ProQuest </a:t>
            </a:r>
            <a:r>
              <a:rPr lang="en-GB" sz="1400" err="1">
                <a:latin typeface="Arial"/>
                <a:ea typeface="+mn-lt"/>
                <a:cs typeface="Arial"/>
              </a:rPr>
              <a:t>Ebook</a:t>
            </a:r>
            <a:r>
              <a:rPr lang="en-GB" sz="1400">
                <a:latin typeface="Arial"/>
                <a:ea typeface="+mn-lt"/>
                <a:cs typeface="Arial"/>
              </a:rPr>
              <a:t> Central. (Accessed: 23 July 2022).</a:t>
            </a:r>
            <a:endParaRPr lang="en-US" sz="1400">
              <a:latin typeface="Arial"/>
              <a:ea typeface="+mn-lt"/>
              <a:cs typeface="+mn-lt"/>
            </a:endParaRPr>
          </a:p>
          <a:p>
            <a:pPr>
              <a:lnSpc>
                <a:spcPct val="150000"/>
              </a:lnSpc>
            </a:pPr>
            <a:r>
              <a:rPr lang="en-GB" sz="1400">
                <a:latin typeface="Arial"/>
                <a:ea typeface="+mn-lt"/>
                <a:cs typeface="+mn-lt"/>
              </a:rPr>
              <a:t>West, R. and Turner, L., n.d. </a:t>
            </a:r>
            <a:r>
              <a:rPr lang="en-GB" sz="1400" i="1">
                <a:latin typeface="Arial"/>
                <a:ea typeface="+mn-lt"/>
                <a:cs typeface="+mn-lt"/>
              </a:rPr>
              <a:t>Introducing communication theory</a:t>
            </a:r>
            <a:r>
              <a:rPr lang="en-GB" sz="1400">
                <a:latin typeface="Arial"/>
                <a:ea typeface="+mn-lt"/>
                <a:cs typeface="+mn-lt"/>
              </a:rPr>
              <a:t>. New York: NY : McGraw-Hill Education.</a:t>
            </a:r>
            <a:endParaRPr lang="en-GB" sz="1400">
              <a:latin typeface="Arial"/>
              <a:ea typeface="+mn-lt"/>
              <a:cs typeface="Arial"/>
            </a:endParaRPr>
          </a:p>
          <a:p>
            <a:pPr marL="0" indent="0">
              <a:buNone/>
            </a:pPr>
            <a:endParaRPr lang="en-GB" sz="1400">
              <a:latin typeface="Arial"/>
              <a:ea typeface="+mn-lt"/>
              <a:cs typeface="Arial"/>
            </a:endParaRPr>
          </a:p>
          <a:p>
            <a:endParaRPr lang="en-GB" sz="1400">
              <a:latin typeface="Arial"/>
              <a:ea typeface="+mn-lt"/>
              <a:cs typeface="Arial"/>
            </a:endParaRPr>
          </a:p>
          <a:p>
            <a:pPr marL="0" indent="0">
              <a:buNone/>
            </a:pPr>
            <a:endParaRPr lang="en-GB">
              <a:ea typeface="+mn-lt"/>
              <a:cs typeface="+mn-lt"/>
            </a:endParaRPr>
          </a:p>
        </p:txBody>
      </p:sp>
    </p:spTree>
    <p:extLst>
      <p:ext uri="{BB962C8B-B14F-4D97-AF65-F5344CB8AC3E}">
        <p14:creationId xmlns:p14="http://schemas.microsoft.com/office/powerpoint/2010/main" val="10000035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4FD4B-3326-1CC0-B692-968388ED1AF6}"/>
              </a:ext>
            </a:extLst>
          </p:cNvPr>
          <p:cNvSpPr txBox="1">
            <a:spLocks/>
          </p:cNvSpPr>
          <p:nvPr/>
        </p:nvSpPr>
        <p:spPr>
          <a:xfrm>
            <a:off x="3461385" y="2777491"/>
            <a:ext cx="5269230" cy="788670"/>
          </a:xfrm>
          <a:prstGeom prst="rect">
            <a:avLst/>
          </a:prstGeom>
        </p:spPr>
        <p:txBody>
          <a:bodyPr vert="horz" lIns="91440" tIns="45720" rIns="91440" bIns="45720" rtlCol="0" anchor="t">
            <a:normAutofit/>
          </a:bodyPr>
          <a:lstStyle>
            <a:lvl1pPr algn="l" defTabSz="914400" rtl="0" eaLnBrk="1" latinLnBrk="0" hangingPunct="1">
              <a:lnSpc>
                <a:spcPct val="110000"/>
              </a:lnSpc>
              <a:spcBef>
                <a:spcPct val="0"/>
              </a:spcBef>
              <a:buNone/>
              <a:defRPr sz="3200" b="1" kern="1200">
                <a:solidFill>
                  <a:schemeClr val="tx1"/>
                </a:solidFill>
                <a:effectLst/>
                <a:latin typeface="+mj-lt"/>
                <a:ea typeface="+mj-ea"/>
                <a:cs typeface="+mj-cs"/>
              </a:defRPr>
            </a:lvl1pPr>
          </a:lstStyle>
          <a:p>
            <a:r>
              <a:rPr lang="en-US" sz="3600"/>
              <a:t>Teamwork evaluation</a:t>
            </a:r>
          </a:p>
        </p:txBody>
      </p:sp>
    </p:spTree>
    <p:extLst>
      <p:ext uri="{BB962C8B-B14F-4D97-AF65-F5344CB8AC3E}">
        <p14:creationId xmlns:p14="http://schemas.microsoft.com/office/powerpoint/2010/main" val="1472139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Rectangle 11">
            <a:extLst>
              <a:ext uri="{FF2B5EF4-FFF2-40B4-BE49-F238E27FC236}">
                <a16:creationId xmlns:a16="http://schemas.microsoft.com/office/drawing/2014/main" id="{998D6E90-577B-4973-B60A-2700290E6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3FA95682-BEE6-4B33-BA34-7E7BE4978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Table 4">
            <a:extLst>
              <a:ext uri="{FF2B5EF4-FFF2-40B4-BE49-F238E27FC236}">
                <a16:creationId xmlns:a16="http://schemas.microsoft.com/office/drawing/2014/main" id="{855FA7B3-ED33-1250-0595-71B887889F85}"/>
              </a:ext>
            </a:extLst>
          </p:cNvPr>
          <p:cNvGraphicFramePr>
            <a:graphicFrameLocks noGrp="1"/>
          </p:cNvGraphicFramePr>
          <p:nvPr>
            <p:extLst>
              <p:ext uri="{D42A27DB-BD31-4B8C-83A1-F6EECF244321}">
                <p14:modId xmlns:p14="http://schemas.microsoft.com/office/powerpoint/2010/main" val="3588414746"/>
              </p:ext>
            </p:extLst>
          </p:nvPr>
        </p:nvGraphicFramePr>
        <p:xfrm>
          <a:off x="228600" y="466962"/>
          <a:ext cx="11026141" cy="6391038"/>
        </p:xfrm>
        <a:graphic>
          <a:graphicData uri="http://schemas.openxmlformats.org/drawingml/2006/table">
            <a:tbl>
              <a:tblPr firstRow="1" bandRow="1">
                <a:noFill/>
              </a:tblPr>
              <a:tblGrid>
                <a:gridCol w="6304877">
                  <a:extLst>
                    <a:ext uri="{9D8B030D-6E8A-4147-A177-3AD203B41FA5}">
                      <a16:colId xmlns:a16="http://schemas.microsoft.com/office/drawing/2014/main" val="1381715570"/>
                    </a:ext>
                  </a:extLst>
                </a:gridCol>
                <a:gridCol w="4721264">
                  <a:extLst>
                    <a:ext uri="{9D8B030D-6E8A-4147-A177-3AD203B41FA5}">
                      <a16:colId xmlns:a16="http://schemas.microsoft.com/office/drawing/2014/main" val="3579679796"/>
                    </a:ext>
                  </a:extLst>
                </a:gridCol>
              </a:tblGrid>
              <a:tr h="470209">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ctr"/>
                      <a:r>
                        <a:rPr lang="en-GB" sz="1800" b="1" cap="none" spc="0">
                          <a:solidFill>
                            <a:schemeClr val="tx1"/>
                          </a:solidFill>
                          <a:latin typeface="Arial" panose="020B0604020202020204" pitchFamily="34" charset="0"/>
                          <a:cs typeface="Arial" panose="020B0604020202020204" pitchFamily="34" charset="0"/>
                        </a:rPr>
                        <a:t>Teamwork Evaluation </a:t>
                      </a:r>
                    </a:p>
                  </a:txBody>
                  <a:tcPr marL="88703" marR="126718" marT="25344" marB="190078" anchor="b">
                    <a:lnL w="12700" cmpd="sng">
                      <a:noFill/>
                    </a:lnL>
                    <a:lnR w="12700" cmpd="sng">
                      <a:noFill/>
                    </a:lnR>
                    <a:lnT w="9525" cap="flat" cmpd="sng" algn="ctr">
                      <a:noFill/>
                      <a:prstDash val="solid"/>
                    </a:lnT>
                    <a:lnB w="38100" cmpd="sng">
                      <a:noFill/>
                    </a:lnB>
                    <a:lnTlToBr w="12700" cmpd="sng">
                      <a:noFill/>
                      <a:prstDash val="solid"/>
                    </a:lnTlToBr>
                    <a:lnBlToTr w="12700" cmpd="sng">
                      <a:noFill/>
                      <a:prstDash val="solid"/>
                    </a:lnBlToTr>
                    <a:no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ctr"/>
                      <a:r>
                        <a:rPr lang="en-GB" sz="1800" b="1" cap="none" spc="0">
                          <a:solidFill>
                            <a:schemeClr val="tx1"/>
                          </a:solidFill>
                          <a:latin typeface="Arial" panose="020B0604020202020204" pitchFamily="34" charset="0"/>
                          <a:cs typeface="Arial" panose="020B0604020202020204" pitchFamily="34" charset="0"/>
                        </a:rPr>
                        <a:t>Team responses. </a:t>
                      </a:r>
                    </a:p>
                  </a:txBody>
                  <a:tcPr marL="88703" marR="126718" marT="25344" marB="190078" anchor="b">
                    <a:lnL w="12700" cmpd="sng">
                      <a:noFill/>
                    </a:lnL>
                    <a:lnR w="12700" cmpd="sng">
                      <a:noFill/>
                    </a:lnR>
                    <a:lnT w="9525" cap="flat" cmpd="sng" algn="ctr">
                      <a:noFill/>
                      <a:prstDash val="solid"/>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160018179"/>
                  </a:ext>
                </a:extLst>
              </a:tr>
              <a:tr h="111634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GB" sz="1800" cap="none" spc="0">
                          <a:solidFill>
                            <a:schemeClr val="tx1"/>
                          </a:solidFill>
                          <a:latin typeface="Arial" panose="020B0604020202020204" pitchFamily="34" charset="0"/>
                          <a:cs typeface="Arial" panose="020B0604020202020204" pitchFamily="34" charset="0"/>
                        </a:rPr>
                        <a:t>Who was in your team? </a:t>
                      </a:r>
                    </a:p>
                    <a:p>
                      <a:endParaRPr lang="en-GB" sz="1800" cap="none" spc="0">
                        <a:solidFill>
                          <a:schemeClr val="tx1"/>
                        </a:solidFill>
                        <a:latin typeface="Arial" panose="020B0604020202020204" pitchFamily="34" charset="0"/>
                        <a:cs typeface="Arial" panose="020B0604020202020204" pitchFamily="34" charset="0"/>
                      </a:endParaRPr>
                    </a:p>
                  </a:txBody>
                  <a:tcPr marL="88703" marR="126718" marT="25344" marB="190078">
                    <a:lnL w="9525" cap="flat" cmpd="sng" algn="ctr">
                      <a:solidFill>
                        <a:schemeClr val="tx1"/>
                      </a:solidFill>
                      <a:prstDash val="solid"/>
                    </a:lnL>
                    <a:lnR w="12700" cmpd="sng">
                      <a:noFill/>
                      <a:prstDash val="solid"/>
                    </a:lnR>
                    <a:lnT w="38100" cmpd="sng">
                      <a:noFill/>
                    </a:lnT>
                    <a:lnB w="9525" cap="flat" cmpd="sng" algn="ctr">
                      <a:no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cap="none" spc="0" err="1">
                          <a:solidFill>
                            <a:schemeClr val="tx1"/>
                          </a:solidFill>
                          <a:latin typeface="Arial" panose="020B0604020202020204" pitchFamily="34" charset="0"/>
                          <a:cs typeface="Arial" panose="020B0604020202020204" pitchFamily="34" charset="0"/>
                        </a:rPr>
                        <a:t>Ajah</a:t>
                      </a:r>
                      <a:r>
                        <a:rPr lang="en-GB" sz="1800" cap="none" spc="0">
                          <a:solidFill>
                            <a:schemeClr val="tx1"/>
                          </a:solidFill>
                          <a:latin typeface="Arial" panose="020B0604020202020204" pitchFamily="34" charset="0"/>
                          <a:cs typeface="Arial" panose="020B0604020202020204" pitchFamily="34" charset="0"/>
                        </a:rPr>
                        <a:t> Jammeh, Gabriela </a:t>
                      </a:r>
                      <a:r>
                        <a:rPr lang="en-GB" sz="1800" cap="none" spc="0" err="1">
                          <a:solidFill>
                            <a:schemeClr val="tx1"/>
                          </a:solidFill>
                          <a:latin typeface="Arial" panose="020B0604020202020204" pitchFamily="34" charset="0"/>
                          <a:cs typeface="Arial" panose="020B0604020202020204" pitchFamily="34" charset="0"/>
                        </a:rPr>
                        <a:t>Pirlica</a:t>
                      </a:r>
                      <a:r>
                        <a:rPr lang="en-GB" sz="1800" cap="none" spc="0">
                          <a:solidFill>
                            <a:schemeClr val="tx1"/>
                          </a:solidFill>
                          <a:latin typeface="Arial" panose="020B0604020202020204" pitchFamily="34" charset="0"/>
                          <a:cs typeface="Arial" panose="020B0604020202020204" pitchFamily="34" charset="0"/>
                        </a:rPr>
                        <a:t> and </a:t>
                      </a:r>
                      <a:r>
                        <a:rPr lang="en-GB" sz="1800" cap="none" spc="0" err="1">
                          <a:solidFill>
                            <a:schemeClr val="tx1"/>
                          </a:solidFill>
                          <a:latin typeface="Arial" panose="020B0604020202020204" pitchFamily="34" charset="0"/>
                          <a:cs typeface="Arial" panose="020B0604020202020204" pitchFamily="34" charset="0"/>
                        </a:rPr>
                        <a:t>Nnabuike</a:t>
                      </a:r>
                      <a:r>
                        <a:rPr lang="en-GB" sz="1800" cap="none" spc="0">
                          <a:solidFill>
                            <a:schemeClr val="tx1"/>
                          </a:solidFill>
                          <a:latin typeface="Arial" panose="020B0604020202020204" pitchFamily="34" charset="0"/>
                          <a:cs typeface="Arial" panose="020B0604020202020204" pitchFamily="34" charset="0"/>
                        </a:rPr>
                        <a:t> Onyemauwa.</a:t>
                      </a:r>
                    </a:p>
                    <a:p>
                      <a:endParaRPr lang="en-GB" sz="1700" cap="none" spc="0">
                        <a:solidFill>
                          <a:schemeClr val="tx1"/>
                        </a:solidFill>
                      </a:endParaRPr>
                    </a:p>
                  </a:txBody>
                  <a:tcPr marL="88703" marR="126718" marT="25344" marB="190078">
                    <a:lnL w="12700" cmpd="sng">
                      <a:noFill/>
                      <a:prstDash val="solid"/>
                    </a:lnL>
                    <a:lnR w="12700" cmpd="sng">
                      <a:noFill/>
                      <a:prstDash val="solid"/>
                    </a:lnR>
                    <a:lnT w="38100" cmpd="sng">
                      <a:noFill/>
                    </a:lnT>
                    <a:lnB w="9525" cap="flat" cmpd="sng" algn="ctr">
                      <a:no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2318373457"/>
                  </a:ext>
                </a:extLst>
              </a:tr>
              <a:tr h="100629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cap="none" spc="0">
                          <a:solidFill>
                            <a:schemeClr val="tx1"/>
                          </a:solidFill>
                          <a:latin typeface="Arial" panose="020B0604020202020204" pitchFamily="34" charset="0"/>
                          <a:cs typeface="Arial" panose="020B0604020202020204" pitchFamily="34" charset="0"/>
                        </a:rPr>
                        <a:t>What were the key strengths of your team? </a:t>
                      </a:r>
                    </a:p>
                    <a:p>
                      <a:endParaRPr lang="en-GB" sz="1800" cap="none" spc="0">
                        <a:solidFill>
                          <a:schemeClr val="tx1"/>
                        </a:solidFill>
                        <a:latin typeface="Arial" panose="020B0604020202020204" pitchFamily="34" charset="0"/>
                        <a:cs typeface="Arial" panose="020B0604020202020204" pitchFamily="34" charset="0"/>
                      </a:endParaRPr>
                    </a:p>
                  </a:txBody>
                  <a:tcPr marL="88703" marR="126718" marT="25344" marB="190078">
                    <a:lnL w="9525" cap="flat" cmpd="sng" algn="ctr">
                      <a:solidFill>
                        <a:schemeClr val="tx1"/>
                      </a:solidFill>
                      <a:prstDash val="solid"/>
                    </a:lnL>
                    <a:lnR w="12700" cmpd="sng">
                      <a:noFill/>
                      <a:prstDash val="solid"/>
                    </a:lnR>
                    <a:lnT w="9525" cap="flat" cmpd="sng" algn="ctr">
                      <a:noFill/>
                      <a:prstDash val="solid"/>
                    </a:lnT>
                    <a:lnB w="12700" cmpd="sng">
                      <a:noFill/>
                      <a:prstDash val="soli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cap="none" spc="0">
                          <a:solidFill>
                            <a:schemeClr val="tx1"/>
                          </a:solidFill>
                          <a:latin typeface="Arial" panose="020B0604020202020204" pitchFamily="34" charset="0"/>
                          <a:cs typeface="Arial" panose="020B0604020202020204" pitchFamily="34" charset="0"/>
                        </a:rPr>
                        <a:t>Team spirit and Organisation.</a:t>
                      </a:r>
                    </a:p>
                    <a:p>
                      <a:endParaRPr lang="en-GB" sz="1700" cap="none" spc="0">
                        <a:solidFill>
                          <a:schemeClr val="tx1"/>
                        </a:solidFill>
                      </a:endParaRPr>
                    </a:p>
                  </a:txBody>
                  <a:tcPr marL="88703" marR="126718" marT="25344" marB="190078">
                    <a:lnL w="12700" cmpd="sng">
                      <a:noFill/>
                      <a:prstDash val="solid"/>
                    </a:lnL>
                    <a:lnR w="12700" cmpd="sng">
                      <a:noFill/>
                      <a:prstDash val="solid"/>
                    </a:lnR>
                    <a:lnT w="9525" cap="flat" cmpd="sng" algn="ctr">
                      <a:noFill/>
                      <a:prstDash val="solid"/>
                    </a:lnT>
                    <a:lnB w="12700" cmpd="sng">
                      <a:noFill/>
                      <a:prstDash val="soli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2507276796"/>
                  </a:ext>
                </a:extLst>
              </a:tr>
              <a:tr h="1349624">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cap="none" spc="0">
                          <a:solidFill>
                            <a:schemeClr val="tx1"/>
                          </a:solidFill>
                          <a:latin typeface="Arial" panose="020B0604020202020204" pitchFamily="34" charset="0"/>
                          <a:cs typeface="Arial" panose="020B0604020202020204" pitchFamily="34" charset="0"/>
                        </a:rPr>
                        <a:t>What were the challenges that you overcame as a team?</a:t>
                      </a:r>
                    </a:p>
                    <a:p>
                      <a:endParaRPr lang="en-GB" sz="1800" cap="none" spc="0">
                        <a:solidFill>
                          <a:schemeClr val="tx1"/>
                        </a:solidFill>
                        <a:latin typeface="Arial" panose="020B0604020202020204" pitchFamily="34" charset="0"/>
                        <a:cs typeface="Arial" panose="020B0604020202020204" pitchFamily="34" charset="0"/>
                      </a:endParaRPr>
                    </a:p>
                  </a:txBody>
                  <a:tcPr marL="88703" marR="126718" marT="25344" marB="190078">
                    <a:lnL w="9525" cap="flat" cmpd="sng" algn="ctr">
                      <a:solidFill>
                        <a:schemeClr val="tx1"/>
                      </a:solidFill>
                      <a:prstDash val="solid"/>
                    </a:lnL>
                    <a:lnR w="12700" cmpd="sng">
                      <a:noFill/>
                      <a:prstDash val="solid"/>
                    </a:lnR>
                    <a:lnT w="12700" cmpd="sng">
                      <a:noFill/>
                      <a:prstDash val="solid"/>
                    </a:lnT>
                    <a:lnB w="9525" cap="flat" cmpd="sng" algn="ctr">
                      <a:no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cap="none" spc="0">
                          <a:solidFill>
                            <a:schemeClr val="tx1"/>
                          </a:solidFill>
                          <a:latin typeface="Arial" panose="020B0604020202020204" pitchFamily="34" charset="0"/>
                          <a:cs typeface="Arial" panose="020B0604020202020204" pitchFamily="34" charset="0"/>
                        </a:rPr>
                        <a:t>Time Management in regard of working simultaneous with studies.</a:t>
                      </a:r>
                    </a:p>
                    <a:p>
                      <a:endParaRPr lang="en-GB" sz="1700" cap="none" spc="0">
                        <a:solidFill>
                          <a:schemeClr val="tx1"/>
                        </a:solidFill>
                      </a:endParaRPr>
                    </a:p>
                  </a:txBody>
                  <a:tcPr marL="88703" marR="126718" marT="25344" marB="190078">
                    <a:lnL w="12700" cmpd="sng">
                      <a:noFill/>
                      <a:prstDash val="solid"/>
                    </a:lnL>
                    <a:lnR w="12700" cmpd="sng">
                      <a:noFill/>
                      <a:prstDash val="solid"/>
                    </a:lnR>
                    <a:lnT w="12700" cmpd="sng">
                      <a:noFill/>
                      <a:prstDash val="solid"/>
                    </a:lnT>
                    <a:lnB w="9525" cap="flat" cmpd="sng" algn="ctr">
                      <a:no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913256840"/>
                  </a:ext>
                </a:extLst>
              </a:tr>
              <a:tr h="1260346">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cap="none" spc="0">
                          <a:solidFill>
                            <a:schemeClr val="tx1"/>
                          </a:solidFill>
                          <a:latin typeface="Arial" panose="020B0604020202020204" pitchFamily="34" charset="0"/>
                          <a:cs typeface="Arial" panose="020B0604020202020204" pitchFamily="34" charset="0"/>
                        </a:rPr>
                        <a:t>What would you do differently if you worked as a team again?</a:t>
                      </a:r>
                    </a:p>
                    <a:p>
                      <a:endParaRPr lang="en-GB" sz="1800" cap="none" spc="0">
                        <a:solidFill>
                          <a:schemeClr val="tx1"/>
                        </a:solidFill>
                        <a:latin typeface="Arial" panose="020B0604020202020204" pitchFamily="34" charset="0"/>
                        <a:cs typeface="Arial" panose="020B0604020202020204" pitchFamily="34" charset="0"/>
                      </a:endParaRPr>
                    </a:p>
                    <a:p>
                      <a:r>
                        <a:rPr lang="en-GB" sz="1800" cap="none" spc="0">
                          <a:solidFill>
                            <a:schemeClr val="tx1"/>
                          </a:solidFill>
                          <a:latin typeface="Arial" panose="020B0604020202020204" pitchFamily="34" charset="0"/>
                          <a:cs typeface="Arial" panose="020B0604020202020204" pitchFamily="34" charset="0"/>
                        </a:rPr>
                        <a:t>.</a:t>
                      </a:r>
                    </a:p>
                  </a:txBody>
                  <a:tcPr marL="88703" marR="126718" marT="25344" marB="190078">
                    <a:lnL w="9525" cap="flat" cmpd="sng" algn="ctr">
                      <a:solidFill>
                        <a:schemeClr val="tx1"/>
                      </a:solidFill>
                      <a:prstDash val="solid"/>
                    </a:lnL>
                    <a:lnR w="12700" cmpd="sng">
                      <a:noFill/>
                      <a:prstDash val="solid"/>
                    </a:lnR>
                    <a:lnT w="9525" cap="flat" cmpd="sng" algn="ctr">
                      <a:noFill/>
                      <a:prstDash val="solid"/>
                    </a:lnT>
                    <a:lnB w="12700" cmpd="sng">
                      <a:noFill/>
                      <a:prstDash val="solid"/>
                    </a:lnB>
                    <a:lnTlToBr w="12700" cmpd="sng">
                      <a:noFill/>
                      <a:prstDash val="solid"/>
                    </a:lnTlToBr>
                    <a:lnBlToTr w="12700" cmpd="sng">
                      <a:noFill/>
                      <a:prstDash val="solid"/>
                    </a:lnBlToTr>
                    <a:solidFill>
                      <a:schemeClr val="bg1">
                        <a:lumMod val="95000"/>
                      </a:scheme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GB" sz="1800" cap="none" spc="0">
                          <a:solidFill>
                            <a:schemeClr val="tx1"/>
                          </a:solidFill>
                          <a:latin typeface="Arial" panose="020B0604020202020204" pitchFamily="34" charset="0"/>
                          <a:cs typeface="Arial" panose="020B0604020202020204" pitchFamily="34" charset="0"/>
                        </a:rPr>
                        <a:t>In all honesty, not much.</a:t>
                      </a:r>
                      <a:endParaRPr lang="en-GB" sz="1800" cap="none" spc="0">
                        <a:solidFill>
                          <a:schemeClr val="tx1"/>
                        </a:solidFill>
                      </a:endParaRPr>
                    </a:p>
                  </a:txBody>
                  <a:tcPr marL="88703" marR="126718" marT="25344" marB="190078">
                    <a:lnL w="12700" cmpd="sng">
                      <a:noFill/>
                      <a:prstDash val="solid"/>
                    </a:lnL>
                    <a:lnR w="12700" cmpd="sng">
                      <a:noFill/>
                      <a:prstDash val="solid"/>
                    </a:lnR>
                    <a:lnT w="9525" cap="flat" cmpd="sng" algn="ctr">
                      <a:noFill/>
                      <a:prstDash val="solid"/>
                    </a:lnT>
                    <a:lnB w="12700" cmpd="sng">
                      <a:noFill/>
                      <a:prstDash val="soli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771358641"/>
                  </a:ext>
                </a:extLst>
              </a:tr>
              <a:tr h="111634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GB" sz="1800" cap="none" spc="0">
                          <a:solidFill>
                            <a:schemeClr val="tx1"/>
                          </a:solidFill>
                          <a:latin typeface="Arial" panose="020B0604020202020204" pitchFamily="34" charset="0"/>
                          <a:cs typeface="Arial" panose="020B0604020202020204" pitchFamily="34" charset="0"/>
                        </a:rPr>
                        <a:t>How would you rate your team working? Out of 10? </a:t>
                      </a:r>
                    </a:p>
                    <a:p>
                      <a:endParaRPr lang="en-GB" sz="1800" cap="none" spc="0">
                        <a:solidFill>
                          <a:schemeClr val="tx1"/>
                        </a:solidFill>
                        <a:latin typeface="Arial" panose="020B0604020202020204" pitchFamily="34" charset="0"/>
                        <a:cs typeface="Arial" panose="020B0604020202020204" pitchFamily="34" charset="0"/>
                      </a:endParaRPr>
                    </a:p>
                  </a:txBody>
                  <a:tcPr marL="88703" marR="126718" marT="25344" marB="190078">
                    <a:lnL w="9525" cap="flat" cmpd="sng" algn="ctr">
                      <a:solidFill>
                        <a:schemeClr val="tx1"/>
                      </a:solid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cap="none" spc="0">
                          <a:solidFill>
                            <a:schemeClr val="tx1"/>
                          </a:solidFill>
                        </a:rPr>
                        <a:t> </a:t>
                      </a:r>
                      <a:r>
                        <a:rPr lang="en-GB" sz="1800" cap="none" spc="0">
                          <a:solidFill>
                            <a:schemeClr val="tx1"/>
                          </a:solidFill>
                          <a:latin typeface="Arial" panose="020B0604020202020204" pitchFamily="34" charset="0"/>
                          <a:cs typeface="Arial" panose="020B0604020202020204" pitchFamily="34" charset="0"/>
                        </a:rPr>
                        <a:t>Solid 8.5.</a:t>
                      </a:r>
                    </a:p>
                    <a:p>
                      <a:endParaRPr lang="en-GB" sz="1700" cap="none" spc="0">
                        <a:solidFill>
                          <a:schemeClr val="tx1"/>
                        </a:solidFill>
                      </a:endParaRPr>
                    </a:p>
                  </a:txBody>
                  <a:tcPr marL="88703" marR="126718" marT="25344" marB="190078">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4046282690"/>
      </p:ext>
    </p:extLst>
  </p:cSld>
  <p:clrMapOvr>
    <a:masterClrMapping/>
  </p:clrMapOvr>
</p:sld>
</file>

<file path=ppt/theme/theme1.xml><?xml version="1.0" encoding="utf-8"?>
<a:theme xmlns:a="http://schemas.openxmlformats.org/drawingml/2006/main" name="BlocksVTI">
  <a:themeElements>
    <a:clrScheme name="Blocks">
      <a:dk1>
        <a:sysClr val="windowText" lastClr="000000"/>
      </a:dk1>
      <a:lt1>
        <a:sysClr val="window" lastClr="FFFFFF"/>
      </a:lt1>
      <a:dk2>
        <a:srgbClr val="1B3843"/>
      </a:dk2>
      <a:lt2>
        <a:srgbClr val="F2F3F1"/>
      </a:lt2>
      <a:accent1>
        <a:srgbClr val="7A8592"/>
      </a:accent1>
      <a:accent2>
        <a:srgbClr val="8C8C96"/>
      </a:accent2>
      <a:accent3>
        <a:srgbClr val="7A6C76"/>
      </a:accent3>
      <a:accent4>
        <a:srgbClr val="A7AA9D"/>
      </a:accent4>
      <a:accent5>
        <a:srgbClr val="63787F"/>
      </a:accent5>
      <a:accent6>
        <a:srgbClr val="889DA5"/>
      </a:accent6>
      <a:hlink>
        <a:srgbClr val="71819B"/>
      </a:hlink>
      <a:folHlink>
        <a:srgbClr val="7E8B85"/>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sVTI" id="{31656FE6-20D8-4105-85EA-706EC9332BE9}" vid="{039DFFC9-9B25-4063-9235-B287A446F5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BlocksVTI</vt:lpstr>
      <vt:lpstr> Strategies for Effective Communication in a Health and  Social care Setting</vt:lpstr>
      <vt:lpstr>Introduction</vt:lpstr>
      <vt:lpstr>Benefits of effective communication </vt:lpstr>
      <vt:lpstr>Communication methods applied in Assisted Living</vt:lpstr>
      <vt:lpstr>Utilization of models of communication in Assisted Living</vt:lpstr>
      <vt:lpstr>Barriers to effective communication with external stakeholders</vt:lpstr>
      <vt:lpstr>Channels of communication and improvement of performance</vt:lpstr>
      <vt:lpstr>Conclusion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Nnabuike Onyemauwa (2120203)</dc:creator>
  <cp:revision>2</cp:revision>
  <dcterms:created xsi:type="dcterms:W3CDTF">2022-07-06T15:46:56Z</dcterms:created>
  <dcterms:modified xsi:type="dcterms:W3CDTF">2022-07-24T12:13:36Z</dcterms:modified>
</cp:coreProperties>
</file>