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7" r:id="rId2"/>
    <p:sldId id="261" r:id="rId3"/>
    <p:sldId id="263" r:id="rId4"/>
    <p:sldId id="264" r:id="rId5"/>
    <p:sldId id="278" r:id="rId6"/>
    <p:sldId id="265" r:id="rId7"/>
    <p:sldId id="272" r:id="rId8"/>
    <p:sldId id="273" r:id="rId9"/>
    <p:sldId id="276" r:id="rId10"/>
    <p:sldId id="27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6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73685-3616-4645-B942-E62427B58B72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4ECE1-6D93-45DF-9DC0-2D3604DF03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160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E862BC-EFB1-4B40-8E27-6AA67A572A4F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761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845900-1DB4-4C0E-AEF0-91D026C69CA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4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67094"/>
            <a:ext cx="10363827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735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9097" y="2166737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 Psychology &amp; Counselling</a:t>
            </a:r>
            <a:r>
              <a:rPr lang="en-GB" dirty="0" smtClean="0"/>
              <a:t>: </a:t>
            </a:r>
            <a:br>
              <a:rPr lang="en-GB" dirty="0" smtClean="0"/>
            </a:br>
            <a:r>
              <a:rPr lang="en-GB" dirty="0" smtClean="0"/>
              <a:t>TEN</a:t>
            </a:r>
            <a:r>
              <a:rPr lang="en-GB" dirty="0" smtClean="0"/>
              <a:t> </a:t>
            </a:r>
            <a:r>
              <a:rPr lang="en-GB" dirty="0" smtClean="0"/>
              <a:t>Minute Tutorials: 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Identifying a Research Idea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2200" dirty="0" smtClean="0"/>
              <a:t>Presented by Dr </a:t>
            </a:r>
            <a:r>
              <a:rPr lang="en-GB" sz="2200" dirty="0" err="1" smtClean="0"/>
              <a:t>ceri</a:t>
            </a:r>
            <a:r>
              <a:rPr lang="en-GB" sz="2200" dirty="0" smtClean="0"/>
              <a:t> Phelps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59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625" y="1844824"/>
            <a:ext cx="6926799" cy="3457068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2855640" y="692696"/>
            <a:ext cx="6172200" cy="85725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Doing “good” research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097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75520" y="18864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sz="2800" dirty="0">
                <a:solidFill>
                  <a:schemeClr val="accent1">
                    <a:satMod val="150000"/>
                  </a:schemeClr>
                </a:solidFill>
              </a:rPr>
              <a:t>Ideas for Research:</a:t>
            </a:r>
            <a:r>
              <a:rPr lang="en-GB" sz="48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Getting Started</a:t>
            </a:r>
            <a:endParaRPr lang="en-GB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75520" y="1484785"/>
            <a:ext cx="8229600" cy="4530725"/>
          </a:xfrm>
        </p:spPr>
        <p:txBody>
          <a:bodyPr/>
          <a:lstStyle/>
          <a:p>
            <a:pPr eaLnBrk="1" hangingPunct="1"/>
            <a:r>
              <a:rPr lang="en-GB" dirty="0"/>
              <a:t>Often seems overwhelming</a:t>
            </a:r>
          </a:p>
          <a:p>
            <a:pPr eaLnBrk="1" hangingPunct="1"/>
            <a:endParaRPr lang="en-GB" dirty="0"/>
          </a:p>
          <a:p>
            <a:pPr eaLnBrk="1" hangingPunct="1"/>
            <a:r>
              <a:rPr lang="en-GB" dirty="0"/>
              <a:t>Don’t be (too) overwhelmed by the amount of information already out there</a:t>
            </a:r>
          </a:p>
          <a:p>
            <a:pPr eaLnBrk="1" hangingPunct="1"/>
            <a:endParaRPr lang="en-GB" dirty="0"/>
          </a:p>
          <a:p>
            <a:pPr eaLnBrk="1" hangingPunct="1"/>
            <a:r>
              <a:rPr lang="en-GB" dirty="0"/>
              <a:t>Pick a topic that interests you:</a:t>
            </a:r>
          </a:p>
          <a:p>
            <a:pPr lvl="1" eaLnBrk="1" hangingPunct="1"/>
            <a:r>
              <a:rPr lang="en-GB" dirty="0"/>
              <a:t>By group e.g. racial group, firemen, lay public</a:t>
            </a:r>
          </a:p>
          <a:p>
            <a:pPr lvl="1" eaLnBrk="1" hangingPunct="1"/>
            <a:r>
              <a:rPr lang="en-GB" dirty="0"/>
              <a:t>By behaviours e.g. binge-drinking, memory recall</a:t>
            </a:r>
          </a:p>
          <a:p>
            <a:pPr lvl="1" eaLnBrk="1" hangingPunct="1"/>
            <a:r>
              <a:rPr lang="en-GB" dirty="0"/>
              <a:t>By topic e.g. prejudice, mental health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9463" y="3644900"/>
            <a:ext cx="17653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73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endParaRPr lang="en-US" sz="1400">
              <a:solidFill>
                <a:srgbClr val="FFFEB1"/>
              </a:solidFill>
            </a:endParaRPr>
          </a:p>
        </p:txBody>
      </p:sp>
      <p:sp>
        <p:nvSpPr>
          <p:cNvPr id="14336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03512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sz="2800" dirty="0">
                <a:solidFill>
                  <a:schemeClr val="accent1">
                    <a:satMod val="150000"/>
                  </a:schemeClr>
                </a:solidFill>
              </a:rPr>
              <a:t>Ideas for Research</a:t>
            </a:r>
            <a:r>
              <a:rPr lang="en-GB" sz="2400" dirty="0">
                <a:solidFill>
                  <a:schemeClr val="accent1">
                    <a:satMod val="150000"/>
                  </a:schemeClr>
                </a:solidFill>
              </a:rPr>
              <a:t>:</a:t>
            </a:r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Getting Started</a:t>
            </a:r>
            <a:endParaRPr lang="en-GB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16169" y="1052737"/>
            <a:ext cx="8866031" cy="4530725"/>
          </a:xfrm>
        </p:spPr>
        <p:txBody>
          <a:bodyPr>
            <a:noAutofit/>
          </a:bodyPr>
          <a:lstStyle/>
          <a:p>
            <a:pPr eaLnBrk="1" hangingPunct="1"/>
            <a:r>
              <a:rPr lang="en-GB" dirty="0"/>
              <a:t>Read up on your topic</a:t>
            </a:r>
          </a:p>
          <a:p>
            <a:pPr lvl="1" eaLnBrk="1" hangingPunct="1"/>
            <a:r>
              <a:rPr lang="en-GB" dirty="0"/>
              <a:t>But not too much!  Get a solid background, but you will never be able to read </a:t>
            </a:r>
            <a:r>
              <a:rPr lang="en-GB" i="1" dirty="0"/>
              <a:t>everything</a:t>
            </a:r>
            <a:r>
              <a:rPr lang="en-GB" dirty="0"/>
              <a:t> that might be relevant</a:t>
            </a:r>
          </a:p>
          <a:p>
            <a:pPr lvl="1" eaLnBrk="1" hangingPunct="1"/>
            <a:r>
              <a:rPr lang="en-GB" dirty="0"/>
              <a:t>Make notes as questions occur to you</a:t>
            </a:r>
          </a:p>
          <a:p>
            <a:pPr lvl="1" eaLnBrk="1" hangingPunct="1"/>
            <a:r>
              <a:rPr lang="en-GB" dirty="0"/>
              <a:t>Try to </a:t>
            </a:r>
            <a:r>
              <a:rPr lang="en-GB" dirty="0" smtClean="0"/>
              <a:t>focus</a:t>
            </a:r>
            <a:endParaRPr lang="en-GB" dirty="0"/>
          </a:p>
          <a:p>
            <a:pPr eaLnBrk="1" hangingPunct="1"/>
            <a:r>
              <a:rPr lang="en-GB" dirty="0"/>
              <a:t>Keep an open mind</a:t>
            </a:r>
          </a:p>
          <a:p>
            <a:pPr lvl="1" eaLnBrk="1" hangingPunct="1"/>
            <a:r>
              <a:rPr lang="en-GB" dirty="0"/>
              <a:t>Let your reading show you the way</a:t>
            </a:r>
          </a:p>
          <a:p>
            <a:pPr lvl="1" eaLnBrk="1" hangingPunct="1"/>
            <a:r>
              <a:rPr lang="en-GB" dirty="0"/>
              <a:t>Think in a critical manner: </a:t>
            </a:r>
          </a:p>
          <a:p>
            <a:pPr lvl="1" eaLnBrk="1" hangingPunct="1"/>
            <a:r>
              <a:rPr lang="en-GB" dirty="0"/>
              <a:t>Why did they do it that way? </a:t>
            </a:r>
          </a:p>
          <a:p>
            <a:pPr lvl="1" eaLnBrk="1" hangingPunct="1"/>
            <a:r>
              <a:rPr lang="en-GB" dirty="0"/>
              <a:t>How can I add to what has already been done</a:t>
            </a:r>
            <a:r>
              <a:rPr lang="en-GB" dirty="0" smtClean="0"/>
              <a:t>?</a:t>
            </a:r>
            <a:endParaRPr lang="en-GB" dirty="0"/>
          </a:p>
          <a:p>
            <a:pPr eaLnBrk="1" hangingPunct="1"/>
            <a:r>
              <a:rPr lang="en-GB" dirty="0"/>
              <a:t>Focus</a:t>
            </a:r>
          </a:p>
          <a:p>
            <a:pPr lvl="1" eaLnBrk="1" hangingPunct="1"/>
            <a:r>
              <a:rPr lang="en-GB" dirty="0"/>
              <a:t>Don’t try to cover too much ground at once - some questions may have to wait</a:t>
            </a:r>
          </a:p>
          <a:p>
            <a:pPr lvl="1"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703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7380" y="479283"/>
            <a:ext cx="6172200" cy="857250"/>
          </a:xfrm>
        </p:spPr>
        <p:txBody>
          <a:bodyPr/>
          <a:lstStyle/>
          <a:p>
            <a:r>
              <a:rPr lang="en-GB" dirty="0"/>
              <a:t>“Doing” </a:t>
            </a:r>
            <a:r>
              <a:rPr lang="en-GB" dirty="0" smtClean="0"/>
              <a:t>primary research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71542" y="1762286"/>
            <a:ext cx="8451759" cy="33944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50" dirty="0"/>
              <a:t>Wide range of methods to use when doing research </a:t>
            </a:r>
            <a:r>
              <a:rPr lang="en-GB" sz="1950" dirty="0" err="1"/>
              <a:t>e.g</a:t>
            </a:r>
            <a:r>
              <a:rPr lang="en-GB" sz="1950" dirty="0"/>
              <a:t>: </a:t>
            </a:r>
          </a:p>
          <a:p>
            <a:r>
              <a:rPr lang="en-GB" sz="2100" dirty="0"/>
              <a:t>Talking to people (interviews, discussion groups) </a:t>
            </a:r>
          </a:p>
          <a:p>
            <a:r>
              <a:rPr lang="en-GB" sz="2100" dirty="0"/>
              <a:t>Giving people questionnaires (measuring attitudes, feelings, health etc.) </a:t>
            </a:r>
          </a:p>
          <a:p>
            <a:r>
              <a:rPr lang="en-GB" sz="2100" dirty="0"/>
              <a:t>Intervention research (implementing something new and seeing if it works)</a:t>
            </a:r>
          </a:p>
          <a:p>
            <a:r>
              <a:rPr lang="en-GB" sz="2100" dirty="0"/>
              <a:t>Experimental research (testing or manipulating things in a controlled setting)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568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Choice of study design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Qualitative or quantitative?</a:t>
            </a:r>
          </a:p>
          <a:p>
            <a:endParaRPr lang="en-GB" dirty="0"/>
          </a:p>
          <a:p>
            <a:r>
              <a:rPr lang="en-GB" dirty="0" smtClean="0"/>
              <a:t>Applied or Experimental?</a:t>
            </a:r>
          </a:p>
          <a:p>
            <a:endParaRPr lang="en-GB" dirty="0"/>
          </a:p>
          <a:p>
            <a:r>
              <a:rPr lang="en-GB" dirty="0" smtClean="0"/>
              <a:t>Online study?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79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727711" y="170014"/>
            <a:ext cx="10605202" cy="1143000"/>
          </a:xfrm>
        </p:spPr>
        <p:txBody>
          <a:bodyPr/>
          <a:lstStyle/>
          <a:p>
            <a:pPr eaLnBrk="1" hangingPunct="1"/>
            <a:r>
              <a:rPr lang="en-GB" dirty="0"/>
              <a:t>Think about </a:t>
            </a:r>
            <a:r>
              <a:rPr lang="en-GB" dirty="0" smtClean="0"/>
              <a:t>the questions you want to ask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2313" y="1412876"/>
            <a:ext cx="8229600" cy="4525963"/>
          </a:xfrm>
        </p:spPr>
        <p:txBody>
          <a:bodyPr rtlCol="0">
            <a:normAutofit fontScale="92500" lnSpcReduction="10000"/>
          </a:bodyPr>
          <a:lstStyle/>
          <a:p>
            <a:pPr>
              <a:defRPr/>
            </a:pPr>
            <a:r>
              <a:rPr lang="en-GB" sz="2800" dirty="0"/>
              <a:t>Choosing appropriate </a:t>
            </a:r>
            <a:r>
              <a:rPr lang="en-GB" sz="2800" dirty="0" smtClean="0"/>
              <a:t>questions/measures </a:t>
            </a:r>
            <a:r>
              <a:rPr lang="en-GB" sz="2800" dirty="0"/>
              <a:t>for your study is another vital aspect of study design</a:t>
            </a:r>
          </a:p>
          <a:p>
            <a:pPr>
              <a:defRPr/>
            </a:pPr>
            <a:endParaRPr lang="en-GB" sz="2800" dirty="0"/>
          </a:p>
          <a:p>
            <a:pPr>
              <a:defRPr/>
            </a:pPr>
            <a:r>
              <a:rPr lang="en-GB" sz="2800" dirty="0"/>
              <a:t>Need to think carefully about what it is you actually want to measure (think about your operational definition!) and what the best way of measuring this is....</a:t>
            </a:r>
          </a:p>
          <a:p>
            <a:pPr>
              <a:defRPr/>
            </a:pPr>
            <a:endParaRPr lang="en-GB" sz="2800" dirty="0"/>
          </a:p>
          <a:p>
            <a:pPr>
              <a:defRPr/>
            </a:pPr>
            <a:r>
              <a:rPr lang="en-GB" sz="2800" dirty="0"/>
              <a:t>Measures capturing psychological constructs are expected to be </a:t>
            </a:r>
            <a:r>
              <a:rPr lang="en-GB" sz="2800" b="1" dirty="0"/>
              <a:t>reliable</a:t>
            </a:r>
            <a:r>
              <a:rPr lang="en-GB" sz="2800" dirty="0"/>
              <a:t> and </a:t>
            </a:r>
            <a:r>
              <a:rPr lang="en-GB" sz="2800" b="1" dirty="0"/>
              <a:t>valid.</a:t>
            </a:r>
          </a:p>
        </p:txBody>
      </p:sp>
    </p:spTree>
    <p:extLst>
      <p:ext uri="{BB962C8B-B14F-4D97-AF65-F5344CB8AC3E}">
        <p14:creationId xmlns:p14="http://schemas.microsoft.com/office/powerpoint/2010/main" val="59333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636" y="184929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THINK ABOUT WHO YOU WANT YOUR PARTICIPANTS TO BE </a:t>
            </a:r>
            <a:r>
              <a:rPr lang="en-GB" i="1" dirty="0" smtClean="0"/>
              <a:t>(Choosing </a:t>
            </a:r>
            <a:r>
              <a:rPr lang="en-GB" i="1" dirty="0" smtClean="0"/>
              <a:t>your </a:t>
            </a:r>
            <a:r>
              <a:rPr lang="en-GB" i="1" dirty="0" smtClean="0"/>
              <a:t>target population &amp; representative sample)</a:t>
            </a:r>
            <a:endParaRPr lang="en-GB" i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55314" y="2428509"/>
            <a:ext cx="3144614" cy="275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7757" y="2559866"/>
            <a:ext cx="4577609" cy="262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90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edu-cp\AppData\Local\Microsoft\Windows\Temporary Internet Files\Content.IE5\OUJGY1Y6\MP9004437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043" y="198751"/>
            <a:ext cx="4637088" cy="618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66942" y="4924024"/>
            <a:ext cx="6293476" cy="163121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latin typeface="Arial" panose="020B0604020202020204" pitchFamily="34" charset="0"/>
              </a:rPr>
              <a:t>Any </a:t>
            </a:r>
            <a:r>
              <a:rPr lang="en-GB" altLang="en-US" sz="2000" dirty="0">
                <a:latin typeface="Arial" panose="020B0604020202020204" pitchFamily="34" charset="0"/>
              </a:rPr>
              <a:t>research study can </a:t>
            </a:r>
            <a:r>
              <a:rPr lang="en-GB" altLang="en-US" sz="2000" dirty="0" smtClean="0">
                <a:latin typeface="Arial" panose="020B0604020202020204" pitchFamily="34" charset="0"/>
              </a:rPr>
              <a:t>only be </a:t>
            </a:r>
            <a:r>
              <a:rPr lang="en-GB" altLang="en-US" sz="2000" dirty="0">
                <a:latin typeface="Arial" panose="020B0604020202020204" pitchFamily="34" charset="0"/>
              </a:rPr>
              <a:t>viewed as a piece of a mosaic – the pattern only emerges when standing and looking at the </a:t>
            </a:r>
            <a:r>
              <a:rPr lang="en-GB" altLang="en-US" sz="2000" dirty="0" smtClean="0">
                <a:latin typeface="Arial" panose="020B0604020202020204" pitchFamily="34" charset="0"/>
              </a:rPr>
              <a:t>whole evidence base of existing research</a:t>
            </a:r>
            <a:endParaRPr lang="en-GB" altLang="en-US" sz="2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000" dirty="0">
              <a:latin typeface="Arial" panose="020B0604020202020204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6139872" y="1451019"/>
            <a:ext cx="3420546" cy="841420"/>
          </a:xfrm>
          <a:prstGeom prst="straightConnector1">
            <a:avLst/>
          </a:prstGeom>
          <a:ln w="79375">
            <a:solidFill>
              <a:schemeClr val="accent1">
                <a:alpha val="96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9249684" y="762766"/>
            <a:ext cx="2426147" cy="14060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is the “evidence gap” you are trying to fill?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443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018" y="2296430"/>
            <a:ext cx="3458192" cy="349783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FINALLY – SET YOURSELF AN ACHIEVABLE PROJECT AND BE OPEN ABOUT IT LIMITATIONS!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78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62</TotalTime>
  <Words>401</Words>
  <Application>Microsoft Office PowerPoint</Application>
  <PresentationFormat>Widescreen</PresentationFormat>
  <Paragraphs>47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Tw Cen MT</vt:lpstr>
      <vt:lpstr>Circuit</vt:lpstr>
      <vt:lpstr> Psychology &amp; Counselling:  TEN Minute Tutorials:     Identifying a Research Idea   Presented by Dr ceri Phelps </vt:lpstr>
      <vt:lpstr>PowerPoint Presentation</vt:lpstr>
      <vt:lpstr>Ideas for Research: Getting Started</vt:lpstr>
      <vt:lpstr>Ideas for Research: Getting Started</vt:lpstr>
      <vt:lpstr>“Doing” primary research </vt:lpstr>
      <vt:lpstr>Choice of study design </vt:lpstr>
      <vt:lpstr>Think about the questions you want to ask </vt:lpstr>
      <vt:lpstr>THINK ABOUT WHO YOU WANT YOUR PARTICIPANTS TO BE (Choosing your target population &amp; representative sample)</vt:lpstr>
      <vt:lpstr>PowerPoint Presentation</vt:lpstr>
      <vt:lpstr>FINALLY – SET YOURSELF AN ACHIEVABLE PROJECT AND BE OPEN ABOUT IT LIMITATIONS!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of Psychology &amp; Counselling: Ten Minute Tutorials:     S1:  Identifying a Research Idea</dc:title>
  <dc:creator>Ceri Phelps</dc:creator>
  <cp:lastModifiedBy>Ceri Phelps</cp:lastModifiedBy>
  <cp:revision>8</cp:revision>
  <dcterms:created xsi:type="dcterms:W3CDTF">2020-04-27T07:44:47Z</dcterms:created>
  <dcterms:modified xsi:type="dcterms:W3CDTF">2020-04-27T08:47:30Z</dcterms:modified>
</cp:coreProperties>
</file>