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  <p:sldId id="257" r:id="rId3"/>
    <p:sldId id="259" r:id="rId4"/>
    <p:sldId id="260" r:id="rId5"/>
    <p:sldId id="262" r:id="rId6"/>
    <p:sldId id="261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9F34E8-BCB3-71E7-2C7B-F1717D421F42}" v="27" dt="2024-03-10T21:53:18.925"/>
    <p1510:client id="{50A95B4E-5D45-98E8-03F7-D3620C90F96D}" v="52" dt="2024-03-10T21:47:30.8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728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330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529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64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4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282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297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549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056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476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291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0046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399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474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725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131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970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4581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762" r:id="rId16"/>
    <p:sldLayoutId id="214748376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organizationalbehavior/chapter/types-of-groups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scienceforwork.com/blog/team-communication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hV65KIItlE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putting their hands together&#10;&#10;Description automatically generated">
            <a:extLst>
              <a:ext uri="{FF2B5EF4-FFF2-40B4-BE49-F238E27FC236}">
                <a16:creationId xmlns:a16="http://schemas.microsoft.com/office/drawing/2014/main" id="{61B7247B-B6B9-86A5-D6D9-7EB5DBB461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33" b="15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500" dirty="0">
                <a:solidFill>
                  <a:schemeClr val="tx1"/>
                </a:solidFill>
              </a:rPr>
              <a:t>The difference between groups and teams and what make a team effective</a:t>
            </a:r>
            <a:br>
              <a:rPr lang="en-US" sz="4500" dirty="0"/>
            </a:br>
            <a:endParaRPr lang="en-US" sz="45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/>
                </a:solidFill>
              </a:rPr>
              <a:t>Student name: Amalia-Carmen Filimon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/>
                </a:solidFill>
              </a:rPr>
              <a:t>Student number: 2245302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/>
                </a:solidFill>
              </a:rPr>
              <a:t>Date: 11 of March 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92B0A9-0502-3102-7B1D-2ECE9C215609}"/>
              </a:ext>
            </a:extLst>
          </p:cNvPr>
          <p:cNvSpPr txBox="1"/>
          <p:nvPr/>
        </p:nvSpPr>
        <p:spPr>
          <a:xfrm>
            <a:off x="9631684" y="6657945"/>
            <a:ext cx="256031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FF026-96B2-9618-311A-8194EFBB9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85236-E37C-F848-3FC2-4878A4B32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en-US" dirty="0"/>
          </a:p>
          <a:p>
            <a:pPr marL="457200" indent="-457200">
              <a:buAutoNum type="arabicPeriod"/>
            </a:pPr>
            <a:r>
              <a:rPr lang="en-US" dirty="0"/>
              <a:t>Teams</a:t>
            </a:r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Groups</a:t>
            </a:r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Difference Between Groups and Teams </a:t>
            </a:r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Characteristics &amp; Benefits of Effective Teams</a:t>
            </a:r>
            <a:endParaRPr lang="en-US"/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Belbin Team Roles</a:t>
            </a:r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Workplace Example</a:t>
            </a:r>
          </a:p>
          <a:p>
            <a:pPr>
              <a:buAutoNum type="arabicPeriod"/>
            </a:pPr>
            <a:r>
              <a:rPr lang="en-US" dirty="0"/>
              <a:t> Reference list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EDCFF694-AAB9-DC94-B5F8-C12E1D9231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10" r="18503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6944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51114-C026-B587-60E8-CCD3F009B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1.Teams</a:t>
            </a:r>
            <a:br>
              <a:rPr lang="en-US" dirty="0"/>
            </a:br>
            <a:endParaRPr lang="en-US"/>
          </a:p>
        </p:txBody>
      </p:sp>
      <p:sp>
        <p:nvSpPr>
          <p:cNvPr id="3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looking at a computer&#10;&#10;Description automatically generated">
            <a:extLst>
              <a:ext uri="{FF2B5EF4-FFF2-40B4-BE49-F238E27FC236}">
                <a16:creationId xmlns:a16="http://schemas.microsoft.com/office/drawing/2014/main" id="{B4F1EA14-4609-80A8-D671-12DDF25938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094" r="27501" b="-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87F97-4833-E9E5-2705-E692E9C62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5169" y="2052918"/>
            <a:ext cx="5174684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r>
              <a:rPr lang="en-US" dirty="0"/>
              <a:t>A team consists of individuals collaborating towards a shared objective (Hallo et all, 2020). </a:t>
            </a:r>
            <a:endParaRPr lang="en-US"/>
          </a:p>
          <a:p>
            <a:pPr marL="0" indent="0">
              <a:buNone/>
            </a:pPr>
            <a:r>
              <a:rPr lang="en-US" dirty="0"/>
              <a:t>Ideally, team members should share common goals, objectives, and a similar mindset (managementstudyguide.com, 2023).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34E7CC-C44C-C156-8800-40270B001E22}"/>
              </a:ext>
            </a:extLst>
          </p:cNvPr>
          <p:cNvSpPr txBox="1"/>
          <p:nvPr/>
        </p:nvSpPr>
        <p:spPr>
          <a:xfrm>
            <a:off x="9298259" y="6657945"/>
            <a:ext cx="289374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17871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FC3BA-D766-B6E0-3004-875A0DBF2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2. Group</a:t>
            </a:r>
          </a:p>
        </p:txBody>
      </p:sp>
      <p:sp>
        <p:nvSpPr>
          <p:cNvPr id="7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e Images : hand, globe, world, help, earth, illustration, diagram ...">
            <a:extLst>
              <a:ext uri="{FF2B5EF4-FFF2-40B4-BE49-F238E27FC236}">
                <a16:creationId xmlns:a16="http://schemas.microsoft.com/office/drawing/2014/main" id="{38553D2C-1CF0-97C3-AB78-31F8A4A04D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290" r="24405" b="-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EDC5A-3636-93D8-A499-63CAC174C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group is a collective of individuals with distinct goals who come together based on a shared interest or identity (asana.com, 2023).</a:t>
            </a:r>
          </a:p>
          <a:p>
            <a:pPr>
              <a:buClr>
                <a:srgbClr val="8AD0D6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09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FC029-79E0-E96D-A52F-975FED86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00662"/>
          </a:xfrm>
        </p:spPr>
        <p:txBody>
          <a:bodyPr/>
          <a:lstStyle/>
          <a:p>
            <a:r>
              <a:rPr lang="en-US" dirty="0"/>
              <a:t>3. Difference Between Groups and Teams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981AEC-F1B4-4CAF-0F68-F1B6DBE390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6746144"/>
              </p:ext>
            </p:extLst>
          </p:nvPr>
        </p:nvGraphicFramePr>
        <p:xfrm>
          <a:off x="648269" y="1944805"/>
          <a:ext cx="9758149" cy="25794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15552">
                  <a:extLst>
                    <a:ext uri="{9D8B030D-6E8A-4147-A177-3AD203B41FA5}">
                      <a16:colId xmlns:a16="http://schemas.microsoft.com/office/drawing/2014/main" val="2986035025"/>
                    </a:ext>
                  </a:extLst>
                </a:gridCol>
                <a:gridCol w="4742597">
                  <a:extLst>
                    <a:ext uri="{9D8B030D-6E8A-4147-A177-3AD203B41FA5}">
                      <a16:colId xmlns:a16="http://schemas.microsoft.com/office/drawing/2014/main" val="4008426825"/>
                    </a:ext>
                  </a:extLst>
                </a:gridCol>
              </a:tblGrid>
              <a:tr h="470245">
                <a:tc>
                  <a:txBody>
                    <a:bodyPr/>
                    <a:lstStyle/>
                    <a:p>
                      <a:r>
                        <a:rPr lang="en-US" dirty="0"/>
                        <a:t>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5702394"/>
                  </a:ext>
                </a:extLst>
              </a:tr>
              <a:tr h="491621">
                <a:tc>
                  <a:txBody>
                    <a:bodyPr/>
                    <a:lstStyle/>
                    <a:p>
                      <a:r>
                        <a:rPr lang="en-US" dirty="0"/>
                        <a:t>Members are independent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Members are interdependent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4360488"/>
                  </a:ext>
                </a:extLst>
              </a:tr>
              <a:tr h="5459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Mat not share the same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Share a common goal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0165090"/>
                  </a:ext>
                </a:extLst>
              </a:tr>
              <a:tr h="58002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May not know each other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Aware of each other 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5118087"/>
                  </a:ext>
                </a:extLst>
              </a:tr>
              <a:tr h="49162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Not have a designed 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Designed leader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05303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794AED9-7192-CF11-F0D0-7822ECB42DDE}"/>
              </a:ext>
            </a:extLst>
          </p:cNvPr>
          <p:cNvSpPr txBox="1"/>
          <p:nvPr/>
        </p:nvSpPr>
        <p:spPr>
          <a:xfrm rot="-10800000" flipV="1">
            <a:off x="527714" y="5139393"/>
            <a:ext cx="54841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Recommendation: Solution Tree: Rick DuFour on Groups vs. Teams</a:t>
            </a:r>
          </a:p>
          <a:p>
            <a:endParaRPr lang="en-US" dirty="0"/>
          </a:p>
        </p:txBody>
      </p:sp>
      <p:pic>
        <p:nvPicPr>
          <p:cNvPr id="5" name="Online Media 4" title="Solution Tree: Rick DuFour on Groups vs. Teams">
            <a:hlinkClick r:id="" action="ppaction://media"/>
            <a:extLst>
              <a:ext uri="{FF2B5EF4-FFF2-40B4-BE49-F238E27FC236}">
                <a16:creationId xmlns:a16="http://schemas.microsoft.com/office/drawing/2014/main" id="{79D3D2EB-FFD7-27A2-7CE9-DCB995B551F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 flipH="1">
            <a:off x="7308376" y="4962098"/>
            <a:ext cx="4433248" cy="1198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582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485DC-B0C0-E1C9-BA66-23233C644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 Characteristics &amp; Benefits of Effective Teams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DB261-844E-A7BE-B780-FDDE1D4FA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03" y="1848201"/>
            <a:ext cx="10493286" cy="49006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An effective team is a group of individuals who work together efficiently and collaboratively to achieve common goals and objectives (</a:t>
            </a:r>
            <a:r>
              <a:rPr lang="en-US" dirty="0" err="1"/>
              <a:t>Aranzabal</a:t>
            </a:r>
            <a:r>
              <a:rPr lang="en-US" dirty="0"/>
              <a:t> et all, 2022).</a:t>
            </a:r>
          </a:p>
          <a:p>
            <a:pPr>
              <a:buClr>
                <a:srgbClr val="8AD0D6"/>
              </a:buClr>
            </a:pPr>
            <a:r>
              <a:rPr lang="en-US" dirty="0"/>
              <a:t> Clear purpose </a:t>
            </a:r>
          </a:p>
          <a:p>
            <a:pPr>
              <a:buClr>
                <a:srgbClr val="8AD0D6"/>
              </a:buClr>
            </a:pPr>
            <a:r>
              <a:rPr lang="en-US" dirty="0"/>
              <a:t> Specified task Distinct roles </a:t>
            </a:r>
            <a:endParaRPr lang="en-US"/>
          </a:p>
          <a:p>
            <a:pPr>
              <a:buClr>
                <a:srgbClr val="8AD0D6"/>
              </a:buClr>
            </a:pPr>
            <a:r>
              <a:rPr lang="en-US" dirty="0"/>
              <a:t>Suitable leadership</a:t>
            </a:r>
          </a:p>
          <a:p>
            <a:pPr>
              <a:buClr>
                <a:srgbClr val="8AD0D6"/>
              </a:buClr>
            </a:pPr>
            <a:r>
              <a:rPr lang="en-US" dirty="0"/>
              <a:t>Respect</a:t>
            </a:r>
          </a:p>
          <a:p>
            <a:pPr>
              <a:buClr>
                <a:srgbClr val="8AD0D6"/>
              </a:buClr>
            </a:pPr>
            <a:r>
              <a:rPr lang="en-US" dirty="0"/>
              <a:t>Trust </a:t>
            </a:r>
          </a:p>
          <a:p>
            <a:pPr>
              <a:buClr>
                <a:srgbClr val="8AD0D6"/>
              </a:buClr>
            </a:pPr>
            <a:r>
              <a:rPr lang="en-US" dirty="0"/>
              <a:t>Coordination </a:t>
            </a:r>
          </a:p>
          <a:p>
            <a:pPr>
              <a:buClr>
                <a:srgbClr val="8AD0D6"/>
              </a:buClr>
            </a:pPr>
            <a:r>
              <a:rPr lang="en-US" dirty="0"/>
              <a:t>Communication</a:t>
            </a:r>
          </a:p>
          <a:p>
            <a:pPr>
              <a:buClr>
                <a:srgbClr val="8AD0D6"/>
              </a:buClr>
            </a:pPr>
            <a:r>
              <a:rPr lang="en-US" dirty="0"/>
              <a:t> Decision making </a:t>
            </a:r>
            <a:endParaRPr lang="en-US"/>
          </a:p>
          <a:p>
            <a:pPr>
              <a:buClr>
                <a:srgbClr val="8AD0D6"/>
              </a:buClr>
            </a:pPr>
            <a:r>
              <a:rPr lang="en-US" dirty="0"/>
              <a:t>Conflict management    (Mickan &amp; Rodger, 2000)</a:t>
            </a:r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496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54BD5-C7CE-CDD1-9895-D6CCAAE90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5. Belbin Team Roles</a:t>
            </a:r>
            <a:endParaRPr lang="en-US" dirty="0"/>
          </a:p>
          <a:p>
            <a:endParaRPr lang="en-US" dirty="0">
              <a:solidFill>
                <a:srgbClr val="EBEBEB"/>
              </a:solidFill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3" descr="A collage of images of people working on laptops&#10;&#10;Description automatically generated">
            <a:extLst>
              <a:ext uri="{FF2B5EF4-FFF2-40B4-BE49-F238E27FC236}">
                <a16:creationId xmlns:a16="http://schemas.microsoft.com/office/drawing/2014/main" id="{F500CFA5-BC88-B0F6-A25F-8AA2F16D36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6648" y="1191234"/>
            <a:ext cx="5799659" cy="5449889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A3071-4245-E653-2162-7716E0103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702" y="2438400"/>
            <a:ext cx="4578738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EBEBEB"/>
                </a:solidFill>
              </a:rPr>
              <a:t>The nine Belbin Team Roles help managers and leaders create good teams by using the strengths of each team member (belbin.com, 2024)</a:t>
            </a:r>
            <a:endParaRPr lang="en-US" dirty="0"/>
          </a:p>
          <a:p>
            <a:pPr marL="0" indent="0">
              <a:buNone/>
            </a:pPr>
            <a:endParaRPr lang="en-US" dirty="0">
              <a:solidFill>
                <a:srgbClr val="EBEBEB"/>
              </a:solidFill>
            </a:endParaRPr>
          </a:p>
          <a:p>
            <a:pPr marL="0" indent="0">
              <a:buClr>
                <a:srgbClr val="8AD0D6"/>
              </a:buClr>
              <a:buNone/>
            </a:pPr>
            <a:endParaRPr lang="en-US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1204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4D0AB-C9A3-CF81-75BF-883AA96FD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 Workplace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5E38D-1C4F-4869-2AEC-166C43060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2" y="1314365"/>
            <a:ext cx="11502171" cy="4934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 dirty="0"/>
              <a:t>Amazon warehouse </a:t>
            </a:r>
            <a:r>
              <a:rPr lang="en-US" sz="2800" b="1" err="1"/>
              <a:t>opperative</a:t>
            </a:r>
            <a:endParaRPr lang="en-US" sz="2800" b="1"/>
          </a:p>
          <a:p>
            <a:pPr>
              <a:buClr>
                <a:srgbClr val="8AD0D6"/>
              </a:buClr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DD2EEE2-F1CD-AB36-AE55-083E6B54DA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633281"/>
              </p:ext>
            </p:extLst>
          </p:nvPr>
        </p:nvGraphicFramePr>
        <p:xfrm>
          <a:off x="691661" y="1969476"/>
          <a:ext cx="9483731" cy="45896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9656">
                  <a:extLst>
                    <a:ext uri="{9D8B030D-6E8A-4147-A177-3AD203B41FA5}">
                      <a16:colId xmlns:a16="http://schemas.microsoft.com/office/drawing/2014/main" val="776718468"/>
                    </a:ext>
                  </a:extLst>
                </a:gridCol>
                <a:gridCol w="4724075">
                  <a:extLst>
                    <a:ext uri="{9D8B030D-6E8A-4147-A177-3AD203B41FA5}">
                      <a16:colId xmlns:a16="http://schemas.microsoft.com/office/drawing/2014/main" val="1509476000"/>
                    </a:ext>
                  </a:extLst>
                </a:gridCol>
              </a:tblGrid>
              <a:tr h="107216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baseline="0" noProof="0" dirty="0">
                          <a:solidFill>
                            <a:srgbClr val="FFFFFF"/>
                          </a:solidFill>
                          <a:latin typeface="Century Gothic"/>
                        </a:rPr>
                        <a:t>My </a:t>
                      </a:r>
                      <a:r>
                        <a:rPr lang="en-US" sz="1800" b="1" i="0" u="none" strike="noStrike" baseline="0" noProof="0" dirty="0" err="1">
                          <a:solidFill>
                            <a:srgbClr val="FFFFFF"/>
                          </a:solidFill>
                          <a:latin typeface="Century Gothic"/>
                        </a:rPr>
                        <a:t>strenghts</a:t>
                      </a:r>
                      <a:endParaRPr lang="en-U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1" i="0" u="none" strike="noStrike" baseline="0" noProof="0" dirty="0">
                          <a:solidFill>
                            <a:srgbClr val="FFFFFF"/>
                          </a:solidFill>
                          <a:latin typeface="Century Gothic"/>
                        </a:rPr>
                        <a:t>My team role model: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890767"/>
                  </a:ext>
                </a:extLst>
              </a:tr>
              <a:tr h="3517471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Co-operative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Perceptive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Practical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Reliable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Efficient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Task Completion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Attention to Detail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endParaRPr lang="en-US" sz="1800" b="0" i="0" u="none" strike="noStrike" baseline="0" noProof="0" dirty="0">
                        <a:solidFill>
                          <a:srgbClr val="000000"/>
                        </a:solidFill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Implementer: Efficient task execution.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Century Gothic"/>
                        </a:rPr>
                        <a:t>Completer Finisher: Attention to detail and quality assurance.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Team Worker: Collaboration and communication.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2627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6720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98D7A-CD2D-1998-B1CC-A245051D3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46644-F0D4-584F-AE37-58549B81F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02825"/>
            <a:ext cx="10470540" cy="53891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 err="1"/>
              <a:t>Aranzabal</a:t>
            </a:r>
            <a:r>
              <a:rPr lang="en-US" dirty="0"/>
              <a:t>, A., </a:t>
            </a:r>
            <a:r>
              <a:rPr lang="en-US" dirty="0" err="1"/>
              <a:t>Epelde</a:t>
            </a:r>
            <a:r>
              <a:rPr lang="en-US" dirty="0"/>
              <a:t>, E. and </a:t>
            </a:r>
            <a:r>
              <a:rPr lang="en-US" dirty="0" err="1"/>
              <a:t>Artetxe</a:t>
            </a:r>
            <a:r>
              <a:rPr lang="en-US" dirty="0"/>
              <a:t>, M., 2022. Team formation on the basis of Belbin’s roles to enhance students’ performance in project based learning. Education for Chemical Engineers, 38, pp.22-37. </a:t>
            </a:r>
          </a:p>
          <a:p>
            <a:pPr>
              <a:buClr>
                <a:srgbClr val="8AD0D6"/>
              </a:buClr>
            </a:pPr>
            <a:r>
              <a:rPr lang="en-US" dirty="0"/>
              <a:t>asana.com, 2023. Group vs. team: What’s the difference?. [Online] </a:t>
            </a:r>
            <a:br>
              <a:rPr lang="en-US" dirty="0"/>
            </a:br>
            <a:r>
              <a:rPr lang="en-US" dirty="0"/>
              <a:t>Available at: https://asana.com/resources/group-vs-team</a:t>
            </a:r>
            <a:br>
              <a:rPr lang="en-US" dirty="0"/>
            </a:br>
            <a:r>
              <a:rPr lang="en-US" dirty="0"/>
              <a:t> [Accessed 02 February 2024].</a:t>
            </a:r>
          </a:p>
          <a:p>
            <a:pPr>
              <a:buClr>
                <a:srgbClr val="8AD0D6"/>
              </a:buClr>
            </a:pPr>
            <a:r>
              <a:rPr lang="en-US" dirty="0"/>
              <a:t>belbin.com, 2024. The Nine Belbin Team Roles. [Online] </a:t>
            </a:r>
            <a:br>
              <a:rPr lang="en-US" dirty="0"/>
            </a:br>
            <a:r>
              <a:rPr lang="en-US" dirty="0"/>
              <a:t>Available at: https://www.belbin.com/about/belbin-team-roles</a:t>
            </a:r>
            <a:br>
              <a:rPr lang="en-US" dirty="0"/>
            </a:br>
            <a:r>
              <a:rPr lang="en-US" dirty="0"/>
              <a:t> [Accessed 04 February 2024].</a:t>
            </a:r>
          </a:p>
          <a:p>
            <a:pPr>
              <a:buClr>
                <a:srgbClr val="8AD0D6"/>
              </a:buClr>
            </a:pPr>
            <a:r>
              <a:rPr lang="en-US" dirty="0"/>
              <a:t>Belbin, R.M. and Brown, V., 2022. Team roles at work. Routledge</a:t>
            </a:r>
          </a:p>
          <a:p>
            <a:pPr>
              <a:buClr>
                <a:srgbClr val="8AD0D6"/>
              </a:buClr>
            </a:pPr>
            <a:r>
              <a:rPr lang="en-US"/>
              <a:t>Hallo, L., Nguyen, T., Gorod, A. and Tran, P., 2020. Effectiveness of leadership decision-making in complex systems. Systems, 8(1), p.5. 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US" dirty="0"/>
              <a:t>managementstudyguide.com, 2023. Understanding Team - What is a Team?. [Online] </a:t>
            </a:r>
            <a:br>
              <a:rPr lang="en-US" dirty="0"/>
            </a:br>
            <a:r>
              <a:rPr lang="en-US" dirty="0"/>
              <a:t>Available at: https://www.managementstudyguide.com/understanding-team.htm?utm_content=cmp-true</a:t>
            </a:r>
            <a:br>
              <a:rPr lang="en-US" dirty="0"/>
            </a:br>
            <a:r>
              <a:rPr lang="en-US" dirty="0"/>
              <a:t> [Accessed 04 February 2024].</a:t>
            </a:r>
          </a:p>
          <a:p>
            <a:pPr>
              <a:buClr>
                <a:srgbClr val="8AD0D6"/>
              </a:buClr>
            </a:pPr>
            <a:r>
              <a:rPr lang="en-US" dirty="0"/>
              <a:t>Mickan, S. &amp; Rodger, S., 2000. Characteristics of effective teams: a literature review.. Australian Health Review, 23(2), pp. 201-208.</a:t>
            </a:r>
          </a:p>
          <a:p>
            <a:pPr>
              <a:buClr>
                <a:srgbClr val="8AD0D6"/>
              </a:buClr>
            </a:pPr>
            <a:endParaRPr lang="en-US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6757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The difference between groups and teams and what make a team effective </vt:lpstr>
      <vt:lpstr>Overview</vt:lpstr>
      <vt:lpstr>1.Teams </vt:lpstr>
      <vt:lpstr>2. Group</vt:lpstr>
      <vt:lpstr>3. Difference Between Groups and Teams </vt:lpstr>
      <vt:lpstr>4. Characteristics &amp; Benefits of Effective Teams </vt:lpstr>
      <vt:lpstr>5. Belbin Team Roles </vt:lpstr>
      <vt:lpstr>6. Workplace example</vt:lpstr>
      <vt:lpstr>7.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472</cp:revision>
  <dcterms:created xsi:type="dcterms:W3CDTF">2024-02-11T17:11:43Z</dcterms:created>
  <dcterms:modified xsi:type="dcterms:W3CDTF">2024-03-10T21:53:20Z</dcterms:modified>
</cp:coreProperties>
</file>