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74" r:id="rId3"/>
    <p:sldId id="260" r:id="rId4"/>
    <p:sldId id="268" r:id="rId5"/>
    <p:sldId id="257" r:id="rId6"/>
    <p:sldId id="263" r:id="rId7"/>
    <p:sldId id="264" r:id="rId8"/>
    <p:sldId id="266" r:id="rId9"/>
    <p:sldId id="267" r:id="rId10"/>
    <p:sldId id="269" r:id="rId11"/>
    <p:sldId id="265" r:id="rId12"/>
    <p:sldId id="270" r:id="rId13"/>
    <p:sldId id="271" r:id="rId14"/>
    <p:sldId id="272" r:id="rId15"/>
    <p:sldId id="27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9100" autoAdjust="0"/>
  </p:normalViewPr>
  <p:slideViewPr>
    <p:cSldViewPr snapToGrid="0">
      <p:cViewPr varScale="1">
        <p:scale>
          <a:sx n="69" d="100"/>
          <a:sy n="69" d="100"/>
        </p:scale>
        <p:origin x="12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44239D-198D-4745-9DDC-1239C4601A63}" type="datetimeFigureOut">
              <a:rPr lang="en-GB" smtClean="0"/>
              <a:t>15/09/2020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4D1102-0C8C-4B44-95BD-BAA6E4217296}" type="slidenum">
              <a:rPr lang="en-GB" smtClean="0"/>
              <a:t>‹#›</a:t>
            </a:fld>
            <a:endParaRPr lang="en-GB"/>
          </a:p>
        </p:txBody>
      </p:sp>
    </p:spTree>
    <p:extLst>
      <p:ext uri="{BB962C8B-B14F-4D97-AF65-F5344CB8AC3E}">
        <p14:creationId xmlns:p14="http://schemas.microsoft.com/office/powerpoint/2010/main" val="972742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means that if you use another persons material in your own work you must cite the source of that work.</a:t>
            </a:r>
            <a:r>
              <a:rPr lang="en-GB" baseline="0" dirty="0" smtClean="0"/>
              <a:t>. You will be taught how to reference other peoples work so that you do not make mistakes that can be regarded as academic misconduct.  So it means you can not use another persons work as if it is your own, you can not copy from another student.  You can not reuse your own work on the same course.  You can not buy essays and other materials from a third party such as web sites. </a:t>
            </a:r>
          </a:p>
          <a:p>
            <a:r>
              <a:rPr lang="en-GB" baseline="0" dirty="0" smtClean="0"/>
              <a:t>On the course you will be provided good instructions about referencing using an agreed referencing method to help you understand the importance of gaining high level academic skills..</a:t>
            </a:r>
            <a:endParaRPr lang="en-GB" dirty="0" smtClean="0"/>
          </a:p>
          <a:p>
            <a:endParaRPr lang="en-GB" dirty="0"/>
          </a:p>
        </p:txBody>
      </p:sp>
      <p:sp>
        <p:nvSpPr>
          <p:cNvPr id="4" name="Slide Number Placeholder 3"/>
          <p:cNvSpPr>
            <a:spLocks noGrp="1"/>
          </p:cNvSpPr>
          <p:nvPr>
            <p:ph type="sldNum" sz="quarter" idx="10"/>
          </p:nvPr>
        </p:nvSpPr>
        <p:spPr/>
        <p:txBody>
          <a:bodyPr/>
          <a:lstStyle/>
          <a:p>
            <a:fld id="{4D4D1102-0C8C-4B44-95BD-BAA6E4217296}" type="slidenum">
              <a:rPr lang="en-GB" smtClean="0"/>
              <a:t>2</a:t>
            </a:fld>
            <a:endParaRPr lang="en-GB"/>
          </a:p>
        </p:txBody>
      </p:sp>
    </p:spTree>
    <p:extLst>
      <p:ext uri="{BB962C8B-B14F-4D97-AF65-F5344CB8AC3E}">
        <p14:creationId xmlns:p14="http://schemas.microsoft.com/office/powerpoint/2010/main" val="1019207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Throughout</a:t>
            </a:r>
            <a:r>
              <a:rPr lang="en-GB" baseline="0" dirty="0" smtClean="0"/>
              <a:t> the modules and semesters you will develop good academic practice.</a:t>
            </a:r>
            <a:endParaRPr lang="en-GB" dirty="0"/>
          </a:p>
        </p:txBody>
      </p:sp>
      <p:sp>
        <p:nvSpPr>
          <p:cNvPr id="4" name="Slide Number Placeholder 3"/>
          <p:cNvSpPr>
            <a:spLocks noGrp="1"/>
          </p:cNvSpPr>
          <p:nvPr>
            <p:ph type="sldNum" sz="quarter" idx="10"/>
          </p:nvPr>
        </p:nvSpPr>
        <p:spPr/>
        <p:txBody>
          <a:bodyPr/>
          <a:lstStyle/>
          <a:p>
            <a:fld id="{4D4D1102-0C8C-4B44-95BD-BAA6E4217296}" type="slidenum">
              <a:rPr lang="en-GB" smtClean="0"/>
              <a:t>3</a:t>
            </a:fld>
            <a:endParaRPr lang="en-GB"/>
          </a:p>
        </p:txBody>
      </p:sp>
    </p:spTree>
    <p:extLst>
      <p:ext uri="{BB962C8B-B14F-4D97-AF65-F5344CB8AC3E}">
        <p14:creationId xmlns:p14="http://schemas.microsoft.com/office/powerpoint/2010/main" val="1233727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So we can all agree that </a:t>
            </a:r>
            <a:endParaRPr lang="en-GB" dirty="0"/>
          </a:p>
        </p:txBody>
      </p:sp>
      <p:sp>
        <p:nvSpPr>
          <p:cNvPr id="4" name="Slide Number Placeholder 3"/>
          <p:cNvSpPr>
            <a:spLocks noGrp="1"/>
          </p:cNvSpPr>
          <p:nvPr>
            <p:ph type="sldNum" sz="quarter" idx="10"/>
          </p:nvPr>
        </p:nvSpPr>
        <p:spPr/>
        <p:txBody>
          <a:bodyPr/>
          <a:lstStyle/>
          <a:p>
            <a:fld id="{4D4D1102-0C8C-4B44-95BD-BAA6E4217296}" type="slidenum">
              <a:rPr lang="en-GB" smtClean="0"/>
              <a:t>5</a:t>
            </a:fld>
            <a:endParaRPr lang="en-GB"/>
          </a:p>
        </p:txBody>
      </p:sp>
    </p:spTree>
    <p:extLst>
      <p:ext uri="{BB962C8B-B14F-4D97-AF65-F5344CB8AC3E}">
        <p14:creationId xmlns:p14="http://schemas.microsoft.com/office/powerpoint/2010/main" val="1946684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an example of referencing others – if you have </a:t>
            </a:r>
            <a:r>
              <a:rPr lang="en-GB" dirty="0" smtClean="0"/>
              <a:t>come across a </a:t>
            </a:r>
            <a:r>
              <a:rPr lang="en-GB" dirty="0" smtClean="0"/>
              <a:t>journalist in a newspaper such as the Guardian, The Times, The Telegraph </a:t>
            </a:r>
            <a:r>
              <a:rPr lang="en-GB" dirty="0" err="1" smtClean="0"/>
              <a:t>etc</a:t>
            </a:r>
            <a:r>
              <a:rPr lang="en-GB" dirty="0" smtClean="0"/>
              <a:t>, and you want to refer to the point </a:t>
            </a:r>
            <a:r>
              <a:rPr lang="en-GB" dirty="0" smtClean="0"/>
              <a:t>made by the author. </a:t>
            </a:r>
            <a:r>
              <a:rPr lang="en-GB" dirty="0" smtClean="0"/>
              <a:t>Then you can take the information from the </a:t>
            </a:r>
            <a:r>
              <a:rPr lang="en-GB" dirty="0" smtClean="0"/>
              <a:t>newspaper</a:t>
            </a:r>
            <a:r>
              <a:rPr lang="en-GB" baseline="0" dirty="0" smtClean="0"/>
              <a:t> </a:t>
            </a:r>
            <a:r>
              <a:rPr lang="en-GB" dirty="0" smtClean="0"/>
              <a:t>source </a:t>
            </a:r>
            <a:r>
              <a:rPr lang="en-GB" dirty="0" smtClean="0"/>
              <a:t>and place in quotation </a:t>
            </a:r>
            <a:r>
              <a:rPr lang="en-GB" dirty="0" smtClean="0"/>
              <a:t>marks, </a:t>
            </a:r>
            <a:r>
              <a:rPr lang="en-GB" baseline="0" dirty="0" smtClean="0"/>
              <a:t>and this must be followed </a:t>
            </a:r>
            <a:r>
              <a:rPr lang="en-GB" baseline="0" dirty="0" smtClean="0"/>
              <a:t>with the name of the author, the year published and the page number in the paper.</a:t>
            </a:r>
            <a:endParaRPr lang="en-GB" dirty="0"/>
          </a:p>
        </p:txBody>
      </p:sp>
      <p:sp>
        <p:nvSpPr>
          <p:cNvPr id="4" name="Slide Number Placeholder 3"/>
          <p:cNvSpPr>
            <a:spLocks noGrp="1"/>
          </p:cNvSpPr>
          <p:nvPr>
            <p:ph type="sldNum" sz="quarter" idx="10"/>
          </p:nvPr>
        </p:nvSpPr>
        <p:spPr/>
        <p:txBody>
          <a:bodyPr/>
          <a:lstStyle/>
          <a:p>
            <a:fld id="{4D4D1102-0C8C-4B44-95BD-BAA6E4217296}" type="slidenum">
              <a:rPr lang="en-GB" smtClean="0"/>
              <a:t>9</a:t>
            </a:fld>
            <a:endParaRPr lang="en-GB"/>
          </a:p>
        </p:txBody>
      </p:sp>
    </p:spTree>
    <p:extLst>
      <p:ext uri="{BB962C8B-B14F-4D97-AF65-F5344CB8AC3E}">
        <p14:creationId xmlns:p14="http://schemas.microsoft.com/office/powerpoint/2010/main" val="2856868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you want more information about academic Misconduct you can find it in the Academic Quality Handbook.  This is on the intranet, in the </a:t>
            </a:r>
            <a:r>
              <a:rPr lang="en-GB" dirty="0" err="1" smtClean="0"/>
              <a:t>Hwb</a:t>
            </a:r>
            <a:r>
              <a:rPr lang="en-GB" dirty="0" smtClean="0"/>
              <a:t>, located in Departments tile, then Academic Office.</a:t>
            </a:r>
            <a:endParaRPr lang="en-GB" dirty="0"/>
          </a:p>
        </p:txBody>
      </p:sp>
      <p:sp>
        <p:nvSpPr>
          <p:cNvPr id="4" name="Slide Number Placeholder 3"/>
          <p:cNvSpPr>
            <a:spLocks noGrp="1"/>
          </p:cNvSpPr>
          <p:nvPr>
            <p:ph type="sldNum" sz="quarter" idx="10"/>
          </p:nvPr>
        </p:nvSpPr>
        <p:spPr/>
        <p:txBody>
          <a:bodyPr/>
          <a:lstStyle/>
          <a:p>
            <a:fld id="{4D4D1102-0C8C-4B44-95BD-BAA6E4217296}" type="slidenum">
              <a:rPr lang="en-GB" smtClean="0"/>
              <a:t>12</a:t>
            </a:fld>
            <a:endParaRPr lang="en-GB"/>
          </a:p>
        </p:txBody>
      </p:sp>
    </p:spTree>
    <p:extLst>
      <p:ext uri="{BB962C8B-B14F-4D97-AF65-F5344CB8AC3E}">
        <p14:creationId xmlns:p14="http://schemas.microsoft.com/office/powerpoint/2010/main" val="3585483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you are</a:t>
            </a:r>
            <a:r>
              <a:rPr lang="en-GB" baseline="0" dirty="0" smtClean="0"/>
              <a:t> ready to submit an assignment to the Moodle </a:t>
            </a:r>
            <a:r>
              <a:rPr lang="en-GB" baseline="0" dirty="0" err="1" smtClean="0"/>
              <a:t>plaftform</a:t>
            </a:r>
            <a:r>
              <a:rPr lang="en-GB" baseline="0" dirty="0" smtClean="0"/>
              <a:t> you will see that each module assignment has a Draft submission link as well as a Final submission link for each assignment.  </a:t>
            </a:r>
          </a:p>
          <a:p>
            <a:r>
              <a:rPr lang="en-GB" baseline="0" dirty="0" smtClean="0"/>
              <a:t>Always submit to the draft first, to view your </a:t>
            </a:r>
            <a:r>
              <a:rPr lang="en-GB" baseline="0" dirty="0" err="1" smtClean="0"/>
              <a:t>TurnitIn</a:t>
            </a:r>
            <a:r>
              <a:rPr lang="en-GB" baseline="0" dirty="0" smtClean="0"/>
              <a:t> similarity score, and to check any sections of text that </a:t>
            </a:r>
            <a:r>
              <a:rPr lang="en-GB" baseline="0" dirty="0" err="1" smtClean="0"/>
              <a:t>TurnitIn</a:t>
            </a:r>
            <a:r>
              <a:rPr lang="en-GB" baseline="0" dirty="0" smtClean="0"/>
              <a:t> highlights (i.e. taken from another source).  </a:t>
            </a:r>
          </a:p>
          <a:p>
            <a:r>
              <a:rPr lang="en-GB" baseline="0" dirty="0" smtClean="0"/>
              <a:t>On reading this </a:t>
            </a:r>
            <a:r>
              <a:rPr lang="en-GB" baseline="0" dirty="0" err="1" smtClean="0"/>
              <a:t>TurnitIn</a:t>
            </a:r>
            <a:r>
              <a:rPr lang="en-GB" baseline="0" dirty="0" smtClean="0"/>
              <a:t> similarity you will be able to see where you need to correct sentences where you have not cited corrected, or have not placed externally sourced text inside quotation marks.  Using the draft submission is a chance to correct any genuine mistakes before you submit to the Final submission area.  </a:t>
            </a:r>
          </a:p>
          <a:p>
            <a:r>
              <a:rPr lang="en-GB" baseline="0" dirty="0" smtClean="0"/>
              <a:t>Lecturers view the </a:t>
            </a:r>
            <a:r>
              <a:rPr lang="en-GB" baseline="0" dirty="0" err="1" smtClean="0"/>
              <a:t>TurnitIn</a:t>
            </a:r>
            <a:r>
              <a:rPr lang="en-GB" baseline="0" dirty="0" smtClean="0"/>
              <a:t> similarity score and if a lecturer recognises an offence has been committed the assignment and evidence is sent to the academic Office Academic Misconduct Panel.  </a:t>
            </a:r>
          </a:p>
          <a:p>
            <a:r>
              <a:rPr lang="en-GB" baseline="0" dirty="0" smtClean="0"/>
              <a:t>If the panel deem the student has engaged in academic misconduct then a penalty is applied.  The penalties above are a guide.</a:t>
            </a:r>
          </a:p>
          <a:p>
            <a:r>
              <a:rPr lang="en-GB" baseline="0" dirty="0" smtClean="0"/>
              <a:t>In our department very few students are reported for academic misconduct but it can happen.  If you are unsure ask your lecturer.</a:t>
            </a:r>
            <a:endParaRPr lang="en-GB" dirty="0"/>
          </a:p>
        </p:txBody>
      </p:sp>
      <p:sp>
        <p:nvSpPr>
          <p:cNvPr id="4" name="Slide Number Placeholder 3"/>
          <p:cNvSpPr>
            <a:spLocks noGrp="1"/>
          </p:cNvSpPr>
          <p:nvPr>
            <p:ph type="sldNum" sz="quarter" idx="10"/>
          </p:nvPr>
        </p:nvSpPr>
        <p:spPr/>
        <p:txBody>
          <a:bodyPr/>
          <a:lstStyle/>
          <a:p>
            <a:fld id="{4D4D1102-0C8C-4B44-95BD-BAA6E4217296}" type="slidenum">
              <a:rPr lang="en-GB" smtClean="0"/>
              <a:t>13</a:t>
            </a:fld>
            <a:endParaRPr lang="en-GB"/>
          </a:p>
        </p:txBody>
      </p:sp>
    </p:spTree>
    <p:extLst>
      <p:ext uri="{BB962C8B-B14F-4D97-AF65-F5344CB8AC3E}">
        <p14:creationId xmlns:p14="http://schemas.microsoft.com/office/powerpoint/2010/main" val="20555394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9/15/2020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9/15/2020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9/15/2020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9/15/2020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DEF6F168-BD99-499E-8737-973B15B07760}"/>
              </a:ext>
            </a:extLst>
          </p:cNvPr>
          <p:cNvSpPr/>
          <p:nvPr/>
        </p:nvSpPr>
        <p:spPr>
          <a:xfrm>
            <a:off x="1424277" y="808609"/>
            <a:ext cx="9725637" cy="4278094"/>
          </a:xfrm>
          <a:prstGeom prst="rect">
            <a:avLst/>
          </a:prstGeom>
        </p:spPr>
        <p:txBody>
          <a:bodyPr wrap="square">
            <a:spAutoFit/>
          </a:bodyPr>
          <a:lstStyle/>
          <a:p>
            <a:pPr algn="ctr"/>
            <a:r>
              <a:rPr lang="en-GB" sz="4800" b="1" dirty="0" smtClean="0">
                <a:latin typeface="Arial" panose="020B0604020202020204" pitchFamily="34" charset="0"/>
                <a:cs typeface="Arial" panose="020B0604020202020204" pitchFamily="34" charset="0"/>
              </a:rPr>
              <a:t>Academic Misconduct</a:t>
            </a:r>
          </a:p>
          <a:p>
            <a:pPr algn="ctr"/>
            <a:r>
              <a:rPr lang="en-GB" sz="4800" b="1" dirty="0" smtClean="0">
                <a:latin typeface="Arial" panose="020B0604020202020204" pitchFamily="34" charset="0"/>
                <a:cs typeface="Arial" panose="020B0604020202020204" pitchFamily="34" charset="0"/>
              </a:rPr>
              <a:t> </a:t>
            </a:r>
          </a:p>
          <a:p>
            <a:pPr algn="ctr"/>
            <a:r>
              <a:rPr lang="en-GB" sz="4800" b="1" dirty="0" smtClean="0">
                <a:latin typeface="Arial" panose="020B0604020202020204" pitchFamily="34" charset="0"/>
                <a:cs typeface="Arial" panose="020B0604020202020204" pitchFamily="34" charset="0"/>
              </a:rPr>
              <a:t>Do you know </a:t>
            </a:r>
            <a:r>
              <a:rPr lang="en-GB" sz="4800" b="1" dirty="0">
                <a:latin typeface="Arial" panose="020B0604020202020204" pitchFamily="34" charset="0"/>
                <a:cs typeface="Arial" panose="020B0604020202020204" pitchFamily="34" charset="0"/>
              </a:rPr>
              <a:t>what a</a:t>
            </a:r>
            <a:r>
              <a:rPr lang="en-GB" sz="4800" b="1" dirty="0" smtClean="0">
                <a:latin typeface="Arial" panose="020B0604020202020204" pitchFamily="34" charset="0"/>
                <a:cs typeface="Arial" panose="020B0604020202020204" pitchFamily="34" charset="0"/>
              </a:rPr>
              <a:t>cademic </a:t>
            </a:r>
            <a:r>
              <a:rPr lang="en-GB" sz="4800" b="1" dirty="0">
                <a:latin typeface="Arial" panose="020B0604020202020204" pitchFamily="34" charset="0"/>
                <a:cs typeface="Arial" panose="020B0604020202020204" pitchFamily="34" charset="0"/>
              </a:rPr>
              <a:t>m</a:t>
            </a:r>
            <a:r>
              <a:rPr lang="en-GB" sz="4800" b="1" dirty="0" smtClean="0">
                <a:latin typeface="Arial" panose="020B0604020202020204" pitchFamily="34" charset="0"/>
                <a:cs typeface="Arial" panose="020B0604020202020204" pitchFamily="34" charset="0"/>
              </a:rPr>
              <a:t>isconduct means?</a:t>
            </a:r>
          </a:p>
          <a:p>
            <a:pPr algn="ctr"/>
            <a:endParaRPr lang="en-GB" sz="4800" b="1" dirty="0">
              <a:latin typeface="Arial" panose="020B0604020202020204" pitchFamily="34" charset="0"/>
              <a:cs typeface="Arial" panose="020B0604020202020204" pitchFamily="34" charset="0"/>
            </a:endParaRPr>
          </a:p>
          <a:p>
            <a:pPr algn="ctr"/>
            <a:r>
              <a:rPr lang="en-GB" sz="3200" b="1" dirty="0" smtClean="0">
                <a:solidFill>
                  <a:schemeClr val="accent3"/>
                </a:solidFill>
                <a:latin typeface="Arial" panose="020B0604020202020204" pitchFamily="34" charset="0"/>
                <a:cs typeface="Arial" panose="020B0604020202020204" pitchFamily="34" charset="0"/>
              </a:rPr>
              <a:t>Dr Roisin Mullins</a:t>
            </a:r>
            <a:endParaRPr lang="en-GB" sz="3200" dirty="0">
              <a:solidFill>
                <a:schemeClr val="accent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37455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503116"/>
            <a:ext cx="8610600" cy="1293028"/>
          </a:xfrm>
        </p:spPr>
        <p:txBody>
          <a:bodyPr/>
          <a:lstStyle/>
          <a:p>
            <a:r>
              <a:rPr lang="en-GB" dirty="0"/>
              <a:t>Academic Misconduct</a:t>
            </a:r>
          </a:p>
        </p:txBody>
      </p:sp>
      <p:sp>
        <p:nvSpPr>
          <p:cNvPr id="3" name="Content Placeholder 2"/>
          <p:cNvSpPr>
            <a:spLocks noGrp="1"/>
          </p:cNvSpPr>
          <p:nvPr>
            <p:ph idx="1"/>
          </p:nvPr>
        </p:nvSpPr>
        <p:spPr>
          <a:xfrm>
            <a:off x="685800" y="1796144"/>
            <a:ext cx="10820400" cy="4865913"/>
          </a:xfrm>
        </p:spPr>
        <p:txBody>
          <a:bodyPr>
            <a:noAutofit/>
          </a:bodyPr>
          <a:lstStyle/>
          <a:p>
            <a:pPr marL="0" indent="0">
              <a:buNone/>
            </a:pPr>
            <a:r>
              <a:rPr lang="en-GB" sz="2800" dirty="0"/>
              <a:t>“Academic Misconduct” – Any action by a student which gives or has the potential to give an unfair advantage in an examination or assessment, or might assist someone else to gain an unfair advantage, or any activity likely to undermine the integrity essential to scholarship and research. Examples may include</a:t>
            </a:r>
            <a:r>
              <a:rPr lang="en-GB" sz="2800" dirty="0" smtClean="0"/>
              <a:t>:</a:t>
            </a:r>
          </a:p>
          <a:p>
            <a:pPr marL="0" indent="0">
              <a:buNone/>
            </a:pPr>
            <a:endParaRPr lang="en-GB" sz="2800" dirty="0" smtClean="0"/>
          </a:p>
          <a:p>
            <a:r>
              <a:rPr lang="en-GB" sz="2800" dirty="0" err="1" smtClean="0"/>
              <a:t>Plagarism</a:t>
            </a:r>
            <a:endParaRPr lang="en-GB" sz="2800" dirty="0" smtClean="0"/>
          </a:p>
          <a:p>
            <a:r>
              <a:rPr lang="en-GB" sz="2800" dirty="0" smtClean="0"/>
              <a:t>Self- plagiarism</a:t>
            </a:r>
          </a:p>
          <a:p>
            <a:r>
              <a:rPr lang="en-GB" sz="2800" dirty="0" smtClean="0"/>
              <a:t>Collusion</a:t>
            </a:r>
          </a:p>
          <a:p>
            <a:r>
              <a:rPr lang="en-GB" sz="2800" dirty="0" smtClean="0"/>
              <a:t>Contract </a:t>
            </a:r>
            <a:r>
              <a:rPr lang="en-GB" sz="2800" dirty="0" smtClean="0"/>
              <a:t>cheating				</a:t>
            </a:r>
            <a:r>
              <a:rPr lang="en-GB" sz="1200" dirty="0" smtClean="0">
                <a:solidFill>
                  <a:srgbClr val="FFC000"/>
                </a:solidFill>
              </a:rPr>
              <a:t>Extracted Chapter 13 Academic Quality Handbook</a:t>
            </a:r>
            <a:endParaRPr lang="en-GB" sz="1200" dirty="0">
              <a:solidFill>
                <a:srgbClr val="FFC000"/>
              </a:solidFill>
            </a:endParaRPr>
          </a:p>
        </p:txBody>
      </p:sp>
    </p:spTree>
    <p:extLst>
      <p:ext uri="{BB962C8B-B14F-4D97-AF65-F5344CB8AC3E}">
        <p14:creationId xmlns:p14="http://schemas.microsoft.com/office/powerpoint/2010/main" val="24488668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4458" y="437802"/>
            <a:ext cx="8610600" cy="1293028"/>
          </a:xfrm>
        </p:spPr>
        <p:txBody>
          <a:bodyPr>
            <a:normAutofit fontScale="90000"/>
          </a:bodyPr>
          <a:lstStyle/>
          <a:p>
            <a:r>
              <a:rPr lang="en-GB" dirty="0" smtClean="0">
                <a:latin typeface="Calibri" panose="020F0502020204030204" pitchFamily="34" charset="0"/>
                <a:ea typeface="Calibri" panose="020F0502020204030204" pitchFamily="34" charset="0"/>
                <a:cs typeface="Times New Roman" panose="02020603050405020304" pitchFamily="18" charset="0"/>
              </a:rPr>
              <a:t>Avoid engaging in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Misconduct</a:t>
            </a:r>
            <a:br>
              <a:rPr lang="en-GB" dirty="0" smtClean="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Rectangle 3"/>
          <p:cNvSpPr/>
          <p:nvPr/>
        </p:nvSpPr>
        <p:spPr>
          <a:xfrm>
            <a:off x="1578430" y="1889725"/>
            <a:ext cx="9514114" cy="4022768"/>
          </a:xfrm>
          <a:prstGeom prst="rect">
            <a:avLst/>
          </a:prstGeom>
        </p:spPr>
        <p:txBody>
          <a:bodyPr wrap="square">
            <a:spAutoFit/>
          </a:bodyPr>
          <a:lstStyle/>
          <a:p>
            <a:pPr>
              <a:lnSpc>
                <a:spcPct val="107000"/>
              </a:lnSpc>
              <a:spcAft>
                <a:spcPts val="800"/>
              </a:spcAft>
            </a:pPr>
            <a:r>
              <a:rPr lang="en-GB" sz="3200" dirty="0">
                <a:solidFill>
                  <a:srgbClr val="FFFF00"/>
                </a:solidFill>
                <a:latin typeface="Calibri" panose="020F0502020204030204" pitchFamily="34" charset="0"/>
                <a:ea typeface="Calibri" panose="020F0502020204030204" pitchFamily="34" charset="0"/>
                <a:cs typeface="Times New Roman" panose="02020603050405020304" pitchFamily="18" charset="0"/>
              </a:rPr>
              <a:t>Develop good academic practice</a:t>
            </a:r>
            <a:r>
              <a:rPr lang="en-GB" sz="2800" dirty="0">
                <a:latin typeface="Calibri" panose="020F0502020204030204" pitchFamily="34" charset="0"/>
                <a:ea typeface="Calibri" panose="020F0502020204030204" pitchFamily="34" charset="0"/>
                <a:cs typeface="Times New Roman" panose="02020603050405020304" pitchFamily="18" charset="0"/>
              </a:rPr>
              <a:t/>
            </a:r>
            <a:br>
              <a:rPr lang="en-GB" sz="2800" dirty="0">
                <a:latin typeface="Calibri" panose="020F0502020204030204" pitchFamily="34" charset="0"/>
                <a:ea typeface="Calibri" panose="020F0502020204030204" pitchFamily="34" charset="0"/>
                <a:cs typeface="Times New Roman" panose="02020603050405020304" pitchFamily="18" charset="0"/>
              </a:rPr>
            </a:br>
            <a:endParaRPr lang="en-GB" sz="2800"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smtClean="0">
                <a:latin typeface="Calibri" panose="020F0502020204030204" pitchFamily="34" charset="0"/>
                <a:ea typeface="Calibri" panose="020F0502020204030204" pitchFamily="34" charset="0"/>
                <a:cs typeface="Times New Roman" panose="02020603050405020304" pitchFamily="18" charset="0"/>
              </a:rPr>
              <a:t>Your lecturers </a:t>
            </a:r>
            <a:r>
              <a:rPr lang="en-GB" sz="3200" dirty="0">
                <a:latin typeface="Calibri" panose="020F0502020204030204" pitchFamily="34" charset="0"/>
                <a:ea typeface="Calibri" panose="020F0502020204030204" pitchFamily="34" charset="0"/>
                <a:cs typeface="Times New Roman" panose="02020603050405020304" pitchFamily="18" charset="0"/>
              </a:rPr>
              <a:t>need to be able to grade you on what </a:t>
            </a:r>
            <a:r>
              <a:rPr lang="en-GB" sz="3200" b="1" dirty="0">
                <a:latin typeface="Calibri" panose="020F0502020204030204" pitchFamily="34" charset="0"/>
                <a:ea typeface="Calibri" panose="020F0502020204030204" pitchFamily="34" charset="0"/>
                <a:cs typeface="Times New Roman" panose="02020603050405020304" pitchFamily="18" charset="0"/>
              </a:rPr>
              <a:t>you</a:t>
            </a:r>
            <a:r>
              <a:rPr lang="en-GB" sz="3200" dirty="0">
                <a:latin typeface="Calibri" panose="020F0502020204030204" pitchFamily="34" charset="0"/>
                <a:ea typeface="Calibri" panose="020F0502020204030204" pitchFamily="34" charset="0"/>
                <a:cs typeface="Times New Roman" panose="02020603050405020304" pitchFamily="18" charset="0"/>
              </a:rPr>
              <a:t> have </a:t>
            </a:r>
            <a:r>
              <a:rPr lang="en-GB" sz="3200" b="1" dirty="0">
                <a:latin typeface="Calibri" panose="020F0502020204030204" pitchFamily="34" charset="0"/>
                <a:ea typeface="Calibri" panose="020F0502020204030204" pitchFamily="34" charset="0"/>
                <a:cs typeface="Times New Roman" panose="02020603050405020304" pitchFamily="18" charset="0"/>
              </a:rPr>
              <a:t>learned</a:t>
            </a:r>
            <a:r>
              <a:rPr lang="en-GB" sz="3200" dirty="0">
                <a:latin typeface="Calibri" panose="020F0502020204030204" pitchFamily="34" charset="0"/>
                <a:ea typeface="Calibri" panose="020F0502020204030204" pitchFamily="34" charset="0"/>
                <a:cs typeface="Times New Roman" panose="02020603050405020304" pitchFamily="18" charset="0"/>
              </a:rPr>
              <a:t> and </a:t>
            </a:r>
            <a:r>
              <a:rPr lang="en-GB" sz="3200" b="1" dirty="0" smtClean="0">
                <a:latin typeface="Calibri" panose="020F0502020204030204" pitchFamily="34" charset="0"/>
                <a:ea typeface="Calibri" panose="020F0502020204030204" pitchFamily="34" charset="0"/>
                <a:cs typeface="Times New Roman" panose="02020603050405020304" pitchFamily="18" charset="0"/>
              </a:rPr>
              <a:t>understood</a:t>
            </a:r>
            <a:r>
              <a:rPr lang="en-GB" sz="3200" dirty="0" smtClean="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smtClean="0">
                <a:latin typeface="Calibri" panose="020F0502020204030204" pitchFamily="34" charset="0"/>
                <a:ea typeface="Calibri" panose="020F0502020204030204" pitchFamily="34" charset="0"/>
                <a:cs typeface="Times New Roman" panose="02020603050405020304" pitchFamily="18" charset="0"/>
              </a:rPr>
              <a:t>You </a:t>
            </a:r>
            <a:r>
              <a:rPr lang="en-GB" sz="3200" dirty="0">
                <a:latin typeface="Calibri" panose="020F0502020204030204" pitchFamily="34" charset="0"/>
                <a:ea typeface="Calibri" panose="020F0502020204030204" pitchFamily="34" charset="0"/>
                <a:cs typeface="Times New Roman" panose="02020603050405020304" pitchFamily="18" charset="0"/>
              </a:rPr>
              <a:t>have to be able to </a:t>
            </a:r>
            <a:r>
              <a:rPr lang="en-GB" sz="3200" b="1" dirty="0">
                <a:latin typeface="Calibri" panose="020F0502020204030204" pitchFamily="34" charset="0"/>
                <a:ea typeface="Calibri" panose="020F0502020204030204" pitchFamily="34" charset="0"/>
                <a:cs typeface="Times New Roman" panose="02020603050405020304" pitchFamily="18" charset="0"/>
              </a:rPr>
              <a:t>demonstrate your learning </a:t>
            </a:r>
            <a:r>
              <a:rPr lang="en-GB" sz="3200" dirty="0">
                <a:latin typeface="Calibri" panose="020F0502020204030204" pitchFamily="34" charset="0"/>
                <a:ea typeface="Calibri" panose="020F0502020204030204" pitchFamily="34" charset="0"/>
                <a:cs typeface="Times New Roman" panose="02020603050405020304" pitchFamily="18" charset="0"/>
              </a:rPr>
              <a:t>progression.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5434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486" y="165659"/>
            <a:ext cx="8610600" cy="1293028"/>
          </a:xfrm>
        </p:spPr>
        <p:txBody>
          <a:bodyPr/>
          <a:lstStyle/>
          <a:p>
            <a:pPr algn="ctr"/>
            <a:r>
              <a:rPr lang="en-GB" dirty="0" smtClean="0"/>
              <a:t>Build Confidence – </a:t>
            </a:r>
            <a:br>
              <a:rPr lang="en-GB" dirty="0" smtClean="0"/>
            </a:br>
            <a:r>
              <a:rPr lang="en-GB" dirty="0" smtClean="0"/>
              <a:t>We are here to help you</a:t>
            </a:r>
            <a:endParaRPr lang="en-GB" dirty="0"/>
          </a:p>
        </p:txBody>
      </p:sp>
      <p:sp>
        <p:nvSpPr>
          <p:cNvPr id="3" name="Content Placeholder 2"/>
          <p:cNvSpPr>
            <a:spLocks noGrp="1"/>
          </p:cNvSpPr>
          <p:nvPr>
            <p:ph idx="1"/>
          </p:nvPr>
        </p:nvSpPr>
        <p:spPr>
          <a:xfrm>
            <a:off x="185056" y="1356360"/>
            <a:ext cx="11865430" cy="5131526"/>
          </a:xfrm>
        </p:spPr>
        <p:txBody>
          <a:bodyPr>
            <a:noAutofit/>
          </a:bodyPr>
          <a:lstStyle/>
          <a:p>
            <a:r>
              <a:rPr lang="en-GB" dirty="0"/>
              <a:t>You need </a:t>
            </a:r>
            <a:r>
              <a:rPr lang="en-GB" dirty="0" smtClean="0"/>
              <a:t>to:</a:t>
            </a:r>
          </a:p>
          <a:p>
            <a:pPr lvl="1"/>
            <a:r>
              <a:rPr lang="en-GB" sz="2200" dirty="0" smtClean="0"/>
              <a:t>Present materials that evidence your </a:t>
            </a:r>
            <a:r>
              <a:rPr lang="en-GB" sz="2200" dirty="0"/>
              <a:t>thoughts and ideas </a:t>
            </a:r>
            <a:r>
              <a:rPr lang="en-GB" sz="2200" dirty="0" smtClean="0"/>
              <a:t>and when lecturers read </a:t>
            </a:r>
            <a:r>
              <a:rPr lang="en-GB" sz="2200" dirty="0"/>
              <a:t>your work it is clear that those </a:t>
            </a:r>
            <a:r>
              <a:rPr lang="en-GB" sz="2200" b="1" dirty="0"/>
              <a:t>thoughts and ideas are yours</a:t>
            </a:r>
            <a:r>
              <a:rPr lang="en-GB" sz="2200" dirty="0" smtClean="0"/>
              <a:t>. (</a:t>
            </a:r>
            <a:r>
              <a:rPr lang="en-GB" sz="2200" b="1" dirty="0" smtClean="0">
                <a:solidFill>
                  <a:srgbClr val="FFFF00"/>
                </a:solidFill>
              </a:rPr>
              <a:t>First Skill</a:t>
            </a:r>
            <a:r>
              <a:rPr lang="en-GB" sz="2200" dirty="0" smtClean="0"/>
              <a:t>)</a:t>
            </a:r>
            <a:endParaRPr lang="en-GB" sz="2200" dirty="0"/>
          </a:p>
          <a:p>
            <a:pPr lvl="1"/>
            <a:r>
              <a:rPr lang="en-GB" sz="2200" dirty="0" smtClean="0"/>
              <a:t>Confirm that you understand other authors work </a:t>
            </a:r>
            <a:r>
              <a:rPr lang="en-GB" sz="2200" dirty="0"/>
              <a:t>and </a:t>
            </a:r>
            <a:r>
              <a:rPr lang="en-GB" sz="2200" dirty="0" smtClean="0"/>
              <a:t>show respect to their </a:t>
            </a:r>
            <a:r>
              <a:rPr lang="en-GB" sz="2200" dirty="0"/>
              <a:t>work – </a:t>
            </a:r>
            <a:r>
              <a:rPr lang="en-GB" sz="2200" b="1" dirty="0"/>
              <a:t>reference correctly</a:t>
            </a:r>
            <a:r>
              <a:rPr lang="en-GB" sz="2200" dirty="0"/>
              <a:t>. </a:t>
            </a:r>
            <a:r>
              <a:rPr lang="en-GB" sz="2200" dirty="0" smtClean="0"/>
              <a:t>(</a:t>
            </a:r>
            <a:r>
              <a:rPr lang="en-GB" sz="2200" b="1" dirty="0" smtClean="0">
                <a:solidFill>
                  <a:srgbClr val="FFFF00"/>
                </a:solidFill>
              </a:rPr>
              <a:t>Second Skill</a:t>
            </a:r>
            <a:r>
              <a:rPr lang="en-GB" sz="2200" dirty="0" smtClean="0"/>
              <a:t>)</a:t>
            </a:r>
            <a:endParaRPr lang="en-GB" sz="2200" dirty="0"/>
          </a:p>
          <a:p>
            <a:pPr lvl="1"/>
            <a:r>
              <a:rPr lang="en-GB" sz="2200" dirty="0" smtClean="0"/>
              <a:t>Show that you can tell apart your </a:t>
            </a:r>
            <a:r>
              <a:rPr lang="en-GB" sz="2200" dirty="0"/>
              <a:t>own thoughts from those of others – </a:t>
            </a:r>
            <a:r>
              <a:rPr lang="en-GB" sz="2200" b="1" dirty="0"/>
              <a:t>originate with </a:t>
            </a:r>
            <a:r>
              <a:rPr lang="en-GB" sz="2200" b="1" dirty="0" smtClean="0"/>
              <a:t>you </a:t>
            </a:r>
            <a:r>
              <a:rPr lang="en-GB" sz="2200" dirty="0" smtClean="0"/>
              <a:t>(</a:t>
            </a:r>
            <a:r>
              <a:rPr lang="en-GB" sz="2200" b="1" dirty="0" smtClean="0">
                <a:solidFill>
                  <a:srgbClr val="FFFF00"/>
                </a:solidFill>
              </a:rPr>
              <a:t>Third Skill</a:t>
            </a:r>
            <a:r>
              <a:rPr lang="en-GB" sz="2200" dirty="0"/>
              <a:t>)</a:t>
            </a:r>
          </a:p>
          <a:p>
            <a:pPr lvl="1"/>
            <a:r>
              <a:rPr lang="en-GB" sz="2200" dirty="0" smtClean="0"/>
              <a:t>Make </a:t>
            </a:r>
            <a:r>
              <a:rPr lang="en-GB" sz="2200" dirty="0"/>
              <a:t>the topic your own – </a:t>
            </a:r>
            <a:r>
              <a:rPr lang="en-GB" sz="2200" b="1" dirty="0"/>
              <a:t>have </a:t>
            </a:r>
            <a:r>
              <a:rPr lang="en-GB" sz="2200" b="1" dirty="0" smtClean="0"/>
              <a:t>confidence, you can do it.  You must do it. </a:t>
            </a:r>
            <a:r>
              <a:rPr lang="en-GB" sz="2200" dirty="0" smtClean="0"/>
              <a:t>(</a:t>
            </a:r>
            <a:r>
              <a:rPr lang="en-GB" sz="2200" b="1" dirty="0" smtClean="0">
                <a:solidFill>
                  <a:srgbClr val="FFFF00"/>
                </a:solidFill>
              </a:rPr>
              <a:t>Fourth Skill</a:t>
            </a:r>
            <a:r>
              <a:rPr lang="en-GB" sz="2200" dirty="0"/>
              <a:t>)</a:t>
            </a:r>
          </a:p>
          <a:p>
            <a:pPr lvl="1"/>
            <a:r>
              <a:rPr lang="en-GB" sz="2200" dirty="0" smtClean="0"/>
              <a:t>Improve </a:t>
            </a:r>
            <a:r>
              <a:rPr lang="en-GB" sz="2200" dirty="0"/>
              <a:t>your writing skill /academic literacy – </a:t>
            </a:r>
            <a:r>
              <a:rPr lang="en-GB" sz="2200" b="1" dirty="0"/>
              <a:t>invest in your future starting </a:t>
            </a:r>
            <a:r>
              <a:rPr lang="en-GB" sz="2200" b="1" dirty="0" smtClean="0"/>
              <a:t>now </a:t>
            </a:r>
            <a:r>
              <a:rPr lang="en-GB" sz="2200" dirty="0" smtClean="0"/>
              <a:t>(</a:t>
            </a:r>
            <a:r>
              <a:rPr lang="en-GB" sz="2200" b="1" dirty="0" smtClean="0">
                <a:solidFill>
                  <a:srgbClr val="FFFF00"/>
                </a:solidFill>
              </a:rPr>
              <a:t>Fifth Skill</a:t>
            </a:r>
            <a:r>
              <a:rPr lang="en-GB" sz="2200" dirty="0"/>
              <a:t>)</a:t>
            </a:r>
          </a:p>
          <a:p>
            <a:pPr marL="457200" lvl="1" indent="0">
              <a:buNone/>
            </a:pPr>
            <a:endParaRPr lang="en-GB" sz="2200" dirty="0"/>
          </a:p>
          <a:p>
            <a:r>
              <a:rPr lang="en-GB" dirty="0" smtClean="0">
                <a:solidFill>
                  <a:srgbClr val="FFFF00"/>
                </a:solidFill>
              </a:rPr>
              <a:t>Build your Confidence</a:t>
            </a:r>
            <a:r>
              <a:rPr lang="en-GB" dirty="0" smtClean="0"/>
              <a:t> -  Writing </a:t>
            </a:r>
            <a:r>
              <a:rPr lang="en-GB" dirty="0"/>
              <a:t>in your own words and your own style is central to your learning and development – you’re on a learning </a:t>
            </a:r>
            <a:r>
              <a:rPr lang="en-GB" dirty="0" smtClean="0"/>
              <a:t>journey. This takes practice and we are here to help you.  (</a:t>
            </a:r>
            <a:r>
              <a:rPr lang="en-GB" b="1" dirty="0" smtClean="0">
                <a:solidFill>
                  <a:srgbClr val="FFFF00"/>
                </a:solidFill>
              </a:rPr>
              <a:t>Sixth Skill</a:t>
            </a:r>
            <a:r>
              <a:rPr lang="en-GB" dirty="0"/>
              <a:t>)</a:t>
            </a:r>
          </a:p>
          <a:p>
            <a:endParaRPr lang="en-GB" dirty="0"/>
          </a:p>
          <a:p>
            <a:pPr marL="0" indent="0">
              <a:buNone/>
            </a:pPr>
            <a:endParaRPr lang="en-GB" dirty="0"/>
          </a:p>
          <a:p>
            <a:r>
              <a:rPr lang="en-GB" dirty="0"/>
              <a:t>You are graded on your individual work and the </a:t>
            </a:r>
            <a:r>
              <a:rPr lang="en-GB" b="1" dirty="0"/>
              <a:t>feedback is then personalised </a:t>
            </a:r>
            <a:r>
              <a:rPr lang="en-GB" dirty="0"/>
              <a:t>to support you – </a:t>
            </a:r>
            <a:r>
              <a:rPr lang="en-GB" b="1" dirty="0"/>
              <a:t>that’s the gain</a:t>
            </a:r>
          </a:p>
          <a:p>
            <a:endParaRPr lang="en-GB" dirty="0"/>
          </a:p>
        </p:txBody>
      </p:sp>
    </p:spTree>
    <p:extLst>
      <p:ext uri="{BB962C8B-B14F-4D97-AF65-F5344CB8AC3E}">
        <p14:creationId xmlns:p14="http://schemas.microsoft.com/office/powerpoint/2010/main" val="35000267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E4E8D31-48F6-4D4C-84BF-171E27539996}"/>
              </a:ext>
            </a:extLst>
          </p:cNvPr>
          <p:cNvSpPr>
            <a:spLocks noGrp="1"/>
          </p:cNvSpPr>
          <p:nvPr>
            <p:ph type="title"/>
          </p:nvPr>
        </p:nvSpPr>
        <p:spPr>
          <a:xfrm>
            <a:off x="3331828" y="294590"/>
            <a:ext cx="8610600" cy="1293028"/>
          </a:xfrm>
        </p:spPr>
        <p:txBody>
          <a:bodyPr>
            <a:normAutofit/>
          </a:bodyPr>
          <a:lstStyle/>
          <a:p>
            <a:r>
              <a:rPr lang="en-GB" b="1" dirty="0" smtClean="0"/>
              <a:t>academic offence</a:t>
            </a:r>
            <a:endParaRPr lang="en-GB" dirty="0"/>
          </a:p>
        </p:txBody>
      </p:sp>
      <p:sp>
        <p:nvSpPr>
          <p:cNvPr id="3" name="Content Placeholder 2">
            <a:extLst>
              <a:ext uri="{FF2B5EF4-FFF2-40B4-BE49-F238E27FC236}">
                <a16:creationId xmlns="" xmlns:a16="http://schemas.microsoft.com/office/drawing/2014/main" id="{9D2F89AD-6FA1-4C33-B3F7-73FFAA016139}"/>
              </a:ext>
            </a:extLst>
          </p:cNvPr>
          <p:cNvSpPr>
            <a:spLocks noGrp="1"/>
          </p:cNvSpPr>
          <p:nvPr>
            <p:ph idx="1"/>
          </p:nvPr>
        </p:nvSpPr>
        <p:spPr>
          <a:xfrm>
            <a:off x="685800" y="2065791"/>
            <a:ext cx="10820400" cy="4024125"/>
          </a:xfrm>
        </p:spPr>
        <p:txBody>
          <a:bodyPr>
            <a:normAutofit/>
          </a:bodyPr>
          <a:lstStyle/>
          <a:p>
            <a:pPr marL="0" indent="0" algn="ctr">
              <a:buNone/>
            </a:pPr>
            <a:r>
              <a:rPr lang="en-GB" sz="2400" dirty="0" smtClean="0"/>
              <a:t>Any </a:t>
            </a:r>
            <a:r>
              <a:rPr lang="en-GB" sz="2400" dirty="0"/>
              <a:t>attempts to gain an unfair advantage </a:t>
            </a:r>
            <a:endParaRPr lang="en-GB" sz="2400" dirty="0" smtClean="0"/>
          </a:p>
          <a:p>
            <a:pPr marL="0" indent="0" algn="ctr">
              <a:buNone/>
            </a:pPr>
            <a:r>
              <a:rPr lang="en-GB" sz="2400" dirty="0"/>
              <a:t>	</a:t>
            </a:r>
            <a:r>
              <a:rPr lang="en-GB" sz="2400" dirty="0" smtClean="0"/>
              <a:t>in </a:t>
            </a:r>
            <a:r>
              <a:rPr lang="en-GB" sz="2400" dirty="0"/>
              <a:t>assessed </a:t>
            </a:r>
            <a:r>
              <a:rPr lang="en-GB" sz="2400" dirty="0" smtClean="0"/>
              <a:t>or in examined work is an academic offence and results in an allegation of academic misconduct.</a:t>
            </a:r>
            <a:endParaRPr lang="en-GB" sz="2400" dirty="0"/>
          </a:p>
          <a:p>
            <a:pPr algn="ctr"/>
            <a:endParaRPr lang="en-GB" sz="2400" dirty="0"/>
          </a:p>
        </p:txBody>
      </p:sp>
    </p:spTree>
    <p:extLst>
      <p:ext uri="{BB962C8B-B14F-4D97-AF65-F5344CB8AC3E}">
        <p14:creationId xmlns:p14="http://schemas.microsoft.com/office/powerpoint/2010/main" val="21686140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7228" y="263630"/>
            <a:ext cx="8610600" cy="1293028"/>
          </a:xfrm>
        </p:spPr>
        <p:txBody>
          <a:bodyPr/>
          <a:lstStyle/>
          <a:p>
            <a:pPr algn="ctr"/>
            <a:r>
              <a:rPr lang="en-GB" dirty="0" smtClean="0"/>
              <a:t>As a Student you Need to</a:t>
            </a:r>
            <a:endParaRPr lang="en-GB" dirty="0"/>
          </a:p>
        </p:txBody>
      </p:sp>
      <p:sp>
        <p:nvSpPr>
          <p:cNvPr id="3" name="Content Placeholder 2"/>
          <p:cNvSpPr>
            <a:spLocks noGrp="1"/>
          </p:cNvSpPr>
          <p:nvPr>
            <p:ph idx="1"/>
          </p:nvPr>
        </p:nvSpPr>
        <p:spPr>
          <a:xfrm>
            <a:off x="1905000" y="1323703"/>
            <a:ext cx="10112828" cy="5000897"/>
          </a:xfrm>
        </p:spPr>
        <p:txBody>
          <a:bodyPr>
            <a:noAutofit/>
          </a:bodyPr>
          <a:lstStyle/>
          <a:p>
            <a:pPr marL="0" indent="0">
              <a:buNone/>
            </a:pPr>
            <a:r>
              <a:rPr lang="en-GB" sz="2400" b="1" dirty="0" smtClean="0"/>
              <a:t>Address</a:t>
            </a:r>
          </a:p>
          <a:p>
            <a:r>
              <a:rPr lang="en-GB" sz="2400" dirty="0" smtClean="0"/>
              <a:t>Improve your study skills – </a:t>
            </a:r>
            <a:r>
              <a:rPr lang="en-GB" sz="2400" b="1" dirty="0" smtClean="0">
                <a:solidFill>
                  <a:srgbClr val="FFFF00"/>
                </a:solidFill>
              </a:rPr>
              <a:t>build all those skills </a:t>
            </a:r>
            <a:r>
              <a:rPr lang="en-GB" sz="2400" dirty="0" smtClean="0"/>
              <a:t>we discussed</a:t>
            </a:r>
            <a:endParaRPr lang="en-GB" sz="2400" dirty="0"/>
          </a:p>
          <a:p>
            <a:pPr lvl="1"/>
            <a:r>
              <a:rPr lang="en-GB" dirty="0" smtClean="0"/>
              <a:t>Understand </a:t>
            </a:r>
            <a:r>
              <a:rPr lang="en-GB" dirty="0"/>
              <a:t>what is expected at your level of </a:t>
            </a:r>
            <a:r>
              <a:rPr lang="en-GB" dirty="0" smtClean="0"/>
              <a:t>study</a:t>
            </a:r>
            <a:endParaRPr lang="en-GB" dirty="0"/>
          </a:p>
          <a:p>
            <a:pPr marL="0" indent="0">
              <a:buNone/>
            </a:pPr>
            <a:endParaRPr lang="en-GB" sz="2400" dirty="0"/>
          </a:p>
          <a:p>
            <a:pPr marL="0" indent="0">
              <a:buNone/>
            </a:pPr>
            <a:r>
              <a:rPr lang="en-GB" sz="2400" b="1" dirty="0" smtClean="0"/>
              <a:t>DON’T</a:t>
            </a:r>
            <a:endParaRPr lang="en-GB" sz="2400" b="1" dirty="0"/>
          </a:p>
          <a:p>
            <a:r>
              <a:rPr lang="en-GB" sz="2400" dirty="0"/>
              <a:t>Don’t make a false impression of your capabilities </a:t>
            </a:r>
          </a:p>
          <a:p>
            <a:pPr lvl="1"/>
            <a:r>
              <a:rPr lang="en-GB" dirty="0"/>
              <a:t>Don’t cut and paste – write it as you understand it.</a:t>
            </a:r>
          </a:p>
          <a:p>
            <a:pPr marL="0" indent="0">
              <a:buNone/>
            </a:pPr>
            <a:endParaRPr lang="en-GB" sz="2400" dirty="0" smtClean="0"/>
          </a:p>
          <a:p>
            <a:pPr marL="0" indent="0">
              <a:buNone/>
            </a:pPr>
            <a:r>
              <a:rPr lang="en-GB" sz="2400" b="1" dirty="0" smtClean="0"/>
              <a:t>AVOID</a:t>
            </a:r>
            <a:r>
              <a:rPr lang="en-GB" sz="2400" dirty="0"/>
              <a:t> </a:t>
            </a:r>
          </a:p>
          <a:p>
            <a:r>
              <a:rPr lang="en-GB" sz="2400" dirty="0"/>
              <a:t>Avoid the </a:t>
            </a:r>
            <a:r>
              <a:rPr lang="en-GB" sz="2400" dirty="0" smtClean="0"/>
              <a:t>allegation of unfair practice</a:t>
            </a:r>
            <a:endParaRPr lang="en-GB" sz="2400" dirty="0"/>
          </a:p>
          <a:p>
            <a:pPr lvl="1"/>
            <a:r>
              <a:rPr lang="en-GB" dirty="0"/>
              <a:t>Avoid resulting </a:t>
            </a:r>
            <a:r>
              <a:rPr lang="en-GB" dirty="0" smtClean="0"/>
              <a:t>penalties</a:t>
            </a:r>
            <a:endParaRPr lang="en-GB" dirty="0"/>
          </a:p>
          <a:p>
            <a:endParaRPr lang="en-GB" sz="2400" dirty="0"/>
          </a:p>
        </p:txBody>
      </p:sp>
    </p:spTree>
    <p:extLst>
      <p:ext uri="{BB962C8B-B14F-4D97-AF65-F5344CB8AC3E}">
        <p14:creationId xmlns:p14="http://schemas.microsoft.com/office/powerpoint/2010/main" val="24555450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3057" y="492230"/>
            <a:ext cx="8610600" cy="1293028"/>
          </a:xfrm>
        </p:spPr>
        <p:txBody>
          <a:bodyPr/>
          <a:lstStyle/>
          <a:p>
            <a:pPr algn="ctr"/>
            <a:r>
              <a:rPr lang="en-GB" dirty="0" smtClean="0"/>
              <a:t>Expectations</a:t>
            </a:r>
            <a:endParaRPr lang="en-GB" dirty="0"/>
          </a:p>
        </p:txBody>
      </p:sp>
      <p:sp>
        <p:nvSpPr>
          <p:cNvPr id="3" name="Content Placeholder 2"/>
          <p:cNvSpPr>
            <a:spLocks noGrp="1"/>
          </p:cNvSpPr>
          <p:nvPr>
            <p:ph idx="1"/>
          </p:nvPr>
        </p:nvSpPr>
        <p:spPr>
          <a:xfrm>
            <a:off x="1306286" y="2172789"/>
            <a:ext cx="10406743" cy="4024125"/>
          </a:xfrm>
        </p:spPr>
        <p:txBody>
          <a:bodyPr>
            <a:normAutofit/>
          </a:bodyPr>
          <a:lstStyle/>
          <a:p>
            <a:endParaRPr lang="en-GB" sz="2400" dirty="0"/>
          </a:p>
          <a:p>
            <a:pPr marL="0" indent="0">
              <a:buNone/>
            </a:pPr>
            <a:r>
              <a:rPr lang="en-GB" sz="2400" b="1" dirty="0" smtClean="0"/>
              <a:t>Individual and group assessment expectations - When</a:t>
            </a:r>
            <a:r>
              <a:rPr lang="en-GB" sz="2400" dirty="0" smtClean="0"/>
              <a:t>?</a:t>
            </a:r>
          </a:p>
          <a:p>
            <a:pPr marL="0" indent="0">
              <a:buNone/>
            </a:pPr>
            <a:endParaRPr lang="en-GB" sz="2400" dirty="0"/>
          </a:p>
          <a:p>
            <a:r>
              <a:rPr lang="en-GB" sz="2400" dirty="0" smtClean="0"/>
              <a:t>If you are working closely </a:t>
            </a:r>
            <a:r>
              <a:rPr lang="en-GB" sz="2400" dirty="0"/>
              <a:t>with an individual – </a:t>
            </a:r>
            <a:r>
              <a:rPr lang="en-GB" sz="2400" dirty="0" smtClean="0"/>
              <a:t>do not produce the same material instead show </a:t>
            </a:r>
            <a:r>
              <a:rPr lang="en-GB" sz="2400" dirty="0"/>
              <a:t>good interpretation of the </a:t>
            </a:r>
            <a:r>
              <a:rPr lang="en-GB" sz="2400" dirty="0" smtClean="0"/>
              <a:t>discussion you engaged in</a:t>
            </a:r>
          </a:p>
          <a:p>
            <a:endParaRPr lang="en-GB" sz="2400" dirty="0"/>
          </a:p>
          <a:p>
            <a:r>
              <a:rPr lang="en-GB" sz="2400" dirty="0"/>
              <a:t>Don’t produce a joint answer – </a:t>
            </a:r>
            <a:r>
              <a:rPr lang="en-GB" sz="2400" dirty="0" smtClean="0"/>
              <a:t>as that simply represents </a:t>
            </a:r>
            <a:r>
              <a:rPr lang="en-GB" sz="2400" dirty="0"/>
              <a:t>an unfair advantage</a:t>
            </a:r>
          </a:p>
          <a:p>
            <a:pPr marL="0" indent="0">
              <a:buNone/>
            </a:pPr>
            <a:endParaRPr lang="en-GB" sz="2400" dirty="0"/>
          </a:p>
        </p:txBody>
      </p:sp>
    </p:spTree>
    <p:extLst>
      <p:ext uri="{BB962C8B-B14F-4D97-AF65-F5344CB8AC3E}">
        <p14:creationId xmlns:p14="http://schemas.microsoft.com/office/powerpoint/2010/main" val="22774350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Common knowledge</a:t>
            </a:r>
            <a:br>
              <a:rPr lang="en-GB" dirty="0"/>
            </a:br>
            <a:endParaRPr lang="en-GB" dirty="0"/>
          </a:p>
        </p:txBody>
      </p:sp>
      <p:sp>
        <p:nvSpPr>
          <p:cNvPr id="3" name="Content Placeholder 2"/>
          <p:cNvSpPr>
            <a:spLocks noGrp="1"/>
          </p:cNvSpPr>
          <p:nvPr>
            <p:ph idx="1"/>
          </p:nvPr>
        </p:nvSpPr>
        <p:spPr>
          <a:xfrm>
            <a:off x="881743" y="1835330"/>
            <a:ext cx="10820400" cy="4024125"/>
          </a:xfrm>
        </p:spPr>
        <p:txBody>
          <a:bodyPr>
            <a:noAutofit/>
          </a:bodyPr>
          <a:lstStyle/>
          <a:p>
            <a:pPr marL="0" indent="0">
              <a:buNone/>
            </a:pPr>
            <a:r>
              <a:rPr lang="en-GB" sz="2400" b="1" dirty="0" smtClean="0"/>
              <a:t>What is Common knowledge?</a:t>
            </a:r>
            <a:endParaRPr lang="en-GB" sz="2400" b="1" dirty="0"/>
          </a:p>
          <a:p>
            <a:r>
              <a:rPr lang="en-GB" sz="2400" dirty="0" smtClean="0"/>
              <a:t>Things </a:t>
            </a:r>
            <a:r>
              <a:rPr lang="en-GB" sz="2400" dirty="0"/>
              <a:t>people know – </a:t>
            </a:r>
          </a:p>
          <a:p>
            <a:r>
              <a:rPr lang="en-GB" sz="2400" dirty="0"/>
              <a:t>Clear and established views</a:t>
            </a:r>
          </a:p>
          <a:p>
            <a:pPr marL="0" indent="0" algn="ctr">
              <a:buNone/>
            </a:pPr>
            <a:endParaRPr lang="en-GB" sz="2400" dirty="0" smtClean="0"/>
          </a:p>
          <a:p>
            <a:pPr marL="0" indent="0" algn="ctr">
              <a:buNone/>
            </a:pPr>
            <a:r>
              <a:rPr lang="en-GB" sz="2400" dirty="0" smtClean="0"/>
              <a:t>As </a:t>
            </a:r>
            <a:r>
              <a:rPr lang="en-GB" sz="2400" dirty="0"/>
              <a:t>you progress your learning you will learn more and know when something is common knowledge, but until then just include a reference to the source.</a:t>
            </a:r>
          </a:p>
          <a:p>
            <a:pPr marL="0" indent="0">
              <a:buNone/>
            </a:pPr>
            <a:endParaRPr lang="en-GB" sz="2400" dirty="0" smtClean="0"/>
          </a:p>
          <a:p>
            <a:r>
              <a:rPr lang="en-GB" sz="2400" dirty="0" smtClean="0"/>
              <a:t>Q - The </a:t>
            </a:r>
            <a:r>
              <a:rPr lang="en-GB" sz="2400" dirty="0"/>
              <a:t>capital of </a:t>
            </a:r>
            <a:r>
              <a:rPr lang="en-GB" sz="2400" dirty="0" smtClean="0"/>
              <a:t>Wales </a:t>
            </a:r>
            <a:r>
              <a:rPr lang="en-GB" sz="2400" dirty="0"/>
              <a:t>is </a:t>
            </a:r>
            <a:r>
              <a:rPr lang="en-GB" sz="2400" dirty="0" smtClean="0"/>
              <a:t>? Is this common knowledge?</a:t>
            </a:r>
          </a:p>
        </p:txBody>
      </p:sp>
    </p:spTree>
    <p:extLst>
      <p:ext uri="{BB962C8B-B14F-4D97-AF65-F5344CB8AC3E}">
        <p14:creationId xmlns:p14="http://schemas.microsoft.com/office/powerpoint/2010/main" val="1534750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Quoting someone</a:t>
            </a:r>
            <a:br>
              <a:rPr lang="en-GB" dirty="0"/>
            </a:br>
            <a:endParaRPr lang="en-GB" dirty="0"/>
          </a:p>
        </p:txBody>
      </p:sp>
      <p:sp>
        <p:nvSpPr>
          <p:cNvPr id="3" name="Content Placeholder 2"/>
          <p:cNvSpPr>
            <a:spLocks noGrp="1"/>
          </p:cNvSpPr>
          <p:nvPr>
            <p:ph idx="1"/>
          </p:nvPr>
        </p:nvSpPr>
        <p:spPr>
          <a:xfrm>
            <a:off x="685800" y="2194560"/>
            <a:ext cx="9786257" cy="4024125"/>
          </a:xfrm>
        </p:spPr>
        <p:txBody>
          <a:bodyPr>
            <a:normAutofit/>
          </a:bodyPr>
          <a:lstStyle/>
          <a:p>
            <a:r>
              <a:rPr lang="en-GB" sz="2400" dirty="0"/>
              <a:t>If you are inserting one sentence it appears in quotes in the text </a:t>
            </a:r>
            <a:r>
              <a:rPr lang="en-GB" sz="2400" dirty="0" smtClean="0"/>
              <a:t>but if </a:t>
            </a:r>
            <a:r>
              <a:rPr lang="en-GB" sz="2400" dirty="0"/>
              <a:t>it is more than one sentence you indent the quoted </a:t>
            </a:r>
            <a:r>
              <a:rPr lang="en-GB" sz="2400" dirty="0" smtClean="0"/>
              <a:t>paragraph.</a:t>
            </a:r>
          </a:p>
          <a:p>
            <a:endParaRPr lang="en-GB" sz="2400" dirty="0"/>
          </a:p>
          <a:p>
            <a:endParaRPr lang="en-GB" sz="2400" dirty="0"/>
          </a:p>
          <a:p>
            <a:r>
              <a:rPr lang="en-GB" sz="2400" dirty="0"/>
              <a:t>‘Replace missing text with three dots inside square brackets […] , so there it is</a:t>
            </a:r>
            <a:r>
              <a:rPr lang="en-GB" sz="2400" dirty="0" smtClean="0"/>
              <a:t>’</a:t>
            </a:r>
            <a:endParaRPr lang="en-GB" sz="2400" dirty="0"/>
          </a:p>
          <a:p>
            <a:endParaRPr lang="en-GB" sz="2400" dirty="0" smtClean="0"/>
          </a:p>
          <a:p>
            <a:r>
              <a:rPr lang="en-GB" sz="2400" dirty="0" smtClean="0"/>
              <a:t>References should include the author, the year the material was published and the page number.</a:t>
            </a:r>
            <a:endParaRPr lang="en-GB" sz="2400" dirty="0"/>
          </a:p>
          <a:p>
            <a:endParaRPr lang="en-GB" sz="2400" dirty="0"/>
          </a:p>
        </p:txBody>
      </p:sp>
    </p:spTree>
    <p:extLst>
      <p:ext uri="{BB962C8B-B14F-4D97-AF65-F5344CB8AC3E}">
        <p14:creationId xmlns:p14="http://schemas.microsoft.com/office/powerpoint/2010/main" val="42849094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39830"/>
            <a:ext cx="8610600" cy="1293028"/>
          </a:xfrm>
        </p:spPr>
        <p:txBody>
          <a:bodyPr/>
          <a:lstStyle/>
          <a:p>
            <a:pPr algn="ctr"/>
            <a:r>
              <a:rPr lang="en-GB" dirty="0" smtClean="0"/>
              <a:t>Scenario</a:t>
            </a:r>
            <a:endParaRPr lang="en-GB" dirty="0"/>
          </a:p>
        </p:txBody>
      </p:sp>
      <p:sp>
        <p:nvSpPr>
          <p:cNvPr id="3" name="Content Placeholder 2"/>
          <p:cNvSpPr>
            <a:spLocks noGrp="1"/>
          </p:cNvSpPr>
          <p:nvPr>
            <p:ph idx="1"/>
          </p:nvPr>
        </p:nvSpPr>
        <p:spPr>
          <a:xfrm>
            <a:off x="685800" y="1632858"/>
            <a:ext cx="10820400" cy="4743228"/>
          </a:xfrm>
        </p:spPr>
        <p:txBody>
          <a:bodyPr>
            <a:noAutofit/>
          </a:bodyPr>
          <a:lstStyle/>
          <a:p>
            <a:pPr marL="0" indent="0">
              <a:buNone/>
            </a:pPr>
            <a:r>
              <a:rPr lang="en-GB" sz="2400" dirty="0"/>
              <a:t>As a student you have been given an assignment- you leave completing it to the last minute.  Is it OK to post the question to a blog or an online discussion and copy the responses or ideas into an assignment document and submit it as your own work?</a:t>
            </a:r>
          </a:p>
          <a:p>
            <a:endParaRPr lang="en-GB" sz="2400" dirty="0"/>
          </a:p>
          <a:p>
            <a:pPr marL="0" indent="0">
              <a:buNone/>
            </a:pPr>
            <a:endParaRPr lang="en-GB" sz="2400" dirty="0"/>
          </a:p>
          <a:p>
            <a:pPr marL="3200400" lvl="7" indent="0">
              <a:buNone/>
            </a:pPr>
            <a:r>
              <a:rPr lang="en-GB" sz="2400" dirty="0"/>
              <a:t>NO</a:t>
            </a:r>
          </a:p>
          <a:p>
            <a:pPr marL="3200400" lvl="7" indent="0">
              <a:buNone/>
            </a:pPr>
            <a:endParaRPr lang="en-GB" sz="2400" dirty="0"/>
          </a:p>
          <a:p>
            <a:pPr marL="3200400" lvl="7" indent="0">
              <a:buNone/>
            </a:pPr>
            <a:r>
              <a:rPr lang="en-GB" sz="2400" dirty="0"/>
              <a:t>Why </a:t>
            </a:r>
            <a:r>
              <a:rPr lang="en-GB" sz="2400" dirty="0" smtClean="0"/>
              <a:t>not</a:t>
            </a:r>
            <a:r>
              <a:rPr lang="en-GB" sz="2400" dirty="0"/>
              <a:t>?</a:t>
            </a:r>
          </a:p>
          <a:p>
            <a:pPr marL="3200400" lvl="7" indent="0">
              <a:buNone/>
            </a:pPr>
            <a:r>
              <a:rPr lang="en-GB" sz="2400" dirty="0"/>
              <a:t>Because this shows minimum effort, as it was not your thoughts and ideas.  So you would have to cite the source correctly.</a:t>
            </a:r>
          </a:p>
        </p:txBody>
      </p:sp>
    </p:spTree>
    <p:extLst>
      <p:ext uri="{BB962C8B-B14F-4D97-AF65-F5344CB8AC3E}">
        <p14:creationId xmlns:p14="http://schemas.microsoft.com/office/powerpoint/2010/main" val="29697197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0544" y="1003859"/>
            <a:ext cx="9209314" cy="1107970"/>
          </a:xfrm>
        </p:spPr>
        <p:txBody>
          <a:bodyPr>
            <a:normAutofit fontScale="90000"/>
          </a:bodyPr>
          <a:lstStyle/>
          <a:p>
            <a:pPr algn="ctr"/>
            <a:r>
              <a:rPr lang="en-GB" dirty="0"/>
              <a:t>Develop good academic practice</a:t>
            </a:r>
            <a:br>
              <a:rPr lang="en-GB" dirty="0"/>
            </a:br>
            <a:endParaRPr lang="en-GB" dirty="0"/>
          </a:p>
        </p:txBody>
      </p:sp>
      <p:sp>
        <p:nvSpPr>
          <p:cNvPr id="3" name="Content Placeholder 2"/>
          <p:cNvSpPr>
            <a:spLocks noGrp="1"/>
          </p:cNvSpPr>
          <p:nvPr>
            <p:ph idx="1"/>
          </p:nvPr>
        </p:nvSpPr>
        <p:spPr>
          <a:xfrm>
            <a:off x="783772" y="2597333"/>
            <a:ext cx="10820400" cy="2518954"/>
          </a:xfrm>
        </p:spPr>
        <p:txBody>
          <a:bodyPr>
            <a:normAutofit/>
          </a:bodyPr>
          <a:lstStyle/>
          <a:p>
            <a:pPr marL="457200" lvl="1" indent="0">
              <a:buNone/>
            </a:pPr>
            <a:r>
              <a:rPr lang="en-GB" sz="2400" b="1" dirty="0" smtClean="0"/>
              <a:t>DO</a:t>
            </a:r>
          </a:p>
          <a:p>
            <a:pPr lvl="1"/>
            <a:r>
              <a:rPr lang="en-GB" sz="2400" dirty="0" smtClean="0"/>
              <a:t>Cite </a:t>
            </a:r>
            <a:r>
              <a:rPr lang="en-GB" sz="2400" dirty="0"/>
              <a:t>references and </a:t>
            </a:r>
            <a:r>
              <a:rPr lang="en-GB" sz="2400" dirty="0" smtClean="0"/>
              <a:t>sources</a:t>
            </a:r>
          </a:p>
          <a:p>
            <a:pPr lvl="1"/>
            <a:endParaRPr lang="en-GB" sz="2400" dirty="0"/>
          </a:p>
          <a:p>
            <a:pPr marL="457200" lvl="1" indent="0">
              <a:buNone/>
            </a:pPr>
            <a:r>
              <a:rPr lang="en-GB" sz="2400" b="1" dirty="0" smtClean="0"/>
              <a:t>DON’T</a:t>
            </a:r>
            <a:endParaRPr lang="en-GB" sz="2400" b="1" dirty="0"/>
          </a:p>
          <a:p>
            <a:pPr lvl="1"/>
            <a:r>
              <a:rPr lang="en-GB" sz="2400" dirty="0"/>
              <a:t>Don’t put your whole degree at risk	-	 You wont feel great</a:t>
            </a:r>
          </a:p>
          <a:p>
            <a:endParaRPr lang="en-GB" sz="2400" dirty="0"/>
          </a:p>
          <a:p>
            <a:endParaRPr lang="en-GB" sz="2400" dirty="0"/>
          </a:p>
        </p:txBody>
      </p:sp>
    </p:spTree>
    <p:extLst>
      <p:ext uri="{BB962C8B-B14F-4D97-AF65-F5344CB8AC3E}">
        <p14:creationId xmlns:p14="http://schemas.microsoft.com/office/powerpoint/2010/main" val="25780612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200" y="208685"/>
            <a:ext cx="8610600" cy="1491344"/>
          </a:xfrm>
        </p:spPr>
        <p:txBody>
          <a:bodyPr>
            <a:normAutofit/>
          </a:bodyPr>
          <a:lstStyle/>
          <a:p>
            <a:pPr algn="ctr"/>
            <a:r>
              <a:rPr lang="en-GB" dirty="0" err="1" smtClean="0"/>
              <a:t>AcadEmic</a:t>
            </a:r>
            <a:r>
              <a:rPr lang="en-GB" dirty="0" smtClean="0"/>
              <a:t> Process to report </a:t>
            </a:r>
            <a:br>
              <a:rPr lang="en-GB" dirty="0" smtClean="0"/>
            </a:br>
            <a:r>
              <a:rPr lang="en-GB" dirty="0" smtClean="0"/>
              <a:t>Unfair Practice</a:t>
            </a:r>
            <a:endParaRPr lang="en-GB" dirty="0"/>
          </a:p>
        </p:txBody>
      </p:sp>
      <p:sp>
        <p:nvSpPr>
          <p:cNvPr id="3" name="Content Placeholder 2"/>
          <p:cNvSpPr>
            <a:spLocks noGrp="1"/>
          </p:cNvSpPr>
          <p:nvPr>
            <p:ph idx="1"/>
          </p:nvPr>
        </p:nvSpPr>
        <p:spPr>
          <a:xfrm>
            <a:off x="446314" y="1700029"/>
            <a:ext cx="10820400" cy="4024125"/>
          </a:xfrm>
        </p:spPr>
        <p:txBody>
          <a:bodyPr>
            <a:normAutofit/>
          </a:bodyPr>
          <a:lstStyle/>
          <a:p>
            <a:r>
              <a:rPr lang="en-GB" sz="2400" dirty="0" smtClean="0"/>
              <a:t>Access </a:t>
            </a:r>
            <a:r>
              <a:rPr lang="en-GB" sz="2400" dirty="0" err="1" smtClean="0"/>
              <a:t>MyDay</a:t>
            </a:r>
            <a:r>
              <a:rPr lang="en-GB" sz="2400" dirty="0" smtClean="0"/>
              <a:t> tile – Academic Office</a:t>
            </a:r>
          </a:p>
          <a:p>
            <a:endParaRPr lang="en-GB" sz="2400" dirty="0"/>
          </a:p>
        </p:txBody>
      </p:sp>
      <p:pic>
        <p:nvPicPr>
          <p:cNvPr id="5" name="Picture 4"/>
          <p:cNvPicPr>
            <a:picLocks noChangeAspect="1"/>
          </p:cNvPicPr>
          <p:nvPr/>
        </p:nvPicPr>
        <p:blipFill>
          <a:blip r:embed="rId3"/>
          <a:stretch>
            <a:fillRect/>
          </a:stretch>
        </p:blipFill>
        <p:spPr>
          <a:xfrm>
            <a:off x="579276" y="2152839"/>
            <a:ext cx="6648838" cy="4279090"/>
          </a:xfrm>
          <a:prstGeom prst="rect">
            <a:avLst/>
          </a:prstGeom>
        </p:spPr>
      </p:pic>
      <p:sp>
        <p:nvSpPr>
          <p:cNvPr id="6" name="TextBox 5"/>
          <p:cNvSpPr txBox="1"/>
          <p:nvPr/>
        </p:nvSpPr>
        <p:spPr>
          <a:xfrm>
            <a:off x="8675913" y="2939143"/>
            <a:ext cx="3303817" cy="3693319"/>
          </a:xfrm>
          <a:prstGeom prst="rect">
            <a:avLst/>
          </a:prstGeom>
          <a:noFill/>
        </p:spPr>
        <p:txBody>
          <a:bodyPr wrap="square" rtlCol="0">
            <a:spAutoFit/>
          </a:bodyPr>
          <a:lstStyle/>
          <a:p>
            <a:r>
              <a:rPr lang="en-GB" b="1" dirty="0" smtClean="0"/>
              <a:t>AQH – Chapter 13 p.5 -</a:t>
            </a:r>
          </a:p>
          <a:p>
            <a:endParaRPr lang="en-GB" b="1" dirty="0"/>
          </a:p>
          <a:p>
            <a:endParaRPr lang="en-GB" b="1" dirty="0" smtClean="0"/>
          </a:p>
          <a:p>
            <a:endParaRPr lang="en-GB" b="1" dirty="0" smtClean="0"/>
          </a:p>
          <a:p>
            <a:endParaRPr lang="en-GB" b="1" dirty="0"/>
          </a:p>
          <a:p>
            <a:endParaRPr lang="en-GB" b="1" dirty="0" smtClean="0"/>
          </a:p>
          <a:p>
            <a:endParaRPr lang="en-GB" b="1" dirty="0"/>
          </a:p>
          <a:p>
            <a:endParaRPr lang="en-GB" b="1" dirty="0" smtClean="0"/>
          </a:p>
          <a:p>
            <a:endParaRPr lang="en-GB" b="1" dirty="0"/>
          </a:p>
          <a:p>
            <a:endParaRPr lang="en-GB" b="1" dirty="0" smtClean="0"/>
          </a:p>
          <a:p>
            <a:r>
              <a:rPr lang="en-GB" b="1" dirty="0" smtClean="0"/>
              <a:t>FORMS –  Academic must complete SC05 and provide evidence</a:t>
            </a:r>
            <a:endParaRPr lang="en-GB" b="1" dirty="0"/>
          </a:p>
        </p:txBody>
      </p:sp>
      <p:cxnSp>
        <p:nvCxnSpPr>
          <p:cNvPr id="8" name="Straight Arrow Connector 7"/>
          <p:cNvCxnSpPr/>
          <p:nvPr/>
        </p:nvCxnSpPr>
        <p:spPr>
          <a:xfrm flipH="1">
            <a:off x="2188029" y="3111927"/>
            <a:ext cx="6389914" cy="1949930"/>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5649686" y="3191373"/>
            <a:ext cx="2939143" cy="1911704"/>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1981200" y="5214257"/>
            <a:ext cx="6694714" cy="612000"/>
          </a:xfrm>
          <a:prstGeom prst="straightConnector1">
            <a:avLst/>
          </a:prstGeom>
          <a:ln w="3492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5382987" y="5182523"/>
            <a:ext cx="3292927" cy="541631"/>
          </a:xfrm>
          <a:prstGeom prst="straightConnector1">
            <a:avLst/>
          </a:prstGeom>
          <a:ln w="31750">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95539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1400" y="89459"/>
            <a:ext cx="8610600" cy="764783"/>
          </a:xfrm>
        </p:spPr>
        <p:txBody>
          <a:bodyPr/>
          <a:lstStyle/>
          <a:p>
            <a:pPr algn="ctr"/>
            <a:r>
              <a:rPr lang="en-GB" dirty="0" smtClean="0"/>
              <a:t>Penalties</a:t>
            </a:r>
            <a:endParaRPr lang="en-GB" dirty="0"/>
          </a:p>
        </p:txBody>
      </p:sp>
      <p:sp>
        <p:nvSpPr>
          <p:cNvPr id="3" name="Content Placeholder 2"/>
          <p:cNvSpPr>
            <a:spLocks noGrp="1"/>
          </p:cNvSpPr>
          <p:nvPr>
            <p:ph idx="1"/>
          </p:nvPr>
        </p:nvSpPr>
        <p:spPr>
          <a:xfrm>
            <a:off x="795230" y="488548"/>
            <a:ext cx="10820400" cy="6369452"/>
          </a:xfrm>
        </p:spPr>
        <p:txBody>
          <a:bodyPr>
            <a:noAutofit/>
          </a:bodyPr>
          <a:lstStyle/>
          <a:p>
            <a:endParaRPr lang="en-GB" dirty="0"/>
          </a:p>
          <a:p>
            <a:pPr marL="0" indent="0">
              <a:buNone/>
            </a:pPr>
            <a:r>
              <a:rPr lang="en-GB" b="1" dirty="0"/>
              <a:t>Guidelines </a:t>
            </a:r>
            <a:endParaRPr lang="en-GB" dirty="0"/>
          </a:p>
          <a:p>
            <a:r>
              <a:rPr lang="en-GB" dirty="0"/>
              <a:t>Details of the </a:t>
            </a:r>
            <a:r>
              <a:rPr lang="en-GB" dirty="0" smtClean="0"/>
              <a:t>guidelines </a:t>
            </a:r>
            <a:r>
              <a:rPr lang="en-GB" dirty="0"/>
              <a:t>can be found in </a:t>
            </a:r>
            <a:r>
              <a:rPr lang="en-GB" dirty="0" smtClean="0"/>
              <a:t>Chapter 13. </a:t>
            </a:r>
            <a:endParaRPr lang="en-GB" dirty="0"/>
          </a:p>
          <a:p>
            <a:r>
              <a:rPr lang="en-GB" dirty="0" smtClean="0"/>
              <a:t>‘The </a:t>
            </a:r>
            <a:r>
              <a:rPr lang="en-GB" dirty="0"/>
              <a:t>outcome is noted on the student’s record and the student is placed on a monitoring system such as Academic </a:t>
            </a:r>
            <a:r>
              <a:rPr lang="en-GB" dirty="0" smtClean="0"/>
              <a:t>Probation’. </a:t>
            </a:r>
          </a:p>
          <a:p>
            <a:pPr marL="0" indent="0">
              <a:buNone/>
            </a:pPr>
            <a:endParaRPr lang="en-GB" dirty="0"/>
          </a:p>
          <a:p>
            <a:r>
              <a:rPr lang="en-GB" b="1" i="1" dirty="0"/>
              <a:t>Summative work </a:t>
            </a:r>
            <a:endParaRPr lang="en-GB" dirty="0"/>
          </a:p>
          <a:p>
            <a:pPr marL="0" indent="0">
              <a:buNone/>
            </a:pPr>
            <a:r>
              <a:rPr lang="en-GB" b="1" dirty="0" smtClean="0"/>
              <a:t>	Points </a:t>
            </a:r>
            <a:r>
              <a:rPr lang="en-GB" b="1" dirty="0"/>
              <a:t>Penalty </a:t>
            </a:r>
            <a:endParaRPr lang="en-GB" dirty="0"/>
          </a:p>
          <a:p>
            <a:pPr lvl="2"/>
            <a:r>
              <a:rPr lang="en-GB" sz="2200" dirty="0" smtClean="0"/>
              <a:t>190 </a:t>
            </a:r>
            <a:r>
              <a:rPr lang="en-GB" sz="2200" dirty="0"/>
              <a:t>– 329 Formal warning letter (further offences will be repeat offences) </a:t>
            </a:r>
          </a:p>
          <a:p>
            <a:pPr lvl="2"/>
            <a:r>
              <a:rPr lang="en-GB" sz="2200" dirty="0"/>
              <a:t>330 – 424 Component awarded mark of 0% (fail) </a:t>
            </a:r>
          </a:p>
          <a:p>
            <a:pPr lvl="2"/>
            <a:r>
              <a:rPr lang="en-GB" sz="2200" dirty="0"/>
              <a:t>425 – 524 All components in module awarded mark of 0% (fail</a:t>
            </a:r>
            <a:r>
              <a:rPr lang="en-GB" sz="2200" dirty="0" smtClean="0"/>
              <a:t>)</a:t>
            </a:r>
            <a:endParaRPr lang="en-GB" sz="2200" dirty="0"/>
          </a:p>
          <a:p>
            <a:pPr lvl="2"/>
            <a:r>
              <a:rPr lang="en-GB" sz="2200" dirty="0"/>
              <a:t>525 – 559 Student expelled from University and is disqualified from any further study at the University (retains credit previously gained) </a:t>
            </a:r>
          </a:p>
          <a:p>
            <a:pPr lvl="2"/>
            <a:r>
              <a:rPr lang="en-GB" sz="2200" dirty="0"/>
              <a:t>560+ Student expelled from University and is disqualified from any further study at the University (loses all credit from programme) </a:t>
            </a:r>
          </a:p>
        </p:txBody>
      </p:sp>
    </p:spTree>
    <p:extLst>
      <p:ext uri="{BB962C8B-B14F-4D97-AF65-F5344CB8AC3E}">
        <p14:creationId xmlns:p14="http://schemas.microsoft.com/office/powerpoint/2010/main" val="19120930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914" y="426916"/>
            <a:ext cx="8610600" cy="1293028"/>
          </a:xfrm>
        </p:spPr>
        <p:txBody>
          <a:bodyPr/>
          <a:lstStyle/>
          <a:p>
            <a:r>
              <a:rPr lang="en-GB" b="1" dirty="0" smtClean="0"/>
              <a:t>Build Confidence</a:t>
            </a:r>
            <a:endParaRPr lang="en-GB" b="1" dirty="0"/>
          </a:p>
        </p:txBody>
      </p:sp>
      <p:sp>
        <p:nvSpPr>
          <p:cNvPr id="3" name="Content Placeholder 2"/>
          <p:cNvSpPr>
            <a:spLocks noGrp="1"/>
          </p:cNvSpPr>
          <p:nvPr>
            <p:ph idx="1"/>
          </p:nvPr>
        </p:nvSpPr>
        <p:spPr/>
        <p:txBody>
          <a:bodyPr/>
          <a:lstStyle/>
          <a:p>
            <a:r>
              <a:rPr lang="en-GB" dirty="0" smtClean="0"/>
              <a:t>Learn new academic skills – there are so many academic skills to learn, so put those skills on the top of your learning priorities.</a:t>
            </a:r>
          </a:p>
          <a:p>
            <a:pPr marL="0" indent="0">
              <a:buNone/>
            </a:pPr>
            <a:endParaRPr lang="en-GB" dirty="0" smtClean="0"/>
          </a:p>
          <a:p>
            <a:r>
              <a:rPr lang="en-GB" dirty="0" smtClean="0"/>
              <a:t>Take pride in writing in your own style.</a:t>
            </a:r>
          </a:p>
          <a:p>
            <a:pPr marL="0" indent="0">
              <a:buNone/>
            </a:pPr>
            <a:endParaRPr lang="en-GB" dirty="0" smtClean="0"/>
          </a:p>
          <a:p>
            <a:r>
              <a:rPr lang="en-GB" dirty="0" smtClean="0"/>
              <a:t>Take pride in developing your own expression and writing style.</a:t>
            </a:r>
          </a:p>
          <a:p>
            <a:endParaRPr lang="en-GB" dirty="0"/>
          </a:p>
          <a:p>
            <a:r>
              <a:rPr lang="en-GB" dirty="0" smtClean="0"/>
              <a:t>Be confident – you will be proud of all your achievements</a:t>
            </a:r>
          </a:p>
          <a:p>
            <a:endParaRPr lang="en-GB" dirty="0"/>
          </a:p>
        </p:txBody>
      </p:sp>
    </p:spTree>
    <p:extLst>
      <p:ext uri="{BB962C8B-B14F-4D97-AF65-F5344CB8AC3E}">
        <p14:creationId xmlns:p14="http://schemas.microsoft.com/office/powerpoint/2010/main" val="23769384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sp>
        <p:nvSpPr>
          <p:cNvPr id="3" name="Content Placeholder 2"/>
          <p:cNvSpPr>
            <a:spLocks noGrp="1"/>
          </p:cNvSpPr>
          <p:nvPr>
            <p:ph idx="1"/>
          </p:nvPr>
        </p:nvSpPr>
        <p:spPr>
          <a:xfrm>
            <a:off x="685800" y="2194561"/>
            <a:ext cx="10820400" cy="1265332"/>
          </a:xfrm>
        </p:spPr>
        <p:txBody>
          <a:bodyPr/>
          <a:lstStyle/>
          <a:p>
            <a:endParaRPr lang="en-GB" dirty="0"/>
          </a:p>
        </p:txBody>
      </p:sp>
      <p:sp>
        <p:nvSpPr>
          <p:cNvPr id="4" name="TextBox 3"/>
          <p:cNvSpPr txBox="1"/>
          <p:nvPr/>
        </p:nvSpPr>
        <p:spPr>
          <a:xfrm>
            <a:off x="3435178" y="4547286"/>
            <a:ext cx="4893276" cy="523220"/>
          </a:xfrm>
          <a:prstGeom prst="rect">
            <a:avLst/>
          </a:prstGeom>
          <a:noFill/>
        </p:spPr>
        <p:txBody>
          <a:bodyPr wrap="square" rtlCol="0">
            <a:spAutoFit/>
          </a:bodyPr>
          <a:lstStyle/>
          <a:p>
            <a:pPr algn="ctr"/>
            <a:r>
              <a:rPr lang="en-GB" sz="2800" dirty="0" smtClean="0"/>
              <a:t>Thank you for listening</a:t>
            </a:r>
            <a:endParaRPr lang="en-GB" sz="2800" dirty="0"/>
          </a:p>
        </p:txBody>
      </p:sp>
    </p:spTree>
    <p:extLst>
      <p:ext uri="{BB962C8B-B14F-4D97-AF65-F5344CB8AC3E}">
        <p14:creationId xmlns:p14="http://schemas.microsoft.com/office/powerpoint/2010/main" val="885012571"/>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450</TotalTime>
  <Words>1188</Words>
  <Application>Microsoft Office PowerPoint</Application>
  <PresentationFormat>Widescreen</PresentationFormat>
  <Paragraphs>134</Paragraphs>
  <Slides>15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Times New Roman</vt:lpstr>
      <vt:lpstr>Vapor Trail</vt:lpstr>
      <vt:lpstr>PowerPoint Presentation</vt:lpstr>
      <vt:lpstr>Academic Misconduct</vt:lpstr>
      <vt:lpstr>Avoid engaging in  Academic Misconduct </vt:lpstr>
      <vt:lpstr>Build Confidence –  We are here to help you</vt:lpstr>
      <vt:lpstr>academic offence</vt:lpstr>
      <vt:lpstr>As a Student you Need to</vt:lpstr>
      <vt:lpstr>Expectations</vt:lpstr>
      <vt:lpstr>Common knowledge </vt:lpstr>
      <vt:lpstr>Quoting someone </vt:lpstr>
      <vt:lpstr>Scenario</vt:lpstr>
      <vt:lpstr>Develop good academic practice </vt:lpstr>
      <vt:lpstr>AcadEmic Process to report  Unfair Practice</vt:lpstr>
      <vt:lpstr>Penalties</vt:lpstr>
      <vt:lpstr>Build Confidence</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Roisin Mullins</dc:creator>
  <cp:lastModifiedBy>L0237_User</cp:lastModifiedBy>
  <cp:revision>34</cp:revision>
  <dcterms:created xsi:type="dcterms:W3CDTF">2018-09-05T12:28:34Z</dcterms:created>
  <dcterms:modified xsi:type="dcterms:W3CDTF">2020-09-15T12:58:33Z</dcterms:modified>
</cp:coreProperties>
</file>