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63" r:id="rId34"/>
    <p:sldId id="291" r:id="rId35"/>
    <p:sldId id="292" r:id="rId36"/>
    <p:sldId id="293" r:id="rId37"/>
    <p:sldId id="294" r:id="rId38"/>
    <p:sldId id="295" r:id="rId39"/>
    <p:sldId id="296" r:id="rId40"/>
    <p:sldId id="297" r:id="rId41"/>
    <p:sldId id="29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7BBE-BE6C-E16B-11B9-A10328C422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889DA2-1A7C-D74E-1097-A1CF8B5F7F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22FE788-C82E-7EFC-37E0-6670B1E3F86A}"/>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5" name="Footer Placeholder 4">
            <a:extLst>
              <a:ext uri="{FF2B5EF4-FFF2-40B4-BE49-F238E27FC236}">
                <a16:creationId xmlns:a16="http://schemas.microsoft.com/office/drawing/2014/main" id="{F1ADCB22-DB4C-1610-B274-11DB75A34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2DD3C-0B38-7FB5-014F-408D1726B39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38981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73925-250B-1A62-0A94-8153123724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2BA91D-7D2A-21CB-AF82-9FF05C3ACD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86D725-B406-52AA-293C-D22BD0D72A46}"/>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5" name="Footer Placeholder 4">
            <a:extLst>
              <a:ext uri="{FF2B5EF4-FFF2-40B4-BE49-F238E27FC236}">
                <a16:creationId xmlns:a16="http://schemas.microsoft.com/office/drawing/2014/main" id="{001C9764-CC73-ADE3-B4D7-EDE15AC69E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AD459-4A82-EECD-28CB-506A516E356B}"/>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69259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CF5C-1B8D-6E70-0008-E39BDAC1E6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03C4F6C-80AB-4217-75B9-26D5B7D1E7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8010B3-8265-A81A-CC8E-85188EDE34CE}"/>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5" name="Footer Placeholder 4">
            <a:extLst>
              <a:ext uri="{FF2B5EF4-FFF2-40B4-BE49-F238E27FC236}">
                <a16:creationId xmlns:a16="http://schemas.microsoft.com/office/drawing/2014/main" id="{57B16C1C-6910-2E56-DEFD-AD0E6A173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2AB5A-8209-4331-9653-CAD0B61F6EA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220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32183-EE94-EC9F-1CAD-051CD07254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BA7A88-9417-BFDA-B621-A48839E344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D13676-9309-300D-1678-5ABC9EB50E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38CAB5D-3B14-C0EA-9E53-8D4944D0F87D}"/>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6" name="Footer Placeholder 5">
            <a:extLst>
              <a:ext uri="{FF2B5EF4-FFF2-40B4-BE49-F238E27FC236}">
                <a16:creationId xmlns:a16="http://schemas.microsoft.com/office/drawing/2014/main" id="{81C83447-6079-B991-85F6-8B85FEEFB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A6478-6B2A-3B3A-1282-78FB6B89C57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117255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27FD-7410-3045-BD07-B721C4AEA2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21C07A-3AF3-B8AF-A523-1A091D8482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52BBA4-5209-9944-BCF2-488E25C85F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127F6C-4809-8A8B-4F48-023BE1654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F3AF06-5CB9-3FBD-3F75-9E9D6FBC82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1DC2F0A-9760-839B-119B-0DFB28C6159B}"/>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8" name="Footer Placeholder 7">
            <a:extLst>
              <a:ext uri="{FF2B5EF4-FFF2-40B4-BE49-F238E27FC236}">
                <a16:creationId xmlns:a16="http://schemas.microsoft.com/office/drawing/2014/main" id="{5DB6CB05-2BAD-F2E4-C76A-38389A08A2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610357-3F13-65E7-14D6-D2BBF6A6259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451058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B237-3D1B-3F20-BCDC-B0B7036124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160801A-481F-85CD-C342-5070CE425F93}"/>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4" name="Footer Placeholder 3">
            <a:extLst>
              <a:ext uri="{FF2B5EF4-FFF2-40B4-BE49-F238E27FC236}">
                <a16:creationId xmlns:a16="http://schemas.microsoft.com/office/drawing/2014/main" id="{09E9B6B0-88D2-D7BD-1810-B9F60CAD94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2602E5-CEB2-A284-5EB6-E80A7B3880A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259979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8D499-C9EF-DF61-1C7D-B742C56A2AD4}"/>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3" name="Footer Placeholder 2">
            <a:extLst>
              <a:ext uri="{FF2B5EF4-FFF2-40B4-BE49-F238E27FC236}">
                <a16:creationId xmlns:a16="http://schemas.microsoft.com/office/drawing/2014/main" id="{0FC5EE24-3600-EBE5-3FB6-28744297EC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48638-BF58-524B-9F1B-84BD1668EE09}"/>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540814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C4C8-52D5-E1FB-96DE-4EF959E1F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0C885C-23C0-182D-66D0-55313618B6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15C9F9-9D79-B741-676D-C54563BFF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E03659-57DB-9AED-0CD3-B979BC578C83}"/>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6" name="Footer Placeholder 5">
            <a:extLst>
              <a:ext uri="{FF2B5EF4-FFF2-40B4-BE49-F238E27FC236}">
                <a16:creationId xmlns:a16="http://schemas.microsoft.com/office/drawing/2014/main" id="{0F226929-722F-2478-1E67-D532E0CAA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2EECEC-10D2-AC01-D41C-BCAC23B3FA7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021488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AF9E-3CB4-2CB1-A3D5-6B8D96C57D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E961C04-7E07-8A29-C71B-B9CE6A860D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ED379C-6171-4C21-A0CB-A839C0DBC7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FB0EF2-C765-C02E-5CD7-5FE2CDC1B9C8}"/>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6" name="Footer Placeholder 5">
            <a:extLst>
              <a:ext uri="{FF2B5EF4-FFF2-40B4-BE49-F238E27FC236}">
                <a16:creationId xmlns:a16="http://schemas.microsoft.com/office/drawing/2014/main" id="{985FA0D8-28DD-4F6A-479F-CC7ED1D7A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D24A3B-7A47-167B-3902-6CAB603271C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38461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08E1-2111-92E7-FB24-26FEEDE59F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E7AADA4-9063-DCEF-7934-9F36D45965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27727F-361A-C17F-239B-17719ABA1AC1}"/>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5" name="Footer Placeholder 4">
            <a:extLst>
              <a:ext uri="{FF2B5EF4-FFF2-40B4-BE49-F238E27FC236}">
                <a16:creationId xmlns:a16="http://schemas.microsoft.com/office/drawing/2014/main" id="{FA1EF0BD-D7A9-287D-1776-B78E12ED5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20222-5D24-77D4-EACB-C88C521906B5}"/>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1408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2E4EA7-400B-EBEA-5E56-F94E5AD1D52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13E85C3-253B-EE6C-C2FA-F56385F16DA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FCF2F8-C6DE-011E-34F0-22D582D4D183}"/>
              </a:ext>
            </a:extLst>
          </p:cNvPr>
          <p:cNvSpPr>
            <a:spLocks noGrp="1"/>
          </p:cNvSpPr>
          <p:nvPr>
            <p:ph type="dt" sz="half" idx="10"/>
          </p:nvPr>
        </p:nvSpPr>
        <p:spPr/>
        <p:txBody>
          <a:bodyPr/>
          <a:lstStyle/>
          <a:p>
            <a:fld id="{DDDFE388-E654-4AE5-A371-374046B79F7E}" type="datetimeFigureOut">
              <a:rPr lang="en-GB" smtClean="0"/>
              <a:t>15/04/2024</a:t>
            </a:fld>
            <a:endParaRPr lang="en-GB"/>
          </a:p>
        </p:txBody>
      </p:sp>
      <p:sp>
        <p:nvSpPr>
          <p:cNvPr id="5" name="Footer Placeholder 4">
            <a:extLst>
              <a:ext uri="{FF2B5EF4-FFF2-40B4-BE49-F238E27FC236}">
                <a16:creationId xmlns:a16="http://schemas.microsoft.com/office/drawing/2014/main" id="{A0DA18C9-2DB3-0848-E5EB-8F3DA103A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52939-C516-A877-850B-2A8912FAF50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486106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C6EA63-9EC1-BB75-91C3-E9BC60594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B404E0B-BAD4-A1BF-ED9B-545695D189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91C222-05E5-7B0A-3DB6-60DF1CD33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DFE388-E654-4AE5-A371-374046B79F7E}" type="datetimeFigureOut">
              <a:rPr lang="en-GB" smtClean="0"/>
              <a:t>15/04/2024</a:t>
            </a:fld>
            <a:endParaRPr lang="en-GB"/>
          </a:p>
        </p:txBody>
      </p:sp>
      <p:sp>
        <p:nvSpPr>
          <p:cNvPr id="5" name="Footer Placeholder 4">
            <a:extLst>
              <a:ext uri="{FF2B5EF4-FFF2-40B4-BE49-F238E27FC236}">
                <a16:creationId xmlns:a16="http://schemas.microsoft.com/office/drawing/2014/main" id="{A08438E0-FBDD-8020-155A-062E6B5DC2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3F0B40-5920-F278-0B6D-5C36CB0426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694707-C569-4A1D-838F-0925B8C5C664}" type="slidenum">
              <a:rPr lang="en-GB" smtClean="0"/>
              <a:t>‹#›</a:t>
            </a:fld>
            <a:endParaRPr lang="en-GB"/>
          </a:p>
        </p:txBody>
      </p:sp>
    </p:spTree>
    <p:extLst>
      <p:ext uri="{BB962C8B-B14F-4D97-AF65-F5344CB8AC3E}">
        <p14:creationId xmlns:p14="http://schemas.microsoft.com/office/powerpoint/2010/main" val="406246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2FC5-E127-37A0-140A-11F205E597D6}"/>
              </a:ext>
            </a:extLst>
          </p:cNvPr>
          <p:cNvSpPr>
            <a:spLocks noGrp="1"/>
          </p:cNvSpPr>
          <p:nvPr>
            <p:ph type="ctrTitle"/>
          </p:nvPr>
        </p:nvSpPr>
        <p:spPr/>
        <p:txBody>
          <a:bodyPr/>
          <a:lstStyle/>
          <a:p>
            <a:r>
              <a:rPr lang="en-GB" dirty="0"/>
              <a:t>Global Governance</a:t>
            </a:r>
          </a:p>
        </p:txBody>
      </p:sp>
      <p:sp>
        <p:nvSpPr>
          <p:cNvPr id="3" name="Subtitle 2">
            <a:extLst>
              <a:ext uri="{FF2B5EF4-FFF2-40B4-BE49-F238E27FC236}">
                <a16:creationId xmlns:a16="http://schemas.microsoft.com/office/drawing/2014/main" id="{4FF2A12F-8D5A-1FFE-AF5C-E7DF0BDC8F12}"/>
              </a:ext>
            </a:extLst>
          </p:cNvPr>
          <p:cNvSpPr>
            <a:spLocks noGrp="1"/>
          </p:cNvSpPr>
          <p:nvPr>
            <p:ph type="subTitle" idx="1"/>
          </p:nvPr>
        </p:nvSpPr>
        <p:spPr/>
        <p:txBody>
          <a:bodyPr/>
          <a:lstStyle/>
          <a:p>
            <a:r>
              <a:rPr lang="en-GB" sz="3600" dirty="0"/>
              <a:t>Lecture 4: The Human Rights Tragedy of WWII</a:t>
            </a:r>
          </a:p>
          <a:p>
            <a:endParaRPr lang="en-GB" dirty="0"/>
          </a:p>
        </p:txBody>
      </p:sp>
    </p:spTree>
    <p:extLst>
      <p:ext uri="{BB962C8B-B14F-4D97-AF65-F5344CB8AC3E}">
        <p14:creationId xmlns:p14="http://schemas.microsoft.com/office/powerpoint/2010/main" val="1158234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r>
              <a:rPr lang="en-GB" sz="3000" dirty="0">
                <a:effectLst/>
                <a:ea typeface="Aptos" panose="020B0004020202020204" pitchFamily="34" charset="0"/>
              </a:rPr>
              <a:t>The peace negotiations ending WWI resulted in a League of Nations that embodied some of Wilson’s cherished ideas about international law and collective security. </a:t>
            </a:r>
          </a:p>
          <a:p>
            <a:r>
              <a:rPr lang="en-GB" sz="3000" dirty="0">
                <a:effectLst/>
                <a:ea typeface="Aptos" panose="020B0004020202020204" pitchFamily="34" charset="0"/>
              </a:rPr>
              <a:t>The League of Nations was established as the first organization entrusted with ensuring international peace and security and thereby preventing war- the greatest threat to human life and physical as well as spiritual integrity. </a:t>
            </a:r>
            <a:endParaRPr lang="en-GB" sz="3000" dirty="0"/>
          </a:p>
        </p:txBody>
      </p:sp>
    </p:spTree>
    <p:extLst>
      <p:ext uri="{BB962C8B-B14F-4D97-AF65-F5344CB8AC3E}">
        <p14:creationId xmlns:p14="http://schemas.microsoft.com/office/powerpoint/2010/main" val="2202264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r>
              <a:rPr lang="en-GB" sz="3000" dirty="0">
                <a:effectLst/>
                <a:ea typeface="Aptos" panose="020B0004020202020204" pitchFamily="34" charset="0"/>
              </a:rPr>
              <a:t>The peace negotiations ending WWI resulted in a League of Nations that embodied some of Wilson’s cherished ideas about international law and collective security. </a:t>
            </a:r>
          </a:p>
          <a:p>
            <a:r>
              <a:rPr lang="en-GB" sz="3000" dirty="0">
                <a:effectLst/>
                <a:ea typeface="Aptos" panose="020B0004020202020204" pitchFamily="34" charset="0"/>
              </a:rPr>
              <a:t>The League of Nations was established as the first organization entrusted with ensuring international peace and security and thereby preventing war- the greatest threat to human life and physical as well as spiritual integrity. </a:t>
            </a:r>
          </a:p>
          <a:p>
            <a:r>
              <a:rPr lang="en-GB" sz="3000" dirty="0">
                <a:effectLst/>
                <a:ea typeface="Aptos" panose="020B0004020202020204" pitchFamily="34" charset="0"/>
              </a:rPr>
              <a:t>The charter or covenant of the League, which was approved at Versailles and eventually signed by sixty nations</a:t>
            </a:r>
            <a:endParaRPr lang="en-GB" sz="3000" dirty="0"/>
          </a:p>
        </p:txBody>
      </p:sp>
    </p:spTree>
    <p:extLst>
      <p:ext uri="{BB962C8B-B14F-4D97-AF65-F5344CB8AC3E}">
        <p14:creationId xmlns:p14="http://schemas.microsoft.com/office/powerpoint/2010/main" val="3165277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r>
              <a:rPr lang="en-GB" sz="3000" dirty="0">
                <a:effectLst/>
                <a:ea typeface="Aptos" panose="020B0004020202020204" pitchFamily="34" charset="0"/>
              </a:rPr>
              <a:t>The peace negotiations ending WWI resulted in a League of Nations that embodied some of Wilson’s cherished ideas about international law and collective security. </a:t>
            </a:r>
          </a:p>
          <a:p>
            <a:r>
              <a:rPr lang="en-GB" sz="3000" dirty="0">
                <a:effectLst/>
                <a:ea typeface="Aptos" panose="020B0004020202020204" pitchFamily="34" charset="0"/>
              </a:rPr>
              <a:t>The League of Nations was established as the first organization entrusted with ensuring international peace and security and thereby preventing war- the greatest threat to human life and physical as well as spiritual integrity. </a:t>
            </a:r>
          </a:p>
          <a:p>
            <a:r>
              <a:rPr lang="en-GB" sz="3000" dirty="0">
                <a:effectLst/>
                <a:ea typeface="Aptos" panose="020B0004020202020204" pitchFamily="34" charset="0"/>
              </a:rPr>
              <a:t>The charter or covenant of the League, which was approved at Versailles and eventually signed by sixty nations</a:t>
            </a:r>
            <a:endParaRPr lang="en-GB" sz="3000" dirty="0"/>
          </a:p>
        </p:txBody>
      </p:sp>
    </p:spTree>
    <p:extLst>
      <p:ext uri="{BB962C8B-B14F-4D97-AF65-F5344CB8AC3E}">
        <p14:creationId xmlns:p14="http://schemas.microsoft.com/office/powerpoint/2010/main" val="3678480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A General Assembly of all member states </a:t>
            </a:r>
          </a:p>
          <a:p>
            <a:pPr>
              <a:lnSpc>
                <a:spcPct val="107000"/>
              </a:lnSpc>
              <a:spcBef>
                <a:spcPts val="0"/>
              </a:spcBef>
              <a:spcAft>
                <a:spcPts val="800"/>
              </a:spcAft>
            </a:pPr>
            <a:r>
              <a:rPr lang="en-GB" sz="3000" kern="100" dirty="0">
                <a:ea typeface="Aptos" panose="020B0004020202020204" pitchFamily="34" charset="0"/>
                <a:cs typeface="Times New Roman" panose="02020603050405020304" pitchFamily="18" charset="0"/>
              </a:rPr>
              <a:t>A</a:t>
            </a:r>
            <a:r>
              <a:rPr lang="en-GB" sz="3000" kern="100" dirty="0">
                <a:effectLst/>
                <a:ea typeface="Aptos" panose="020B0004020202020204" pitchFamily="34" charset="0"/>
                <a:cs typeface="Times New Roman" panose="02020603050405020304" pitchFamily="18" charset="0"/>
              </a:rPr>
              <a:t>n executive Council of five permanent members (the US, Britain, France, Italy, and Japan) </a:t>
            </a:r>
            <a:endParaRPr lang="en-GB" sz="3000" kern="100" dirty="0">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3000" kern="100" dirty="0">
                <a:ea typeface="Aptos" panose="020B0004020202020204" pitchFamily="34" charset="0"/>
                <a:cs typeface="Times New Roman" panose="02020603050405020304" pitchFamily="18" charset="0"/>
              </a:rPr>
              <a:t>F</a:t>
            </a:r>
            <a:r>
              <a:rPr lang="en-GB" sz="3000" kern="100" dirty="0">
                <a:effectLst/>
                <a:ea typeface="Aptos" panose="020B0004020202020204" pitchFamily="34" charset="0"/>
                <a:cs typeface="Times New Roman" panose="02020603050405020304" pitchFamily="18" charset="0"/>
              </a:rPr>
              <a:t>our rotating members chosen in the General Assembly; </a:t>
            </a:r>
          </a:p>
          <a:p>
            <a:pPr>
              <a:lnSpc>
                <a:spcPct val="107000"/>
              </a:lnSpc>
              <a:spcBef>
                <a:spcPts val="0"/>
              </a:spcBef>
              <a:spcAft>
                <a:spcPts val="800"/>
              </a:spcAft>
            </a:pPr>
            <a:r>
              <a:rPr lang="en-GB" sz="3000" kern="100" dirty="0">
                <a:ea typeface="Aptos" panose="020B0004020202020204" pitchFamily="34" charset="0"/>
                <a:cs typeface="Times New Roman" panose="02020603050405020304" pitchFamily="18" charset="0"/>
              </a:rPr>
              <a:t>A</a:t>
            </a:r>
            <a:r>
              <a:rPr lang="en-GB" sz="3000" kern="100" dirty="0">
                <a:effectLst/>
                <a:ea typeface="Aptos" panose="020B0004020202020204" pitchFamily="34" charset="0"/>
                <a:cs typeface="Times New Roman" panose="02020603050405020304" pitchFamily="18" charset="0"/>
              </a:rPr>
              <a:t> Secretary-General commanding an international civil service; </a:t>
            </a:r>
          </a:p>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International Court of Justice</a:t>
            </a:r>
          </a:p>
        </p:txBody>
      </p:sp>
    </p:spTree>
    <p:extLst>
      <p:ext uri="{BB962C8B-B14F-4D97-AF65-F5344CB8AC3E}">
        <p14:creationId xmlns:p14="http://schemas.microsoft.com/office/powerpoint/2010/main" val="731977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A General Assembly of all member states </a:t>
            </a:r>
          </a:p>
          <a:p>
            <a:pPr>
              <a:lnSpc>
                <a:spcPct val="107000"/>
              </a:lnSpc>
              <a:spcBef>
                <a:spcPts val="0"/>
              </a:spcBef>
              <a:spcAft>
                <a:spcPts val="800"/>
              </a:spcAft>
            </a:pPr>
            <a:r>
              <a:rPr lang="en-GB" sz="3000" kern="100" dirty="0">
                <a:ea typeface="Aptos" panose="020B0004020202020204" pitchFamily="34" charset="0"/>
                <a:cs typeface="Times New Roman" panose="02020603050405020304" pitchFamily="18" charset="0"/>
              </a:rPr>
              <a:t>A</a:t>
            </a:r>
            <a:r>
              <a:rPr lang="en-GB" sz="3000" kern="100" dirty="0">
                <a:effectLst/>
                <a:ea typeface="Aptos" panose="020B0004020202020204" pitchFamily="34" charset="0"/>
                <a:cs typeface="Times New Roman" panose="02020603050405020304" pitchFamily="18" charset="0"/>
              </a:rPr>
              <a:t>n executive Council of five permanent members (the US, Britain, France, Italy, and Japan) </a:t>
            </a:r>
            <a:endParaRPr lang="en-GB" sz="3000" kern="100" dirty="0">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3000" kern="100" dirty="0">
                <a:ea typeface="Aptos" panose="020B0004020202020204" pitchFamily="34" charset="0"/>
                <a:cs typeface="Times New Roman" panose="02020603050405020304" pitchFamily="18" charset="0"/>
              </a:rPr>
              <a:t>F</a:t>
            </a:r>
            <a:r>
              <a:rPr lang="en-GB" sz="3000" kern="100" dirty="0">
                <a:effectLst/>
                <a:ea typeface="Aptos" panose="020B0004020202020204" pitchFamily="34" charset="0"/>
                <a:cs typeface="Times New Roman" panose="02020603050405020304" pitchFamily="18" charset="0"/>
              </a:rPr>
              <a:t>our rotating members chosen in the General Assembly; </a:t>
            </a:r>
          </a:p>
          <a:p>
            <a:pPr>
              <a:lnSpc>
                <a:spcPct val="107000"/>
              </a:lnSpc>
              <a:spcBef>
                <a:spcPts val="0"/>
              </a:spcBef>
              <a:spcAft>
                <a:spcPts val="800"/>
              </a:spcAft>
            </a:pPr>
            <a:r>
              <a:rPr lang="en-GB" sz="3000" kern="100" dirty="0">
                <a:ea typeface="Aptos" panose="020B0004020202020204" pitchFamily="34" charset="0"/>
                <a:cs typeface="Times New Roman" panose="02020603050405020304" pitchFamily="18" charset="0"/>
              </a:rPr>
              <a:t>A</a:t>
            </a:r>
            <a:r>
              <a:rPr lang="en-GB" sz="3000" kern="100" dirty="0">
                <a:effectLst/>
                <a:ea typeface="Aptos" panose="020B0004020202020204" pitchFamily="34" charset="0"/>
                <a:cs typeface="Times New Roman" panose="02020603050405020304" pitchFamily="18" charset="0"/>
              </a:rPr>
              <a:t> Secretary-General commanding an international civil service; </a:t>
            </a:r>
          </a:p>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International Court of Justice</a:t>
            </a:r>
          </a:p>
        </p:txBody>
      </p:sp>
    </p:spTree>
    <p:extLst>
      <p:ext uri="{BB962C8B-B14F-4D97-AF65-F5344CB8AC3E}">
        <p14:creationId xmlns:p14="http://schemas.microsoft.com/office/powerpoint/2010/main" val="2912455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Members committed themselves to the peaceful resolution of conflicts and renounced secret alliances.</a:t>
            </a:r>
          </a:p>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They also agreed to take economic and military action against states that went to war in violation of the covenant. </a:t>
            </a:r>
          </a:p>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The League thereby gave a voice to states without large armies or rich treasuries and established precedents that were to shape diplomacy throughout the rest of the century. </a:t>
            </a:r>
          </a:p>
        </p:txBody>
      </p:sp>
    </p:spTree>
    <p:extLst>
      <p:ext uri="{BB962C8B-B14F-4D97-AF65-F5344CB8AC3E}">
        <p14:creationId xmlns:p14="http://schemas.microsoft.com/office/powerpoint/2010/main" val="3058140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Members committed themselves to the peaceful resolution of conflicts and renounced secret alliances.</a:t>
            </a:r>
          </a:p>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They also agreed to take economic and military action against states that went to war in violation of the covenant. </a:t>
            </a:r>
          </a:p>
          <a:p>
            <a:pPr>
              <a:lnSpc>
                <a:spcPct val="107000"/>
              </a:lnSpc>
              <a:spcBef>
                <a:spcPts val="0"/>
              </a:spcBef>
              <a:spcAft>
                <a:spcPts val="800"/>
              </a:spcAft>
            </a:pPr>
            <a:r>
              <a:rPr lang="en-GB" sz="3000" kern="100" dirty="0">
                <a:effectLst/>
                <a:ea typeface="Aptos" panose="020B0004020202020204" pitchFamily="34" charset="0"/>
                <a:cs typeface="Times New Roman" panose="02020603050405020304" pitchFamily="18" charset="0"/>
              </a:rPr>
              <a:t>The League thereby gave a voice to states without large armies or rich treasuries and established precedents that were to shape diplomacy throughout the rest of the century. </a:t>
            </a:r>
          </a:p>
        </p:txBody>
      </p:sp>
    </p:spTree>
    <p:extLst>
      <p:ext uri="{BB962C8B-B14F-4D97-AF65-F5344CB8AC3E}">
        <p14:creationId xmlns:p14="http://schemas.microsoft.com/office/powerpoint/2010/main" val="1709949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However, the Covenant remained silent regarding human rights.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Only in respect of mandated territories did it provide that “freedom of conscience and religion” must be guaranteed and that “abuses such as the slave trade, the arms traffic, and the liquor traffic” had to be prohibited.</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 In addition, Article 23(a) provided that the administering powers (mandatories) would “</a:t>
            </a:r>
            <a:r>
              <a:rPr lang="en-GB" kern="100" dirty="0" err="1">
                <a:effectLst/>
                <a:ea typeface="Aptos" panose="020B0004020202020204" pitchFamily="34" charset="0"/>
                <a:cs typeface="Times New Roman" panose="02020603050405020304" pitchFamily="18" charset="0"/>
              </a:rPr>
              <a:t>endeavor</a:t>
            </a:r>
            <a:r>
              <a:rPr lang="en-GB" kern="100" dirty="0">
                <a:effectLst/>
                <a:ea typeface="Aptos" panose="020B0004020202020204" pitchFamily="34" charset="0"/>
                <a:cs typeface="Times New Roman" panose="02020603050405020304" pitchFamily="18" charset="0"/>
              </a:rPr>
              <a:t> to secure and maintain fair and humane conditions of labour for men, women, and children.”</a:t>
            </a:r>
          </a:p>
        </p:txBody>
      </p:sp>
    </p:spTree>
    <p:extLst>
      <p:ext uri="{BB962C8B-B14F-4D97-AF65-F5344CB8AC3E}">
        <p14:creationId xmlns:p14="http://schemas.microsoft.com/office/powerpoint/2010/main" val="1615616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However, the Covenant remained silent regarding human rights.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Only in respect of mandated territories did it provide that “freedom of conscience and religion” must be guaranteed and that “abuses such as the slave trade, the arms traffic, and the liquor traffic” had to be prohibited.</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 In addition, Article 23(a) provided that the administering powers (mandatories) would “</a:t>
            </a:r>
            <a:r>
              <a:rPr lang="en-GB" kern="100" dirty="0" err="1">
                <a:effectLst/>
                <a:ea typeface="Aptos" panose="020B0004020202020204" pitchFamily="34" charset="0"/>
                <a:cs typeface="Times New Roman" panose="02020603050405020304" pitchFamily="18" charset="0"/>
              </a:rPr>
              <a:t>endeavor</a:t>
            </a:r>
            <a:r>
              <a:rPr lang="en-GB" kern="100" dirty="0">
                <a:effectLst/>
                <a:ea typeface="Aptos" panose="020B0004020202020204" pitchFamily="34" charset="0"/>
                <a:cs typeface="Times New Roman" panose="02020603050405020304" pitchFamily="18" charset="0"/>
              </a:rPr>
              <a:t> to secure and maintain fair and humane conditions of labour for men, women, and children.”</a:t>
            </a:r>
          </a:p>
        </p:txBody>
      </p:sp>
    </p:spTree>
    <p:extLst>
      <p:ext uri="{BB962C8B-B14F-4D97-AF65-F5344CB8AC3E}">
        <p14:creationId xmlns:p14="http://schemas.microsoft.com/office/powerpoint/2010/main" val="3407993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However, the Covenant remained silent regarding human rights.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Only in respect of mandated territories did it provide that “freedom of conscience and religion” must be guaranteed and that “abuses such as the slave trade, the arms traffic, and the liquor traffic” had to be prohibited.</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 In addition, Article 23(a) provided that the administering powers (mandatories) would “</a:t>
            </a:r>
            <a:r>
              <a:rPr lang="en-GB" kern="100" dirty="0" err="1">
                <a:effectLst/>
                <a:ea typeface="Aptos" panose="020B0004020202020204" pitchFamily="34" charset="0"/>
                <a:cs typeface="Times New Roman" panose="02020603050405020304" pitchFamily="18" charset="0"/>
              </a:rPr>
              <a:t>endeavor</a:t>
            </a:r>
            <a:r>
              <a:rPr lang="en-GB" kern="100" dirty="0">
                <a:effectLst/>
                <a:ea typeface="Aptos" panose="020B0004020202020204" pitchFamily="34" charset="0"/>
                <a:cs typeface="Times New Roman" panose="02020603050405020304" pitchFamily="18" charset="0"/>
              </a:rPr>
              <a:t> to secure and maintain fair and humane conditions of labour for men, women, and children.”</a:t>
            </a:r>
          </a:p>
        </p:txBody>
      </p:sp>
    </p:spTree>
    <p:extLst>
      <p:ext uri="{BB962C8B-B14F-4D97-AF65-F5344CB8AC3E}">
        <p14:creationId xmlns:p14="http://schemas.microsoft.com/office/powerpoint/2010/main" val="3761398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Despite appearances, however, the League of Nations was not an international government.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Governments both make and police laws, but the League lacked the unambiguous power to coerce.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Its covenant provided for action against aggressors but neither defined aggression nor mechanisms to gather and apply force.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League had no standing army, no command over the soldiers of member states, and no staff to plan a war.</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authors were caught between the desire to give the League some teeth and the need to write a charter that was acceptable to member states protective of their sovereignty.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solution was an organization with some moral authority but little command over other instruments of power.</a:t>
            </a:r>
          </a:p>
        </p:txBody>
      </p:sp>
    </p:spTree>
    <p:extLst>
      <p:ext uri="{BB962C8B-B14F-4D97-AF65-F5344CB8AC3E}">
        <p14:creationId xmlns:p14="http://schemas.microsoft.com/office/powerpoint/2010/main" val="3305050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Despite appearances, however, the League of Nations was not an international government.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Governments both make and police laws, but the League lacked the unambiguous power to coerce.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Its covenant provided for action against aggressors but neither defined aggression nor mechanisms to gather and apply force.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League had no standing army, no command over the soldiers of member states, and no staff to plan a war.</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authors were caught between the desire to give the League some teeth and the need to write a charter that was acceptable to member states protective of their sovereignty.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solution was an organization with some moral authority but little command over other instruments of power.</a:t>
            </a:r>
          </a:p>
        </p:txBody>
      </p:sp>
    </p:spTree>
    <p:extLst>
      <p:ext uri="{BB962C8B-B14F-4D97-AF65-F5344CB8AC3E}">
        <p14:creationId xmlns:p14="http://schemas.microsoft.com/office/powerpoint/2010/main" val="2482756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 Membership</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Not only did the League lack the clout of a true government, it also failed to represent large parts of the globe.</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 Roughly half of its members were European nations</a:t>
            </a:r>
          </a:p>
          <a:p>
            <a:pPr>
              <a:lnSpc>
                <a:spcPct val="107000"/>
              </a:lnSpc>
              <a:spcBef>
                <a:spcPts val="0"/>
              </a:spcBef>
              <a:spcAft>
                <a:spcPts val="800"/>
              </a:spcAft>
            </a:pPr>
            <a:r>
              <a:rPr lang="en-GB" kern="100" dirty="0">
                <a:ea typeface="Aptos" panose="020B0004020202020204" pitchFamily="34" charset="0"/>
                <a:cs typeface="Times New Roman" panose="02020603050405020304" pitchFamily="18" charset="0"/>
              </a:rPr>
              <a:t>T</a:t>
            </a:r>
            <a:r>
              <a:rPr lang="en-GB" kern="100" dirty="0">
                <a:effectLst/>
                <a:ea typeface="Aptos" panose="020B0004020202020204" pitchFamily="34" charset="0"/>
                <a:cs typeface="Times New Roman" panose="02020603050405020304" pitchFamily="18" charset="0"/>
              </a:rPr>
              <a:t>wenty republics of Latin America constituted another third.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The only votes from sub-Saharan Africa belonged to Ethiopia and South Africa.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Only six Asian states ever held membership- two of which- India and Iraq- were largely controlled by the British. </a:t>
            </a:r>
          </a:p>
        </p:txBody>
      </p:sp>
    </p:spTree>
    <p:extLst>
      <p:ext uri="{BB962C8B-B14F-4D97-AF65-F5344CB8AC3E}">
        <p14:creationId xmlns:p14="http://schemas.microsoft.com/office/powerpoint/2010/main" val="1965685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 Membership</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Nor did the League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enroll</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all the powers of Europe and the Americas. The United States never took a seat, in part because of a long-standing reluctance to become embroiled in European quarrels and in part because of fears about League interference in the Western Hemisphere. The US Senate ultimately rejected the Treaty of Versailles as well as the League of Nations, which they believed would compel US involvement in unnecessary foreign wars.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Germany was excluded from membership by intention and secured membership only in 1926; by then many Germans had come to see the League as a thinly veiled anti-German alliance.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Soviet Russia, despite occasional overtures, refused to join the League until 1934. Its ruling Communist Party had found it convenient for domestic purposes to depict the League as a capitalist conspiracy aimed at strangling Soviet communism.  </a:t>
            </a:r>
          </a:p>
        </p:txBody>
      </p:sp>
    </p:spTree>
    <p:extLst>
      <p:ext uri="{BB962C8B-B14F-4D97-AF65-F5344CB8AC3E}">
        <p14:creationId xmlns:p14="http://schemas.microsoft.com/office/powerpoint/2010/main" val="82818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As holders of permanent seats on the Council, Britain and France enjoyed veto power over most crucial decisions; as victors in the recent war, they had leverage over other states in the General Assembly.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Their trade and empires gave them security interests that were as global as the peacekeeping mandate of the League.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Whenever a threat to world peace emerged, their calculations of self-interest would inevitably affect judgments about where and when the League should act.</a:t>
            </a:r>
          </a:p>
        </p:txBody>
      </p:sp>
    </p:spTree>
    <p:extLst>
      <p:ext uri="{BB962C8B-B14F-4D97-AF65-F5344CB8AC3E}">
        <p14:creationId xmlns:p14="http://schemas.microsoft.com/office/powerpoint/2010/main" val="4154543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As holders of permanent seats on the Council, Britain and France enjoyed veto power over most crucial decisions; as victors in the recent war, they had leverage over other states in the General Assembly.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Their trade and empires gave them security interests that were as global as the peacekeeping mandate of the League.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Whenever a threat to world peace emerged, their calculations of self-interest would inevitably affect judgments about where and when the League should act.</a:t>
            </a:r>
          </a:p>
        </p:txBody>
      </p:sp>
    </p:spTree>
    <p:extLst>
      <p:ext uri="{BB962C8B-B14F-4D97-AF65-F5344CB8AC3E}">
        <p14:creationId xmlns:p14="http://schemas.microsoft.com/office/powerpoint/2010/main" val="4926309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Even so, the League was hardly a veiled tool of an Anglo-French cooperation. </a:t>
            </a:r>
          </a:p>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For one thing, French and British aims often diverged. Britain’s interest in rebuilding trade with Germany, for example, undercut France’s interest in keeping Germany weak. </a:t>
            </a:r>
          </a:p>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Furthermore, even when France and Britain could agree, the structure of the League often frustrated action.</a:t>
            </a:r>
          </a:p>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 Neither great power wished to handle delicate matters in the open deliberations of the General Assembly. The Council gave greater latitude for secrecy, but each of its nine members held veto power over important decisions. </a:t>
            </a:r>
          </a:p>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any case, the absence of the United States, Russia, and Germany from the League often made diplomacy at the highest levels impossible. As a result, Britain, France, and the other great powers resorted to smaller, more secretive gatherings for their serious business, much as they had before the war. Most of the noteworthy international agreements of the postwar era took shape at ad hoc conferences rather than under League auspices. </a:t>
            </a:r>
          </a:p>
        </p:txBody>
      </p:sp>
    </p:spTree>
    <p:extLst>
      <p:ext uri="{BB962C8B-B14F-4D97-AF65-F5344CB8AC3E}">
        <p14:creationId xmlns:p14="http://schemas.microsoft.com/office/powerpoint/2010/main" val="10904052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Even so, the League was hardly a veiled tool of an Anglo-French cooperation. </a:t>
            </a:r>
          </a:p>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For one thing, French and British aims often diverged. Britain’s interest in rebuilding trade with Germany, for example, undercut France’s interest in keeping Germany weak. </a:t>
            </a:r>
          </a:p>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Furthermore, even when France and Britain could agree, the structure of the League often frustrated action.</a:t>
            </a:r>
          </a:p>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 Neither great power wished to handle delicate matters in the open deliberations of the General Assembly. The Council gave greater latitude for secrecy, but each of its nine members held veto power over important decisions. </a:t>
            </a:r>
          </a:p>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any case, the absence of the United States, Russia, and Germany from the League often made diplomacy at the highest levels impossible. As a result, Britain, France, and the other great powers resorted to smaller, more secretive gatherings for their serious business, much as they had before the war. Most of the noteworthy international agreements of the postwar era took shape at ad hoc conferences rather than under League auspices. </a:t>
            </a:r>
          </a:p>
        </p:txBody>
      </p:sp>
    </p:spTree>
    <p:extLst>
      <p:ext uri="{BB962C8B-B14F-4D97-AF65-F5344CB8AC3E}">
        <p14:creationId xmlns:p14="http://schemas.microsoft.com/office/powerpoint/2010/main" val="1904705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Treaty of Locarno</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Treaty of Locarno was one such agreement. In 1925, European powers met at Locarno to find ways to retore Germany to the community of European powers without reversing the outcome of WWI. </a:t>
            </a:r>
          </a:p>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reintegration of Germany was a problem largely because the Allies had made it one. By excluding Germany from the League of Nations and from normal diplomatic relations, they had pushed it into closer relations with the other international pariah, Soviet Russia, thereby raising the </a:t>
            </a:r>
            <a:r>
              <a:rPr lang="en-GB" sz="1800" kern="100" dirty="0" err="1">
                <a:effectLst/>
                <a:ea typeface="Aptos" panose="020B0004020202020204" pitchFamily="34" charset="0"/>
                <a:cs typeface="Times New Roman" panose="02020603050405020304" pitchFamily="18" charset="0"/>
              </a:rPr>
              <a:t>specter</a:t>
            </a:r>
            <a:r>
              <a:rPr lang="en-GB" sz="1800" kern="100" dirty="0">
                <a:effectLst/>
                <a:ea typeface="Aptos" panose="020B0004020202020204" pitchFamily="34" charset="0"/>
                <a:cs typeface="Times New Roman" panose="02020603050405020304" pitchFamily="18" charset="0"/>
              </a:rPr>
              <a:t> of an alliance that would shift the </a:t>
            </a:r>
            <a:r>
              <a:rPr lang="en-GB" sz="1800" kern="100" dirty="0" err="1">
                <a:effectLst/>
                <a:ea typeface="Aptos" panose="020B0004020202020204" pitchFamily="34" charset="0"/>
                <a:cs typeface="Times New Roman" panose="02020603050405020304" pitchFamily="18" charset="0"/>
              </a:rPr>
              <a:t>center</a:t>
            </a:r>
            <a:r>
              <a:rPr lang="en-GB" sz="1800" kern="100" dirty="0">
                <a:effectLst/>
                <a:ea typeface="Aptos" panose="020B0004020202020204" pitchFamily="34" charset="0"/>
                <a:cs typeface="Times New Roman" panose="02020603050405020304" pitchFamily="18" charset="0"/>
              </a:rPr>
              <a:t> of power in Europe eastward. </a:t>
            </a:r>
          </a:p>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solution reached at Locarno was a framework of alliances and guarantees that elicited German commitment to the territorial status quo in exchange for restoration of its position in world diplomacy. </a:t>
            </a:r>
          </a:p>
          <a:p>
            <a:pPr marL="0" marR="0">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In a treaty with France and Belgium, Germany agreed to accept the western borders imposed at Versailles as permanent, with Britain and Italy agreeing to act should any signatory violate those borders. Germany further agreed to maintain the Rhineland as a demilitarized zone and to renounce force as a tool for altering its borders with Poland and Czechoslovakia. In return, Germany gained admittance to the League of Nations, a permanent seat on the League Council, and informal assurances that Allied troops would evacuate the occupied Rhineland according to the schedule outlines in the Treaty of Versailles. France, in turn, promised Poland and Czechoslovakia assistance should Germany violate its promise. </a:t>
            </a:r>
          </a:p>
        </p:txBody>
      </p:sp>
    </p:spTree>
    <p:extLst>
      <p:ext uri="{BB962C8B-B14F-4D97-AF65-F5344CB8AC3E}">
        <p14:creationId xmlns:p14="http://schemas.microsoft.com/office/powerpoint/2010/main" val="23432152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6049B-F05B-2EF3-2775-BE61765973C5}"/>
              </a:ext>
            </a:extLst>
          </p:cNvPr>
          <p:cNvSpPr>
            <a:spLocks noGrp="1"/>
          </p:cNvSpPr>
          <p:nvPr>
            <p:ph type="title"/>
          </p:nvPr>
        </p:nvSpPr>
        <p:spPr/>
        <p:txBody>
          <a:bodyPr/>
          <a:lstStyle/>
          <a:p>
            <a:pPr algn="ctr"/>
            <a:r>
              <a:rPr lang="en-GB" dirty="0"/>
              <a:t>Germany’s Entry into the League of Nations</a:t>
            </a:r>
          </a:p>
        </p:txBody>
      </p:sp>
      <p:sp>
        <p:nvSpPr>
          <p:cNvPr id="3" name="Content Placeholder 2">
            <a:extLst>
              <a:ext uri="{FF2B5EF4-FFF2-40B4-BE49-F238E27FC236}">
                <a16:creationId xmlns:a16="http://schemas.microsoft.com/office/drawing/2014/main" id="{AD4FA804-999A-E877-CAC1-D4B8A3B6D31C}"/>
              </a:ext>
            </a:extLst>
          </p:cNvPr>
          <p:cNvSpPr>
            <a:spLocks noGrp="1"/>
          </p:cNvSpPr>
          <p:nvPr>
            <p:ph idx="1"/>
          </p:nvPr>
        </p:nvSpPr>
        <p:spPr/>
        <p:txBody>
          <a:bodyPr>
            <a:normAutofit/>
          </a:bodyPr>
          <a:lstStyle/>
          <a:p>
            <a:r>
              <a:rPr lang="en-GB" sz="2400" kern="100" dirty="0">
                <a:effectLst/>
                <a:ea typeface="Aptos" panose="020B0004020202020204" pitchFamily="34" charset="0"/>
                <a:cs typeface="Times New Roman" panose="02020603050405020304" pitchFamily="18" charset="0"/>
              </a:rPr>
              <a:t>The entry of Germany did not strengthen the League, as some internationalists had hoped. </a:t>
            </a:r>
          </a:p>
          <a:p>
            <a:r>
              <a:rPr lang="en-GB" sz="2400" kern="100" dirty="0">
                <a:effectLst/>
                <a:ea typeface="Aptos" panose="020B0004020202020204" pitchFamily="34" charset="0"/>
                <a:cs typeface="Times New Roman" panose="02020603050405020304" pitchFamily="18" charset="0"/>
              </a:rPr>
              <a:t>Germany’s addition to the Council enlarged the number of states that enjoyed a veto over Council actions.</a:t>
            </a:r>
          </a:p>
          <a:p>
            <a:r>
              <a:rPr lang="en-GB" sz="2400" kern="100" dirty="0">
                <a:effectLst/>
                <a:ea typeface="Aptos" panose="020B0004020202020204" pitchFamily="34" charset="0"/>
                <a:cs typeface="Times New Roman" panose="02020603050405020304" pitchFamily="18" charset="0"/>
              </a:rPr>
              <a:t> More important, Germany negotiated a revision in the League Charter as the price of its entry. Reluctant to become embroiled in any future war because of treaty obligations, Germany insisted that members be freed of the obligation to participate in sanctions against aggressors. </a:t>
            </a:r>
          </a:p>
          <a:p>
            <a:r>
              <a:rPr lang="en-GB" sz="2400" kern="100" dirty="0">
                <a:effectLst/>
                <a:ea typeface="Aptos" panose="020B0004020202020204" pitchFamily="34" charset="0"/>
                <a:cs typeface="Times New Roman" panose="02020603050405020304" pitchFamily="18" charset="0"/>
              </a:rPr>
              <a:t>In short, the Locarno Conference further undermined the League’s already weak peacekeeping authority. </a:t>
            </a:r>
          </a:p>
          <a:p>
            <a:endParaRPr lang="en-GB" dirty="0"/>
          </a:p>
        </p:txBody>
      </p:sp>
    </p:spTree>
    <p:extLst>
      <p:ext uri="{BB962C8B-B14F-4D97-AF65-F5344CB8AC3E}">
        <p14:creationId xmlns:p14="http://schemas.microsoft.com/office/powerpoint/2010/main" val="446393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45A49-9038-3D1B-B598-7948E0BCE0C1}"/>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049CC39C-7C14-BA77-7154-3B54B5352FD8}"/>
              </a:ext>
            </a:extLst>
          </p:cNvPr>
          <p:cNvSpPr>
            <a:spLocks noGrp="1"/>
          </p:cNvSpPr>
          <p:nvPr>
            <p:ph idx="1"/>
          </p:nvPr>
        </p:nvSpPr>
        <p:spPr/>
        <p:txBody>
          <a:bodyPr>
            <a:normAutofit fontScale="77500" lnSpcReduction="20000"/>
          </a:bodyPr>
          <a:lstStyle/>
          <a:p>
            <a:r>
              <a:rPr lang="en-GB" sz="3000" kern="100" dirty="0">
                <a:effectLst/>
                <a:ea typeface="Aptos" panose="020B0004020202020204" pitchFamily="34" charset="0"/>
                <a:cs typeface="Times New Roman" panose="02020603050405020304" pitchFamily="18" charset="0"/>
              </a:rPr>
              <a:t>National interests prevailed over internationalism throughout the history of the League. </a:t>
            </a:r>
          </a:p>
          <a:p>
            <a:r>
              <a:rPr lang="en-GB" sz="3000" kern="100" dirty="0">
                <a:effectLst/>
                <a:ea typeface="Aptos" panose="020B0004020202020204" pitchFamily="34" charset="0"/>
                <a:cs typeface="Times New Roman" panose="02020603050405020304" pitchFamily="18" charset="0"/>
              </a:rPr>
              <a:t>Even so, the organization managed to fulfil some of its promise, largely by acting in disputes where the interests of the major power converged. The League of Nations did play a part in mitigating conflict in the 1920s and 1930s. </a:t>
            </a:r>
          </a:p>
          <a:p>
            <a:r>
              <a:rPr lang="en-GB" sz="3000" kern="100" dirty="0">
                <a:effectLst/>
                <a:ea typeface="Aptos" panose="020B0004020202020204" pitchFamily="34" charset="0"/>
                <a:cs typeface="Times New Roman" panose="02020603050405020304" pitchFamily="18" charset="0"/>
              </a:rPr>
              <a:t>In Eastern Europe, for example, the League adjudicated numerous border conflicts between the new states that had been carved out of the empires of Austria-Hungry and tsarist Russia. </a:t>
            </a:r>
          </a:p>
          <a:p>
            <a:r>
              <a:rPr lang="en-GB" sz="3000" kern="100" dirty="0">
                <a:effectLst/>
                <a:ea typeface="Aptos" panose="020B0004020202020204" pitchFamily="34" charset="0"/>
                <a:cs typeface="Times New Roman" panose="02020603050405020304" pitchFamily="18" charset="0"/>
              </a:rPr>
              <a:t>It also oversaw the negotiations that resolved a potentially explosive dispute between Poland and Germany over the control of the rich mines and industries of Upper Silesia. </a:t>
            </a:r>
          </a:p>
          <a:p>
            <a:r>
              <a:rPr lang="en-GB" sz="3000" kern="100" dirty="0">
                <a:effectLst/>
                <a:ea typeface="Aptos" panose="020B0004020202020204" pitchFamily="34" charset="0"/>
                <a:cs typeface="Times New Roman" panose="02020603050405020304" pitchFamily="18" charset="0"/>
              </a:rPr>
              <a:t>Here and throughout Eastern Europe, the Western powers were eager to muffle conflict and restore order. A stable and prosperous Eastern Europe would check the expansion of Soviet communism from the east and German militarism from the west.</a:t>
            </a:r>
          </a:p>
          <a:p>
            <a:endParaRPr lang="en-GB" dirty="0"/>
          </a:p>
        </p:txBody>
      </p:sp>
    </p:spTree>
    <p:extLst>
      <p:ext uri="{BB962C8B-B14F-4D97-AF65-F5344CB8AC3E}">
        <p14:creationId xmlns:p14="http://schemas.microsoft.com/office/powerpoint/2010/main" val="3696753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45A49-9038-3D1B-B598-7948E0BCE0C1}"/>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049CC39C-7C14-BA77-7154-3B54B5352FD8}"/>
              </a:ext>
            </a:extLst>
          </p:cNvPr>
          <p:cNvSpPr>
            <a:spLocks noGrp="1"/>
          </p:cNvSpPr>
          <p:nvPr>
            <p:ph idx="1"/>
          </p:nvPr>
        </p:nvSpPr>
        <p:spPr/>
        <p:txBody>
          <a:bodyPr>
            <a:normAutofit fontScale="55000" lnSpcReduction="20000"/>
          </a:bodyPr>
          <a:lstStyle/>
          <a:p>
            <a:pPr>
              <a:lnSpc>
                <a:spcPct val="107000"/>
              </a:lnSpc>
              <a:spcBef>
                <a:spcPts val="0"/>
              </a:spcBef>
              <a:spcAft>
                <a:spcPts val="800"/>
              </a:spcAft>
            </a:pPr>
            <a:r>
              <a:rPr lang="en-GB" sz="3200" kern="100" dirty="0">
                <a:effectLst/>
                <a:ea typeface="Aptos" panose="020B0004020202020204" pitchFamily="34" charset="0"/>
                <a:cs typeface="Times New Roman" panose="02020603050405020304" pitchFamily="18" charset="0"/>
              </a:rPr>
              <a:t>The League also undertook a range of social and humanitarian activities that restored some of the international cooperation that had existed before the war. </a:t>
            </a:r>
          </a:p>
          <a:p>
            <a:pPr>
              <a:lnSpc>
                <a:spcPct val="107000"/>
              </a:lnSpc>
              <a:spcBef>
                <a:spcPts val="0"/>
              </a:spcBef>
              <a:spcAft>
                <a:spcPts val="800"/>
              </a:spcAft>
            </a:pPr>
            <a:r>
              <a:rPr lang="en-GB" sz="3200" kern="100" dirty="0">
                <a:effectLst/>
                <a:ea typeface="Aptos" panose="020B0004020202020204" pitchFamily="34" charset="0"/>
                <a:cs typeface="Times New Roman" panose="02020603050405020304" pitchFamily="18" charset="0"/>
              </a:rPr>
              <a:t>Working with the International Health Office, which had been set up in Paris in 1908, the League’s Health Organization intervened to check the spread of epidemic diseases. </a:t>
            </a:r>
          </a:p>
          <a:p>
            <a:pPr>
              <a:lnSpc>
                <a:spcPct val="107000"/>
              </a:lnSpc>
              <a:spcBef>
                <a:spcPts val="0"/>
              </a:spcBef>
              <a:spcAft>
                <a:spcPts val="800"/>
              </a:spcAft>
            </a:pPr>
            <a:r>
              <a:rPr lang="en-GB" sz="3200" kern="100" dirty="0">
                <a:effectLst/>
                <a:ea typeface="Aptos" panose="020B0004020202020204" pitchFamily="34" charset="0"/>
                <a:cs typeface="Times New Roman" panose="02020603050405020304" pitchFamily="18" charset="0"/>
              </a:rPr>
              <a:t>Its Refugee Organization helped arrange for the resettlement of nearly two million Russian fleeing the Soviet Union and nearly a million Greeks and Armenians expelled from Turkey. </a:t>
            </a:r>
          </a:p>
          <a:p>
            <a:pPr>
              <a:lnSpc>
                <a:spcPct val="107000"/>
              </a:lnSpc>
              <a:spcBef>
                <a:spcPts val="0"/>
              </a:spcBef>
              <a:spcAft>
                <a:spcPts val="800"/>
              </a:spcAft>
            </a:pPr>
            <a:r>
              <a:rPr lang="en-GB" sz="3200" kern="100" dirty="0">
                <a:effectLst/>
                <a:ea typeface="Aptos" panose="020B0004020202020204" pitchFamily="34" charset="0"/>
                <a:cs typeface="Times New Roman" panose="02020603050405020304" pitchFamily="18" charset="0"/>
              </a:rPr>
              <a:t>Its Communications and Transport Organization established conventions governing the operations of ports, the transmission of electricity across state borders, and the administration of passports and visas. </a:t>
            </a:r>
          </a:p>
          <a:p>
            <a:pPr>
              <a:lnSpc>
                <a:spcPct val="107000"/>
              </a:lnSpc>
              <a:spcBef>
                <a:spcPts val="0"/>
              </a:spcBef>
              <a:spcAft>
                <a:spcPts val="800"/>
              </a:spcAft>
            </a:pPr>
            <a:r>
              <a:rPr lang="en-GB" sz="3200" kern="100" dirty="0">
                <a:effectLst/>
                <a:ea typeface="Aptos" panose="020B0004020202020204" pitchFamily="34" charset="0"/>
                <a:cs typeface="Times New Roman" panose="02020603050405020304" pitchFamily="18" charset="0"/>
              </a:rPr>
              <a:t>These achievements testified to both the usefulness of the League and the tragedy of the war. The war had generated the conditions that made epidemic disease and refugees such urgent problems and had ushered in an era of state-imposed restrictions on immigration that made passports and visas necessary for international travel</a:t>
            </a:r>
          </a:p>
          <a:p>
            <a:pPr>
              <a:lnSpc>
                <a:spcPct val="107000"/>
              </a:lnSpc>
              <a:spcBef>
                <a:spcPts val="0"/>
              </a:spcBef>
              <a:spcAft>
                <a:spcPts val="800"/>
              </a:spcAft>
            </a:pPr>
            <a:r>
              <a:rPr lang="en-GB" sz="3200" kern="100" dirty="0">
                <a:effectLst/>
                <a:ea typeface="Aptos" panose="020B0004020202020204" pitchFamily="34" charset="0"/>
                <a:cs typeface="Times New Roman" panose="02020603050405020304" pitchFamily="18" charset="0"/>
              </a:rPr>
              <a:t>. The League was not so much reforming the world as undertaking damage control and restoration. </a:t>
            </a:r>
          </a:p>
          <a:p>
            <a:endParaRPr lang="en-GB" dirty="0"/>
          </a:p>
        </p:txBody>
      </p:sp>
    </p:spTree>
    <p:extLst>
      <p:ext uri="{BB962C8B-B14F-4D97-AF65-F5344CB8AC3E}">
        <p14:creationId xmlns:p14="http://schemas.microsoft.com/office/powerpoint/2010/main" val="26009684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45A49-9038-3D1B-B598-7948E0BCE0C1}"/>
              </a:ext>
            </a:extLst>
          </p:cNvPr>
          <p:cNvSpPr>
            <a:spLocks noGrp="1"/>
          </p:cNvSpPr>
          <p:nvPr>
            <p:ph type="title"/>
          </p:nvPr>
        </p:nvSpPr>
        <p:spPr/>
        <p:txBody>
          <a:bodyPr/>
          <a:lstStyle/>
          <a:p>
            <a:pPr algn="ctr"/>
            <a:r>
              <a:rPr lang="en-GB" dirty="0"/>
              <a:t>The League of Nations</a:t>
            </a:r>
          </a:p>
        </p:txBody>
      </p:sp>
      <p:sp>
        <p:nvSpPr>
          <p:cNvPr id="3" name="Content Placeholder 2">
            <a:extLst>
              <a:ext uri="{FF2B5EF4-FFF2-40B4-BE49-F238E27FC236}">
                <a16:creationId xmlns:a16="http://schemas.microsoft.com/office/drawing/2014/main" id="{049CC39C-7C14-BA77-7154-3B54B5352FD8}"/>
              </a:ext>
            </a:extLst>
          </p:cNvPr>
          <p:cNvSpPr>
            <a:spLocks noGrp="1"/>
          </p:cNvSpPr>
          <p:nvPr>
            <p:ph idx="1"/>
          </p:nvPr>
        </p:nvSpPr>
        <p:spPr/>
        <p:txBody>
          <a:bodyPr>
            <a:normAutofit lnSpcReduction="10000"/>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The failures of the League of Nations, however, were particularly conspicuous.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Incapable of preventing Japanese expansion in China or the Italian conquest of Ethiopia, the League became irrelevant to the diplomacy of the major powers.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Ultimately, it failed to prevent a second World War.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Nevertheless, the League of Nations would serve as a model for the future United Nations. </a:t>
            </a:r>
            <a:b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900857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7F153-FD05-2AC3-F23F-FEE4D3ABF828}"/>
              </a:ext>
            </a:extLst>
          </p:cNvPr>
          <p:cNvSpPr>
            <a:spLocks noGrp="1"/>
          </p:cNvSpPr>
          <p:nvPr>
            <p:ph type="title"/>
          </p:nvPr>
        </p:nvSpPr>
        <p:spPr/>
        <p:txBody>
          <a:bodyPr/>
          <a:lstStyle/>
          <a:p>
            <a:pPr algn="ctr"/>
            <a:r>
              <a:rPr lang="en-GB" dirty="0"/>
              <a:t>WWII</a:t>
            </a:r>
          </a:p>
        </p:txBody>
      </p:sp>
      <p:sp>
        <p:nvSpPr>
          <p:cNvPr id="3" name="Content Placeholder 2">
            <a:extLst>
              <a:ext uri="{FF2B5EF4-FFF2-40B4-BE49-F238E27FC236}">
                <a16:creationId xmlns:a16="http://schemas.microsoft.com/office/drawing/2014/main" id="{BA84D135-FBB5-6283-886F-DDD828CB2AF3}"/>
              </a:ext>
            </a:extLst>
          </p:cNvPr>
          <p:cNvSpPr>
            <a:spLocks noGrp="1"/>
          </p:cNvSpPr>
          <p:nvPr>
            <p:ph idx="1"/>
          </p:nvPr>
        </p:nvSpPr>
        <p:spPr/>
        <p:txBody>
          <a:bodyPr>
            <a:normAutofit fontScale="92500" lnSpcReduction="2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national conflicts that led to WWII arose from the ideologies and social movements that reshaped societies in the 1930s. The liberal democracies of Europe and North America seemed unable to cope with the political and economic problems of the interwar years.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Alternative prescriptions for the healing of the body politic therefore held great appeal. </a:t>
            </a:r>
          </a:p>
          <a:p>
            <a:pPr lvl="1">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Russian Revolution triggered utopian hopes of revitalization via communism </a:t>
            </a:r>
          </a:p>
          <a:p>
            <a:pPr lvl="1">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Mussolini offered fascism as a cure for Italian weakness. </a:t>
            </a:r>
          </a:p>
          <a:p>
            <a:pPr lvl="1">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Adolf Hitler called on Germans to save themselves and their country through National Socialism.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Between the two world wars, national loyalties fused with new ideologies of redemption to create aggressive political movements whose destructive potential was largely ignored or even welcomed. </a:t>
            </a:r>
          </a:p>
          <a:p>
            <a:endParaRPr lang="en-GB" dirty="0"/>
          </a:p>
        </p:txBody>
      </p:sp>
    </p:spTree>
    <p:extLst>
      <p:ext uri="{BB962C8B-B14F-4D97-AF65-F5344CB8AC3E}">
        <p14:creationId xmlns:p14="http://schemas.microsoft.com/office/powerpoint/2010/main" val="3112397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7F153-FD05-2AC3-F23F-FEE4D3ABF828}"/>
              </a:ext>
            </a:extLst>
          </p:cNvPr>
          <p:cNvSpPr>
            <a:spLocks noGrp="1"/>
          </p:cNvSpPr>
          <p:nvPr>
            <p:ph type="title"/>
          </p:nvPr>
        </p:nvSpPr>
        <p:spPr/>
        <p:txBody>
          <a:bodyPr/>
          <a:lstStyle/>
          <a:p>
            <a:pPr algn="ctr"/>
            <a:r>
              <a:rPr lang="en-GB" dirty="0"/>
              <a:t>WWII</a:t>
            </a:r>
          </a:p>
        </p:txBody>
      </p:sp>
      <p:sp>
        <p:nvSpPr>
          <p:cNvPr id="3" name="Content Placeholder 2">
            <a:extLst>
              <a:ext uri="{FF2B5EF4-FFF2-40B4-BE49-F238E27FC236}">
                <a16:creationId xmlns:a16="http://schemas.microsoft.com/office/drawing/2014/main" id="{BA84D135-FBB5-6283-886F-DDD828CB2AF3}"/>
              </a:ext>
            </a:extLst>
          </p:cNvPr>
          <p:cNvSpPr>
            <a:spLocks noGrp="1"/>
          </p:cNvSpPr>
          <p:nvPr>
            <p:ph idx="1"/>
          </p:nvPr>
        </p:nvSpPr>
        <p:spPr/>
        <p:txBody>
          <a:bodyPr>
            <a:normAutofit fontScale="92500" lnSpcReduction="2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national conflicts that led to WWII arose from the ideologies and social movements that reshaped societies in the 1930s. The liberal democracies of Europe and North America seemed unable to cope with the political and economic problems of the interwar years.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Alternative prescriptions for the healing of the body politic therefore held great appeal. </a:t>
            </a:r>
          </a:p>
          <a:p>
            <a:pPr lvl="1">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Russian Revolution triggered utopian hopes of revitalization via communism </a:t>
            </a:r>
          </a:p>
          <a:p>
            <a:pPr lvl="1">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Mussolini offered fascism as a cure for Italian weakness. </a:t>
            </a:r>
          </a:p>
          <a:p>
            <a:pPr lvl="1">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Adolf Hitler called on Germans to save themselves and their country through National Socialism.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Between the two world wars, national loyalties fused with new ideologies of redemption to create aggressive political movements whose destructive potential was largely ignored or even welcomed. </a:t>
            </a:r>
          </a:p>
          <a:p>
            <a:endParaRPr lang="en-GB" dirty="0"/>
          </a:p>
        </p:txBody>
      </p:sp>
    </p:spTree>
    <p:extLst>
      <p:ext uri="{BB962C8B-B14F-4D97-AF65-F5344CB8AC3E}">
        <p14:creationId xmlns:p14="http://schemas.microsoft.com/office/powerpoint/2010/main" val="27878214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7684C-789B-2DCC-5A0E-3585CBF15117}"/>
              </a:ext>
            </a:extLst>
          </p:cNvPr>
          <p:cNvSpPr>
            <a:spLocks noGrp="1"/>
          </p:cNvSpPr>
          <p:nvPr>
            <p:ph type="title"/>
          </p:nvPr>
        </p:nvSpPr>
        <p:spPr/>
        <p:txBody>
          <a:bodyPr/>
          <a:lstStyle/>
          <a:p>
            <a:pPr algn="ctr"/>
            <a:r>
              <a:rPr lang="en-GB" dirty="0"/>
              <a:t>Communism</a:t>
            </a:r>
          </a:p>
        </p:txBody>
      </p:sp>
      <p:sp>
        <p:nvSpPr>
          <p:cNvPr id="3" name="Content Placeholder 2">
            <a:extLst>
              <a:ext uri="{FF2B5EF4-FFF2-40B4-BE49-F238E27FC236}">
                <a16:creationId xmlns:a16="http://schemas.microsoft.com/office/drawing/2014/main" id="{F47116B6-0338-95D7-08B8-018BF8164BD2}"/>
              </a:ext>
            </a:extLst>
          </p:cNvPr>
          <p:cNvSpPr>
            <a:spLocks noGrp="1"/>
          </p:cNvSpPr>
          <p:nvPr>
            <p:ph idx="1"/>
          </p:nvPr>
        </p:nvSpPr>
        <p:spPr/>
        <p:txBody>
          <a:bodyPr/>
          <a:lstStyle/>
          <a:p>
            <a:r>
              <a:rPr lang="en-GB" kern="100" dirty="0">
                <a:effectLst/>
                <a:ea typeface="Aptos" panose="020B0004020202020204" pitchFamily="34" charset="0"/>
                <a:cs typeface="Times New Roman" panose="02020603050405020304" pitchFamily="18" charset="0"/>
              </a:rPr>
              <a:t>Communism: ideology that holds that property should be owned by the community and that wealth should be shared equally by citizens</a:t>
            </a:r>
          </a:p>
          <a:p>
            <a:r>
              <a:rPr lang="en-GB" kern="100" dirty="0">
                <a:ea typeface="Aptos" panose="020B0004020202020204" pitchFamily="34" charset="0"/>
                <a:cs typeface="Times New Roman" panose="02020603050405020304" pitchFamily="18" charset="0"/>
              </a:rPr>
              <a:t>H</a:t>
            </a:r>
            <a:r>
              <a:rPr lang="en-GB" kern="100" dirty="0">
                <a:effectLst/>
                <a:ea typeface="Aptos" panose="020B0004020202020204" pitchFamily="34" charset="0"/>
                <a:cs typeface="Times New Roman" panose="02020603050405020304" pitchFamily="18" charset="0"/>
              </a:rPr>
              <a:t>istorical change progressed as a result of the struggle of class against class for power</a:t>
            </a:r>
          </a:p>
          <a:p>
            <a:r>
              <a:rPr lang="en-GB" kern="100" dirty="0">
                <a:effectLst/>
                <a:ea typeface="Aptos" panose="020B0004020202020204" pitchFamily="34" charset="0"/>
                <a:cs typeface="Times New Roman" panose="02020603050405020304" pitchFamily="18" charset="0"/>
              </a:rPr>
              <a:t>In the modern period workers, or the proletariat, would fight back against their exploitation in factories and in industrial cities, taking power away from the middle class, or bourgeoisie </a:t>
            </a:r>
          </a:p>
          <a:p>
            <a:endParaRPr lang="en-GB" dirty="0"/>
          </a:p>
        </p:txBody>
      </p:sp>
    </p:spTree>
    <p:extLst>
      <p:ext uri="{BB962C8B-B14F-4D97-AF65-F5344CB8AC3E}">
        <p14:creationId xmlns:p14="http://schemas.microsoft.com/office/powerpoint/2010/main" val="5131971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7684C-789B-2DCC-5A0E-3585CBF15117}"/>
              </a:ext>
            </a:extLst>
          </p:cNvPr>
          <p:cNvSpPr>
            <a:spLocks noGrp="1"/>
          </p:cNvSpPr>
          <p:nvPr>
            <p:ph type="title"/>
          </p:nvPr>
        </p:nvSpPr>
        <p:spPr/>
        <p:txBody>
          <a:bodyPr/>
          <a:lstStyle/>
          <a:p>
            <a:pPr algn="ctr"/>
            <a:r>
              <a:rPr lang="en-GB" dirty="0"/>
              <a:t>Communism vs Fascism</a:t>
            </a:r>
          </a:p>
        </p:txBody>
      </p:sp>
      <p:sp>
        <p:nvSpPr>
          <p:cNvPr id="3" name="Content Placeholder 2">
            <a:extLst>
              <a:ext uri="{FF2B5EF4-FFF2-40B4-BE49-F238E27FC236}">
                <a16:creationId xmlns:a16="http://schemas.microsoft.com/office/drawing/2014/main" id="{F47116B6-0338-95D7-08B8-018BF8164BD2}"/>
              </a:ext>
            </a:extLst>
          </p:cNvPr>
          <p:cNvSpPr>
            <a:spLocks noGrp="1"/>
          </p:cNvSpPr>
          <p:nvPr>
            <p:ph idx="1"/>
          </p:nvPr>
        </p:nvSpPr>
        <p:spPr/>
        <p:txBody>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Communism was echoed in a number of respects by Fascism, a nationalist ideology that was highly popular in southern, Central, and Eastern Europe between 1919 and 1945.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Both opposed parliamentary democracy, individualism, and an unregulated economy, and both used violence to attain political power.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Their economic ideas and plans for social organization were different, however.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Fascists worked within capitalist economies, accepting private property, inequality, and existing class differences. They feared, not celebrated, workers’ power and independence.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Moreover, Fascists supported national traditions, which they thought were threatened by Communist internationalism.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For most of the interwar period, Fascists and Communists were political opponents, with each group identifying the other as its principal enemy. </a:t>
            </a:r>
          </a:p>
          <a:p>
            <a:endParaRPr lang="en-GB" dirty="0"/>
          </a:p>
        </p:txBody>
      </p:sp>
    </p:spTree>
    <p:extLst>
      <p:ext uri="{BB962C8B-B14F-4D97-AF65-F5344CB8AC3E}">
        <p14:creationId xmlns:p14="http://schemas.microsoft.com/office/powerpoint/2010/main" val="11423908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B7E67-8071-C092-E172-B3CDBB902DEF}"/>
              </a:ext>
            </a:extLst>
          </p:cNvPr>
          <p:cNvSpPr>
            <a:spLocks noGrp="1"/>
          </p:cNvSpPr>
          <p:nvPr>
            <p:ph type="title"/>
          </p:nvPr>
        </p:nvSpPr>
        <p:spPr/>
        <p:txBody>
          <a:bodyPr/>
          <a:lstStyle/>
          <a:p>
            <a:pPr algn="ctr"/>
            <a:r>
              <a:rPr lang="en-GB" dirty="0"/>
              <a:t>The Rise of Fascism and Communism in the 1930s</a:t>
            </a:r>
          </a:p>
        </p:txBody>
      </p:sp>
      <p:sp>
        <p:nvSpPr>
          <p:cNvPr id="3" name="Content Placeholder 2">
            <a:extLst>
              <a:ext uri="{FF2B5EF4-FFF2-40B4-BE49-F238E27FC236}">
                <a16:creationId xmlns:a16="http://schemas.microsoft.com/office/drawing/2014/main" id="{AB625B5E-8332-3610-EA7D-DAD4D89CC66B}"/>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By the late 1930s, organized Fascist parties had appeared in most European countries. </a:t>
            </a:r>
          </a:p>
          <a:p>
            <a:r>
              <a:rPr lang="en-GB" sz="2400" kern="100" dirty="0">
                <a:effectLst/>
                <a:ea typeface="Aptos" panose="020B0004020202020204" pitchFamily="34" charset="0"/>
                <a:cs typeface="Times New Roman" panose="02020603050405020304" pitchFamily="18" charset="0"/>
              </a:rPr>
              <a:t>The 1930s were years of expansion for Fascist states and of increased power for central governments generally. </a:t>
            </a:r>
          </a:p>
          <a:p>
            <a:r>
              <a:rPr lang="en-GB" sz="2400" kern="100" dirty="0">
                <a:effectLst/>
                <a:ea typeface="Aptos" panose="020B0004020202020204" pitchFamily="34" charset="0"/>
                <a:cs typeface="Times New Roman" panose="02020603050405020304" pitchFamily="18" charset="0"/>
              </a:rPr>
              <a:t>Totalitarian rule in the Soviet Union emerged during the 1930s as a result of three factors: </a:t>
            </a:r>
          </a:p>
          <a:p>
            <a:pPr lvl="1"/>
            <a:r>
              <a:rPr lang="en-GB" kern="100" dirty="0">
                <a:effectLst/>
                <a:ea typeface="Aptos" panose="020B0004020202020204" pitchFamily="34" charset="0"/>
                <a:cs typeface="Times New Roman" panose="02020603050405020304" pitchFamily="18" charset="0"/>
              </a:rPr>
              <a:t>Communist Party control of the state </a:t>
            </a:r>
          </a:p>
          <a:p>
            <a:pPr lvl="1"/>
            <a:r>
              <a:rPr lang="en-GB" kern="100" dirty="0">
                <a:effectLst/>
                <a:ea typeface="Aptos" panose="020B0004020202020204" pitchFamily="34" charset="0"/>
                <a:cs typeface="Times New Roman" panose="02020603050405020304" pitchFamily="18" charset="0"/>
              </a:rPr>
              <a:t>Josef Stalin’s consolidation of power through terror </a:t>
            </a:r>
          </a:p>
          <a:p>
            <a:pPr lvl="1"/>
            <a:r>
              <a:rPr lang="en-GB" kern="100" dirty="0">
                <a:ea typeface="Aptos" panose="020B0004020202020204" pitchFamily="34" charset="0"/>
                <a:cs typeface="Times New Roman" panose="02020603050405020304" pitchFamily="18" charset="0"/>
              </a:rPr>
              <a:t>T</a:t>
            </a:r>
            <a:r>
              <a:rPr lang="en-GB" kern="100" dirty="0">
                <a:effectLst/>
                <a:ea typeface="Aptos" panose="020B0004020202020204" pitchFamily="34" charset="0"/>
                <a:cs typeface="Times New Roman" panose="02020603050405020304" pitchFamily="18" charset="0"/>
              </a:rPr>
              <a:t>he creation of the centrally planned economy. </a:t>
            </a:r>
          </a:p>
          <a:p>
            <a:r>
              <a:rPr lang="en-GB" sz="2400" kern="100" dirty="0">
                <a:effectLst/>
                <a:ea typeface="Aptos" panose="020B0004020202020204" pitchFamily="34" charset="0"/>
                <a:cs typeface="Times New Roman" panose="02020603050405020304" pitchFamily="18" charset="0"/>
              </a:rPr>
              <a:t>Extreme racism characterized the Nazis in Germany and the Eastern European Fascist parties. </a:t>
            </a:r>
          </a:p>
          <a:p>
            <a:endParaRPr lang="en-GB" dirty="0"/>
          </a:p>
        </p:txBody>
      </p:sp>
    </p:spTree>
    <p:extLst>
      <p:ext uri="{BB962C8B-B14F-4D97-AF65-F5344CB8AC3E}">
        <p14:creationId xmlns:p14="http://schemas.microsoft.com/office/powerpoint/2010/main" val="41906832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BEC82-864E-36F4-C8C4-B8F101D9B2E1}"/>
              </a:ext>
            </a:extLst>
          </p:cNvPr>
          <p:cNvSpPr>
            <a:spLocks noGrp="1"/>
          </p:cNvSpPr>
          <p:nvPr>
            <p:ph type="title"/>
          </p:nvPr>
        </p:nvSpPr>
        <p:spPr/>
        <p:txBody>
          <a:bodyPr/>
          <a:lstStyle/>
          <a:p>
            <a:pPr algn="ctr"/>
            <a:r>
              <a:rPr lang="en-GB" dirty="0"/>
              <a:t>Germany</a:t>
            </a:r>
          </a:p>
        </p:txBody>
      </p:sp>
      <p:sp>
        <p:nvSpPr>
          <p:cNvPr id="3" name="Content Placeholder 2">
            <a:extLst>
              <a:ext uri="{FF2B5EF4-FFF2-40B4-BE49-F238E27FC236}">
                <a16:creationId xmlns:a16="http://schemas.microsoft.com/office/drawing/2014/main" id="{A88B6FA3-9B5E-AA81-6373-D6197BA020C6}"/>
              </a:ext>
            </a:extLst>
          </p:cNvPr>
          <p:cNvSpPr>
            <a:spLocks noGrp="1"/>
          </p:cNvSpPr>
          <p:nvPr>
            <p:ph idx="1"/>
          </p:nvPr>
        </p:nvSpPr>
        <p:spPr/>
        <p:txBody>
          <a:bodyPr>
            <a:normAutofit fontScale="77500" lnSpcReduction="20000"/>
          </a:bodyPr>
          <a:lstStyle/>
          <a:p>
            <a:pPr>
              <a:lnSpc>
                <a:spcPct val="107000"/>
              </a:lnSpc>
              <a:spcBef>
                <a:spcPts val="0"/>
              </a:spcBef>
              <a:spcAft>
                <a:spcPts val="800"/>
              </a:spcAft>
            </a:pPr>
            <a:r>
              <a:rPr lang="en-GB" sz="2100" kern="100" dirty="0">
                <a:effectLst/>
                <a:ea typeface="Aptos" panose="020B0004020202020204" pitchFamily="34" charset="0"/>
                <a:cs typeface="Times New Roman" panose="02020603050405020304" pitchFamily="18" charset="0"/>
              </a:rPr>
              <a:t>Democratic government in Germany lost popular support during the depression when its leaders proved unable to get people back to work. </a:t>
            </a:r>
          </a:p>
          <a:p>
            <a:pPr>
              <a:lnSpc>
                <a:spcPct val="107000"/>
              </a:lnSpc>
              <a:spcBef>
                <a:spcPts val="0"/>
              </a:spcBef>
              <a:spcAft>
                <a:spcPts val="800"/>
              </a:spcAft>
            </a:pPr>
            <a:r>
              <a:rPr lang="en-GB" sz="2100" kern="100" dirty="0">
                <a:effectLst/>
                <a:ea typeface="Aptos" panose="020B0004020202020204" pitchFamily="34" charset="0"/>
                <a:cs typeface="Times New Roman" panose="02020603050405020304" pitchFamily="18" charset="0"/>
              </a:rPr>
              <a:t>Many blamed the politicians for Germany’s defeat in World War I and what seemed to them to be an unfair, unduly harsh peace treaty. </a:t>
            </a:r>
          </a:p>
          <a:p>
            <a:pPr>
              <a:lnSpc>
                <a:spcPct val="107000"/>
              </a:lnSpc>
              <a:spcBef>
                <a:spcPts val="0"/>
              </a:spcBef>
              <a:spcAft>
                <a:spcPts val="800"/>
              </a:spcAft>
            </a:pPr>
            <a:r>
              <a:rPr lang="en-GB" sz="2100" kern="100" dirty="0">
                <a:effectLst/>
                <a:ea typeface="Aptos" panose="020B0004020202020204" pitchFamily="34" charset="0"/>
                <a:cs typeface="Times New Roman" panose="02020603050405020304" pitchFamily="18" charset="0"/>
              </a:rPr>
              <a:t>Adolf Hitler capitalized on this dissatisfaction, attacking Jews and Marxists as the source of Germany’s problems.</a:t>
            </a:r>
          </a:p>
          <a:p>
            <a:pPr>
              <a:lnSpc>
                <a:spcPct val="107000"/>
              </a:lnSpc>
              <a:spcBef>
                <a:spcPts val="0"/>
              </a:spcBef>
              <a:spcAft>
                <a:spcPts val="800"/>
              </a:spcAft>
            </a:pPr>
            <a:r>
              <a:rPr lang="en-GB" sz="2100" kern="100" dirty="0">
                <a:effectLst/>
                <a:ea typeface="Aptos" panose="020B0004020202020204" pitchFamily="34" charset="0"/>
                <a:cs typeface="Times New Roman" panose="02020603050405020304" pitchFamily="18" charset="0"/>
              </a:rPr>
              <a:t> When the depression intensified Germany’s economic problems, the National Socialists, or Nazis, attracted a mass following. </a:t>
            </a:r>
          </a:p>
          <a:p>
            <a:pPr>
              <a:lnSpc>
                <a:spcPct val="107000"/>
              </a:lnSpc>
              <a:spcBef>
                <a:spcPts val="0"/>
              </a:spcBef>
              <a:spcAft>
                <a:spcPts val="800"/>
              </a:spcAft>
            </a:pPr>
            <a:r>
              <a:rPr lang="en-GB" sz="2100" kern="100" dirty="0">
                <a:effectLst/>
                <a:ea typeface="Aptos" panose="020B0004020202020204" pitchFamily="34" charset="0"/>
                <a:cs typeface="Times New Roman" panose="02020603050405020304" pitchFamily="18" charset="0"/>
              </a:rPr>
              <a:t>The inability of conventional politicians to govern effectively led the German president, Paul von Hindenburg, to appoint Adolf Hitler chancellor in January of 1933. Once in power, Hitler used his position to solidify his position. He suppressed opponents on the political left and unleashed anti-Jewish boycotts. </a:t>
            </a:r>
          </a:p>
          <a:p>
            <a:pPr>
              <a:lnSpc>
                <a:spcPct val="107000"/>
              </a:lnSpc>
              <a:spcBef>
                <a:spcPts val="0"/>
              </a:spcBef>
              <a:spcAft>
                <a:spcPts val="800"/>
              </a:spcAft>
            </a:pPr>
            <a:r>
              <a:rPr lang="en-GB" sz="2100" kern="100" dirty="0">
                <a:effectLst/>
                <a:ea typeface="Aptos" panose="020B0004020202020204" pitchFamily="34" charset="0"/>
                <a:cs typeface="Times New Roman" panose="02020603050405020304" pitchFamily="18" charset="0"/>
              </a:rPr>
              <a:t>When an arsonist burned the Reichstag building in early 1934, Hitler blamed the communists and pushed through an emergency decree suspending civil liberties in Germany, which was not revoked until after World War II. </a:t>
            </a:r>
          </a:p>
          <a:p>
            <a:pPr>
              <a:lnSpc>
                <a:spcPct val="107000"/>
              </a:lnSpc>
              <a:spcBef>
                <a:spcPts val="0"/>
              </a:spcBef>
              <a:spcAft>
                <a:spcPts val="800"/>
              </a:spcAft>
            </a:pPr>
            <a:r>
              <a:rPr lang="en-GB" sz="2100" kern="100" dirty="0">
                <a:effectLst/>
                <a:ea typeface="Aptos" panose="020B0004020202020204" pitchFamily="34" charset="0"/>
                <a:cs typeface="Times New Roman" panose="02020603050405020304" pitchFamily="18" charset="0"/>
              </a:rPr>
              <a:t>Beginning in 1934, citizens no longer enjoyed the rights of free speech and assembly, the right to form associations, or the right to maintain control of private property. The German democracy had become a police state. After eliminating sources of organized opposition, the Nazis could reorganize the state as they wished. </a:t>
            </a:r>
          </a:p>
          <a:p>
            <a:endParaRPr lang="en-GB" dirty="0"/>
          </a:p>
        </p:txBody>
      </p:sp>
    </p:spTree>
    <p:extLst>
      <p:ext uri="{BB962C8B-B14F-4D97-AF65-F5344CB8AC3E}">
        <p14:creationId xmlns:p14="http://schemas.microsoft.com/office/powerpoint/2010/main" val="785845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5089E-656C-540F-11D9-03DA7DD999C3}"/>
              </a:ext>
            </a:extLst>
          </p:cNvPr>
          <p:cNvSpPr>
            <a:spLocks noGrp="1"/>
          </p:cNvSpPr>
          <p:nvPr>
            <p:ph type="title"/>
          </p:nvPr>
        </p:nvSpPr>
        <p:spPr/>
        <p:txBody>
          <a:bodyPr/>
          <a:lstStyle/>
          <a:p>
            <a:pPr algn="ctr"/>
            <a:r>
              <a:rPr lang="en-GB" dirty="0"/>
              <a:t>Authoritarianism in the 1920s and 1930s</a:t>
            </a:r>
          </a:p>
        </p:txBody>
      </p:sp>
      <p:sp>
        <p:nvSpPr>
          <p:cNvPr id="3" name="Content Placeholder 2">
            <a:extLst>
              <a:ext uri="{FF2B5EF4-FFF2-40B4-BE49-F238E27FC236}">
                <a16:creationId xmlns:a16="http://schemas.microsoft.com/office/drawing/2014/main" id="{F543E06A-5925-A760-1260-3FFDB191D195}"/>
              </a:ext>
            </a:extLst>
          </p:cNvPr>
          <p:cNvSpPr>
            <a:spLocks noGrp="1"/>
          </p:cNvSpPr>
          <p:nvPr>
            <p:ph idx="1"/>
          </p:nvPr>
        </p:nvSpPr>
        <p:spPr/>
        <p:txBody>
          <a:bodyPr>
            <a:noAutofit/>
          </a:bodyPr>
          <a:lstStyle/>
          <a:p>
            <a:r>
              <a:rPr lang="en-GB" sz="2400" kern="100" dirty="0">
                <a:effectLst/>
                <a:ea typeface="Aptos" panose="020B0004020202020204" pitchFamily="34" charset="0"/>
                <a:cs typeface="Times New Roman" panose="02020603050405020304" pitchFamily="18" charset="0"/>
              </a:rPr>
              <a:t>The economic pressures of the 1920s post WWI and very early 1930s fostered authoritarian political movements in Europe. </a:t>
            </a:r>
          </a:p>
          <a:p>
            <a:r>
              <a:rPr lang="en-GB" sz="2400" kern="100" dirty="0">
                <a:effectLst/>
                <a:ea typeface="Aptos" panose="020B0004020202020204" pitchFamily="34" charset="0"/>
                <a:cs typeface="Times New Roman" panose="02020603050405020304" pitchFamily="18" charset="0"/>
              </a:rPr>
              <a:t>The economic crises had been met in a variety of ways by assertive, highly centralized governments, many of which used authoritarian policies to suppress political reactions to social and economic distress. </a:t>
            </a:r>
          </a:p>
          <a:p>
            <a:r>
              <a:rPr lang="en-GB" sz="2400" kern="100" dirty="0">
                <a:effectLst/>
                <a:ea typeface="Aptos" panose="020B0004020202020204" pitchFamily="34" charset="0"/>
                <a:cs typeface="Times New Roman" panose="02020603050405020304" pitchFamily="18" charset="0"/>
              </a:rPr>
              <a:t>Nationalism mobilized citizens to defend their states against those identified as their enemies. These could be external, as well as internal. </a:t>
            </a:r>
          </a:p>
          <a:p>
            <a:r>
              <a:rPr lang="en-GB" sz="2400" kern="100" dirty="0">
                <a:effectLst/>
                <a:ea typeface="Aptos" panose="020B0004020202020204" pitchFamily="34" charset="0"/>
                <a:cs typeface="Times New Roman" panose="02020603050405020304" pitchFamily="18" charset="0"/>
              </a:rPr>
              <a:t>The lesson that nations could try to solve their problems through war was taught by Hitler’s successful attacks on Germany’s </a:t>
            </a:r>
            <a:r>
              <a:rPr lang="en-GB" sz="2400" kern="100" dirty="0" err="1">
                <a:effectLst/>
                <a:ea typeface="Aptos" panose="020B0004020202020204" pitchFamily="34" charset="0"/>
                <a:cs typeface="Times New Roman" panose="02020603050405020304" pitchFamily="18" charset="0"/>
              </a:rPr>
              <a:t>neighbors</a:t>
            </a:r>
            <a:r>
              <a:rPr lang="en-GB" sz="2400" kern="100" dirty="0">
                <a:effectLst/>
                <a:ea typeface="Aptos" panose="020B0004020202020204" pitchFamily="34" charset="0"/>
                <a:cs typeface="Times New Roman" panose="02020603050405020304" pitchFamily="18" charset="0"/>
              </a:rPr>
              <a:t> and by the Japanese expansion into Manchuria. By the 1930s, Mussolini was attempting to resolve some of Italy’s persisting problems by advocating—and when possible, practicing- aggressive military expansion. </a:t>
            </a:r>
            <a:endParaRPr lang="en-GB" sz="2400" dirty="0"/>
          </a:p>
        </p:txBody>
      </p:sp>
    </p:spTree>
    <p:extLst>
      <p:ext uri="{BB962C8B-B14F-4D97-AF65-F5344CB8AC3E}">
        <p14:creationId xmlns:p14="http://schemas.microsoft.com/office/powerpoint/2010/main" val="33872783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85F0-FE69-D234-3DD3-6EACBE2E6B8B}"/>
              </a:ext>
            </a:extLst>
          </p:cNvPr>
          <p:cNvSpPr>
            <a:spLocks noGrp="1"/>
          </p:cNvSpPr>
          <p:nvPr>
            <p:ph type="title"/>
          </p:nvPr>
        </p:nvSpPr>
        <p:spPr/>
        <p:txBody>
          <a:bodyPr/>
          <a:lstStyle/>
          <a:p>
            <a:pPr algn="ctr"/>
            <a:r>
              <a:rPr lang="en-GB" dirty="0"/>
              <a:t>Human Rights in Crisis</a:t>
            </a:r>
          </a:p>
        </p:txBody>
      </p:sp>
      <p:sp>
        <p:nvSpPr>
          <p:cNvPr id="3" name="Content Placeholder 2">
            <a:extLst>
              <a:ext uri="{FF2B5EF4-FFF2-40B4-BE49-F238E27FC236}">
                <a16:creationId xmlns:a16="http://schemas.microsoft.com/office/drawing/2014/main" id="{7FBEE35F-3376-C6EE-91F8-1D8A784D5968}"/>
              </a:ext>
            </a:extLst>
          </p:cNvPr>
          <p:cNvSpPr>
            <a:spLocks noGrp="1"/>
          </p:cNvSpPr>
          <p:nvPr>
            <p:ph idx="1"/>
          </p:nvPr>
        </p:nvSpPr>
        <p:spPr/>
        <p:txBody>
          <a:bodyPr>
            <a:normAutofit lnSpcReduction="10000"/>
          </a:bodyPr>
          <a:lstStyle/>
          <a:p>
            <a:r>
              <a:rPr lang="en-GB" sz="2000" kern="100" dirty="0">
                <a:effectLst/>
                <a:ea typeface="Aptos" panose="020B0004020202020204" pitchFamily="34" charset="0"/>
                <a:cs typeface="Times New Roman" panose="02020603050405020304" pitchFamily="18" charset="0"/>
              </a:rPr>
              <a:t>It was the atrocities committed by the criminal Nazi dictatorship all over Europe which definitely paved the way for a new understanding of the relationships between the individual, the state, and the international community.</a:t>
            </a:r>
          </a:p>
          <a:p>
            <a:r>
              <a:rPr lang="en-GB" sz="2000" kern="100" dirty="0">
                <a:effectLst/>
                <a:ea typeface="Aptos" panose="020B0004020202020204" pitchFamily="34" charset="0"/>
                <a:cs typeface="Times New Roman" panose="02020603050405020304" pitchFamily="18" charset="0"/>
              </a:rPr>
              <a:t>The number of lives saved in heroic individual actions do not compare with the horrific slaughter that proceeded in areas where civilians did not bother to protest. </a:t>
            </a:r>
          </a:p>
          <a:p>
            <a:r>
              <a:rPr lang="en-GB" sz="2000" kern="100" dirty="0">
                <a:effectLst/>
                <a:ea typeface="Aptos" panose="020B0004020202020204" pitchFamily="34" charset="0"/>
                <a:cs typeface="Times New Roman" panose="02020603050405020304" pitchFamily="18" charset="0"/>
              </a:rPr>
              <a:t>Millions of Jews are known to have been executed or died of hardship under Hitler. The elimination of the Jewish population in Europe was only part of the many mechanisms by which WWII produced a death toll of 70 to 100 million people. </a:t>
            </a:r>
          </a:p>
          <a:p>
            <a:r>
              <a:rPr lang="en-GB" sz="2000" kern="100" dirty="0">
                <a:effectLst/>
                <a:ea typeface="Aptos" panose="020B0004020202020204" pitchFamily="34" charset="0"/>
                <a:cs typeface="Times New Roman" panose="02020603050405020304" pitchFamily="18" charset="0"/>
              </a:rPr>
              <a:t>Never again could it be credibly maintained that human beings were placed, by law, under the exclusive jurisdiction of their home state. </a:t>
            </a:r>
          </a:p>
          <a:p>
            <a:r>
              <a:rPr lang="en-GB" sz="2000" kern="100" dirty="0">
                <a:effectLst/>
                <a:ea typeface="Aptos" panose="020B0004020202020204" pitchFamily="34" charset="0"/>
                <a:cs typeface="Times New Roman" panose="02020603050405020304" pitchFamily="18" charset="0"/>
              </a:rPr>
              <a:t>It had been learned during the horrendous years from 1933 to 1945 that a state apparatus can turn into a killing machine, disregarding its basic function to uphold and defend the human dignity of every member of the community under its power. </a:t>
            </a:r>
          </a:p>
          <a:p>
            <a:r>
              <a:rPr lang="en-GB" sz="2000" kern="100" dirty="0">
                <a:effectLst/>
                <a:ea typeface="Aptos" panose="020B0004020202020204" pitchFamily="34" charset="0"/>
                <a:cs typeface="Times New Roman" panose="02020603050405020304" pitchFamily="18" charset="0"/>
              </a:rPr>
              <a:t>The fate of the individual had definitely become a matter of international concern. </a:t>
            </a:r>
          </a:p>
          <a:p>
            <a:endParaRPr lang="en-GB" dirty="0"/>
          </a:p>
        </p:txBody>
      </p:sp>
    </p:spTree>
    <p:extLst>
      <p:ext uri="{BB962C8B-B14F-4D97-AF65-F5344CB8AC3E}">
        <p14:creationId xmlns:p14="http://schemas.microsoft.com/office/powerpoint/2010/main" val="14891023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B9C9-2319-0492-6661-05DB2BA1CAAE}"/>
              </a:ext>
            </a:extLst>
          </p:cNvPr>
          <p:cNvSpPr>
            <a:spLocks noGrp="1"/>
          </p:cNvSpPr>
          <p:nvPr>
            <p:ph type="title"/>
          </p:nvPr>
        </p:nvSpPr>
        <p:spPr/>
        <p:txBody>
          <a:bodyPr/>
          <a:lstStyle/>
          <a:p>
            <a:pPr algn="ctr"/>
            <a:r>
              <a:rPr lang="en-GB" dirty="0"/>
              <a:t>The War</a:t>
            </a:r>
          </a:p>
        </p:txBody>
      </p:sp>
      <p:sp>
        <p:nvSpPr>
          <p:cNvPr id="3" name="Content Placeholder 2">
            <a:extLst>
              <a:ext uri="{FF2B5EF4-FFF2-40B4-BE49-F238E27FC236}">
                <a16:creationId xmlns:a16="http://schemas.microsoft.com/office/drawing/2014/main" id="{A064A716-46E3-9508-9CFE-4918928C51D7}"/>
              </a:ext>
            </a:extLst>
          </p:cNvPr>
          <p:cNvSpPr>
            <a:spLocks noGrp="1"/>
          </p:cNvSpPr>
          <p:nvPr>
            <p:ph idx="1"/>
          </p:nvPr>
        </p:nvSpPr>
        <p:spPr/>
        <p:txBody>
          <a:bodyPr>
            <a:normAutofit lnSpcReduction="10000"/>
          </a:bodyPr>
          <a:lstStyle/>
          <a:p>
            <a:r>
              <a:rPr lang="en-GB" sz="1800" kern="100" dirty="0">
                <a:effectLst/>
                <a:ea typeface="Aptos" panose="020B0004020202020204" pitchFamily="34" charset="0"/>
                <a:cs typeface="Times New Roman" panose="02020603050405020304" pitchFamily="18" charset="0"/>
              </a:rPr>
              <a:t>In 1935, Italy invaded Ethiopia. In March 1936 Germany confronted its </a:t>
            </a:r>
            <a:r>
              <a:rPr lang="en-GB" sz="1800" kern="100" dirty="0" err="1">
                <a:effectLst/>
                <a:ea typeface="Aptos" panose="020B0004020202020204" pitchFamily="34" charset="0"/>
                <a:cs typeface="Times New Roman" panose="02020603050405020304" pitchFamily="18" charset="0"/>
              </a:rPr>
              <a:t>neighbors</a:t>
            </a:r>
            <a:r>
              <a:rPr lang="en-GB" sz="1800" kern="100" dirty="0">
                <a:effectLst/>
                <a:ea typeface="Aptos" panose="020B0004020202020204" pitchFamily="34" charset="0"/>
                <a:cs typeface="Times New Roman" panose="02020603050405020304" pitchFamily="18" charset="0"/>
              </a:rPr>
              <a:t> with a more direct action than Italy’s: It occupied the Rhineland, which it had been explicitly prohibited from doing by the provisions ending the First World War. There was no protest from other governments. As a result, Hitler was convinced that he had implicit permission from his European rivals to continue to arm and expand. </a:t>
            </a:r>
          </a:p>
          <a:p>
            <a:r>
              <a:rPr lang="en-GB" sz="1800" kern="100" dirty="0">
                <a:effectLst/>
                <a:ea typeface="Aptos" panose="020B0004020202020204" pitchFamily="34" charset="0"/>
                <a:cs typeface="Times New Roman" panose="02020603050405020304" pitchFamily="18" charset="0"/>
              </a:rPr>
              <a:t>On July 19, 1936, he formalized an alliance- the Axis- with Italy. </a:t>
            </a:r>
          </a:p>
          <a:p>
            <a:r>
              <a:rPr lang="en-GB" sz="1800" kern="100" dirty="0">
                <a:effectLst/>
                <a:ea typeface="Aptos" panose="020B0004020202020204" pitchFamily="34" charset="0"/>
                <a:cs typeface="Times New Roman" panose="02020603050405020304" pitchFamily="18" charset="0"/>
              </a:rPr>
              <a:t>In March 1938, Hitler’s forces occupied Austria- also prohibited under the provisions ending the First World War. Hitler then demanded permission in advance to conquer Czechoslovakia, and British Prime Minister Neville Chamberlain agreed, ratifying the occupation at the Munich conference. </a:t>
            </a:r>
          </a:p>
          <a:p>
            <a:r>
              <a:rPr lang="en-GB" sz="1800" kern="100" dirty="0">
                <a:effectLst/>
                <a:ea typeface="Aptos" panose="020B0004020202020204" pitchFamily="34" charset="0"/>
                <a:cs typeface="Times New Roman" panose="02020603050405020304" pitchFamily="18" charset="0"/>
              </a:rPr>
              <a:t>Hitler then turned his sights toward Poland. The most important acquiescence now came from the Soviet Union, which proceeded to sign the mutual nonaggression pact with Germany in August 1939. In return, Germany approved of the Soviet Union’s invasion and occupation of Finland. </a:t>
            </a:r>
          </a:p>
          <a:p>
            <a:r>
              <a:rPr lang="en-GB" sz="1800" kern="100" dirty="0">
                <a:effectLst/>
                <a:ea typeface="Aptos" panose="020B0004020202020204" pitchFamily="34" charset="0"/>
                <a:cs typeface="Times New Roman" panose="02020603050405020304" pitchFamily="18" charset="0"/>
              </a:rPr>
              <a:t>Britain and France opposed the invasion of Poland by declaring war on Germany, although it was nearly a year before either Britain or France took any military action at all. </a:t>
            </a:r>
          </a:p>
          <a:p>
            <a:r>
              <a:rPr lang="en-GB" sz="1800" kern="100" dirty="0">
                <a:effectLst/>
                <a:ea typeface="Aptos" panose="020B0004020202020204" pitchFamily="34" charset="0"/>
                <a:cs typeface="Times New Roman" panose="02020603050405020304" pitchFamily="18" charset="0"/>
              </a:rPr>
              <a:t>As the 1930s drew to a close, levels of conflict increased, as did attacks by one state on another. The stage was set for a much wider conflict that would pit the major powers of Europe, Asia, and the Americas against one another. </a:t>
            </a:r>
          </a:p>
          <a:p>
            <a:endParaRPr lang="en-GB" dirty="0"/>
          </a:p>
        </p:txBody>
      </p:sp>
    </p:spTree>
    <p:extLst>
      <p:ext uri="{BB962C8B-B14F-4D97-AF65-F5344CB8AC3E}">
        <p14:creationId xmlns:p14="http://schemas.microsoft.com/office/powerpoint/2010/main" val="9440081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B9C9-2319-0492-6661-05DB2BA1CAAE}"/>
              </a:ext>
            </a:extLst>
          </p:cNvPr>
          <p:cNvSpPr>
            <a:spLocks noGrp="1"/>
          </p:cNvSpPr>
          <p:nvPr>
            <p:ph type="title"/>
          </p:nvPr>
        </p:nvSpPr>
        <p:spPr/>
        <p:txBody>
          <a:bodyPr/>
          <a:lstStyle/>
          <a:p>
            <a:pPr algn="ctr"/>
            <a:r>
              <a:rPr lang="en-GB" dirty="0"/>
              <a:t>The War</a:t>
            </a:r>
          </a:p>
        </p:txBody>
      </p:sp>
      <p:sp>
        <p:nvSpPr>
          <p:cNvPr id="3" name="Content Placeholder 2">
            <a:extLst>
              <a:ext uri="{FF2B5EF4-FFF2-40B4-BE49-F238E27FC236}">
                <a16:creationId xmlns:a16="http://schemas.microsoft.com/office/drawing/2014/main" id="{A064A716-46E3-9508-9CFE-4918928C51D7}"/>
              </a:ext>
            </a:extLst>
          </p:cNvPr>
          <p:cNvSpPr>
            <a:spLocks noGrp="1"/>
          </p:cNvSpPr>
          <p:nvPr>
            <p:ph idx="1"/>
          </p:nvPr>
        </p:nvSpPr>
        <p:spPr/>
        <p:txBody>
          <a:bodyPr>
            <a:normAutofit/>
          </a:bodyPr>
          <a:lstStyle/>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event that brought American involvement in WWII came from the Pacific.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US had for decades intervened to limit or pre-empt Japanese expansion in the Pacific, and Roosevelt imposed embargoes as a result of Japanese invasion of Manchuria and China.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Japanese naval leaders were more cautious about direct confrontation with the US, but its army commanders were convinced that a showdown over oil would be inevitable between Japan and the US, and Japan had to strike before its resources were depleted. They discovered that American naval and air forces were concentrated at Pearl Harbor in Hawaii and that </a:t>
            </a:r>
            <a:r>
              <a:rPr lang="en-GB" sz="1800" kern="100" dirty="0" err="1">
                <a:effectLst/>
                <a:ea typeface="Aptos" panose="020B0004020202020204" pitchFamily="34" charset="0"/>
                <a:cs typeface="Times New Roman" panose="02020603050405020304" pitchFamily="18" charset="0"/>
              </a:rPr>
              <a:t>defenses</a:t>
            </a:r>
            <a:r>
              <a:rPr lang="en-GB" sz="1800" kern="100" dirty="0">
                <a:effectLst/>
                <a:ea typeface="Aptos" panose="020B0004020202020204" pitchFamily="34" charset="0"/>
                <a:cs typeface="Times New Roman" panose="02020603050405020304" pitchFamily="18" charset="0"/>
              </a:rPr>
              <a:t> were lax.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On December 7, 1941, the first Japanese naval pilot dropped bombs on Pearl Harbor. It was a massive and temporarily crippling blow to American forces in the Pacific- five battleships sunk, three inoperable, a dozen major sea vessels damaged, 180 aircraft destroyed, 2500 casualty, half of that wounded. Japan also bombed Clark Field in the Philippines on the same day and proceeded to conquer Philippines, Indonesia, Hong Kong and Malaya. </a:t>
            </a:r>
          </a:p>
          <a:p>
            <a:endParaRPr lang="en-GB" dirty="0"/>
          </a:p>
        </p:txBody>
      </p:sp>
    </p:spTree>
    <p:extLst>
      <p:ext uri="{BB962C8B-B14F-4D97-AF65-F5344CB8AC3E}">
        <p14:creationId xmlns:p14="http://schemas.microsoft.com/office/powerpoint/2010/main" val="39448242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B9C9-2319-0492-6661-05DB2BA1CAAE}"/>
              </a:ext>
            </a:extLst>
          </p:cNvPr>
          <p:cNvSpPr>
            <a:spLocks noGrp="1"/>
          </p:cNvSpPr>
          <p:nvPr>
            <p:ph type="title"/>
          </p:nvPr>
        </p:nvSpPr>
        <p:spPr/>
        <p:txBody>
          <a:bodyPr/>
          <a:lstStyle/>
          <a:p>
            <a:pPr algn="ctr"/>
            <a:r>
              <a:rPr lang="en-GB" dirty="0"/>
              <a:t>The War</a:t>
            </a:r>
          </a:p>
        </p:txBody>
      </p:sp>
      <p:sp>
        <p:nvSpPr>
          <p:cNvPr id="3" name="Content Placeholder 2">
            <a:extLst>
              <a:ext uri="{FF2B5EF4-FFF2-40B4-BE49-F238E27FC236}">
                <a16:creationId xmlns:a16="http://schemas.microsoft.com/office/drawing/2014/main" id="{A064A716-46E3-9508-9CFE-4918928C51D7}"/>
              </a:ext>
            </a:extLst>
          </p:cNvPr>
          <p:cNvSpPr>
            <a:spLocks noGrp="1"/>
          </p:cNvSpPr>
          <p:nvPr>
            <p:ph idx="1"/>
          </p:nvPr>
        </p:nvSpPr>
        <p:spPr/>
        <p:txBody>
          <a:bodyPr>
            <a:normAutofit fontScale="92500" lnSpcReduction="10000"/>
          </a:bodyPr>
          <a:lstStyle/>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active involvement of the Soviet Union and then the US changed the major trends in the conflicts. American technicians repaired several battleships immediately. Also since US factories had been building ships, tanks, plans, ammunition, guns, etc for the Lend Lease Acts, they were able to replace ships rapidly.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Within a year of the Pearl Harbor attack, the US had more than 6 million men enlisted in the armed forces. By the end of the war, over 16 million Americans would have served. At full strength the US had as many troops as the Soviet Union. It provided allies with a formidable source of weapons, material, and fresh forces.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turning point was in June 1942 at the Battle of Midway in the central Pacific, when US aircraft destroyed 4 Japanese aircraft carriers. From that point on, the Japanese navy and air forces dwindled, leaving Japan with worsening scarcity of ships, weapons, and fuel.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By 1944, the Japanese navy launched desperate kamikaze (divine wind) air tactics- suicide flights where very young pilots conditioned to sacrifice their lives flew very small, light, and rudimentarily constructed planes directly into the decks of aircraft carriers or battleships. Even though there were misses and in some cases the explosions did not occur, the Japanese continued to use these because they did not require fuel for the return flight. </a:t>
            </a:r>
          </a:p>
          <a:p>
            <a:endParaRPr lang="en-GB" dirty="0"/>
          </a:p>
        </p:txBody>
      </p:sp>
    </p:spTree>
    <p:extLst>
      <p:ext uri="{BB962C8B-B14F-4D97-AF65-F5344CB8AC3E}">
        <p14:creationId xmlns:p14="http://schemas.microsoft.com/office/powerpoint/2010/main" val="41986277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B9C9-2319-0492-6661-05DB2BA1CAAE}"/>
              </a:ext>
            </a:extLst>
          </p:cNvPr>
          <p:cNvSpPr>
            <a:spLocks noGrp="1"/>
          </p:cNvSpPr>
          <p:nvPr>
            <p:ph type="title"/>
          </p:nvPr>
        </p:nvSpPr>
        <p:spPr/>
        <p:txBody>
          <a:bodyPr/>
          <a:lstStyle/>
          <a:p>
            <a:pPr algn="ctr"/>
            <a:r>
              <a:rPr lang="en-GB" dirty="0"/>
              <a:t>The War</a:t>
            </a:r>
          </a:p>
        </p:txBody>
      </p:sp>
      <p:sp>
        <p:nvSpPr>
          <p:cNvPr id="3" name="Content Placeholder 2">
            <a:extLst>
              <a:ext uri="{FF2B5EF4-FFF2-40B4-BE49-F238E27FC236}">
                <a16:creationId xmlns:a16="http://schemas.microsoft.com/office/drawing/2014/main" id="{A064A716-46E3-9508-9CFE-4918928C51D7}"/>
              </a:ext>
            </a:extLst>
          </p:cNvPr>
          <p:cNvSpPr>
            <a:spLocks noGrp="1"/>
          </p:cNvSpPr>
          <p:nvPr>
            <p:ph idx="1"/>
          </p:nvPr>
        </p:nvSpPr>
        <p:spPr/>
        <p:txBody>
          <a:bodyPr>
            <a:normAutofit/>
          </a:bodyPr>
          <a:lstStyle/>
          <a:p>
            <a:r>
              <a:rPr lang="en-GB" sz="2400" dirty="0">
                <a:effectLst/>
                <a:ea typeface="Aptos" panose="020B0004020202020204" pitchFamily="34" charset="0"/>
              </a:rPr>
              <a:t>The expedition of June 6, 1944 (D-Day) was as much a technological as an outright military feat. A campaign of disinformation suggested that the invasion would take place at the most likely spot, Belgium, when in fact the Allied planners were secretly preparing to land in Normandy, France. The fighting was terrible and casualties amongst Allies were high. But Paris was taken by August 1944, and France was once again an active participant on the Allied side. </a:t>
            </a:r>
          </a:p>
          <a:p>
            <a:r>
              <a:rPr lang="en-GB" sz="2400" dirty="0">
                <a:effectLst/>
                <a:ea typeface="Aptos" panose="020B0004020202020204" pitchFamily="34" charset="0"/>
              </a:rPr>
              <a:t>The tide turned against the Nazis, and Hitler’s war managers sent boys and sick and unfit men into battle. In the meantime, the forces of the Soviet Union were closing in on Hitler from the east. Hitler’s fortress in Bavaria was stormed by the Soviets on April 30, 1945, and a week later Germany surrendered. </a:t>
            </a:r>
            <a:endParaRPr lang="en-GB" sz="2400" dirty="0"/>
          </a:p>
        </p:txBody>
      </p:sp>
    </p:spTree>
    <p:extLst>
      <p:ext uri="{BB962C8B-B14F-4D97-AF65-F5344CB8AC3E}">
        <p14:creationId xmlns:p14="http://schemas.microsoft.com/office/powerpoint/2010/main" val="20740277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B9C9-2319-0492-6661-05DB2BA1CAAE}"/>
              </a:ext>
            </a:extLst>
          </p:cNvPr>
          <p:cNvSpPr>
            <a:spLocks noGrp="1"/>
          </p:cNvSpPr>
          <p:nvPr>
            <p:ph type="title"/>
          </p:nvPr>
        </p:nvSpPr>
        <p:spPr/>
        <p:txBody>
          <a:bodyPr/>
          <a:lstStyle/>
          <a:p>
            <a:pPr algn="ctr"/>
            <a:r>
              <a:rPr lang="en-GB" dirty="0"/>
              <a:t>The War</a:t>
            </a:r>
          </a:p>
        </p:txBody>
      </p:sp>
      <p:sp>
        <p:nvSpPr>
          <p:cNvPr id="3" name="Content Placeholder 2">
            <a:extLst>
              <a:ext uri="{FF2B5EF4-FFF2-40B4-BE49-F238E27FC236}">
                <a16:creationId xmlns:a16="http://schemas.microsoft.com/office/drawing/2014/main" id="{A064A716-46E3-9508-9CFE-4918928C51D7}"/>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Allies were eager to get out of the war after Germany’s defeat, but Britain, the USSR, and others had also signed on as enemies of Japan, and Japan had still not surrendered. By the summer of 1945, Japan had still not surrendered, although it had in effect been defeated throughout Asia and the Pacific, both by the forces of the Allies and by the forces of nationalist guerrillas in the territories they had occupied.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US had been working on developing nuclear weapons since 1943 in Los Alamos, New Mexico. The US considered using the new weapon to get Japan to surrender before the Soviets could invade. Truman ordered the bombing in rapid succession of two Japanese cities: Hiroshima and Nagasaki on August 6 and 9, 1945. There was an immediate casualty of 50000 in Hiroshima and 30000 in Nagasaki, with longer term figures being 140,000 and 70,000. By August 15, the emperor had instructed Japanese war leaders and the Japanese people to surrender. In a 1975 interview with NBC, Emperor Hirohito said, “Originally this should be done by the Cabinet…I decided to end the war on my </a:t>
            </a:r>
            <a:r>
              <a:rPr lang="en-GB" sz="2000" kern="100" dirty="0" err="1">
                <a:effectLst/>
                <a:ea typeface="Aptos" panose="020B0004020202020204" pitchFamily="34" charset="0"/>
                <a:cs typeface="Times New Roman" panose="02020603050405020304" pitchFamily="18" charset="0"/>
              </a:rPr>
              <a:t>own..I</a:t>
            </a:r>
            <a:r>
              <a:rPr lang="en-GB" sz="2000" kern="100" dirty="0">
                <a:effectLst/>
                <a:ea typeface="Aptos" panose="020B0004020202020204" pitchFamily="34" charset="0"/>
                <a:cs typeface="Times New Roman" panose="02020603050405020304" pitchFamily="18" charset="0"/>
              </a:rPr>
              <a:t> thought that the continuation of the war would only bring more misery to the people.”</a:t>
            </a:r>
          </a:p>
        </p:txBody>
      </p:sp>
    </p:spTree>
    <p:extLst>
      <p:ext uri="{BB962C8B-B14F-4D97-AF65-F5344CB8AC3E}">
        <p14:creationId xmlns:p14="http://schemas.microsoft.com/office/powerpoint/2010/main" val="19291962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BA546-12AF-5B1C-F8AC-7977EBF00E39}"/>
              </a:ext>
            </a:extLst>
          </p:cNvPr>
          <p:cNvSpPr>
            <a:spLocks noGrp="1"/>
          </p:cNvSpPr>
          <p:nvPr>
            <p:ph type="title"/>
          </p:nvPr>
        </p:nvSpPr>
        <p:spPr/>
        <p:txBody>
          <a:bodyPr/>
          <a:lstStyle/>
          <a:p>
            <a:pPr algn="ctr"/>
            <a:r>
              <a:rPr lang="en-GB" dirty="0"/>
              <a:t>The Human Tragedy of WWII</a:t>
            </a:r>
          </a:p>
        </p:txBody>
      </p:sp>
      <p:sp>
        <p:nvSpPr>
          <p:cNvPr id="3" name="Content Placeholder 2">
            <a:extLst>
              <a:ext uri="{FF2B5EF4-FFF2-40B4-BE49-F238E27FC236}">
                <a16:creationId xmlns:a16="http://schemas.microsoft.com/office/drawing/2014/main" id="{6B3FCB97-2CE7-44DA-2334-2E0ABA878BF0}"/>
              </a:ext>
            </a:extLst>
          </p:cNvPr>
          <p:cNvSpPr>
            <a:spLocks noGrp="1"/>
          </p:cNvSpPr>
          <p:nvPr>
            <p:ph idx="1"/>
          </p:nvPr>
        </p:nvSpPr>
        <p:spPr/>
        <p:txBody>
          <a:bodyPr/>
          <a:lstStyle/>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When WWII came to a conclusion in 1945, large parts of Europe and Asia were in ruins, and the whole world was on the verge of political transformation.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total casualties of WWII numbered from 70-100 million. The two regional wars in Europe and Asia were linked into a world war by the participation of two countries that united the Atlantic and the Pacific: the Soviet Union and the United States.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experience of the two countries contrasted greatly- the Soviet Union lost the highest number of people in WWII, at an estimated 20 million, including soldiers and noncombatants who died of starvation, illness, cold. The Russians fought in both Europe and Asia and also experienced war in the home front. The next highest number of casualties was China, which was only about half of the Soviet Union’s. Then came Germany, which was half of China’s, and Japan, which was half of Germany’s. America had about 400k casualties, </a:t>
            </a:r>
            <a:r>
              <a:rPr lang="en-GB" sz="1800" kern="100">
                <a:effectLst/>
                <a:ea typeface="Aptos" panose="020B0004020202020204" pitchFamily="34" charset="0"/>
                <a:cs typeface="Times New Roman" panose="02020603050405020304" pitchFamily="18" charset="0"/>
              </a:rPr>
              <a:t>or one-fiftieth </a:t>
            </a:r>
            <a:r>
              <a:rPr lang="en-GB" sz="1800" kern="100" dirty="0">
                <a:effectLst/>
                <a:ea typeface="Aptos" panose="020B0004020202020204" pitchFamily="34" charset="0"/>
                <a:cs typeface="Times New Roman" panose="02020603050405020304" pitchFamily="18" charset="0"/>
              </a:rPr>
              <a:t>of the Russian cost.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Nevertheless, it was the Soviet Union and the United States that shaped not only the end stage of the war but global politics for decades to come.  </a:t>
            </a:r>
          </a:p>
          <a:p>
            <a:endParaRPr lang="en-GB" dirty="0"/>
          </a:p>
        </p:txBody>
      </p:sp>
    </p:spTree>
    <p:extLst>
      <p:ext uri="{BB962C8B-B14F-4D97-AF65-F5344CB8AC3E}">
        <p14:creationId xmlns:p14="http://schemas.microsoft.com/office/powerpoint/2010/main" val="8390696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7CA13-429C-32AA-7228-607740C39321}"/>
              </a:ext>
            </a:extLst>
          </p:cNvPr>
          <p:cNvSpPr>
            <a:spLocks noGrp="1"/>
          </p:cNvSpPr>
          <p:nvPr>
            <p:ph type="title"/>
          </p:nvPr>
        </p:nvSpPr>
        <p:spPr/>
        <p:txBody>
          <a:bodyPr/>
          <a:lstStyle/>
          <a:p>
            <a:pPr algn="ctr"/>
            <a:r>
              <a:rPr lang="en-GB" dirty="0"/>
              <a:t>The Post-WWII Era: A Bipolar World</a:t>
            </a:r>
          </a:p>
        </p:txBody>
      </p:sp>
      <p:sp>
        <p:nvSpPr>
          <p:cNvPr id="3" name="Content Placeholder 2">
            <a:extLst>
              <a:ext uri="{FF2B5EF4-FFF2-40B4-BE49-F238E27FC236}">
                <a16:creationId xmlns:a16="http://schemas.microsoft.com/office/drawing/2014/main" id="{55ECD89E-C781-06C0-CBF0-0A03EB8FDA9D}"/>
              </a:ext>
            </a:extLst>
          </p:cNvPr>
          <p:cNvSpPr>
            <a:spLocks noGrp="1"/>
          </p:cNvSpPr>
          <p:nvPr>
            <p:ph idx="1"/>
          </p:nvPr>
        </p:nvSpPr>
        <p:spPr/>
        <p:txBody>
          <a:bodyPr/>
          <a:lstStyle/>
          <a:p>
            <a:r>
              <a:rPr lang="en-GB" sz="2000" kern="100" dirty="0">
                <a:effectLst/>
                <a:ea typeface="Aptos" panose="020B0004020202020204" pitchFamily="34" charset="0"/>
                <a:cs typeface="Times New Roman" panose="02020603050405020304" pitchFamily="18" charset="0"/>
              </a:rPr>
              <a:t>The causes of the two regional wars were vaguely connected by the effects of the First World War and the global economic difficulties of the 1930s. But they became linked in a world war because of the participation of two countries that, in their geographical and political spans, united the Atlantic and the Pacific: the Soviet Union and the United States. </a:t>
            </a:r>
          </a:p>
          <a:p>
            <a:r>
              <a:rPr lang="en-GB" sz="2000" kern="100" dirty="0">
                <a:effectLst/>
                <a:ea typeface="Aptos" panose="020B0004020202020204" pitchFamily="34" charset="0"/>
                <a:cs typeface="Times New Roman" panose="02020603050405020304" pitchFamily="18" charset="0"/>
              </a:rPr>
              <a:t>The bipolar world began with the entry of the USSR and the United States into the wars against Germany and Japan. They determined the outcome of the regional wars, escalated them to a new level of global war, and introduced the new technologies that would change both war and peace in the future. </a:t>
            </a:r>
          </a:p>
          <a:p>
            <a:r>
              <a:rPr lang="en-GB" sz="2000" kern="100" dirty="0">
                <a:effectLst/>
                <a:ea typeface="Aptos" panose="020B0004020202020204" pitchFamily="34" charset="0"/>
                <a:cs typeface="Times New Roman" panose="02020603050405020304" pitchFamily="18" charset="0"/>
              </a:rPr>
              <a:t>They also decided the questions remaining from the end of the conflicts. Nations throughout the world, but especially those in Africa and Asia who were emerging from the final state of imperialism and from the direct control of Germany or Japan were to have their independence either ratified or undermined by these two powers. </a:t>
            </a:r>
          </a:p>
          <a:p>
            <a:endParaRPr lang="en-GB" dirty="0"/>
          </a:p>
        </p:txBody>
      </p:sp>
    </p:spTree>
    <p:extLst>
      <p:ext uri="{BB962C8B-B14F-4D97-AF65-F5344CB8AC3E}">
        <p14:creationId xmlns:p14="http://schemas.microsoft.com/office/powerpoint/2010/main" val="16763403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7CA13-429C-32AA-7228-607740C39321}"/>
              </a:ext>
            </a:extLst>
          </p:cNvPr>
          <p:cNvSpPr>
            <a:spLocks noGrp="1"/>
          </p:cNvSpPr>
          <p:nvPr>
            <p:ph type="title"/>
          </p:nvPr>
        </p:nvSpPr>
        <p:spPr/>
        <p:txBody>
          <a:bodyPr/>
          <a:lstStyle/>
          <a:p>
            <a:pPr algn="ctr"/>
            <a:r>
              <a:rPr lang="en-GB" dirty="0"/>
              <a:t>The Post-WWII Era: A Bipolar World</a:t>
            </a:r>
          </a:p>
        </p:txBody>
      </p:sp>
      <p:sp>
        <p:nvSpPr>
          <p:cNvPr id="3" name="Content Placeholder 2">
            <a:extLst>
              <a:ext uri="{FF2B5EF4-FFF2-40B4-BE49-F238E27FC236}">
                <a16:creationId xmlns:a16="http://schemas.microsoft.com/office/drawing/2014/main" id="{55ECD89E-C781-06C0-CBF0-0A03EB8FDA9D}"/>
              </a:ext>
            </a:extLst>
          </p:cNvPr>
          <p:cNvSpPr>
            <a:spLocks noGrp="1"/>
          </p:cNvSpPr>
          <p:nvPr>
            <p:ph idx="1"/>
          </p:nvPr>
        </p:nvSpPr>
        <p:spPr/>
        <p:txBody>
          <a:bodyPr>
            <a:normAutofit fontScale="92500" lnSpcReduction="10000"/>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WWII created enormous human suffering and need, but it also created great opportunities.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United States possessed industrial leadership, unprecedented wealth, and command of the seas and the air.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Soviet Union, much poorer and facing a far greater task of rebuilding, nevertheless had powerful armies and influence among Communist parties throughout the world.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Partners in war, the two states had sharply contrasting political and economic systems and different visions of the future. But they also had important common interests- a desire for greater international stability, a commitment to preventing either Germany or Japan from again becoming a military threat, and a common distaste for European imperialism.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1945, neither American nor Soviet leaders wished for confrontation. Although wary of one another, they nevertheless hoped that their wartime alliance might extend into a peace. If the United States and the USSR could cooperate, they had the power to shape a more open and peaceful world.</a:t>
            </a:r>
          </a:p>
          <a:p>
            <a:endParaRPr lang="en-GB" dirty="0"/>
          </a:p>
        </p:txBody>
      </p:sp>
    </p:spTree>
    <p:extLst>
      <p:ext uri="{BB962C8B-B14F-4D97-AF65-F5344CB8AC3E}">
        <p14:creationId xmlns:p14="http://schemas.microsoft.com/office/powerpoint/2010/main" val="19030198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7CA13-429C-32AA-7228-607740C39321}"/>
              </a:ext>
            </a:extLst>
          </p:cNvPr>
          <p:cNvSpPr>
            <a:spLocks noGrp="1"/>
          </p:cNvSpPr>
          <p:nvPr>
            <p:ph type="title"/>
          </p:nvPr>
        </p:nvSpPr>
        <p:spPr/>
        <p:txBody>
          <a:bodyPr/>
          <a:lstStyle/>
          <a:p>
            <a:pPr algn="ctr"/>
            <a:r>
              <a:rPr lang="en-GB"/>
              <a:t>The Post-WWII Era: A Bipolar World</a:t>
            </a:r>
            <a:endParaRPr lang="en-GB" dirty="0"/>
          </a:p>
        </p:txBody>
      </p:sp>
      <p:sp>
        <p:nvSpPr>
          <p:cNvPr id="3" name="Content Placeholder 2">
            <a:extLst>
              <a:ext uri="{FF2B5EF4-FFF2-40B4-BE49-F238E27FC236}">
                <a16:creationId xmlns:a16="http://schemas.microsoft.com/office/drawing/2014/main" id="{55ECD89E-C781-06C0-CBF0-0A03EB8FDA9D}"/>
              </a:ext>
            </a:extLst>
          </p:cNvPr>
          <p:cNvSpPr>
            <a:spLocks noGrp="1"/>
          </p:cNvSpPr>
          <p:nvPr>
            <p:ph idx="1"/>
          </p:nvPr>
        </p:nvSpPr>
        <p:spPr/>
        <p:txBody>
          <a:bodyPr>
            <a:norm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Such a world did not emerge. Instead, a new bipolar political system took shape.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All but complete by 1950, much of the globe divided into hostile camps by economic and political contradictions: capitalism vs communism, and pluralistic democracy vs totalitarian rule. </a:t>
            </a:r>
          </a:p>
          <a:p>
            <a:endParaRPr lang="en-GB" dirty="0"/>
          </a:p>
        </p:txBody>
      </p:sp>
    </p:spTree>
    <p:extLst>
      <p:ext uri="{BB962C8B-B14F-4D97-AF65-F5344CB8AC3E}">
        <p14:creationId xmlns:p14="http://schemas.microsoft.com/office/powerpoint/2010/main" val="2975200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TotalTime>
  <Words>5452</Words>
  <Application>Microsoft Office PowerPoint</Application>
  <PresentationFormat>Widescreen</PresentationFormat>
  <Paragraphs>211</Paragraphs>
  <Slides>41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Aptos</vt:lpstr>
      <vt:lpstr>Aptos Display</vt:lpstr>
      <vt:lpstr>Arial</vt:lpstr>
      <vt:lpstr>Times New Roman</vt:lpstr>
      <vt:lpstr>Office Theme</vt:lpstr>
      <vt:lpstr>Global Governance</vt:lpstr>
      <vt:lpstr>The League of Nations</vt:lpstr>
      <vt:lpstr>The League of Nations</vt:lpstr>
      <vt:lpstr>The League of Nations</vt:lpstr>
      <vt:lpstr>The League of Nations</vt:lpstr>
      <vt:lpstr>The League of Nations</vt:lpstr>
      <vt:lpstr>The League of Nations</vt:lpstr>
      <vt:lpstr>The League of Nations</vt:lpstr>
      <vt:lpstr>The League of Nations</vt:lpstr>
      <vt:lpstr>The League of Nations</vt:lpstr>
      <vt:lpstr>The League of Nations</vt:lpstr>
      <vt:lpstr>The League of Nations</vt:lpstr>
      <vt:lpstr>The League of Nations</vt:lpstr>
      <vt:lpstr>The League of Nations- Membership</vt:lpstr>
      <vt:lpstr>The League of Nations- Membership</vt:lpstr>
      <vt:lpstr>The League of Nations</vt:lpstr>
      <vt:lpstr>The League of Nations</vt:lpstr>
      <vt:lpstr>The League of Nations</vt:lpstr>
      <vt:lpstr>The League of Nations</vt:lpstr>
      <vt:lpstr>The Treaty of Locarno</vt:lpstr>
      <vt:lpstr>Germany’s Entry into the League of Nations</vt:lpstr>
      <vt:lpstr>The League of Nations</vt:lpstr>
      <vt:lpstr>The League of Nations</vt:lpstr>
      <vt:lpstr>The League of Nations</vt:lpstr>
      <vt:lpstr>WWII</vt:lpstr>
      <vt:lpstr>WWII</vt:lpstr>
      <vt:lpstr>Communism</vt:lpstr>
      <vt:lpstr>Communism vs Fascism</vt:lpstr>
      <vt:lpstr>The Rise of Fascism and Communism in the 1930s</vt:lpstr>
      <vt:lpstr>Germany</vt:lpstr>
      <vt:lpstr>Authoritarianism in the 1920s and 1930s</vt:lpstr>
      <vt:lpstr>Human Rights in Crisis</vt:lpstr>
      <vt:lpstr>The War</vt:lpstr>
      <vt:lpstr>The War</vt:lpstr>
      <vt:lpstr>The War</vt:lpstr>
      <vt:lpstr>The War</vt:lpstr>
      <vt:lpstr>The War</vt:lpstr>
      <vt:lpstr>The Human Tragedy of WWII</vt:lpstr>
      <vt:lpstr>The Post-WWII Era: A Bipolar World</vt:lpstr>
      <vt:lpstr>The Post-WWII Era: A Bipolar World</vt:lpstr>
      <vt:lpstr>The Post-WWII Era: A Bipolar World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janieyh 10</dc:creator>
  <cp:lastModifiedBy>janieyh 10</cp:lastModifiedBy>
  <cp:revision>40</cp:revision>
  <dcterms:created xsi:type="dcterms:W3CDTF">2024-04-15T07:42:32Z</dcterms:created>
  <dcterms:modified xsi:type="dcterms:W3CDTF">2024-04-15T19:31:58Z</dcterms:modified>
</cp:coreProperties>
</file>