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2" r:id="rId7"/>
    <p:sldId id="263" r:id="rId8"/>
    <p:sldId id="268"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4935" autoAdjust="0"/>
  </p:normalViewPr>
  <p:slideViewPr>
    <p:cSldViewPr snapToGrid="0">
      <p:cViewPr varScale="1">
        <p:scale>
          <a:sx n="47" d="100"/>
          <a:sy n="47" d="100"/>
        </p:scale>
        <p:origin x="1620"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48C2D1-514F-4D1A-BB6B-40C2D1429CA7}" type="datetimeFigureOut">
              <a:rPr lang="en-GB" smtClean="0"/>
              <a:t>07/05/2020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D95C35-7C96-447F-ADA1-C41B2B196DF5}" type="slidenum">
              <a:rPr lang="en-GB" smtClean="0"/>
              <a:t>‹#›</a:t>
            </a:fld>
            <a:endParaRPr lang="en-GB"/>
          </a:p>
        </p:txBody>
      </p:sp>
    </p:spTree>
    <p:extLst>
      <p:ext uri="{BB962C8B-B14F-4D97-AF65-F5344CB8AC3E}">
        <p14:creationId xmlns:p14="http://schemas.microsoft.com/office/powerpoint/2010/main" val="1339475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 </a:t>
            </a:r>
            <a:r>
              <a:rPr lang="en-US" sz="1200" b="0" i="0" kern="1200" baseline="0" dirty="0">
                <a:solidFill>
                  <a:schemeClr val="tx1"/>
                </a:solidFill>
                <a:effectLst/>
                <a:latin typeface="+mn-lt"/>
                <a:ea typeface="+mn-ea"/>
                <a:cs typeface="+mn-cs"/>
              </a:rPr>
              <a:t>The purpose is to supply continuously if sudden changes take place in demand. Therefore, sufficient chain of supply is needed that is flexible and can accommodate uncertainty. Agility concept is focused by the firm through consistently focusing on demand of the market. </a:t>
            </a:r>
          </a:p>
          <a:p>
            <a:endParaRPr lang="en-US" dirty="0"/>
          </a:p>
        </p:txBody>
      </p:sp>
      <p:sp>
        <p:nvSpPr>
          <p:cNvPr id="4" name="Slide Number Placeholder 3"/>
          <p:cNvSpPr>
            <a:spLocks noGrp="1"/>
          </p:cNvSpPr>
          <p:nvPr>
            <p:ph type="sldNum" sz="quarter" idx="10"/>
          </p:nvPr>
        </p:nvSpPr>
        <p:spPr/>
        <p:txBody>
          <a:bodyPr/>
          <a:lstStyle/>
          <a:p>
            <a:fld id="{20D95C35-7C96-447F-ADA1-C41B2B196DF5}" type="slidenum">
              <a:rPr lang="en-GB" smtClean="0"/>
              <a:t>3</a:t>
            </a:fld>
            <a:endParaRPr lang="en-GB"/>
          </a:p>
        </p:txBody>
      </p:sp>
    </p:spTree>
    <p:extLst>
      <p:ext uri="{BB962C8B-B14F-4D97-AF65-F5344CB8AC3E}">
        <p14:creationId xmlns:p14="http://schemas.microsoft.com/office/powerpoint/2010/main" val="92454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baseline="0" dirty="0">
                <a:solidFill>
                  <a:schemeClr val="tx1"/>
                </a:solidFill>
                <a:effectLst/>
                <a:latin typeface="+mn-lt"/>
                <a:ea typeface="+mn-ea"/>
                <a:cs typeface="+mn-cs"/>
              </a:rPr>
              <a:t>Quick flow of information is there from retailer–manufacturer. Chain of supply is managed through delivering in period of higher demand with lead time that is adjustable. Delays are found through supply chain analysis on a whole.</a:t>
            </a:r>
            <a:endParaRPr lang="en-GB" dirty="0"/>
          </a:p>
        </p:txBody>
      </p:sp>
      <p:sp>
        <p:nvSpPr>
          <p:cNvPr id="4" name="Slide Number Placeholder 3"/>
          <p:cNvSpPr>
            <a:spLocks noGrp="1"/>
          </p:cNvSpPr>
          <p:nvPr>
            <p:ph type="sldNum" sz="quarter" idx="10"/>
          </p:nvPr>
        </p:nvSpPr>
        <p:spPr/>
        <p:txBody>
          <a:bodyPr/>
          <a:lstStyle/>
          <a:p>
            <a:fld id="{20D95C35-7C96-447F-ADA1-C41B2B196DF5}" type="slidenum">
              <a:rPr lang="en-GB" smtClean="0"/>
              <a:t>4</a:t>
            </a:fld>
            <a:endParaRPr lang="en-GB"/>
          </a:p>
        </p:txBody>
      </p:sp>
    </p:spTree>
    <p:extLst>
      <p:ext uri="{BB962C8B-B14F-4D97-AF65-F5344CB8AC3E}">
        <p14:creationId xmlns:p14="http://schemas.microsoft.com/office/powerpoint/2010/main" val="3350085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creation of a new Technology Operating Model, which will drive significant efficiencies in how M&amp;S exploits new technology, including the adoption of industry agile methods, effective from 1st March 2018. </a:t>
            </a:r>
          </a:p>
          <a:p>
            <a:r>
              <a:rPr lang="en-US" sz="1200" b="0" i="0" kern="1200" dirty="0">
                <a:solidFill>
                  <a:schemeClr val="tx1"/>
                </a:solidFill>
                <a:effectLst/>
                <a:latin typeface="+mn-lt"/>
                <a:ea typeface="+mn-ea"/>
                <a:cs typeface="+mn-cs"/>
              </a:rPr>
              <a:t>As a result of the new Technology Operating Model, c.250 existing M&amp;S Technology roles will transfer under TUPE to become TCS roles. Individual conversations will take place with around 30 individuals whose functions will be carried out differently in the future. </a:t>
            </a:r>
            <a:endParaRPr lang="en-US" dirty="0"/>
          </a:p>
        </p:txBody>
      </p:sp>
      <p:sp>
        <p:nvSpPr>
          <p:cNvPr id="4" name="Slide Number Placeholder 3"/>
          <p:cNvSpPr>
            <a:spLocks noGrp="1"/>
          </p:cNvSpPr>
          <p:nvPr>
            <p:ph type="sldNum" sz="quarter" idx="10"/>
          </p:nvPr>
        </p:nvSpPr>
        <p:spPr/>
        <p:txBody>
          <a:bodyPr/>
          <a:lstStyle/>
          <a:p>
            <a:fld id="{20D95C35-7C96-447F-ADA1-C41B2B196DF5}" type="slidenum">
              <a:rPr lang="en-GB" smtClean="0"/>
              <a:t>5</a:t>
            </a:fld>
            <a:endParaRPr lang="en-GB"/>
          </a:p>
        </p:txBody>
      </p:sp>
    </p:spTree>
    <p:extLst>
      <p:ext uri="{BB962C8B-B14F-4D97-AF65-F5344CB8AC3E}">
        <p14:creationId xmlns:p14="http://schemas.microsoft.com/office/powerpoint/2010/main" val="1053946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M&amp;S will retain a smaller, more technical and commercially focused team that will lead and drive technology to support the business. </a:t>
            </a:r>
            <a:endParaRPr lang="en-US"/>
          </a:p>
        </p:txBody>
      </p:sp>
      <p:sp>
        <p:nvSpPr>
          <p:cNvPr id="4" name="Slide Number Placeholder 3"/>
          <p:cNvSpPr>
            <a:spLocks noGrp="1"/>
          </p:cNvSpPr>
          <p:nvPr>
            <p:ph type="sldNum" sz="quarter" idx="10"/>
          </p:nvPr>
        </p:nvSpPr>
        <p:spPr/>
        <p:txBody>
          <a:bodyPr/>
          <a:lstStyle/>
          <a:p>
            <a:fld id="{20D95C35-7C96-447F-ADA1-C41B2B196DF5}" type="slidenum">
              <a:rPr lang="en-GB" smtClean="0"/>
              <a:t>6</a:t>
            </a:fld>
            <a:endParaRPr lang="en-GB"/>
          </a:p>
        </p:txBody>
      </p:sp>
    </p:spTree>
    <p:extLst>
      <p:ext uri="{BB962C8B-B14F-4D97-AF65-F5344CB8AC3E}">
        <p14:creationId xmlns:p14="http://schemas.microsoft.com/office/powerpoint/2010/main" val="807199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r>
              <a:rPr lang="en-US" dirty="0"/>
              <a:t>Impacts</a:t>
            </a:r>
            <a:r>
              <a:rPr lang="en-US" baseline="0" dirty="0"/>
              <a:t> of social media are noticed every day by the firm such as those which are on e-commerce. If a tweet regarding a particular product of fashion becomes viral, then it will probably become the product that is highly searched on mobile site of retailers. Website was launched by M&amp;S in 2014 and new site was built and designed around needs of its clients.</a:t>
            </a:r>
            <a:endParaRPr lang="en-US" dirty="0"/>
          </a:p>
          <a:p>
            <a:r>
              <a:rPr lang="en-US" sz="1200" b="0" i="0" kern="1200" dirty="0">
                <a:solidFill>
                  <a:schemeClr val="tx1"/>
                </a:solidFill>
                <a:effectLst/>
                <a:latin typeface="+mn-lt"/>
                <a:ea typeface="+mn-ea"/>
                <a:cs typeface="+mn-cs"/>
              </a:rPr>
              <a:t>Significance of the endorsement</a:t>
            </a:r>
            <a:r>
              <a:rPr lang="en-US" sz="1200" b="0" i="0" kern="1200" baseline="0" dirty="0">
                <a:solidFill>
                  <a:schemeClr val="tx1"/>
                </a:solidFill>
                <a:effectLst/>
                <a:latin typeface="+mn-lt"/>
                <a:ea typeface="+mn-ea"/>
                <a:cs typeface="+mn-cs"/>
              </a:rPr>
              <a:t> of </a:t>
            </a:r>
            <a:r>
              <a:rPr lang="en-US" sz="1200" b="0" i="0" kern="1200" dirty="0">
                <a:solidFill>
                  <a:schemeClr val="tx1"/>
                </a:solidFill>
                <a:effectLst/>
                <a:latin typeface="+mn-lt"/>
                <a:ea typeface="+mn-ea"/>
                <a:cs typeface="+mn-cs"/>
              </a:rPr>
              <a:t>celebrity is realized by the brand and several</a:t>
            </a:r>
            <a:r>
              <a:rPr lang="en-US" sz="1200" b="0" i="0" kern="1200" baseline="0" dirty="0">
                <a:solidFill>
                  <a:schemeClr val="tx1"/>
                </a:solidFill>
                <a:effectLst/>
                <a:latin typeface="+mn-lt"/>
                <a:ea typeface="+mn-ea"/>
                <a:cs typeface="+mn-cs"/>
              </a:rPr>
              <a:t> products have been marketed by it just like John Sergeant, Lisa </a:t>
            </a:r>
            <a:r>
              <a:rPr lang="en-US" sz="1200" b="0" i="0" kern="1200" baseline="0" dirty="0" err="1">
                <a:solidFill>
                  <a:schemeClr val="tx1"/>
                </a:solidFill>
                <a:effectLst/>
                <a:latin typeface="+mn-lt"/>
                <a:ea typeface="+mn-ea"/>
                <a:cs typeface="+mn-cs"/>
              </a:rPr>
              <a:t>Snowdown</a:t>
            </a:r>
            <a:r>
              <a:rPr lang="en-US" sz="1200" b="0" i="0" kern="1200" baseline="0" dirty="0">
                <a:solidFill>
                  <a:schemeClr val="tx1"/>
                </a:solidFill>
                <a:effectLst/>
                <a:latin typeface="+mn-lt"/>
                <a:ea typeface="+mn-ea"/>
                <a:cs typeface="+mn-cs"/>
              </a:rPr>
              <a:t>, Antonio Banderas and </a:t>
            </a:r>
            <a:r>
              <a:rPr lang="en-US" sz="1200" b="0" i="0" kern="1200" baseline="0" dirty="0" err="1">
                <a:solidFill>
                  <a:schemeClr val="tx1"/>
                </a:solidFill>
                <a:effectLst/>
                <a:latin typeface="+mn-lt"/>
                <a:ea typeface="+mn-ea"/>
                <a:cs typeface="+mn-cs"/>
              </a:rPr>
              <a:t>Myleene</a:t>
            </a:r>
            <a:r>
              <a:rPr lang="en-US" sz="1200" b="0" i="0" kern="1200" baseline="0" dirty="0">
                <a:solidFill>
                  <a:schemeClr val="tx1"/>
                </a:solidFill>
                <a:effectLst/>
                <a:latin typeface="+mn-lt"/>
                <a:ea typeface="+mn-ea"/>
                <a:cs typeface="+mn-cs"/>
              </a:rPr>
              <a:t> </a:t>
            </a:r>
            <a:r>
              <a:rPr lang="en-US" sz="1200" b="0" i="0" kern="1200" baseline="0" dirty="0" err="1">
                <a:solidFill>
                  <a:schemeClr val="tx1"/>
                </a:solidFill>
                <a:effectLst/>
                <a:latin typeface="+mn-lt"/>
                <a:ea typeface="+mn-ea"/>
                <a:cs typeface="+mn-cs"/>
              </a:rPr>
              <a:t>Klass</a:t>
            </a:r>
            <a:r>
              <a:rPr lang="en-US" sz="1200" b="0" i="0" kern="1200" baseline="0" dirty="0">
                <a:solidFill>
                  <a:schemeClr val="tx1"/>
                </a:solidFill>
                <a:effectLst/>
                <a:latin typeface="+mn-lt"/>
                <a:ea typeface="+mn-ea"/>
                <a:cs typeface="+mn-cs"/>
              </a:rPr>
              <a:t>.</a:t>
            </a: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0D95C35-7C96-447F-ADA1-C41B2B196DF5}" type="slidenum">
              <a:rPr lang="en-GB" smtClean="0"/>
              <a:t>7</a:t>
            </a:fld>
            <a:endParaRPr lang="en-GB"/>
          </a:p>
        </p:txBody>
      </p:sp>
    </p:spTree>
    <p:extLst>
      <p:ext uri="{BB962C8B-B14F-4D97-AF65-F5344CB8AC3E}">
        <p14:creationId xmlns:p14="http://schemas.microsoft.com/office/powerpoint/2010/main" val="278878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Answers are given by RFID</a:t>
            </a:r>
            <a:r>
              <a:rPr lang="en-US" sz="1200" b="0" i="0" kern="1200" baseline="0" dirty="0">
                <a:solidFill>
                  <a:schemeClr val="tx1"/>
                </a:solidFill>
                <a:effectLst/>
                <a:latin typeface="+mn-lt"/>
                <a:ea typeface="+mn-ea"/>
                <a:cs typeface="+mn-cs"/>
              </a:rPr>
              <a:t> on just one click that is done through a mouse moreover, accurate and fast control of stocks is also made sure such as of outgoing and incoming of goods.</a:t>
            </a:r>
            <a:endParaRPr lang="en-US" sz="1200" b="0" i="0" kern="1200" dirty="0">
              <a:solidFill>
                <a:schemeClr val="tx1"/>
              </a:solidFill>
              <a:effectLst/>
              <a:latin typeface="+mn-lt"/>
              <a:ea typeface="+mn-ea"/>
              <a:cs typeface="+mn-cs"/>
            </a:endParaRPr>
          </a:p>
          <a:p>
            <a:endParaRPr lang="en-US" dirty="0"/>
          </a:p>
          <a:p>
            <a:r>
              <a:rPr lang="en-US" sz="1200" b="0" i="0" kern="1200" dirty="0">
                <a:solidFill>
                  <a:schemeClr val="tx1"/>
                </a:solidFill>
                <a:effectLst/>
                <a:latin typeface="+mn-lt"/>
                <a:ea typeface="+mn-ea"/>
                <a:cs typeface="+mn-cs"/>
              </a:rPr>
              <a:t>Core processes that are necessary are optimized by RFID in goods flow for demand and supply parts.</a:t>
            </a:r>
            <a:endParaRPr lang="en-GB" dirty="0"/>
          </a:p>
          <a:p>
            <a:endParaRPr lang="en-US" dirty="0"/>
          </a:p>
        </p:txBody>
      </p:sp>
      <p:sp>
        <p:nvSpPr>
          <p:cNvPr id="4" name="Slide Number Placeholder 3"/>
          <p:cNvSpPr>
            <a:spLocks noGrp="1"/>
          </p:cNvSpPr>
          <p:nvPr>
            <p:ph type="sldNum" sz="quarter" idx="10"/>
          </p:nvPr>
        </p:nvSpPr>
        <p:spPr/>
        <p:txBody>
          <a:bodyPr/>
          <a:lstStyle/>
          <a:p>
            <a:fld id="{20D95C35-7C96-447F-ADA1-C41B2B196DF5}" type="slidenum">
              <a:rPr lang="en-GB" smtClean="0"/>
              <a:t>9</a:t>
            </a:fld>
            <a:endParaRPr lang="en-GB"/>
          </a:p>
        </p:txBody>
      </p:sp>
    </p:spTree>
    <p:extLst>
      <p:ext uri="{BB962C8B-B14F-4D97-AF65-F5344CB8AC3E}">
        <p14:creationId xmlns:p14="http://schemas.microsoft.com/office/powerpoint/2010/main" val="1161181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an obligation, information of added</a:t>
            </a:r>
            <a:r>
              <a:rPr lang="en-US" sz="1200" b="0" i="0" kern="1200" baseline="0" dirty="0">
                <a:solidFill>
                  <a:schemeClr val="tx1"/>
                </a:solidFill>
                <a:effectLst/>
                <a:latin typeface="+mn-lt"/>
                <a:ea typeface="+mn-ea"/>
                <a:cs typeface="+mn-cs"/>
              </a:rPr>
              <a:t> products can be accessed and the system of modern pointer usually supports orientation in compliance with attractive environment for clients and perking up competence in shopping.</a:t>
            </a: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Answers are given by RFID</a:t>
            </a:r>
            <a:r>
              <a:rPr lang="en-US" sz="1200" b="0" i="0" kern="1200" baseline="0" dirty="0">
                <a:solidFill>
                  <a:schemeClr val="tx1"/>
                </a:solidFill>
                <a:effectLst/>
                <a:latin typeface="+mn-lt"/>
                <a:ea typeface="+mn-ea"/>
                <a:cs typeface="+mn-cs"/>
              </a:rPr>
              <a:t> on just one click that is done through a mouse moreover, accurate and fast control of stocks is also made sure such as of outgoing and incoming of goods.</a:t>
            </a:r>
            <a:endParaRPr lang="en-US" sz="1200" b="0" i="0" kern="1200" dirty="0">
              <a:solidFill>
                <a:schemeClr val="tx1"/>
              </a:solidFill>
              <a:effectLst/>
              <a:latin typeface="+mn-lt"/>
              <a:ea typeface="+mn-ea"/>
              <a:cs typeface="+mn-cs"/>
            </a:endParaRPr>
          </a:p>
          <a:p>
            <a:endParaRPr lang="en-US" dirty="0"/>
          </a:p>
          <a:p>
            <a:r>
              <a:rPr lang="en-US" sz="1200" b="0" i="0" kern="1200" dirty="0">
                <a:solidFill>
                  <a:schemeClr val="tx1"/>
                </a:solidFill>
                <a:effectLst/>
                <a:latin typeface="+mn-lt"/>
                <a:ea typeface="+mn-ea"/>
                <a:cs typeface="+mn-cs"/>
              </a:rPr>
              <a:t>Core processes that are necessary are optimized by RFID in goods flow for demand and supply parts.</a:t>
            </a:r>
            <a:endParaRPr lang="en-GB" dirty="0"/>
          </a:p>
        </p:txBody>
      </p:sp>
      <p:sp>
        <p:nvSpPr>
          <p:cNvPr id="4" name="Slide Number Placeholder 3"/>
          <p:cNvSpPr>
            <a:spLocks noGrp="1"/>
          </p:cNvSpPr>
          <p:nvPr>
            <p:ph type="sldNum" sz="quarter" idx="10"/>
          </p:nvPr>
        </p:nvSpPr>
        <p:spPr/>
        <p:txBody>
          <a:bodyPr/>
          <a:lstStyle/>
          <a:p>
            <a:fld id="{20D95C35-7C96-447F-ADA1-C41B2B196DF5}" type="slidenum">
              <a:rPr lang="en-GB" smtClean="0"/>
              <a:t>10</a:t>
            </a:fld>
            <a:endParaRPr lang="en-GB"/>
          </a:p>
        </p:txBody>
      </p:sp>
    </p:spTree>
    <p:extLst>
      <p:ext uri="{BB962C8B-B14F-4D97-AF65-F5344CB8AC3E}">
        <p14:creationId xmlns:p14="http://schemas.microsoft.com/office/powerpoint/2010/main" val="28895985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 </a:t>
            </a:r>
            <a:r>
              <a:rPr lang="en-US" dirty="0"/>
              <a:t>can be finally</a:t>
            </a:r>
            <a:r>
              <a:rPr lang="en-US" baseline="0" dirty="0"/>
              <a:t> states that supply which is IT enabled can result in impacting performance of operations. Firm have been impacted because of overall RFID such as performance of operations in dependability terms and cost in chain of supply.</a:t>
            </a:r>
            <a:endParaRPr lang="en-GB" dirty="0"/>
          </a:p>
        </p:txBody>
      </p:sp>
      <p:sp>
        <p:nvSpPr>
          <p:cNvPr id="4" name="Slide Number Placeholder 3"/>
          <p:cNvSpPr>
            <a:spLocks noGrp="1"/>
          </p:cNvSpPr>
          <p:nvPr>
            <p:ph type="sldNum" sz="quarter" idx="10"/>
          </p:nvPr>
        </p:nvSpPr>
        <p:spPr/>
        <p:txBody>
          <a:bodyPr/>
          <a:lstStyle/>
          <a:p>
            <a:fld id="{20D95C35-7C96-447F-ADA1-C41B2B196DF5}" type="slidenum">
              <a:rPr lang="en-GB" smtClean="0"/>
              <a:t>11</a:t>
            </a:fld>
            <a:endParaRPr lang="en-GB"/>
          </a:p>
        </p:txBody>
      </p:sp>
    </p:spTree>
    <p:extLst>
      <p:ext uri="{BB962C8B-B14F-4D97-AF65-F5344CB8AC3E}">
        <p14:creationId xmlns:p14="http://schemas.microsoft.com/office/powerpoint/2010/main" val="1449321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5/7/2020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5/7/2020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6467" y="28054"/>
            <a:ext cx="8676222" cy="3200400"/>
          </a:xfrm>
        </p:spPr>
        <p:txBody>
          <a:bodyPr/>
          <a:lstStyle/>
          <a:p>
            <a:r>
              <a:rPr lang="en-US" b="1" dirty="0"/>
              <a:t>Digital skills and research methods</a:t>
            </a:r>
            <a:endParaRPr lang="en-GB" b="1" dirty="0"/>
          </a:p>
        </p:txBody>
      </p:sp>
      <p:pic>
        <p:nvPicPr>
          <p:cNvPr id="5" name="Picture 4"/>
          <p:cNvPicPr>
            <a:picLocks noChangeAspect="1"/>
          </p:cNvPicPr>
          <p:nvPr/>
        </p:nvPicPr>
        <p:blipFill>
          <a:blip r:embed="rId2"/>
          <a:stretch>
            <a:fillRect/>
          </a:stretch>
        </p:blipFill>
        <p:spPr>
          <a:xfrm>
            <a:off x="8998484" y="379476"/>
            <a:ext cx="2857500" cy="1600200"/>
          </a:xfrm>
          <a:prstGeom prst="rect">
            <a:avLst/>
          </a:prstGeom>
        </p:spPr>
      </p:pic>
      <p:pic>
        <p:nvPicPr>
          <p:cNvPr id="1028" name="Picture 4" descr="Digital Skills Courses - BLOOMSBURY LEARNING EXCHAN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122596"/>
            <a:ext cx="2935097" cy="182050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B68141B-B41B-4780-8C08-7B6D3091B555}"/>
              </a:ext>
            </a:extLst>
          </p:cNvPr>
          <p:cNvSpPr/>
          <p:nvPr/>
        </p:nvSpPr>
        <p:spPr>
          <a:xfrm>
            <a:off x="155575" y="3754940"/>
            <a:ext cx="11247532" cy="2246769"/>
          </a:xfrm>
          <a:prstGeom prst="rect">
            <a:avLst/>
          </a:prstGeom>
          <a:noFill/>
        </p:spPr>
        <p:txBody>
          <a:bodyPr wrap="squar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Dr. TERRY WALCOOT</a:t>
            </a:r>
            <a:br>
              <a:rPr lang="en-US" sz="2800" b="0" cap="none" spc="0" dirty="0">
                <a:ln w="0"/>
                <a:solidFill>
                  <a:schemeClr val="tx1"/>
                </a:solidFill>
                <a:effectLst>
                  <a:outerShdw blurRad="38100" dist="19050" dir="2700000" algn="tl" rotWithShape="0">
                    <a:schemeClr val="dk1">
                      <a:alpha val="40000"/>
                    </a:schemeClr>
                  </a:outerShdw>
                </a:effectLst>
              </a:rPr>
            </a:br>
            <a:r>
              <a:rPr lang="en-US" sz="2800" b="0" cap="none" spc="0" dirty="0">
                <a:ln w="0"/>
                <a:solidFill>
                  <a:schemeClr val="tx1"/>
                </a:solidFill>
                <a:effectLst>
                  <a:outerShdw blurRad="38100" dist="19050" dir="2700000" algn="tl" rotWithShape="0">
                    <a:schemeClr val="dk1">
                      <a:alpha val="40000"/>
                    </a:schemeClr>
                  </a:outerShdw>
                </a:effectLst>
              </a:rPr>
              <a:t>Module code: BMSW4003</a:t>
            </a:r>
            <a:br>
              <a:rPr lang="en-US" sz="2800" b="0" cap="none" spc="0" dirty="0">
                <a:ln w="0"/>
                <a:solidFill>
                  <a:schemeClr val="tx1"/>
                </a:solidFill>
                <a:effectLst>
                  <a:outerShdw blurRad="38100" dist="19050" dir="2700000" algn="tl" rotWithShape="0">
                    <a:schemeClr val="dk1">
                      <a:alpha val="40000"/>
                    </a:schemeClr>
                  </a:outerShdw>
                </a:effectLst>
              </a:rPr>
            </a:br>
            <a:r>
              <a:rPr lang="en-US" sz="2800" b="0" cap="none" spc="0" dirty="0">
                <a:ln w="0"/>
                <a:solidFill>
                  <a:schemeClr val="tx1"/>
                </a:solidFill>
                <a:effectLst>
                  <a:outerShdw blurRad="38100" dist="19050" dir="2700000" algn="tl" rotWithShape="0">
                    <a:schemeClr val="dk1">
                      <a:alpha val="40000"/>
                    </a:schemeClr>
                  </a:outerShdw>
                </a:effectLst>
              </a:rPr>
              <a:t>CATIA ARAUJO: 1916673</a:t>
            </a:r>
            <a:br>
              <a:rPr lang="en-US" sz="2800" b="0" cap="none" spc="0" dirty="0">
                <a:ln w="0"/>
                <a:solidFill>
                  <a:schemeClr val="tx1"/>
                </a:solidFill>
                <a:effectLst>
                  <a:outerShdw blurRad="38100" dist="19050" dir="2700000" algn="tl" rotWithShape="0">
                    <a:schemeClr val="dk1">
                      <a:alpha val="40000"/>
                    </a:schemeClr>
                  </a:outerShdw>
                </a:effectLst>
              </a:rPr>
            </a:br>
            <a:r>
              <a:rPr lang="en-US" sz="2800" b="0" cap="none" spc="0" dirty="0">
                <a:ln w="0"/>
                <a:solidFill>
                  <a:schemeClr val="tx1"/>
                </a:solidFill>
                <a:effectLst>
                  <a:outerShdw blurRad="38100" dist="19050" dir="2700000" algn="tl" rotWithShape="0">
                    <a:schemeClr val="dk1">
                      <a:alpha val="40000"/>
                    </a:schemeClr>
                  </a:outerShdw>
                </a:effectLst>
              </a:rPr>
              <a:t>NADINE EL BAKHOUR: 1916671</a:t>
            </a:r>
            <a:br>
              <a:rPr lang="en-US" sz="2800" b="0" cap="none" spc="0" dirty="0">
                <a:ln w="0"/>
                <a:solidFill>
                  <a:schemeClr val="tx1"/>
                </a:solidFill>
                <a:effectLst>
                  <a:outerShdw blurRad="38100" dist="19050" dir="2700000" algn="tl" rotWithShape="0">
                    <a:schemeClr val="dk1">
                      <a:alpha val="40000"/>
                    </a:schemeClr>
                  </a:outerShdw>
                </a:effectLst>
              </a:rPr>
            </a:br>
            <a:r>
              <a:rPr lang="en-US" sz="2800" b="0" cap="none" spc="0" dirty="0">
                <a:ln w="0"/>
                <a:solidFill>
                  <a:schemeClr val="tx1"/>
                </a:solidFill>
                <a:effectLst>
                  <a:outerShdw blurRad="38100" dist="19050" dir="2700000" algn="tl" rotWithShape="0">
                    <a:schemeClr val="dk1">
                      <a:alpha val="40000"/>
                    </a:schemeClr>
                  </a:outerShdw>
                </a:effectLst>
              </a:rPr>
              <a:t>DIMITRINA IVANOVA: 1916156</a:t>
            </a:r>
          </a:p>
        </p:txBody>
      </p:sp>
    </p:spTree>
    <p:extLst>
      <p:ext uri="{BB962C8B-B14F-4D97-AF65-F5344CB8AC3E}">
        <p14:creationId xmlns:p14="http://schemas.microsoft.com/office/powerpoint/2010/main" val="73643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US" dirty="0">
              <a:effectLst/>
            </a:endParaRPr>
          </a:p>
          <a:p>
            <a:r>
              <a:rPr lang="en-US" dirty="0">
                <a:effectLst/>
              </a:rPr>
              <a:t>Clothing that is higher quality and products that are affordable and quality of food that is excellent is sold by them.</a:t>
            </a:r>
          </a:p>
          <a:p>
            <a:r>
              <a:rPr lang="en-US" dirty="0">
                <a:effectLst/>
              </a:rPr>
              <a:t>Biggest retailer in United Kingdom is M&amp;S which consists of above 21 million clients who physically visit the outlets every single week.</a:t>
            </a:r>
          </a:p>
          <a:p>
            <a:r>
              <a:rPr lang="en-US" dirty="0">
                <a:effectLst/>
              </a:rPr>
              <a:t>Products are responsibly supplied by the firm to approximately 2000 suppliers across the globe.</a:t>
            </a:r>
          </a:p>
          <a:p>
            <a:r>
              <a:rPr lang="en-US" dirty="0">
                <a:effectLst/>
              </a:rPr>
              <a:t>People amounting to approx. 76000 perform tasks for the firm in overseas territories amounting to 41, where it is considered as a progressing multinational firm.</a:t>
            </a:r>
          </a:p>
          <a:p>
            <a:endParaRPr lang="en-US" dirty="0">
              <a:effectLst/>
            </a:endParaRPr>
          </a:p>
          <a:p>
            <a:endParaRPr lang="en-US" dirty="0">
              <a:effectLst/>
            </a:endParaRPr>
          </a:p>
        </p:txBody>
      </p:sp>
      <p:pic>
        <p:nvPicPr>
          <p:cNvPr id="2050" name="Picture 2" descr="A 'grave mistake' for Marks and Spencer to leave Andover | Test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22919" y="177805"/>
            <a:ext cx="3392297" cy="1907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1140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they use to work before</a:t>
            </a:r>
            <a:endParaRPr lang="en-GB" dirty="0"/>
          </a:p>
        </p:txBody>
      </p:sp>
      <p:sp>
        <p:nvSpPr>
          <p:cNvPr id="3" name="Content Placeholder 2"/>
          <p:cNvSpPr>
            <a:spLocks noGrp="1"/>
          </p:cNvSpPr>
          <p:nvPr>
            <p:ph idx="1"/>
          </p:nvPr>
        </p:nvSpPr>
        <p:spPr/>
        <p:txBody>
          <a:bodyPr>
            <a:normAutofit lnSpcReduction="10000"/>
          </a:bodyPr>
          <a:lstStyle/>
          <a:p>
            <a:r>
              <a:rPr lang="en-US" dirty="0">
                <a:effectLst/>
              </a:rPr>
              <a:t>Various strategies related to chain of supply is adopted by the firm.</a:t>
            </a:r>
          </a:p>
          <a:p>
            <a:endParaRPr lang="en-US" dirty="0">
              <a:effectLst/>
            </a:endParaRPr>
          </a:p>
          <a:p>
            <a:r>
              <a:rPr lang="en-US" dirty="0">
                <a:effectLst/>
              </a:rPr>
              <a:t>Supply chain is managed by the firm with requirements of clients and product origin.</a:t>
            </a:r>
          </a:p>
          <a:p>
            <a:r>
              <a:rPr lang="en-US" dirty="0">
                <a:effectLst/>
              </a:rPr>
              <a:t>Logistic policy of the firm relies on product origin.</a:t>
            </a:r>
          </a:p>
          <a:p>
            <a:endParaRPr lang="en-US" dirty="0">
              <a:effectLst/>
            </a:endParaRPr>
          </a:p>
          <a:p>
            <a:r>
              <a:rPr lang="en-US" dirty="0">
                <a:effectLst/>
              </a:rPr>
              <a:t>Finally, for enhancing the performance of firm’s supply chain, two approaches are there of the strategy of supply chain.</a:t>
            </a:r>
            <a:endParaRPr lang="en-GB" dirty="0"/>
          </a:p>
        </p:txBody>
      </p:sp>
      <p:pic>
        <p:nvPicPr>
          <p:cNvPr id="4" name="Picture 3"/>
          <p:cNvPicPr>
            <a:picLocks noChangeAspect="1"/>
          </p:cNvPicPr>
          <p:nvPr/>
        </p:nvPicPr>
        <p:blipFill>
          <a:blip r:embed="rId3"/>
          <a:stretch>
            <a:fillRect/>
          </a:stretch>
        </p:blipFill>
        <p:spPr>
          <a:xfrm>
            <a:off x="8059483" y="609600"/>
            <a:ext cx="3863289" cy="1827657"/>
          </a:xfrm>
          <a:prstGeom prst="rect">
            <a:avLst/>
          </a:prstGeom>
        </p:spPr>
      </p:pic>
    </p:spTree>
    <p:extLst>
      <p:ext uri="{BB962C8B-B14F-4D97-AF65-F5344CB8AC3E}">
        <p14:creationId xmlns:p14="http://schemas.microsoft.com/office/powerpoint/2010/main" val="58410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they use to work before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US" dirty="0">
              <a:effectLst/>
            </a:endParaRPr>
          </a:p>
          <a:p>
            <a:r>
              <a:rPr lang="en-US" dirty="0">
                <a:effectLst/>
              </a:rPr>
              <a:t>To advance the performance related to firms supply chain, two approaches of the strategy of supply chain are being used.</a:t>
            </a:r>
          </a:p>
          <a:p>
            <a:r>
              <a:rPr lang="en-US" dirty="0">
                <a:effectLst/>
              </a:rPr>
              <a:t>Concentration is towards managing the chain of supply through flexibility.</a:t>
            </a:r>
          </a:p>
          <a:p>
            <a:r>
              <a:rPr lang="en-US" dirty="0">
                <a:effectLst/>
              </a:rPr>
              <a:t>Higher level of service and reaction of clients is stressed through a responsive supply chain. Inventory locations are closely placed to clients.</a:t>
            </a:r>
          </a:p>
          <a:p>
            <a:r>
              <a:rPr lang="en-US" dirty="0">
                <a:effectLst/>
              </a:rPr>
              <a:t>Concentration is towards managing the chain of supply efficiently.</a:t>
            </a:r>
          </a:p>
          <a:p>
            <a:r>
              <a:rPr lang="en-US" dirty="0">
                <a:effectLst/>
              </a:rPr>
              <a:t>The policy of Well-organized chain of supply is made so that level of stocks can be kept lower in outlets. </a:t>
            </a:r>
          </a:p>
          <a:p>
            <a:endParaRPr lang="en-GB" dirty="0"/>
          </a:p>
        </p:txBody>
      </p:sp>
      <p:pic>
        <p:nvPicPr>
          <p:cNvPr id="5" name="Picture 4"/>
          <p:cNvPicPr>
            <a:picLocks noChangeAspect="1"/>
          </p:cNvPicPr>
          <p:nvPr/>
        </p:nvPicPr>
        <p:blipFill>
          <a:blip r:embed="rId3"/>
          <a:stretch>
            <a:fillRect/>
          </a:stretch>
        </p:blipFill>
        <p:spPr>
          <a:xfrm>
            <a:off x="8782050" y="457201"/>
            <a:ext cx="2857500" cy="1600200"/>
          </a:xfrm>
          <a:prstGeom prst="rect">
            <a:avLst/>
          </a:prstGeom>
        </p:spPr>
      </p:pic>
    </p:spTree>
    <p:extLst>
      <p:ext uri="{BB962C8B-B14F-4D97-AF65-F5344CB8AC3E}">
        <p14:creationId xmlns:p14="http://schemas.microsoft.com/office/powerpoint/2010/main" val="4268512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technology they use </a:t>
            </a:r>
          </a:p>
        </p:txBody>
      </p:sp>
      <p:sp>
        <p:nvSpPr>
          <p:cNvPr id="3" name="Content Placeholder 2"/>
          <p:cNvSpPr>
            <a:spLocks noGrp="1"/>
          </p:cNvSpPr>
          <p:nvPr>
            <p:ph idx="1"/>
          </p:nvPr>
        </p:nvSpPr>
        <p:spPr/>
        <p:txBody>
          <a:bodyPr>
            <a:normAutofit/>
          </a:bodyPr>
          <a:lstStyle/>
          <a:p>
            <a:r>
              <a:rPr lang="en-US" dirty="0">
                <a:effectLst/>
              </a:rPr>
              <a:t>M&amp;S is considered as a prime example within the industry such as a retailer by whom IT is used so that management of supply chain can be improved.</a:t>
            </a:r>
          </a:p>
          <a:p>
            <a:pPr marL="0" indent="0">
              <a:buNone/>
            </a:pPr>
            <a:endParaRPr lang="en-US" dirty="0">
              <a:effectLst/>
            </a:endParaRPr>
          </a:p>
          <a:p>
            <a:r>
              <a:rPr lang="en-US" dirty="0">
                <a:effectLst/>
              </a:rPr>
              <a:t>Since the establishment of it in the year 2001, usage of RFID in the firm have grown.</a:t>
            </a:r>
          </a:p>
          <a:p>
            <a:endParaRPr lang="en-US" dirty="0">
              <a:effectLst/>
            </a:endParaRPr>
          </a:p>
          <a:p>
            <a:r>
              <a:rPr lang="en-US" dirty="0">
                <a:effectLst/>
              </a:rPr>
              <a:t>RFID usage amongst chain of supply ultimately impacts operational performances specific dimensions.</a:t>
            </a:r>
            <a:endParaRPr lang="en-GB" dirty="0"/>
          </a:p>
        </p:txBody>
      </p:sp>
    </p:spTree>
    <p:extLst>
      <p:ext uri="{BB962C8B-B14F-4D97-AF65-F5344CB8AC3E}">
        <p14:creationId xmlns:p14="http://schemas.microsoft.com/office/powerpoint/2010/main" val="1896218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technology they use </a:t>
            </a:r>
          </a:p>
        </p:txBody>
      </p:sp>
      <p:sp>
        <p:nvSpPr>
          <p:cNvPr id="3" name="Content Placeholder 2"/>
          <p:cNvSpPr>
            <a:spLocks noGrp="1"/>
          </p:cNvSpPr>
          <p:nvPr>
            <p:ph idx="1"/>
          </p:nvPr>
        </p:nvSpPr>
        <p:spPr/>
        <p:txBody>
          <a:bodyPr>
            <a:normAutofit fontScale="85000" lnSpcReduction="20000"/>
          </a:bodyPr>
          <a:lstStyle/>
          <a:p>
            <a:r>
              <a:rPr lang="en-US" dirty="0">
                <a:effectLst/>
              </a:rPr>
              <a:t>Technology of RFID is specifically comprises of 3 major components namely, computer, reader and a tag.</a:t>
            </a:r>
          </a:p>
          <a:p>
            <a:endParaRPr lang="en-US" dirty="0">
              <a:effectLst/>
            </a:endParaRPr>
          </a:p>
          <a:p>
            <a:r>
              <a:rPr lang="en-US" dirty="0">
                <a:effectLst/>
              </a:rPr>
              <a:t>Tag consists of unique product identification to which it is linked.</a:t>
            </a:r>
          </a:p>
          <a:p>
            <a:endParaRPr lang="en-US" dirty="0">
              <a:effectLst/>
            </a:endParaRPr>
          </a:p>
          <a:p>
            <a:endParaRPr lang="en-US" dirty="0">
              <a:effectLst/>
            </a:endParaRPr>
          </a:p>
          <a:p>
            <a:r>
              <a:rPr lang="en-US" dirty="0">
                <a:effectLst/>
              </a:rPr>
              <a:t>Audio waves are received and emit by the reader so that the information can be read which has been stored within computer processes and the tag.</a:t>
            </a:r>
          </a:p>
          <a:p>
            <a:endParaRPr lang="en-US" dirty="0">
              <a:effectLst/>
            </a:endParaRPr>
          </a:p>
          <a:p>
            <a:r>
              <a:rPr lang="en-US">
                <a:effectLst/>
              </a:rPr>
              <a:t>Wider </a:t>
            </a:r>
            <a:r>
              <a:rPr lang="en-US" dirty="0">
                <a:effectLst/>
              </a:rPr>
              <a:t>range of impacts are there of an environment on performance of every organization.</a:t>
            </a:r>
          </a:p>
        </p:txBody>
      </p:sp>
    </p:spTree>
    <p:extLst>
      <p:ext uri="{BB962C8B-B14F-4D97-AF65-F5344CB8AC3E}">
        <p14:creationId xmlns:p14="http://schemas.microsoft.com/office/powerpoint/2010/main" val="3167235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they communicate with customers</a:t>
            </a:r>
            <a:endParaRPr lang="en-GB" dirty="0"/>
          </a:p>
        </p:txBody>
      </p:sp>
      <p:sp>
        <p:nvSpPr>
          <p:cNvPr id="3" name="Content Placeholder 2"/>
          <p:cNvSpPr>
            <a:spLocks noGrp="1"/>
          </p:cNvSpPr>
          <p:nvPr>
            <p:ph idx="1"/>
          </p:nvPr>
        </p:nvSpPr>
        <p:spPr/>
        <p:txBody>
          <a:bodyPr>
            <a:normAutofit fontScale="92500" lnSpcReduction="10000"/>
          </a:bodyPr>
          <a:lstStyle/>
          <a:p>
            <a:r>
              <a:rPr lang="en-US" dirty="0">
                <a:effectLst/>
              </a:rPr>
              <a:t>Social media has been used by Marks &amp; Spenser with the aim of engaging clients and therefore, significant rise has been seen in sales because of campaigns of marketing.</a:t>
            </a:r>
          </a:p>
          <a:p>
            <a:endParaRPr lang="en-US" dirty="0">
              <a:effectLst/>
            </a:endParaRPr>
          </a:p>
          <a:p>
            <a:r>
              <a:rPr lang="en-US" dirty="0">
                <a:effectLst/>
              </a:rPr>
              <a:t>Ads are given in hoardings, billboards, television channels, radio, newspaper, magazine.</a:t>
            </a:r>
          </a:p>
          <a:p>
            <a:endParaRPr lang="en-US" dirty="0">
              <a:effectLst/>
            </a:endParaRPr>
          </a:p>
          <a:p>
            <a:endParaRPr lang="en-US" dirty="0">
              <a:effectLst/>
            </a:endParaRPr>
          </a:p>
          <a:p>
            <a:r>
              <a:rPr lang="en-US">
                <a:effectLst/>
              </a:rPr>
              <a:t>Loyalty </a:t>
            </a:r>
            <a:r>
              <a:rPr lang="en-US" dirty="0">
                <a:effectLst/>
              </a:rPr>
              <a:t>program is carried out by the firm namely: sparks through which points are consistently added to the account of clients.</a:t>
            </a:r>
            <a:endParaRPr lang="en-GB" dirty="0"/>
          </a:p>
        </p:txBody>
      </p:sp>
    </p:spTree>
    <p:extLst>
      <p:ext uri="{BB962C8B-B14F-4D97-AF65-F5344CB8AC3E}">
        <p14:creationId xmlns:p14="http://schemas.microsoft.com/office/powerpoint/2010/main" val="2185106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marketing of M&amp;S</a:t>
            </a:r>
          </a:p>
        </p:txBody>
      </p:sp>
      <p:pic>
        <p:nvPicPr>
          <p:cNvPr id="1026" name="Picture 2" descr="5 Tips for Beginners on how to start social media market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17630" y="2667000"/>
            <a:ext cx="10451939" cy="3930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904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technology </a:t>
            </a:r>
          </a:p>
        </p:txBody>
      </p:sp>
      <p:sp>
        <p:nvSpPr>
          <p:cNvPr id="3" name="Content Placeholder 2"/>
          <p:cNvSpPr>
            <a:spLocks noGrp="1"/>
          </p:cNvSpPr>
          <p:nvPr>
            <p:ph idx="1"/>
          </p:nvPr>
        </p:nvSpPr>
        <p:spPr/>
        <p:txBody>
          <a:bodyPr>
            <a:normAutofit lnSpcReduction="10000"/>
          </a:bodyPr>
          <a:lstStyle/>
          <a:p>
            <a:r>
              <a:rPr lang="en-US" dirty="0">
                <a:effectLst/>
              </a:rPr>
              <a:t>Real problems of the business are solved with the help of RFID.</a:t>
            </a:r>
          </a:p>
          <a:p>
            <a:endParaRPr lang="en-US" dirty="0">
              <a:effectLst/>
            </a:endParaRPr>
          </a:p>
          <a:p>
            <a:r>
              <a:rPr lang="en-US" dirty="0">
                <a:effectLst/>
              </a:rPr>
              <a:t>The firm is differentiated from others, concentration on services/goods is enhanced, customer services are enhanced and costs are lowered with the help of RFID</a:t>
            </a:r>
          </a:p>
          <a:p>
            <a:br>
              <a:rPr lang="en-US" dirty="0"/>
            </a:br>
            <a:r>
              <a:rPr lang="en-US" dirty="0">
                <a:effectLst/>
              </a:rPr>
              <a:t>Benefits are obtained because of striking raise in competence of management of materials. Savings can be anticipated by the individual retailers in cost of storage.</a:t>
            </a:r>
            <a:endParaRPr lang="en-GB" dirty="0"/>
          </a:p>
        </p:txBody>
      </p:sp>
    </p:spTree>
    <p:extLst>
      <p:ext uri="{BB962C8B-B14F-4D97-AF65-F5344CB8AC3E}">
        <p14:creationId xmlns:p14="http://schemas.microsoft.com/office/powerpoint/2010/main" val="3628861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technology </a:t>
            </a:r>
          </a:p>
        </p:txBody>
      </p:sp>
      <p:sp>
        <p:nvSpPr>
          <p:cNvPr id="3" name="Content Placeholder 2"/>
          <p:cNvSpPr>
            <a:spLocks noGrp="1"/>
          </p:cNvSpPr>
          <p:nvPr>
            <p:ph idx="1"/>
          </p:nvPr>
        </p:nvSpPr>
        <p:spPr/>
        <p:txBody>
          <a:bodyPr/>
          <a:lstStyle/>
          <a:p>
            <a:r>
              <a:rPr lang="en-GB" dirty="0">
                <a:effectLst/>
              </a:rPr>
              <a:t>Enhance level of satisfaction of consumers.</a:t>
            </a:r>
          </a:p>
          <a:p>
            <a:endParaRPr lang="en-US" dirty="0">
              <a:effectLst/>
            </a:endParaRPr>
          </a:p>
          <a:p>
            <a:r>
              <a:rPr lang="en-US" dirty="0">
                <a:effectLst/>
              </a:rPr>
              <a:t>Enhance level of efficiency in goods flow</a:t>
            </a:r>
          </a:p>
          <a:p>
            <a:endParaRPr lang="en-US" dirty="0">
              <a:effectLst/>
            </a:endParaRPr>
          </a:p>
          <a:p>
            <a:r>
              <a:rPr lang="en-US" dirty="0">
                <a:effectLst/>
              </a:rPr>
              <a:t>Make the chain of supply more precise with using RDIF.</a:t>
            </a:r>
            <a:endParaRPr lang="en-GB" dirty="0">
              <a:effectLst/>
            </a:endParaRPr>
          </a:p>
          <a:p>
            <a:endParaRPr lang="en-US" dirty="0">
              <a:effectLst/>
            </a:endParaRPr>
          </a:p>
          <a:p>
            <a:endParaRPr lang="en-GB" dirty="0"/>
          </a:p>
        </p:txBody>
      </p:sp>
    </p:spTree>
    <p:extLst>
      <p:ext uri="{BB962C8B-B14F-4D97-AF65-F5344CB8AC3E}">
        <p14:creationId xmlns:p14="http://schemas.microsoft.com/office/powerpoint/2010/main" val="3000548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endParaRPr lang="en-GB" dirty="0"/>
          </a:p>
        </p:txBody>
      </p:sp>
      <p:sp>
        <p:nvSpPr>
          <p:cNvPr id="3" name="Content Placeholder 2"/>
          <p:cNvSpPr>
            <a:spLocks noGrp="1"/>
          </p:cNvSpPr>
          <p:nvPr>
            <p:ph idx="1"/>
          </p:nvPr>
        </p:nvSpPr>
        <p:spPr/>
        <p:txBody>
          <a:bodyPr>
            <a:normAutofit fontScale="92500" lnSpcReduction="10000"/>
          </a:bodyPr>
          <a:lstStyle/>
          <a:p>
            <a:r>
              <a:rPr lang="en-US" dirty="0"/>
              <a:t>Experience of clients have enhanced mainly because of the technology of RFID.</a:t>
            </a:r>
          </a:p>
          <a:p>
            <a:endParaRPr lang="en-US" dirty="0"/>
          </a:p>
          <a:p>
            <a:r>
              <a:rPr lang="en-US" dirty="0"/>
              <a:t>Dependability on the basic features related to firms chain of supply is enhanced because of RFID such as the major. As ability to handle level of stocks accurately and enhance delivery system.</a:t>
            </a:r>
          </a:p>
          <a:p>
            <a:endParaRPr lang="en-US" dirty="0"/>
          </a:p>
          <a:p>
            <a:r>
              <a:rPr lang="en-US" dirty="0"/>
              <a:t>Wasted stock is reduced because of RFID adoption because movement of products can be tracked and accuracy can be enhanced along with lowering the costly errors.</a:t>
            </a:r>
          </a:p>
          <a:p>
            <a:endParaRPr lang="en-US" dirty="0"/>
          </a:p>
          <a:p>
            <a:endParaRPr lang="en-GB" dirty="0"/>
          </a:p>
        </p:txBody>
      </p:sp>
    </p:spTree>
    <p:extLst>
      <p:ext uri="{BB962C8B-B14F-4D97-AF65-F5344CB8AC3E}">
        <p14:creationId xmlns:p14="http://schemas.microsoft.com/office/powerpoint/2010/main" val="860349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endParaRPr lang="en-GB" dirty="0"/>
          </a:p>
        </p:txBody>
      </p:sp>
      <p:sp>
        <p:nvSpPr>
          <p:cNvPr id="3" name="Content Placeholder 2"/>
          <p:cNvSpPr>
            <a:spLocks noGrp="1"/>
          </p:cNvSpPr>
          <p:nvPr>
            <p:ph idx="1"/>
          </p:nvPr>
        </p:nvSpPr>
        <p:spPr/>
        <p:txBody>
          <a:bodyPr>
            <a:normAutofit fontScale="85000" lnSpcReduction="10000"/>
          </a:bodyPr>
          <a:lstStyle/>
          <a:p>
            <a:r>
              <a:rPr lang="en-GB" dirty="0">
                <a:effectLst/>
              </a:rPr>
              <a:t>Koo, M., Kim, Y., Choi, K.H., So, H., Oh, S.H., Kim, S.C., Lee, H.K. and Hwang, D.H., 2015. M&amp;S software design of multiple radio positioning integration system. </a:t>
            </a:r>
            <a:r>
              <a:rPr lang="en-GB" i="1" dirty="0">
                <a:effectLst/>
              </a:rPr>
              <a:t>Journal of the Korea Institute of Military Science and Technology</a:t>
            </a:r>
            <a:r>
              <a:rPr lang="en-GB" dirty="0">
                <a:effectLst/>
              </a:rPr>
              <a:t>, </a:t>
            </a:r>
            <a:r>
              <a:rPr lang="en-GB" i="1" dirty="0">
                <a:effectLst/>
              </a:rPr>
              <a:t>18</a:t>
            </a:r>
            <a:r>
              <a:rPr lang="en-GB" dirty="0">
                <a:effectLst/>
              </a:rPr>
              <a:t>(5), pp.602-611.</a:t>
            </a:r>
          </a:p>
          <a:p>
            <a:r>
              <a:rPr lang="en-US" dirty="0">
                <a:effectLst/>
              </a:rPr>
              <a:t>Angeles, R., 2016. Marks &amp; Spencer’s RFID Initiative: Laying the Foundation for </a:t>
            </a:r>
            <a:r>
              <a:rPr lang="en-US" dirty="0" err="1">
                <a:effectLst/>
              </a:rPr>
              <a:t>Omnichannel</a:t>
            </a:r>
            <a:r>
              <a:rPr lang="en-US" dirty="0">
                <a:effectLst/>
              </a:rPr>
              <a:t> Retailing. In </a:t>
            </a:r>
            <a:r>
              <a:rPr lang="en-US" i="1" dirty="0">
                <a:effectLst/>
              </a:rPr>
              <a:t>Digitally Supported Innovation</a:t>
            </a:r>
            <a:r>
              <a:rPr lang="en-US" dirty="0">
                <a:effectLst/>
              </a:rPr>
              <a:t> (pp. 193-206). Springer, Cham.</a:t>
            </a:r>
          </a:p>
          <a:p>
            <a:r>
              <a:rPr lang="en-GB" dirty="0" err="1">
                <a:effectLst/>
              </a:rPr>
              <a:t>Lawal</a:t>
            </a:r>
            <a:r>
              <a:rPr lang="en-GB" dirty="0">
                <a:effectLst/>
              </a:rPr>
              <a:t>, N.T.A., </a:t>
            </a:r>
            <a:r>
              <a:rPr lang="en-GB" dirty="0" err="1">
                <a:effectLst/>
              </a:rPr>
              <a:t>Odeniyi</a:t>
            </a:r>
            <a:r>
              <a:rPr lang="en-GB" dirty="0">
                <a:effectLst/>
              </a:rPr>
              <a:t>, O.A. and </a:t>
            </a:r>
            <a:r>
              <a:rPr lang="en-GB" dirty="0" err="1">
                <a:effectLst/>
              </a:rPr>
              <a:t>Gazaly-Agboola</a:t>
            </a:r>
            <a:r>
              <a:rPr lang="en-GB" dirty="0">
                <a:effectLst/>
              </a:rPr>
              <a:t>, A.B., 2016. Performance Analysis Radio Frequency Identification Technology in Management of Fashion and Food Retail Supply. </a:t>
            </a:r>
            <a:r>
              <a:rPr lang="en-GB" i="1" dirty="0">
                <a:effectLst/>
              </a:rPr>
              <a:t>International Journal of Emerging Technology and Innovative Engineering</a:t>
            </a:r>
            <a:r>
              <a:rPr lang="en-GB" dirty="0">
                <a:effectLst/>
              </a:rPr>
              <a:t>, </a:t>
            </a:r>
            <a:r>
              <a:rPr lang="en-GB" i="1" dirty="0">
                <a:effectLst/>
              </a:rPr>
              <a:t>1</a:t>
            </a:r>
            <a:r>
              <a:rPr lang="en-GB" dirty="0">
                <a:effectLst/>
              </a:rPr>
              <a:t>(7).</a:t>
            </a:r>
          </a:p>
          <a:p>
            <a:r>
              <a:rPr lang="en-US" dirty="0">
                <a:effectLst/>
              </a:rPr>
              <a:t>Wilson, D., 2016. Marks &amp; Spencer: the quest to master the new millennium. </a:t>
            </a:r>
            <a:r>
              <a:rPr lang="en-US" i="1">
                <a:effectLst/>
              </a:rPr>
              <a:t>The Business &amp; Management Collection</a:t>
            </a:r>
            <a:r>
              <a:rPr lang="en-US">
                <a:effectLst/>
              </a:rPr>
              <a:t>.</a:t>
            </a:r>
            <a:endParaRPr lang="en-GB" dirty="0">
              <a:effectLst/>
            </a:endParaRPr>
          </a:p>
          <a:p>
            <a:endParaRPr lang="en-US" dirty="0">
              <a:effectLst/>
            </a:endParaRPr>
          </a:p>
        </p:txBody>
      </p:sp>
    </p:spTree>
    <p:extLst>
      <p:ext uri="{BB962C8B-B14F-4D97-AF65-F5344CB8AC3E}">
        <p14:creationId xmlns:p14="http://schemas.microsoft.com/office/powerpoint/2010/main" val="5246311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267</TotalTime>
  <Words>1357</Words>
  <Application>Microsoft Office PowerPoint</Application>
  <PresentationFormat>Widescreen</PresentationFormat>
  <Paragraphs>91</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Mesh</vt:lpstr>
      <vt:lpstr>Digital skills and research methods</vt:lpstr>
      <vt:lpstr>Introduction </vt:lpstr>
      <vt:lpstr>How they use to work before</vt:lpstr>
      <vt:lpstr>How they use to work before</vt:lpstr>
      <vt:lpstr>What technology they use </vt:lpstr>
      <vt:lpstr>What technology they use </vt:lpstr>
      <vt:lpstr>How they communicate with customers</vt:lpstr>
      <vt:lpstr>Social media marketing of M&amp;S</vt:lpstr>
      <vt:lpstr>Impact of technology </vt:lpstr>
      <vt:lpstr>Impact of technology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123</dc:creator>
  <cp:lastModifiedBy>Lyuba Asenova</cp:lastModifiedBy>
  <cp:revision>29</cp:revision>
  <dcterms:created xsi:type="dcterms:W3CDTF">2020-05-07T07:07:39Z</dcterms:created>
  <dcterms:modified xsi:type="dcterms:W3CDTF">2020-05-07T22:46:52Z</dcterms:modified>
</cp:coreProperties>
</file>