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Lst>
  <p:sldIdLst>
    <p:sldId id="257" r:id="rId2"/>
    <p:sldId id="259" r:id="rId3"/>
    <p:sldId id="260" r:id="rId4"/>
    <p:sldId id="261" r:id="rId5"/>
    <p:sldId id="262" r:id="rId6"/>
    <p:sldId id="263"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7B22C7-7A89-404B-9B72-80B40718B980}" v="12" dt="2021-11-25T11:50:16.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100" d="100"/>
          <a:sy n="100" d="100"/>
        </p:scale>
        <p:origin x="5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iee Aldron" userId="62619c8cb2e1126c" providerId="LiveId" clId="{8F7B22C7-7A89-404B-9B72-80B40718B980}"/>
    <pc:docChg chg="custSel addSld delSld modSld">
      <pc:chgData name="Beckiee Aldron" userId="62619c8cb2e1126c" providerId="LiveId" clId="{8F7B22C7-7A89-404B-9B72-80B40718B980}" dt="2021-11-25T11:50:24.957" v="2809" actId="313"/>
      <pc:docMkLst>
        <pc:docMk/>
      </pc:docMkLst>
      <pc:sldChg chg="addSp delSp modSp mod modTransition delAnim modAnim">
        <pc:chgData name="Beckiee Aldron" userId="62619c8cb2e1126c" providerId="LiveId" clId="{8F7B22C7-7A89-404B-9B72-80B40718B980}" dt="2021-11-25T10:14:33.156" v="3"/>
        <pc:sldMkLst>
          <pc:docMk/>
          <pc:sldMk cId="4043737824" sldId="257"/>
        </pc:sldMkLst>
        <pc:picChg chg="del">
          <ac:chgData name="Beckiee Aldron" userId="62619c8cb2e1126c" providerId="LiveId" clId="{8F7B22C7-7A89-404B-9B72-80B40718B980}" dt="2021-11-25T10:13:42.011" v="2" actId="478"/>
          <ac:picMkLst>
            <pc:docMk/>
            <pc:sldMk cId="4043737824" sldId="257"/>
            <ac:picMk id="4" creationId="{11D3114C-F130-45CE-9762-E128CFD7729D}"/>
          </ac:picMkLst>
        </pc:picChg>
        <pc:picChg chg="add del mod">
          <ac:chgData name="Beckiee Aldron" userId="62619c8cb2e1126c" providerId="LiveId" clId="{8F7B22C7-7A89-404B-9B72-80B40718B980}" dt="2021-11-25T10:12:53.392" v="1"/>
          <ac:picMkLst>
            <pc:docMk/>
            <pc:sldMk cId="4043737824" sldId="257"/>
            <ac:picMk id="6" creationId="{D7052428-7697-48F7-8C12-993FE158034C}"/>
          </ac:picMkLst>
        </pc:picChg>
        <pc:picChg chg="add mod">
          <ac:chgData name="Beckiee Aldron" userId="62619c8cb2e1126c" providerId="LiveId" clId="{8F7B22C7-7A89-404B-9B72-80B40718B980}" dt="2021-11-25T10:14:33.156" v="3"/>
          <ac:picMkLst>
            <pc:docMk/>
            <pc:sldMk cId="4043737824" sldId="257"/>
            <ac:picMk id="7" creationId="{0B204DC7-66F8-4607-9CA2-AFFA1D7BB5F8}"/>
          </ac:picMkLst>
        </pc:picChg>
      </pc:sldChg>
      <pc:sldChg chg="addSp delSp modSp del mod delAnim">
        <pc:chgData name="Beckiee Aldron" userId="62619c8cb2e1126c" providerId="LiveId" clId="{8F7B22C7-7A89-404B-9B72-80B40718B980}" dt="2021-11-25T10:20:54.796" v="16" actId="2696"/>
        <pc:sldMkLst>
          <pc:docMk/>
          <pc:sldMk cId="191714609" sldId="258"/>
        </pc:sldMkLst>
        <pc:picChg chg="add del mod">
          <ac:chgData name="Beckiee Aldron" userId="62619c8cb2e1126c" providerId="LiveId" clId="{8F7B22C7-7A89-404B-9B72-80B40718B980}" dt="2021-11-25T10:17:40.280" v="6"/>
          <ac:picMkLst>
            <pc:docMk/>
            <pc:sldMk cId="191714609" sldId="258"/>
            <ac:picMk id="4" creationId="{5BD13C8A-44F1-4CE4-90C4-6B52D9A08176}"/>
          </ac:picMkLst>
        </pc:picChg>
        <pc:picChg chg="add del mod">
          <ac:chgData name="Beckiee Aldron" userId="62619c8cb2e1126c" providerId="LiveId" clId="{8F7B22C7-7A89-404B-9B72-80B40718B980}" dt="2021-11-25T10:18:04.558" v="7" actId="478"/>
          <ac:picMkLst>
            <pc:docMk/>
            <pc:sldMk cId="191714609" sldId="258"/>
            <ac:picMk id="5" creationId="{6468E87D-4E12-46D6-B7E6-6072B22B90D6}"/>
          </ac:picMkLst>
        </pc:picChg>
      </pc:sldChg>
      <pc:sldChg chg="addSp modSp mod">
        <pc:chgData name="Beckiee Aldron" userId="62619c8cb2e1126c" providerId="LiveId" clId="{8F7B22C7-7A89-404B-9B72-80B40718B980}" dt="2021-11-25T11:50:24.957" v="2809" actId="313"/>
        <pc:sldMkLst>
          <pc:docMk/>
          <pc:sldMk cId="2960362489" sldId="259"/>
        </pc:sldMkLst>
        <pc:spChg chg="mod">
          <ac:chgData name="Beckiee Aldron" userId="62619c8cb2e1126c" providerId="LiveId" clId="{8F7B22C7-7A89-404B-9B72-80B40718B980}" dt="2021-11-25T11:50:24.957" v="2809" actId="313"/>
          <ac:spMkLst>
            <pc:docMk/>
            <pc:sldMk cId="2960362489" sldId="259"/>
            <ac:spMk id="3" creationId="{49F4C9E3-F54D-48FB-822D-52F716F40A9C}"/>
          </ac:spMkLst>
        </pc:spChg>
        <pc:picChg chg="add mod">
          <ac:chgData name="Beckiee Aldron" userId="62619c8cb2e1126c" providerId="LiveId" clId="{8F7B22C7-7A89-404B-9B72-80B40718B980}" dt="2021-11-25T10:15:56.755" v="4"/>
          <ac:picMkLst>
            <pc:docMk/>
            <pc:sldMk cId="2960362489" sldId="259"/>
            <ac:picMk id="5" creationId="{A2C7D58C-6CC4-40E3-97A4-525656B0B1EC}"/>
          </ac:picMkLst>
        </pc:picChg>
      </pc:sldChg>
      <pc:sldChg chg="addSp delSp modSp new mod">
        <pc:chgData name="Beckiee Aldron" userId="62619c8cb2e1126c" providerId="LiveId" clId="{8F7B22C7-7A89-404B-9B72-80B40718B980}" dt="2021-11-25T11:50:16.576" v="2808"/>
        <pc:sldMkLst>
          <pc:docMk/>
          <pc:sldMk cId="1846304793" sldId="260"/>
        </pc:sldMkLst>
        <pc:spChg chg="del">
          <ac:chgData name="Beckiee Aldron" userId="62619c8cb2e1126c" providerId="LiveId" clId="{8F7B22C7-7A89-404B-9B72-80B40718B980}" dt="2021-11-25T10:19:28.293" v="14" actId="478"/>
          <ac:spMkLst>
            <pc:docMk/>
            <pc:sldMk cId="1846304793" sldId="260"/>
            <ac:spMk id="2" creationId="{71CEC26E-3111-4E48-A5FC-1B4D16F49493}"/>
          </ac:spMkLst>
        </pc:spChg>
        <pc:spChg chg="mod">
          <ac:chgData name="Beckiee Aldron" userId="62619c8cb2e1126c" providerId="LiveId" clId="{8F7B22C7-7A89-404B-9B72-80B40718B980}" dt="2021-11-25T11:50:16.576" v="2808"/>
          <ac:spMkLst>
            <pc:docMk/>
            <pc:sldMk cId="1846304793" sldId="260"/>
            <ac:spMk id="3" creationId="{A90F94FA-0545-4A41-BDA8-5D3C17BB3F58}"/>
          </ac:spMkLst>
        </pc:spChg>
        <pc:picChg chg="add mod">
          <ac:chgData name="Beckiee Aldron" userId="62619c8cb2e1126c" providerId="LiveId" clId="{8F7B22C7-7A89-404B-9B72-80B40718B980}" dt="2021-11-25T10:20:36.163" v="15"/>
          <ac:picMkLst>
            <pc:docMk/>
            <pc:sldMk cId="1846304793" sldId="260"/>
            <ac:picMk id="4" creationId="{2317B496-27A2-4238-A8F7-BF2700D88D95}"/>
          </ac:picMkLst>
        </pc:picChg>
      </pc:sldChg>
      <pc:sldChg chg="addSp modSp new mod">
        <pc:chgData name="Beckiee Aldron" userId="62619c8cb2e1126c" providerId="LiveId" clId="{8F7B22C7-7A89-404B-9B72-80B40718B980}" dt="2021-11-25T11:50:16.576" v="2808"/>
        <pc:sldMkLst>
          <pc:docMk/>
          <pc:sldMk cId="1428664141" sldId="261"/>
        </pc:sldMkLst>
        <pc:spChg chg="mod">
          <ac:chgData name="Beckiee Aldron" userId="62619c8cb2e1126c" providerId="LiveId" clId="{8F7B22C7-7A89-404B-9B72-80B40718B980}" dt="2021-11-25T11:50:16.576" v="2808"/>
          <ac:spMkLst>
            <pc:docMk/>
            <pc:sldMk cId="1428664141" sldId="261"/>
            <ac:spMk id="2" creationId="{FFD6A7ED-3CE4-4400-B4C3-D354BA7FB9E1}"/>
          </ac:spMkLst>
        </pc:spChg>
        <pc:spChg chg="mod">
          <ac:chgData name="Beckiee Aldron" userId="62619c8cb2e1126c" providerId="LiveId" clId="{8F7B22C7-7A89-404B-9B72-80B40718B980}" dt="2021-11-25T11:50:16.576" v="2808"/>
          <ac:spMkLst>
            <pc:docMk/>
            <pc:sldMk cId="1428664141" sldId="261"/>
            <ac:spMk id="3" creationId="{E244DDB5-619C-4F6D-90C0-207E90276A2C}"/>
          </ac:spMkLst>
        </pc:spChg>
        <pc:picChg chg="add mod">
          <ac:chgData name="Beckiee Aldron" userId="62619c8cb2e1126c" providerId="LiveId" clId="{8F7B22C7-7A89-404B-9B72-80B40718B980}" dt="2021-11-25T10:40:10.236" v="1122"/>
          <ac:picMkLst>
            <pc:docMk/>
            <pc:sldMk cId="1428664141" sldId="261"/>
            <ac:picMk id="4" creationId="{1ABD0E56-8580-4841-872F-B799306E90BB}"/>
          </ac:picMkLst>
        </pc:picChg>
      </pc:sldChg>
      <pc:sldChg chg="addSp modSp new mod">
        <pc:chgData name="Beckiee Aldron" userId="62619c8cb2e1126c" providerId="LiveId" clId="{8F7B22C7-7A89-404B-9B72-80B40718B980}" dt="2021-11-25T11:50:16.576" v="2808"/>
        <pc:sldMkLst>
          <pc:docMk/>
          <pc:sldMk cId="1637809396" sldId="262"/>
        </pc:sldMkLst>
        <pc:spChg chg="mod">
          <ac:chgData name="Beckiee Aldron" userId="62619c8cb2e1126c" providerId="LiveId" clId="{8F7B22C7-7A89-404B-9B72-80B40718B980}" dt="2021-11-25T11:50:16.576" v="2808"/>
          <ac:spMkLst>
            <pc:docMk/>
            <pc:sldMk cId="1637809396" sldId="262"/>
            <ac:spMk id="2" creationId="{CC84AD7D-79A1-43C4-B95C-7D0B9BEC0956}"/>
          </ac:spMkLst>
        </pc:spChg>
        <pc:spChg chg="mod">
          <ac:chgData name="Beckiee Aldron" userId="62619c8cb2e1126c" providerId="LiveId" clId="{8F7B22C7-7A89-404B-9B72-80B40718B980}" dt="2021-11-25T11:50:16.576" v="2808"/>
          <ac:spMkLst>
            <pc:docMk/>
            <pc:sldMk cId="1637809396" sldId="262"/>
            <ac:spMk id="3" creationId="{943F0754-EE69-49DA-8010-0D9817719582}"/>
          </ac:spMkLst>
        </pc:spChg>
        <pc:picChg chg="add mod">
          <ac:chgData name="Beckiee Aldron" userId="62619c8cb2e1126c" providerId="LiveId" clId="{8F7B22C7-7A89-404B-9B72-80B40718B980}" dt="2021-11-25T11:31:26.607" v="2092"/>
          <ac:picMkLst>
            <pc:docMk/>
            <pc:sldMk cId="1637809396" sldId="262"/>
            <ac:picMk id="4" creationId="{61D7A090-E9BA-44FD-9B91-5742A0BA06B0}"/>
          </ac:picMkLst>
        </pc:picChg>
      </pc:sldChg>
      <pc:sldChg chg="addSp delSp modSp new mod">
        <pc:chgData name="Beckiee Aldron" userId="62619c8cb2e1126c" providerId="LiveId" clId="{8F7B22C7-7A89-404B-9B72-80B40718B980}" dt="2021-11-25T11:48:47.226" v="2807"/>
        <pc:sldMkLst>
          <pc:docMk/>
          <pc:sldMk cId="1571829954" sldId="263"/>
        </pc:sldMkLst>
        <pc:spChg chg="del">
          <ac:chgData name="Beckiee Aldron" userId="62619c8cb2e1126c" providerId="LiveId" clId="{8F7B22C7-7A89-404B-9B72-80B40718B980}" dt="2021-11-25T11:40:25.250" v="2096" actId="478"/>
          <ac:spMkLst>
            <pc:docMk/>
            <pc:sldMk cId="1571829954" sldId="263"/>
            <ac:spMk id="2" creationId="{0FF370F1-8CC3-428D-9688-8CAF655CE8DE}"/>
          </ac:spMkLst>
        </pc:spChg>
        <pc:spChg chg="mod">
          <ac:chgData name="Beckiee Aldron" userId="62619c8cb2e1126c" providerId="LiveId" clId="{8F7B22C7-7A89-404B-9B72-80B40718B980}" dt="2021-11-25T11:47:18.858" v="2806" actId="20577"/>
          <ac:spMkLst>
            <pc:docMk/>
            <pc:sldMk cId="1571829954" sldId="263"/>
            <ac:spMk id="3" creationId="{95D38060-3FA4-4985-B382-081FF66912B7}"/>
          </ac:spMkLst>
        </pc:spChg>
        <pc:picChg chg="add mod">
          <ac:chgData name="Beckiee Aldron" userId="62619c8cb2e1126c" providerId="LiveId" clId="{8F7B22C7-7A89-404B-9B72-80B40718B980}" dt="2021-11-25T11:48:47.226" v="2807"/>
          <ac:picMkLst>
            <pc:docMk/>
            <pc:sldMk cId="1571829954" sldId="263"/>
            <ac:picMk id="4" creationId="{E96F19DE-1C5C-45E3-90B4-D40C8CBC824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6724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49940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7893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8982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11/25/2021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3429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6484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9794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13506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11/25/2021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18326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2219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9947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smtClean="0"/>
              <a:t>11/25/2021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482956032"/>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sz="8000" dirty="0"/>
              <a:t>Drug Abuse</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r>
              <a:rPr lang="en-US" dirty="0">
                <a:solidFill>
                  <a:schemeClr val="tx1">
                    <a:lumMod val="85000"/>
                    <a:lumOff val="15000"/>
                  </a:schemeClr>
                </a:solidFill>
              </a:rPr>
              <a:t>Why this subject?</a:t>
            </a:r>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
            <a:ext cx="4635315" cy="6857999"/>
          </a:xfrm>
          <a:prstGeom prst="rect">
            <a:avLst/>
          </a:prstGeom>
        </p:spPr>
      </p:pic>
      <p:pic>
        <p:nvPicPr>
          <p:cNvPr id="7" name="Audio 6">
            <a:hlinkClick r:id="" action="ppaction://media"/>
            <a:extLst>
              <a:ext uri="{FF2B5EF4-FFF2-40B4-BE49-F238E27FC236}">
                <a16:creationId xmlns:a16="http://schemas.microsoft.com/office/drawing/2014/main" id="{0B204DC7-66F8-4607-9CA2-AFFA1D7BB5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43737824"/>
      </p:ext>
    </p:extLst>
  </p:cSld>
  <p:clrMapOvr>
    <a:masterClrMapping/>
  </p:clrMapOvr>
  <mc:AlternateContent xmlns:mc="http://schemas.openxmlformats.org/markup-compatibility/2006">
    <mc:Choice xmlns:p14="http://schemas.microsoft.com/office/powerpoint/2010/main" Requires="p14">
      <p:transition spd="slow" p14:dur="2000" advTm="24810"/>
    </mc:Choice>
    <mc:Fallback>
      <p:transition spd="slow" advTm="24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F4C9E3-F54D-48FB-822D-52F716F40A9C}"/>
              </a:ext>
            </a:extLst>
          </p:cNvPr>
          <p:cNvSpPr>
            <a:spLocks noGrp="1"/>
          </p:cNvSpPr>
          <p:nvPr>
            <p:ph idx="1"/>
          </p:nvPr>
        </p:nvSpPr>
        <p:spPr/>
        <p:txBody>
          <a:bodyPr>
            <a:normAutofit/>
          </a:bodyPr>
          <a:lstStyle/>
          <a:p>
            <a:r>
              <a:rPr lang="en-GB" dirty="0"/>
              <a:t>There are some factors that could lead to a person developing an addiction.</a:t>
            </a:r>
          </a:p>
          <a:p>
            <a:r>
              <a:rPr lang="en-GB" dirty="0"/>
              <a:t>Family history of drug abuse</a:t>
            </a:r>
          </a:p>
          <a:p>
            <a:r>
              <a:rPr lang="en-GB" dirty="0"/>
              <a:t>Mental heath issues </a:t>
            </a:r>
          </a:p>
          <a:p>
            <a:r>
              <a:rPr lang="en-GB" dirty="0"/>
              <a:t>Peer pressure </a:t>
            </a:r>
          </a:p>
          <a:p>
            <a:r>
              <a:rPr lang="en-GB" dirty="0"/>
              <a:t>Being homeless  </a:t>
            </a:r>
          </a:p>
          <a:p>
            <a:pPr marL="0" indent="0">
              <a:buNone/>
            </a:pPr>
            <a:endParaRPr lang="en-GB" dirty="0"/>
          </a:p>
          <a:p>
            <a:endParaRPr lang="en-GB" dirty="0"/>
          </a:p>
          <a:p>
            <a:r>
              <a:rPr lang="en-GB" sz="1000" dirty="0"/>
              <a:t>(Mayo foundation for medical education 2021)</a:t>
            </a:r>
          </a:p>
          <a:p>
            <a:endParaRPr lang="en-GB" dirty="0"/>
          </a:p>
        </p:txBody>
      </p:sp>
      <p:sp>
        <p:nvSpPr>
          <p:cNvPr id="4" name="TextBox 3">
            <a:extLst>
              <a:ext uri="{FF2B5EF4-FFF2-40B4-BE49-F238E27FC236}">
                <a16:creationId xmlns:a16="http://schemas.microsoft.com/office/drawing/2014/main" id="{6707D129-1020-4F9E-84A0-FBDE33D03366}"/>
              </a:ext>
            </a:extLst>
          </p:cNvPr>
          <p:cNvSpPr txBox="1"/>
          <p:nvPr/>
        </p:nvSpPr>
        <p:spPr>
          <a:xfrm>
            <a:off x="3295649" y="681037"/>
            <a:ext cx="6381751" cy="707886"/>
          </a:xfrm>
          <a:prstGeom prst="rect">
            <a:avLst/>
          </a:prstGeom>
          <a:noFill/>
        </p:spPr>
        <p:txBody>
          <a:bodyPr wrap="square" rtlCol="0">
            <a:spAutoFit/>
          </a:bodyPr>
          <a:lstStyle/>
          <a:p>
            <a:r>
              <a:rPr lang="en-GB" sz="4000" dirty="0"/>
              <a:t>Developing an addiction </a:t>
            </a:r>
          </a:p>
        </p:txBody>
      </p:sp>
      <p:pic>
        <p:nvPicPr>
          <p:cNvPr id="5" name="Audio 4">
            <a:hlinkClick r:id="" action="ppaction://media"/>
            <a:extLst>
              <a:ext uri="{FF2B5EF4-FFF2-40B4-BE49-F238E27FC236}">
                <a16:creationId xmlns:a16="http://schemas.microsoft.com/office/drawing/2014/main" id="{A2C7D58C-6CC4-40E3-97A4-525656B0B1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60362489"/>
      </p:ext>
    </p:extLst>
  </p:cSld>
  <p:clrMapOvr>
    <a:masterClrMapping/>
  </p:clrMapOvr>
  <mc:AlternateContent xmlns:mc="http://schemas.openxmlformats.org/markup-compatibility/2006">
    <mc:Choice xmlns:p14="http://schemas.microsoft.com/office/powerpoint/2010/main" Requires="p14">
      <p:transition spd="slow" p14:dur="2000" advTm="45137"/>
    </mc:Choice>
    <mc:Fallback>
      <p:transition spd="slow" advTm="45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0F94FA-0545-4A41-BDA8-5D3C17BB3F58}"/>
              </a:ext>
            </a:extLst>
          </p:cNvPr>
          <p:cNvSpPr>
            <a:spLocks noGrp="1"/>
          </p:cNvSpPr>
          <p:nvPr>
            <p:ph idx="1"/>
          </p:nvPr>
        </p:nvSpPr>
        <p:spPr/>
        <p:txBody>
          <a:bodyPr/>
          <a:lstStyle/>
          <a:p>
            <a:pPr marL="0" indent="0">
              <a:buNone/>
            </a:pPr>
            <a:br>
              <a:rPr lang="en-GB" sz="2800" dirty="0"/>
            </a:br>
            <a:r>
              <a:rPr lang="en-GB" sz="2800" dirty="0">
                <a:latin typeface="Times New Roman" panose="02020603050405020304" pitchFamily="18" charset="0"/>
              </a:rPr>
              <a:t>The misuse of drugs can start at any age, it can effect anyone. </a:t>
            </a:r>
            <a:r>
              <a:rPr lang="en-GB" sz="2800" b="0" i="0" dirty="0">
                <a:effectLst/>
                <a:latin typeface="Times New Roman" panose="02020603050405020304" pitchFamily="18" charset="0"/>
              </a:rPr>
              <a:t> A report from National Statistics, (2019) indicates that Swansea in Wales has the highest rate of deaths, as a result of drug overdoses.</a:t>
            </a:r>
            <a:br>
              <a:rPr lang="en-GB" sz="2800" b="0" i="0" dirty="0">
                <a:effectLst/>
                <a:latin typeface="Times New Roman" panose="02020603050405020304" pitchFamily="18" charset="0"/>
              </a:rPr>
            </a:br>
            <a:r>
              <a:rPr lang="en-GB" sz="2800" dirty="0">
                <a:latin typeface="Times New Roman" panose="02020603050405020304" pitchFamily="18" charset="0"/>
              </a:rPr>
              <a:t>The shocking statistics show that the number of people dying from accidental drug over doses have risen by 84% over the last 10 years </a:t>
            </a:r>
            <a:r>
              <a:rPr lang="en-GB" sz="2800" dirty="0" err="1">
                <a:latin typeface="Times New Roman" panose="02020603050405020304" pitchFamily="18" charset="0"/>
              </a:rPr>
              <a:t>WalesOnline</a:t>
            </a:r>
            <a:r>
              <a:rPr lang="en-GB" sz="2800" dirty="0">
                <a:latin typeface="Times New Roman" panose="02020603050405020304" pitchFamily="18" charset="0"/>
              </a:rPr>
              <a:t> (2018).</a:t>
            </a:r>
            <a:br>
              <a:rPr lang="en-GB" sz="2800" dirty="0"/>
            </a:br>
            <a:endParaRPr lang="en-GB" dirty="0"/>
          </a:p>
        </p:txBody>
      </p:sp>
      <p:pic>
        <p:nvPicPr>
          <p:cNvPr id="4" name="Audio 3">
            <a:hlinkClick r:id="" action="ppaction://media"/>
            <a:extLst>
              <a:ext uri="{FF2B5EF4-FFF2-40B4-BE49-F238E27FC236}">
                <a16:creationId xmlns:a16="http://schemas.microsoft.com/office/drawing/2014/main" id="{2317B496-27A2-4238-A8F7-BF2700D88D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46304793"/>
      </p:ext>
    </p:extLst>
  </p:cSld>
  <p:clrMapOvr>
    <a:masterClrMapping/>
  </p:clrMapOvr>
  <mc:AlternateContent xmlns:mc="http://schemas.openxmlformats.org/markup-compatibility/2006">
    <mc:Choice xmlns:p14="http://schemas.microsoft.com/office/powerpoint/2010/main" Requires="p14">
      <p:transition spd="slow" p14:dur="2000" advTm="28538"/>
    </mc:Choice>
    <mc:Fallback>
      <p:transition spd="slow" advTm="28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6A7ED-3CE4-4400-B4C3-D354BA7FB9E1}"/>
              </a:ext>
            </a:extLst>
          </p:cNvPr>
          <p:cNvSpPr>
            <a:spLocks noGrp="1"/>
          </p:cNvSpPr>
          <p:nvPr>
            <p:ph type="title"/>
          </p:nvPr>
        </p:nvSpPr>
        <p:spPr/>
        <p:txBody>
          <a:bodyPr/>
          <a:lstStyle/>
          <a:p>
            <a:r>
              <a:rPr lang="en-GB" dirty="0"/>
              <a:t>Who can help?</a:t>
            </a:r>
          </a:p>
        </p:txBody>
      </p:sp>
      <p:sp>
        <p:nvSpPr>
          <p:cNvPr id="3" name="Content Placeholder 2">
            <a:extLst>
              <a:ext uri="{FF2B5EF4-FFF2-40B4-BE49-F238E27FC236}">
                <a16:creationId xmlns:a16="http://schemas.microsoft.com/office/drawing/2014/main" id="{E244DDB5-619C-4F6D-90C0-207E90276A2C}"/>
              </a:ext>
            </a:extLst>
          </p:cNvPr>
          <p:cNvSpPr>
            <a:spLocks noGrp="1"/>
          </p:cNvSpPr>
          <p:nvPr>
            <p:ph idx="1"/>
          </p:nvPr>
        </p:nvSpPr>
        <p:spPr/>
        <p:txBody>
          <a:bodyPr/>
          <a:lstStyle/>
          <a:p>
            <a:r>
              <a:rPr lang="en-GB" dirty="0"/>
              <a:t>If the service user were to attend their doctors, they can be referred to their local treatment service provider. One of the providers for this service is </a:t>
            </a:r>
            <a:r>
              <a:rPr lang="en-GB" b="0" i="0" dirty="0">
                <a:solidFill>
                  <a:srgbClr val="000000"/>
                </a:solidFill>
                <a:effectLst/>
                <a:latin typeface="Times New Roman" panose="02020603050405020304" pitchFamily="18" charset="0"/>
              </a:rPr>
              <a:t> Welsh centre for Action on dependency and addiction (WCADA) in 2018 there was over 1100 individuals referred to them for help and support (WCADA, 2018).</a:t>
            </a:r>
            <a:endParaRPr lang="en-GB" dirty="0"/>
          </a:p>
          <a:p>
            <a:r>
              <a:rPr lang="en-GB" dirty="0"/>
              <a:t>Help can also be obtained online from website such as talk to frank, they have a list of hotlines for drug and mental heath to be accessed. </a:t>
            </a:r>
          </a:p>
        </p:txBody>
      </p:sp>
      <p:pic>
        <p:nvPicPr>
          <p:cNvPr id="4" name="Audio 3">
            <a:hlinkClick r:id="" action="ppaction://media"/>
            <a:extLst>
              <a:ext uri="{FF2B5EF4-FFF2-40B4-BE49-F238E27FC236}">
                <a16:creationId xmlns:a16="http://schemas.microsoft.com/office/drawing/2014/main" id="{1ABD0E56-8580-4841-872F-B799306E90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428664141"/>
      </p:ext>
    </p:extLst>
  </p:cSld>
  <p:clrMapOvr>
    <a:masterClrMapping/>
  </p:clrMapOvr>
  <mc:AlternateContent xmlns:mc="http://schemas.openxmlformats.org/markup-compatibility/2006">
    <mc:Choice xmlns:p14="http://schemas.microsoft.com/office/powerpoint/2010/main" Requires="p14">
      <p:transition spd="slow" p14:dur="2000" advTm="36974"/>
    </mc:Choice>
    <mc:Fallback>
      <p:transition spd="slow" advTm="36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4AD7D-79A1-43C4-B95C-7D0B9BEC0956}"/>
              </a:ext>
            </a:extLst>
          </p:cNvPr>
          <p:cNvSpPr>
            <a:spLocks noGrp="1"/>
          </p:cNvSpPr>
          <p:nvPr>
            <p:ph type="title"/>
          </p:nvPr>
        </p:nvSpPr>
        <p:spPr/>
        <p:txBody>
          <a:bodyPr/>
          <a:lstStyle/>
          <a:p>
            <a:r>
              <a:rPr lang="en-GB" dirty="0"/>
              <a:t>The problem </a:t>
            </a:r>
          </a:p>
        </p:txBody>
      </p:sp>
      <p:sp>
        <p:nvSpPr>
          <p:cNvPr id="3" name="Content Placeholder 2">
            <a:extLst>
              <a:ext uri="{FF2B5EF4-FFF2-40B4-BE49-F238E27FC236}">
                <a16:creationId xmlns:a16="http://schemas.microsoft.com/office/drawing/2014/main" id="{943F0754-EE69-49DA-8010-0D9817719582}"/>
              </a:ext>
            </a:extLst>
          </p:cNvPr>
          <p:cNvSpPr>
            <a:spLocks noGrp="1"/>
          </p:cNvSpPr>
          <p:nvPr>
            <p:ph idx="1"/>
          </p:nvPr>
        </p:nvSpPr>
        <p:spPr/>
        <p:txBody>
          <a:bodyPr>
            <a:normAutofit lnSpcReduction="10000"/>
          </a:bodyPr>
          <a:lstStyle/>
          <a:p>
            <a:pPr marL="0" indent="0">
              <a:buNone/>
            </a:pPr>
            <a:r>
              <a:rPr lang="en-GB" dirty="0"/>
              <a:t>The problem is most of the support for drug users are under funded and have long waiting lists. </a:t>
            </a:r>
          </a:p>
          <a:p>
            <a:pPr marL="0" indent="0">
              <a:buNone/>
            </a:pPr>
            <a:r>
              <a:rPr lang="en-GB" dirty="0"/>
              <a:t>One of the leading charities is WCADA, they get their funding from the Welsh Government they receive approximately £3,000,000 per year. Each service user to treat can cost between £2000-£5000 per week.</a:t>
            </a:r>
          </a:p>
          <a:p>
            <a:pPr marL="0" indent="0">
              <a:buNone/>
            </a:pPr>
            <a:r>
              <a:rPr lang="en-GB" dirty="0"/>
              <a:t>There is some help they can obtain quickly such as methadone prescriptions. Drug missus costs the NHS £500 Million per year (NHS 2021).</a:t>
            </a:r>
          </a:p>
          <a:p>
            <a:pPr marL="0" indent="0">
              <a:buNone/>
            </a:pPr>
            <a:r>
              <a:rPr lang="en-GB" dirty="0"/>
              <a:t>Seeking counselling and drug therapy can be a pretty long wait up to 6 months to a year which could then lead the user to relapse </a:t>
            </a:r>
            <a:r>
              <a:rPr lang="en-GB" b="0" i="0" dirty="0">
                <a:solidFill>
                  <a:srgbClr val="000000"/>
                </a:solidFill>
                <a:effectLst/>
                <a:latin typeface="Times New Roman" panose="02020603050405020304" pitchFamily="18" charset="0"/>
              </a:rPr>
              <a:t>(WCADA, 2021).</a:t>
            </a:r>
            <a:endParaRPr lang="en-GB" dirty="0"/>
          </a:p>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61D7A090-E9BA-44FD-9B91-5742A0BA06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37809396"/>
      </p:ext>
    </p:extLst>
  </p:cSld>
  <p:clrMapOvr>
    <a:masterClrMapping/>
  </p:clrMapOvr>
  <mc:AlternateContent xmlns:mc="http://schemas.openxmlformats.org/markup-compatibility/2006">
    <mc:Choice xmlns:p14="http://schemas.microsoft.com/office/powerpoint/2010/main" Requires="p14">
      <p:transition spd="slow" p14:dur="2000" advTm="53134"/>
    </mc:Choice>
    <mc:Fallback>
      <p:transition spd="slow" advTm="53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D38060-3FA4-4985-B382-081FF66912B7}"/>
              </a:ext>
            </a:extLst>
          </p:cNvPr>
          <p:cNvSpPr>
            <a:spLocks noGrp="1"/>
          </p:cNvSpPr>
          <p:nvPr>
            <p:ph idx="1"/>
          </p:nvPr>
        </p:nvSpPr>
        <p:spPr>
          <a:xfrm>
            <a:off x="640080" y="614045"/>
            <a:ext cx="10515600" cy="4351338"/>
          </a:xfrm>
        </p:spPr>
        <p:txBody>
          <a:bodyPr/>
          <a:lstStyle/>
          <a:p>
            <a:r>
              <a:rPr lang="en-GB" dirty="0"/>
              <a:t>Inconclusion, there should be more help widely available for people battling with addiction.</a:t>
            </a:r>
          </a:p>
          <a:p>
            <a:r>
              <a:rPr lang="en-GB" dirty="0"/>
              <a:t>There needs to be more early intervention put in place such as assemblies held at schools to warn children about the dangers of drug misuse, how to seek help if they are already got an addiction or if they are living with somebody addicted to drugs.</a:t>
            </a:r>
          </a:p>
          <a:p>
            <a:r>
              <a:rPr lang="en-GB" dirty="0"/>
              <a:t>Maybe if the message got across to these young people it would not lead to them misusing drugs, therefore drug misuse would not impact the NHS so much. </a:t>
            </a:r>
          </a:p>
        </p:txBody>
      </p:sp>
      <p:pic>
        <p:nvPicPr>
          <p:cNvPr id="4" name="Audio 3">
            <a:hlinkClick r:id="" action="ppaction://media"/>
            <a:extLst>
              <a:ext uri="{FF2B5EF4-FFF2-40B4-BE49-F238E27FC236}">
                <a16:creationId xmlns:a16="http://schemas.microsoft.com/office/drawing/2014/main" id="{E96F19DE-1C5C-45E3-90B4-D40C8CBC82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71829954"/>
      </p:ext>
    </p:extLst>
  </p:cSld>
  <p:clrMapOvr>
    <a:masterClrMapping/>
  </p:clrMapOvr>
  <mc:AlternateContent xmlns:mc="http://schemas.openxmlformats.org/markup-compatibility/2006">
    <mc:Choice xmlns:p14="http://schemas.microsoft.com/office/powerpoint/2010/main" Requires="p14">
      <p:transition spd="slow" p14:dur="2000" advTm="35137"/>
    </mc:Choice>
    <mc:Fallback>
      <p:transition spd="slow" advTm="35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129</TotalTime>
  <Words>421</Words>
  <Application>Microsoft Office PowerPoint</Application>
  <PresentationFormat>Widescreen</PresentationFormat>
  <Paragraphs>24</Paragraphs>
  <Slides>6</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Drug Abuse</vt:lpstr>
      <vt:lpstr>PowerPoint Presentation</vt:lpstr>
      <vt:lpstr>PowerPoint Presentation</vt:lpstr>
      <vt:lpstr>Who can help?</vt:lpstr>
      <vt:lpstr>The problem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 Abuse</dc:title>
  <dc:creator>Beckiee Aldron</dc:creator>
  <cp:lastModifiedBy>Beckiee Aldron</cp:lastModifiedBy>
  <cp:revision>1</cp:revision>
  <dcterms:created xsi:type="dcterms:W3CDTF">2021-11-25T09:40:53Z</dcterms:created>
  <dcterms:modified xsi:type="dcterms:W3CDTF">2021-11-25T11:50:42Z</dcterms:modified>
</cp:coreProperties>
</file>