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59" r:id="rId5"/>
    <p:sldId id="262" r:id="rId6"/>
    <p:sldId id="260" r:id="rId7"/>
    <p:sldId id="261"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79" d="100"/>
          <a:sy n="79" d="100"/>
        </p:scale>
        <p:origin x="88" y="9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44B6D9-C463-4278-A4EB-6453C70F91B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8C3E8ED-9916-4941-9E29-888172B179CA}">
      <dgm:prSet/>
      <dgm:spPr/>
      <dgm:t>
        <a:bodyPr/>
        <a:lstStyle/>
        <a:p>
          <a:r>
            <a:rPr lang="en-GB"/>
            <a:t>From the observations and statistics do you think it is fair to conclude that the town is suited to house a wide range of independent shops?  Based upon:</a:t>
          </a:r>
          <a:endParaRPr lang="en-US"/>
        </a:p>
      </dgm:t>
    </dgm:pt>
    <dgm:pt modelId="{060FAAD7-2C52-45A7-8C0C-349553FBAA67}" type="parTrans" cxnId="{89AC5F96-C9A6-4437-A238-13197D4613C5}">
      <dgm:prSet/>
      <dgm:spPr/>
      <dgm:t>
        <a:bodyPr/>
        <a:lstStyle/>
        <a:p>
          <a:endParaRPr lang="en-US"/>
        </a:p>
      </dgm:t>
    </dgm:pt>
    <dgm:pt modelId="{DCEA3F1D-AC77-4001-A541-3EB2682E28B9}" type="sibTrans" cxnId="{89AC5F96-C9A6-4437-A238-13197D4613C5}">
      <dgm:prSet/>
      <dgm:spPr/>
      <dgm:t>
        <a:bodyPr/>
        <a:lstStyle/>
        <a:p>
          <a:endParaRPr lang="en-US"/>
        </a:p>
      </dgm:t>
    </dgm:pt>
    <dgm:pt modelId="{39ED1BFB-AB21-43A4-A8DC-8D2B2795DB1A}">
      <dgm:prSet/>
      <dgm:spPr/>
      <dgm:t>
        <a:bodyPr/>
        <a:lstStyle/>
        <a:p>
          <a:r>
            <a:rPr lang="en-GB"/>
            <a:t>Age of residents assuming many are retired.</a:t>
          </a:r>
          <a:endParaRPr lang="en-US"/>
        </a:p>
      </dgm:t>
    </dgm:pt>
    <dgm:pt modelId="{65913EFE-0AFF-41DB-8A01-1266E68B9B67}" type="parTrans" cxnId="{E427091C-DE25-4DF4-AF6B-D8CB954DC70F}">
      <dgm:prSet/>
      <dgm:spPr/>
      <dgm:t>
        <a:bodyPr/>
        <a:lstStyle/>
        <a:p>
          <a:endParaRPr lang="en-US"/>
        </a:p>
      </dgm:t>
    </dgm:pt>
    <dgm:pt modelId="{FA23677A-7A06-4797-A817-9A748462ECA0}" type="sibTrans" cxnId="{E427091C-DE25-4DF4-AF6B-D8CB954DC70F}">
      <dgm:prSet/>
      <dgm:spPr/>
      <dgm:t>
        <a:bodyPr/>
        <a:lstStyle/>
        <a:p>
          <a:endParaRPr lang="en-US"/>
        </a:p>
      </dgm:t>
    </dgm:pt>
    <dgm:pt modelId="{3FFCB5E3-C890-4091-B80E-3BD6CA35D923}">
      <dgm:prSet/>
      <dgm:spPr/>
      <dgm:t>
        <a:bodyPr/>
        <a:lstStyle/>
        <a:p>
          <a:r>
            <a:rPr lang="en-GB"/>
            <a:t>The level of people owning their homes in above the Wales average</a:t>
          </a:r>
          <a:endParaRPr lang="en-US"/>
        </a:p>
      </dgm:t>
    </dgm:pt>
    <dgm:pt modelId="{23AD6654-1D8B-413D-B241-8F20E2505025}" type="parTrans" cxnId="{260B5630-F602-4CBE-89F1-D2161424D845}">
      <dgm:prSet/>
      <dgm:spPr/>
      <dgm:t>
        <a:bodyPr/>
        <a:lstStyle/>
        <a:p>
          <a:endParaRPr lang="en-US"/>
        </a:p>
      </dgm:t>
    </dgm:pt>
    <dgm:pt modelId="{16828E95-EF02-4CEC-911B-07A6C1FB6DF8}" type="sibTrans" cxnId="{260B5630-F602-4CBE-89F1-D2161424D845}">
      <dgm:prSet/>
      <dgm:spPr/>
      <dgm:t>
        <a:bodyPr/>
        <a:lstStyle/>
        <a:p>
          <a:endParaRPr lang="en-US"/>
        </a:p>
      </dgm:t>
    </dgm:pt>
    <dgm:pt modelId="{FF215A23-A38C-48D0-AFAE-A1B21480C3C7}">
      <dgm:prSet/>
      <dgm:spPr/>
      <dgm:t>
        <a:bodyPr/>
        <a:lstStyle/>
        <a:p>
          <a:r>
            <a:rPr lang="en-GB"/>
            <a:t>What other statistic would be useful to research in order to answer the question above?</a:t>
          </a:r>
          <a:endParaRPr lang="en-US"/>
        </a:p>
      </dgm:t>
    </dgm:pt>
    <dgm:pt modelId="{4DC5B4E3-7EEF-45F5-A358-033B163A7040}" type="parTrans" cxnId="{FD88D49C-5CA4-4274-965B-5FE6AB480693}">
      <dgm:prSet/>
      <dgm:spPr/>
      <dgm:t>
        <a:bodyPr/>
        <a:lstStyle/>
        <a:p>
          <a:endParaRPr lang="en-US"/>
        </a:p>
      </dgm:t>
    </dgm:pt>
    <dgm:pt modelId="{7813781E-6304-484A-9441-408F22DC768A}" type="sibTrans" cxnId="{FD88D49C-5CA4-4274-965B-5FE6AB480693}">
      <dgm:prSet/>
      <dgm:spPr/>
      <dgm:t>
        <a:bodyPr/>
        <a:lstStyle/>
        <a:p>
          <a:endParaRPr lang="en-US"/>
        </a:p>
      </dgm:t>
    </dgm:pt>
    <dgm:pt modelId="{56195625-9A77-4EE7-A30C-84B0A00812B9}" type="pres">
      <dgm:prSet presAssocID="{F944B6D9-C463-4278-A4EB-6453C70F91B3}" presName="linear" presStyleCnt="0">
        <dgm:presLayoutVars>
          <dgm:animLvl val="lvl"/>
          <dgm:resizeHandles val="exact"/>
        </dgm:presLayoutVars>
      </dgm:prSet>
      <dgm:spPr/>
    </dgm:pt>
    <dgm:pt modelId="{6F4243C8-71DA-44EA-A63E-31445DBA41BA}" type="pres">
      <dgm:prSet presAssocID="{48C3E8ED-9916-4941-9E29-888172B179CA}" presName="parentText" presStyleLbl="node1" presStyleIdx="0" presStyleCnt="4">
        <dgm:presLayoutVars>
          <dgm:chMax val="0"/>
          <dgm:bulletEnabled val="1"/>
        </dgm:presLayoutVars>
      </dgm:prSet>
      <dgm:spPr/>
    </dgm:pt>
    <dgm:pt modelId="{1069BD7D-D87B-46B8-AB3E-2AD3BE2F99CD}" type="pres">
      <dgm:prSet presAssocID="{DCEA3F1D-AC77-4001-A541-3EB2682E28B9}" presName="spacer" presStyleCnt="0"/>
      <dgm:spPr/>
    </dgm:pt>
    <dgm:pt modelId="{F3AEF87B-8844-4C60-B66D-D20737283198}" type="pres">
      <dgm:prSet presAssocID="{39ED1BFB-AB21-43A4-A8DC-8D2B2795DB1A}" presName="parentText" presStyleLbl="node1" presStyleIdx="1" presStyleCnt="4">
        <dgm:presLayoutVars>
          <dgm:chMax val="0"/>
          <dgm:bulletEnabled val="1"/>
        </dgm:presLayoutVars>
      </dgm:prSet>
      <dgm:spPr/>
    </dgm:pt>
    <dgm:pt modelId="{7AB8E4C2-DFD7-4212-B233-587987DFD2F5}" type="pres">
      <dgm:prSet presAssocID="{FA23677A-7A06-4797-A817-9A748462ECA0}" presName="spacer" presStyleCnt="0"/>
      <dgm:spPr/>
    </dgm:pt>
    <dgm:pt modelId="{20B1D21A-9FF3-4B34-A5F2-9255C5BAEEBF}" type="pres">
      <dgm:prSet presAssocID="{3FFCB5E3-C890-4091-B80E-3BD6CA35D923}" presName="parentText" presStyleLbl="node1" presStyleIdx="2" presStyleCnt="4">
        <dgm:presLayoutVars>
          <dgm:chMax val="0"/>
          <dgm:bulletEnabled val="1"/>
        </dgm:presLayoutVars>
      </dgm:prSet>
      <dgm:spPr/>
    </dgm:pt>
    <dgm:pt modelId="{8A360588-C81B-4D03-B736-DDCF9A8BF433}" type="pres">
      <dgm:prSet presAssocID="{16828E95-EF02-4CEC-911B-07A6C1FB6DF8}" presName="spacer" presStyleCnt="0"/>
      <dgm:spPr/>
    </dgm:pt>
    <dgm:pt modelId="{10657001-6F31-4A63-883F-93EEDECB35B8}" type="pres">
      <dgm:prSet presAssocID="{FF215A23-A38C-48D0-AFAE-A1B21480C3C7}" presName="parentText" presStyleLbl="node1" presStyleIdx="3" presStyleCnt="4">
        <dgm:presLayoutVars>
          <dgm:chMax val="0"/>
          <dgm:bulletEnabled val="1"/>
        </dgm:presLayoutVars>
      </dgm:prSet>
      <dgm:spPr/>
    </dgm:pt>
  </dgm:ptLst>
  <dgm:cxnLst>
    <dgm:cxn modelId="{E427091C-DE25-4DF4-AF6B-D8CB954DC70F}" srcId="{F944B6D9-C463-4278-A4EB-6453C70F91B3}" destId="{39ED1BFB-AB21-43A4-A8DC-8D2B2795DB1A}" srcOrd="1" destOrd="0" parTransId="{65913EFE-0AFF-41DB-8A01-1266E68B9B67}" sibTransId="{FA23677A-7A06-4797-A817-9A748462ECA0}"/>
    <dgm:cxn modelId="{A3E5512F-FB2F-4A0F-9152-5AD23A096200}" type="presOf" srcId="{FF215A23-A38C-48D0-AFAE-A1B21480C3C7}" destId="{10657001-6F31-4A63-883F-93EEDECB35B8}" srcOrd="0" destOrd="0" presId="urn:microsoft.com/office/officeart/2005/8/layout/vList2"/>
    <dgm:cxn modelId="{260B5630-F602-4CBE-89F1-D2161424D845}" srcId="{F944B6D9-C463-4278-A4EB-6453C70F91B3}" destId="{3FFCB5E3-C890-4091-B80E-3BD6CA35D923}" srcOrd="2" destOrd="0" parTransId="{23AD6654-1D8B-413D-B241-8F20E2505025}" sibTransId="{16828E95-EF02-4CEC-911B-07A6C1FB6DF8}"/>
    <dgm:cxn modelId="{9C89E55E-B7BE-4654-9FB3-A9416AD0C2EB}" type="presOf" srcId="{39ED1BFB-AB21-43A4-A8DC-8D2B2795DB1A}" destId="{F3AEF87B-8844-4C60-B66D-D20737283198}" srcOrd="0" destOrd="0" presId="urn:microsoft.com/office/officeart/2005/8/layout/vList2"/>
    <dgm:cxn modelId="{C5830941-51C2-41E4-825A-9A92028D39AD}" type="presOf" srcId="{48C3E8ED-9916-4941-9E29-888172B179CA}" destId="{6F4243C8-71DA-44EA-A63E-31445DBA41BA}" srcOrd="0" destOrd="0" presId="urn:microsoft.com/office/officeart/2005/8/layout/vList2"/>
    <dgm:cxn modelId="{EB236E91-D0C7-4464-A059-A7804079EEAC}" type="presOf" srcId="{F944B6D9-C463-4278-A4EB-6453C70F91B3}" destId="{56195625-9A77-4EE7-A30C-84B0A00812B9}" srcOrd="0" destOrd="0" presId="urn:microsoft.com/office/officeart/2005/8/layout/vList2"/>
    <dgm:cxn modelId="{89AC5F96-C9A6-4437-A238-13197D4613C5}" srcId="{F944B6D9-C463-4278-A4EB-6453C70F91B3}" destId="{48C3E8ED-9916-4941-9E29-888172B179CA}" srcOrd="0" destOrd="0" parTransId="{060FAAD7-2C52-45A7-8C0C-349553FBAA67}" sibTransId="{DCEA3F1D-AC77-4001-A541-3EB2682E28B9}"/>
    <dgm:cxn modelId="{FD88D49C-5CA4-4274-965B-5FE6AB480693}" srcId="{F944B6D9-C463-4278-A4EB-6453C70F91B3}" destId="{FF215A23-A38C-48D0-AFAE-A1B21480C3C7}" srcOrd="3" destOrd="0" parTransId="{4DC5B4E3-7EEF-45F5-A358-033B163A7040}" sibTransId="{7813781E-6304-484A-9441-408F22DC768A}"/>
    <dgm:cxn modelId="{7B44BEE9-E585-40BC-8217-D29BFE7D18F3}" type="presOf" srcId="{3FFCB5E3-C890-4091-B80E-3BD6CA35D923}" destId="{20B1D21A-9FF3-4B34-A5F2-9255C5BAEEBF}" srcOrd="0" destOrd="0" presId="urn:microsoft.com/office/officeart/2005/8/layout/vList2"/>
    <dgm:cxn modelId="{138D21D6-FA4E-4EE6-852E-9F533288FE0D}" type="presParOf" srcId="{56195625-9A77-4EE7-A30C-84B0A00812B9}" destId="{6F4243C8-71DA-44EA-A63E-31445DBA41BA}" srcOrd="0" destOrd="0" presId="urn:microsoft.com/office/officeart/2005/8/layout/vList2"/>
    <dgm:cxn modelId="{79C5BB97-B35C-4D4F-A5DE-4A62E4A1FEA8}" type="presParOf" srcId="{56195625-9A77-4EE7-A30C-84B0A00812B9}" destId="{1069BD7D-D87B-46B8-AB3E-2AD3BE2F99CD}" srcOrd="1" destOrd="0" presId="urn:microsoft.com/office/officeart/2005/8/layout/vList2"/>
    <dgm:cxn modelId="{5772BB5A-6DD7-474A-B775-4F0F73300BB0}" type="presParOf" srcId="{56195625-9A77-4EE7-A30C-84B0A00812B9}" destId="{F3AEF87B-8844-4C60-B66D-D20737283198}" srcOrd="2" destOrd="0" presId="urn:microsoft.com/office/officeart/2005/8/layout/vList2"/>
    <dgm:cxn modelId="{3A1DAED0-0045-4F30-90F8-A102F85172D4}" type="presParOf" srcId="{56195625-9A77-4EE7-A30C-84B0A00812B9}" destId="{7AB8E4C2-DFD7-4212-B233-587987DFD2F5}" srcOrd="3" destOrd="0" presId="urn:microsoft.com/office/officeart/2005/8/layout/vList2"/>
    <dgm:cxn modelId="{C312B77C-3C9E-4F7E-9E60-A4930397239A}" type="presParOf" srcId="{56195625-9A77-4EE7-A30C-84B0A00812B9}" destId="{20B1D21A-9FF3-4B34-A5F2-9255C5BAEEBF}" srcOrd="4" destOrd="0" presId="urn:microsoft.com/office/officeart/2005/8/layout/vList2"/>
    <dgm:cxn modelId="{746586A6-6255-431B-A9ED-F97317E9C538}" type="presParOf" srcId="{56195625-9A77-4EE7-A30C-84B0A00812B9}" destId="{8A360588-C81B-4D03-B736-DDCF9A8BF433}" srcOrd="5" destOrd="0" presId="urn:microsoft.com/office/officeart/2005/8/layout/vList2"/>
    <dgm:cxn modelId="{26AD23C2-6562-463E-84D5-AF1CC190984A}" type="presParOf" srcId="{56195625-9A77-4EE7-A30C-84B0A00812B9}" destId="{10657001-6F31-4A63-883F-93EEDECB35B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B47EA6-AC16-4AFB-89D9-6927586E1742}"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E61986D7-6457-40F2-9491-0A35B4992E46}">
      <dgm:prSet/>
      <dgm:spPr/>
      <dgm:t>
        <a:bodyPr/>
        <a:lstStyle/>
        <a:p>
          <a:r>
            <a:rPr lang="en-GB"/>
            <a:t>Group discussions:</a:t>
          </a:r>
          <a:endParaRPr lang="en-US"/>
        </a:p>
      </dgm:t>
    </dgm:pt>
    <dgm:pt modelId="{5530074D-47BE-4E00-8C2B-A803DC0987AF}" type="parTrans" cxnId="{4D22E95C-9976-4181-A154-7B107ACCB6AE}">
      <dgm:prSet/>
      <dgm:spPr/>
      <dgm:t>
        <a:bodyPr/>
        <a:lstStyle/>
        <a:p>
          <a:endParaRPr lang="en-US"/>
        </a:p>
      </dgm:t>
    </dgm:pt>
    <dgm:pt modelId="{8B251AEB-7A5A-4B79-9EAF-BF6395BF15FD}" type="sibTrans" cxnId="{4D22E95C-9976-4181-A154-7B107ACCB6AE}">
      <dgm:prSet/>
      <dgm:spPr/>
      <dgm:t>
        <a:bodyPr/>
        <a:lstStyle/>
        <a:p>
          <a:endParaRPr lang="en-US"/>
        </a:p>
      </dgm:t>
    </dgm:pt>
    <dgm:pt modelId="{4053850E-5549-420D-B4BA-71ED5C926B22}">
      <dgm:prSet/>
      <dgm:spPr/>
      <dgm:t>
        <a:bodyPr/>
        <a:lstStyle/>
        <a:p>
          <a:r>
            <a:rPr lang="en-GB"/>
            <a:t>What makes Newcastle Emlyn unique?</a:t>
          </a:r>
          <a:endParaRPr lang="en-US"/>
        </a:p>
      </dgm:t>
    </dgm:pt>
    <dgm:pt modelId="{D64C61C8-220D-4A3A-9A2A-618FA95283BF}" type="parTrans" cxnId="{C105A4F5-2DEA-4A34-8D3A-97D8B4AA54D2}">
      <dgm:prSet/>
      <dgm:spPr/>
      <dgm:t>
        <a:bodyPr/>
        <a:lstStyle/>
        <a:p>
          <a:endParaRPr lang="en-US"/>
        </a:p>
      </dgm:t>
    </dgm:pt>
    <dgm:pt modelId="{437B221F-0113-4C5D-B022-F4BB1796F781}" type="sibTrans" cxnId="{C105A4F5-2DEA-4A34-8D3A-97D8B4AA54D2}">
      <dgm:prSet/>
      <dgm:spPr/>
      <dgm:t>
        <a:bodyPr/>
        <a:lstStyle/>
        <a:p>
          <a:endParaRPr lang="en-US"/>
        </a:p>
      </dgm:t>
    </dgm:pt>
    <dgm:pt modelId="{10D3E099-FBF3-43BC-B54B-1DF2E45FA0E9}">
      <dgm:prSet/>
      <dgm:spPr/>
      <dgm:t>
        <a:bodyPr/>
        <a:lstStyle/>
        <a:p>
          <a:r>
            <a:rPr lang="en-GB"/>
            <a:t>Would the key principles of start up weekend work in Newcastle emlyn?</a:t>
          </a:r>
          <a:endParaRPr lang="en-US"/>
        </a:p>
      </dgm:t>
    </dgm:pt>
    <dgm:pt modelId="{401AC7DE-AD1F-4D67-896A-D682B26AFCC5}" type="parTrans" cxnId="{0ED5F97E-E624-4769-B6AA-136FA52BC877}">
      <dgm:prSet/>
      <dgm:spPr/>
      <dgm:t>
        <a:bodyPr/>
        <a:lstStyle/>
        <a:p>
          <a:endParaRPr lang="en-US"/>
        </a:p>
      </dgm:t>
    </dgm:pt>
    <dgm:pt modelId="{1325A068-957C-4FF3-A310-53E79FB13DEF}" type="sibTrans" cxnId="{0ED5F97E-E624-4769-B6AA-136FA52BC877}">
      <dgm:prSet/>
      <dgm:spPr/>
      <dgm:t>
        <a:bodyPr/>
        <a:lstStyle/>
        <a:p>
          <a:endParaRPr lang="en-US"/>
        </a:p>
      </dgm:t>
    </dgm:pt>
    <dgm:pt modelId="{3246DE9C-9FC3-425E-A50C-DE7B1A61A17E}" type="pres">
      <dgm:prSet presAssocID="{17B47EA6-AC16-4AFB-89D9-6927586E1742}" presName="linear" presStyleCnt="0">
        <dgm:presLayoutVars>
          <dgm:animLvl val="lvl"/>
          <dgm:resizeHandles val="exact"/>
        </dgm:presLayoutVars>
      </dgm:prSet>
      <dgm:spPr/>
    </dgm:pt>
    <dgm:pt modelId="{69082DC2-4FEC-4F4E-B31C-FD7A819FD3B8}" type="pres">
      <dgm:prSet presAssocID="{E61986D7-6457-40F2-9491-0A35B4992E46}" presName="parentText" presStyleLbl="node1" presStyleIdx="0" presStyleCnt="3">
        <dgm:presLayoutVars>
          <dgm:chMax val="0"/>
          <dgm:bulletEnabled val="1"/>
        </dgm:presLayoutVars>
      </dgm:prSet>
      <dgm:spPr/>
    </dgm:pt>
    <dgm:pt modelId="{AE078DF1-9FE6-4890-B41E-FFE825B4F01C}" type="pres">
      <dgm:prSet presAssocID="{8B251AEB-7A5A-4B79-9EAF-BF6395BF15FD}" presName="spacer" presStyleCnt="0"/>
      <dgm:spPr/>
    </dgm:pt>
    <dgm:pt modelId="{08061F97-C315-4F6F-851D-805E593A3D81}" type="pres">
      <dgm:prSet presAssocID="{4053850E-5549-420D-B4BA-71ED5C926B22}" presName="parentText" presStyleLbl="node1" presStyleIdx="1" presStyleCnt="3">
        <dgm:presLayoutVars>
          <dgm:chMax val="0"/>
          <dgm:bulletEnabled val="1"/>
        </dgm:presLayoutVars>
      </dgm:prSet>
      <dgm:spPr/>
    </dgm:pt>
    <dgm:pt modelId="{79984F7A-091F-4455-9A39-4EB1CE455736}" type="pres">
      <dgm:prSet presAssocID="{437B221F-0113-4C5D-B022-F4BB1796F781}" presName="spacer" presStyleCnt="0"/>
      <dgm:spPr/>
    </dgm:pt>
    <dgm:pt modelId="{87EF48E7-150C-49E7-83CC-28066A673F5E}" type="pres">
      <dgm:prSet presAssocID="{10D3E099-FBF3-43BC-B54B-1DF2E45FA0E9}" presName="parentText" presStyleLbl="node1" presStyleIdx="2" presStyleCnt="3">
        <dgm:presLayoutVars>
          <dgm:chMax val="0"/>
          <dgm:bulletEnabled val="1"/>
        </dgm:presLayoutVars>
      </dgm:prSet>
      <dgm:spPr/>
    </dgm:pt>
  </dgm:ptLst>
  <dgm:cxnLst>
    <dgm:cxn modelId="{4D22E95C-9976-4181-A154-7B107ACCB6AE}" srcId="{17B47EA6-AC16-4AFB-89D9-6927586E1742}" destId="{E61986D7-6457-40F2-9491-0A35B4992E46}" srcOrd="0" destOrd="0" parTransId="{5530074D-47BE-4E00-8C2B-A803DC0987AF}" sibTransId="{8B251AEB-7A5A-4B79-9EAF-BF6395BF15FD}"/>
    <dgm:cxn modelId="{618B7C52-87F0-418D-A139-47B91F3D3C71}" type="presOf" srcId="{17B47EA6-AC16-4AFB-89D9-6927586E1742}" destId="{3246DE9C-9FC3-425E-A50C-DE7B1A61A17E}" srcOrd="0" destOrd="0" presId="urn:microsoft.com/office/officeart/2005/8/layout/vList2"/>
    <dgm:cxn modelId="{0ED5F97E-E624-4769-B6AA-136FA52BC877}" srcId="{17B47EA6-AC16-4AFB-89D9-6927586E1742}" destId="{10D3E099-FBF3-43BC-B54B-1DF2E45FA0E9}" srcOrd="2" destOrd="0" parTransId="{401AC7DE-AD1F-4D67-896A-D682B26AFCC5}" sibTransId="{1325A068-957C-4FF3-A310-53E79FB13DEF}"/>
    <dgm:cxn modelId="{769F4391-11F3-4456-A80C-43A67AC8B340}" type="presOf" srcId="{4053850E-5549-420D-B4BA-71ED5C926B22}" destId="{08061F97-C315-4F6F-851D-805E593A3D81}" srcOrd="0" destOrd="0" presId="urn:microsoft.com/office/officeart/2005/8/layout/vList2"/>
    <dgm:cxn modelId="{3A0A67BB-3EEC-4537-83A4-A786569B8AD3}" type="presOf" srcId="{10D3E099-FBF3-43BC-B54B-1DF2E45FA0E9}" destId="{87EF48E7-150C-49E7-83CC-28066A673F5E}" srcOrd="0" destOrd="0" presId="urn:microsoft.com/office/officeart/2005/8/layout/vList2"/>
    <dgm:cxn modelId="{F8754DF0-0D24-4C13-9EA9-9B5E2FFA0079}" type="presOf" srcId="{E61986D7-6457-40F2-9491-0A35B4992E46}" destId="{69082DC2-4FEC-4F4E-B31C-FD7A819FD3B8}" srcOrd="0" destOrd="0" presId="urn:microsoft.com/office/officeart/2005/8/layout/vList2"/>
    <dgm:cxn modelId="{C105A4F5-2DEA-4A34-8D3A-97D8B4AA54D2}" srcId="{17B47EA6-AC16-4AFB-89D9-6927586E1742}" destId="{4053850E-5549-420D-B4BA-71ED5C926B22}" srcOrd="1" destOrd="0" parTransId="{D64C61C8-220D-4A3A-9A2A-618FA95283BF}" sibTransId="{437B221F-0113-4C5D-B022-F4BB1796F781}"/>
    <dgm:cxn modelId="{399DBDE0-93E5-4739-84EF-EC8672BA29D4}" type="presParOf" srcId="{3246DE9C-9FC3-425E-A50C-DE7B1A61A17E}" destId="{69082DC2-4FEC-4F4E-B31C-FD7A819FD3B8}" srcOrd="0" destOrd="0" presId="urn:microsoft.com/office/officeart/2005/8/layout/vList2"/>
    <dgm:cxn modelId="{594933CE-1481-4BFC-AA1A-0021F608129C}" type="presParOf" srcId="{3246DE9C-9FC3-425E-A50C-DE7B1A61A17E}" destId="{AE078DF1-9FE6-4890-B41E-FFE825B4F01C}" srcOrd="1" destOrd="0" presId="urn:microsoft.com/office/officeart/2005/8/layout/vList2"/>
    <dgm:cxn modelId="{0B5B5ABF-830E-4A23-A879-CD21BA7CDE6C}" type="presParOf" srcId="{3246DE9C-9FC3-425E-A50C-DE7B1A61A17E}" destId="{08061F97-C315-4F6F-851D-805E593A3D81}" srcOrd="2" destOrd="0" presId="urn:microsoft.com/office/officeart/2005/8/layout/vList2"/>
    <dgm:cxn modelId="{32F763C4-4DAE-43F3-AE5B-598865B1F988}" type="presParOf" srcId="{3246DE9C-9FC3-425E-A50C-DE7B1A61A17E}" destId="{79984F7A-091F-4455-9A39-4EB1CE455736}" srcOrd="3" destOrd="0" presId="urn:microsoft.com/office/officeart/2005/8/layout/vList2"/>
    <dgm:cxn modelId="{CC3C058D-065D-4512-B257-FB721DB5E346}" type="presParOf" srcId="{3246DE9C-9FC3-425E-A50C-DE7B1A61A17E}" destId="{87EF48E7-150C-49E7-83CC-28066A673F5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4243C8-71DA-44EA-A63E-31445DBA41BA}">
      <dsp:nvSpPr>
        <dsp:cNvPr id="0" name=""/>
        <dsp:cNvSpPr/>
      </dsp:nvSpPr>
      <dsp:spPr>
        <a:xfrm>
          <a:off x="0" y="274319"/>
          <a:ext cx="6967728" cy="12097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From the observations and statistics do you think it is fair to conclude that the town is suited to house a wide range of independent shops?  Based upon:</a:t>
          </a:r>
          <a:endParaRPr lang="en-US" sz="2200" kern="1200"/>
        </a:p>
      </dsp:txBody>
      <dsp:txXfrm>
        <a:off x="59057" y="333376"/>
        <a:ext cx="6849614" cy="1091666"/>
      </dsp:txXfrm>
    </dsp:sp>
    <dsp:sp modelId="{F3AEF87B-8844-4C60-B66D-D20737283198}">
      <dsp:nvSpPr>
        <dsp:cNvPr id="0" name=""/>
        <dsp:cNvSpPr/>
      </dsp:nvSpPr>
      <dsp:spPr>
        <a:xfrm>
          <a:off x="0" y="1547459"/>
          <a:ext cx="6967728" cy="1209780"/>
        </a:xfrm>
        <a:prstGeom prst="roundRect">
          <a:avLst/>
        </a:prstGeom>
        <a:solidFill>
          <a:schemeClr val="accent2">
            <a:hueOff val="-504172"/>
            <a:satOff val="-168"/>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Age of residents assuming many are retired.</a:t>
          </a:r>
          <a:endParaRPr lang="en-US" sz="2200" kern="1200"/>
        </a:p>
      </dsp:txBody>
      <dsp:txXfrm>
        <a:off x="59057" y="1606516"/>
        <a:ext cx="6849614" cy="1091666"/>
      </dsp:txXfrm>
    </dsp:sp>
    <dsp:sp modelId="{20B1D21A-9FF3-4B34-A5F2-9255C5BAEEBF}">
      <dsp:nvSpPr>
        <dsp:cNvPr id="0" name=""/>
        <dsp:cNvSpPr/>
      </dsp:nvSpPr>
      <dsp:spPr>
        <a:xfrm>
          <a:off x="0" y="2820600"/>
          <a:ext cx="6967728" cy="1209780"/>
        </a:xfrm>
        <a:prstGeom prst="roundRect">
          <a:avLst/>
        </a:prstGeom>
        <a:solidFill>
          <a:schemeClr val="accent2">
            <a:hueOff val="-1008344"/>
            <a:satOff val="-337"/>
            <a:lumOff val="33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level of people owning their homes in above the Wales average</a:t>
          </a:r>
          <a:endParaRPr lang="en-US" sz="2200" kern="1200"/>
        </a:p>
      </dsp:txBody>
      <dsp:txXfrm>
        <a:off x="59057" y="2879657"/>
        <a:ext cx="6849614" cy="1091666"/>
      </dsp:txXfrm>
    </dsp:sp>
    <dsp:sp modelId="{10657001-6F31-4A63-883F-93EEDECB35B8}">
      <dsp:nvSpPr>
        <dsp:cNvPr id="0" name=""/>
        <dsp:cNvSpPr/>
      </dsp:nvSpPr>
      <dsp:spPr>
        <a:xfrm>
          <a:off x="0" y="4093740"/>
          <a:ext cx="6967728" cy="1209780"/>
        </a:xfrm>
        <a:prstGeom prst="roundRect">
          <a:avLst/>
        </a:prstGeom>
        <a:solidFill>
          <a:schemeClr val="accent2">
            <a:hueOff val="-1512515"/>
            <a:satOff val="-505"/>
            <a:lumOff val="50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What other statistic would be useful to research in order to answer the question above?</a:t>
          </a:r>
          <a:endParaRPr lang="en-US" sz="2200" kern="1200"/>
        </a:p>
      </dsp:txBody>
      <dsp:txXfrm>
        <a:off x="59057" y="4152797"/>
        <a:ext cx="6849614" cy="10916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082DC2-4FEC-4F4E-B31C-FD7A819FD3B8}">
      <dsp:nvSpPr>
        <dsp:cNvPr id="0" name=""/>
        <dsp:cNvSpPr/>
      </dsp:nvSpPr>
      <dsp:spPr>
        <a:xfrm>
          <a:off x="0" y="15311"/>
          <a:ext cx="6967728" cy="178763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Group discussions:</a:t>
          </a:r>
          <a:endParaRPr lang="en-US" sz="3200" kern="1200"/>
        </a:p>
      </dsp:txBody>
      <dsp:txXfrm>
        <a:off x="87265" y="102576"/>
        <a:ext cx="6793198" cy="1613102"/>
      </dsp:txXfrm>
    </dsp:sp>
    <dsp:sp modelId="{08061F97-C315-4F6F-851D-805E593A3D81}">
      <dsp:nvSpPr>
        <dsp:cNvPr id="0" name=""/>
        <dsp:cNvSpPr/>
      </dsp:nvSpPr>
      <dsp:spPr>
        <a:xfrm>
          <a:off x="0" y="1895103"/>
          <a:ext cx="6967728" cy="178763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What makes Newcastle Emlyn unique?</a:t>
          </a:r>
          <a:endParaRPr lang="en-US" sz="3200" kern="1200"/>
        </a:p>
      </dsp:txBody>
      <dsp:txXfrm>
        <a:off x="87265" y="1982368"/>
        <a:ext cx="6793198" cy="1613102"/>
      </dsp:txXfrm>
    </dsp:sp>
    <dsp:sp modelId="{87EF48E7-150C-49E7-83CC-28066A673F5E}">
      <dsp:nvSpPr>
        <dsp:cNvPr id="0" name=""/>
        <dsp:cNvSpPr/>
      </dsp:nvSpPr>
      <dsp:spPr>
        <a:xfrm>
          <a:off x="0" y="3774896"/>
          <a:ext cx="6967728" cy="1787632"/>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Would the key principles of start up weekend work in Newcastle emlyn?</a:t>
          </a:r>
          <a:endParaRPr lang="en-US" sz="3200" kern="1200"/>
        </a:p>
      </dsp:txBody>
      <dsp:txXfrm>
        <a:off x="87265" y="3862161"/>
        <a:ext cx="6793198" cy="16131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2/27/2022</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1812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2/27/2022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20523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2/27/2022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292852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2/27/2022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79934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2/27/2022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84003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2/27/2022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13197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2/27/2022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01752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2/27/2022</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67857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2/27/2022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46255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2/27/2022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25948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2/27/2022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77642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2/27/2022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079483156"/>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s4EdXc36KrA"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FA6200C-2544-44A6-A83C-2A8DB4DD7421}"/>
              </a:ext>
            </a:extLst>
          </p:cNvPr>
          <p:cNvPicPr>
            <a:picLocks noChangeAspect="1"/>
          </p:cNvPicPr>
          <p:nvPr/>
        </p:nvPicPr>
        <p:blipFill rotWithShape="1">
          <a:blip r:embed="rId2"/>
          <a:srcRect t="18773"/>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036BD7-5DB9-42AC-B895-F05FEF860E29}"/>
              </a:ext>
            </a:extLst>
          </p:cNvPr>
          <p:cNvSpPr>
            <a:spLocks noGrp="1"/>
          </p:cNvSpPr>
          <p:nvPr>
            <p:ph type="ctrTitle"/>
          </p:nvPr>
        </p:nvSpPr>
        <p:spPr>
          <a:xfrm>
            <a:off x="404553" y="3091928"/>
            <a:ext cx="9078562" cy="2387600"/>
          </a:xfrm>
        </p:spPr>
        <p:txBody>
          <a:bodyPr>
            <a:normAutofit/>
          </a:bodyPr>
          <a:lstStyle/>
          <a:p>
            <a:r>
              <a:rPr lang="en-GB" sz="6600"/>
              <a:t>Economic Character of Newcastle Emlyn</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1A43E87A-A8F4-4DBB-8E7B-BE423AC80580}"/>
              </a:ext>
            </a:extLst>
          </p:cNvPr>
          <p:cNvSpPr>
            <a:spLocks noGrp="1"/>
          </p:cNvSpPr>
          <p:nvPr>
            <p:ph type="subTitle" idx="1"/>
          </p:nvPr>
        </p:nvSpPr>
        <p:spPr>
          <a:xfrm>
            <a:off x="404553" y="5624945"/>
            <a:ext cx="9078562" cy="592975"/>
          </a:xfrm>
        </p:spPr>
        <p:txBody>
          <a:bodyPr anchor="ctr">
            <a:normAutofit/>
          </a:bodyPr>
          <a:lstStyle/>
          <a:p>
            <a:endParaRPr lang="en-GB" dirty="0"/>
          </a:p>
        </p:txBody>
      </p:sp>
    </p:spTree>
    <p:extLst>
      <p:ext uri="{BB962C8B-B14F-4D97-AF65-F5344CB8AC3E}">
        <p14:creationId xmlns:p14="http://schemas.microsoft.com/office/powerpoint/2010/main" val="357185492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845C3-7363-430E-813D-FF3FBEC91ECB}"/>
              </a:ext>
            </a:extLst>
          </p:cNvPr>
          <p:cNvSpPr>
            <a:spLocks noGrp="1"/>
          </p:cNvSpPr>
          <p:nvPr>
            <p:ph type="title"/>
          </p:nvPr>
        </p:nvSpPr>
        <p:spPr/>
        <p:txBody>
          <a:bodyPr/>
          <a:lstStyle/>
          <a:p>
            <a:r>
              <a:rPr lang="en-GB" dirty="0"/>
              <a:t>Initial Observations – Group discussions</a:t>
            </a:r>
          </a:p>
        </p:txBody>
      </p:sp>
      <p:sp>
        <p:nvSpPr>
          <p:cNvPr id="3" name="Content Placeholder 2">
            <a:extLst>
              <a:ext uri="{FF2B5EF4-FFF2-40B4-BE49-F238E27FC236}">
                <a16:creationId xmlns:a16="http://schemas.microsoft.com/office/drawing/2014/main" id="{0294336C-3C6E-4EC2-A2B1-21127C5FB3BD}"/>
              </a:ext>
            </a:extLst>
          </p:cNvPr>
          <p:cNvSpPr>
            <a:spLocks noGrp="1"/>
          </p:cNvSpPr>
          <p:nvPr>
            <p:ph idx="1"/>
          </p:nvPr>
        </p:nvSpPr>
        <p:spPr/>
        <p:txBody>
          <a:bodyPr/>
          <a:lstStyle/>
          <a:p>
            <a:pPr marL="0" indent="0">
              <a:buNone/>
            </a:pPr>
            <a:r>
              <a:rPr lang="en-GB" dirty="0"/>
              <a:t>When we visited Newcastle Emlyn, what were you are observations with regards to:</a:t>
            </a:r>
          </a:p>
          <a:p>
            <a:r>
              <a:rPr lang="en-GB" dirty="0"/>
              <a:t>Nature of shops in the area, percentage independent vs multinational? What were the shops selling?  What is the range of good available?  What were the approximate cost of goods?</a:t>
            </a:r>
          </a:p>
          <a:p>
            <a:r>
              <a:rPr lang="en-GB" dirty="0"/>
              <a:t>Who was in town?  What were they doing there?  How old were they?  Were they likely to be employed/unemployed/retired etc?</a:t>
            </a:r>
          </a:p>
          <a:p>
            <a:r>
              <a:rPr lang="en-GB" dirty="0"/>
              <a:t>Anything else you noted whilst we were there.</a:t>
            </a:r>
          </a:p>
          <a:p>
            <a:endParaRPr lang="en-GB" dirty="0"/>
          </a:p>
        </p:txBody>
      </p:sp>
    </p:spTree>
    <p:extLst>
      <p:ext uri="{BB962C8B-B14F-4D97-AF65-F5344CB8AC3E}">
        <p14:creationId xmlns:p14="http://schemas.microsoft.com/office/powerpoint/2010/main" val="3178104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8218EB-39C8-4743-B1D7-08C19295B63F}"/>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Population Age</a:t>
            </a: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8CE1E9D8-5CEA-47CF-BF26-92505983B709}"/>
              </a:ext>
            </a:extLst>
          </p:cNvPr>
          <p:cNvPicPr>
            <a:picLocks noGrp="1" noChangeAspect="1"/>
          </p:cNvPicPr>
          <p:nvPr>
            <p:ph idx="1"/>
          </p:nvPr>
        </p:nvPicPr>
        <p:blipFill rotWithShape="1">
          <a:blip r:embed="rId2"/>
          <a:srcRect l="14487" t="9806" r="36154" b="10897"/>
          <a:stretch/>
        </p:blipFill>
        <p:spPr>
          <a:xfrm>
            <a:off x="6075147" y="625684"/>
            <a:ext cx="5087254" cy="5455380"/>
          </a:xfrm>
          <a:prstGeom prst="rect">
            <a:avLst/>
          </a:prstGeom>
        </p:spPr>
      </p:pic>
      <p:sp>
        <p:nvSpPr>
          <p:cNvPr id="15" name="TextBox 14">
            <a:extLst>
              <a:ext uri="{FF2B5EF4-FFF2-40B4-BE49-F238E27FC236}">
                <a16:creationId xmlns:a16="http://schemas.microsoft.com/office/drawing/2014/main" id="{182273C6-F714-430C-A4C2-C779DBEA6BAC}"/>
              </a:ext>
            </a:extLst>
          </p:cNvPr>
          <p:cNvSpPr txBox="1"/>
          <p:nvPr/>
        </p:nvSpPr>
        <p:spPr>
          <a:xfrm>
            <a:off x="193925" y="4941028"/>
            <a:ext cx="4561036" cy="1015663"/>
          </a:xfrm>
          <a:prstGeom prst="rect">
            <a:avLst/>
          </a:prstGeom>
          <a:noFill/>
        </p:spPr>
        <p:txBody>
          <a:bodyPr wrap="square">
            <a:spAutoFit/>
          </a:bodyPr>
          <a:lstStyle/>
          <a:p>
            <a:pPr algn="l"/>
            <a:r>
              <a:rPr lang="en-GB" sz="1200" dirty="0">
                <a:solidFill>
                  <a:srgbClr val="202122"/>
                </a:solidFill>
                <a:latin typeface="Arial" panose="020B0604020202020204" pitchFamily="34" charset="0"/>
              </a:rPr>
              <a:t>In 2011 </a:t>
            </a:r>
            <a:r>
              <a:rPr lang="en-GB" sz="1200" b="0" i="0" dirty="0">
                <a:solidFill>
                  <a:srgbClr val="202122"/>
                </a:solidFill>
                <a:effectLst/>
                <a:latin typeface="Arial" panose="020B0604020202020204" pitchFamily="34" charset="0"/>
              </a:rPr>
              <a:t>Newcastle Emlyn had a population of 1,883, including </a:t>
            </a:r>
            <a:r>
              <a:rPr lang="en-GB" sz="1200" b="0" i="0" dirty="0" err="1">
                <a:solidFill>
                  <a:srgbClr val="202122"/>
                </a:solidFill>
                <a:effectLst/>
                <a:latin typeface="Arial" panose="020B0604020202020204" pitchFamily="34" charset="0"/>
              </a:rPr>
              <a:t>Adpar</a:t>
            </a:r>
            <a:r>
              <a:rPr lang="en-GB" sz="1200" b="0" i="0" dirty="0">
                <a:solidFill>
                  <a:srgbClr val="202122"/>
                </a:solidFill>
                <a:effectLst/>
                <a:latin typeface="Arial" panose="020B0604020202020204" pitchFamily="34" charset="0"/>
              </a:rPr>
              <a:t> on the Ceredigion side of the River </a:t>
            </a:r>
            <a:r>
              <a:rPr lang="en-GB" sz="1200" b="0" i="0" dirty="0" err="1">
                <a:solidFill>
                  <a:srgbClr val="202122"/>
                </a:solidFill>
                <a:effectLst/>
                <a:latin typeface="Arial" panose="020B0604020202020204" pitchFamily="34" charset="0"/>
              </a:rPr>
              <a:t>Teifi</a:t>
            </a:r>
            <a:r>
              <a:rPr lang="en-GB" sz="1200" b="0" i="0" dirty="0">
                <a:solidFill>
                  <a:srgbClr val="202122"/>
                </a:solidFill>
                <a:effectLst/>
                <a:latin typeface="Arial" panose="020B0604020202020204" pitchFamily="34" charset="0"/>
              </a:rPr>
              <a:t>. </a:t>
            </a:r>
          </a:p>
          <a:p>
            <a:pPr algn="l"/>
            <a:r>
              <a:rPr lang="en-GB" sz="1200" b="0" i="0" dirty="0">
                <a:solidFill>
                  <a:srgbClr val="202122"/>
                </a:solidFill>
                <a:effectLst/>
                <a:latin typeface="Arial" panose="020B0604020202020204" pitchFamily="34" charset="0"/>
              </a:rPr>
              <a:t>A 2017 population estimate put it at 1,888, of whom 52 per cent were female and 48 per cent male, with 379 aged 0–17 years, 979 aged 18–64, and 530 aged over 65.</a:t>
            </a:r>
          </a:p>
        </p:txBody>
      </p:sp>
    </p:spTree>
    <p:extLst>
      <p:ext uri="{BB962C8B-B14F-4D97-AF65-F5344CB8AC3E}">
        <p14:creationId xmlns:p14="http://schemas.microsoft.com/office/powerpoint/2010/main" val="1916700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E3106D-349C-4365-BE2C-7FFBDEEB37AA}"/>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General Health Statistics</a:t>
            </a:r>
            <a:br>
              <a:rPr lang="en-US" sz="4800"/>
            </a:br>
            <a:endParaRPr lang="en-US" sz="4800"/>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16EE25E2-FB84-460D-8488-CD7FD5394338}"/>
              </a:ext>
            </a:extLst>
          </p:cNvPr>
          <p:cNvPicPr>
            <a:picLocks noGrp="1" noChangeAspect="1"/>
          </p:cNvPicPr>
          <p:nvPr>
            <p:ph idx="1"/>
          </p:nvPr>
        </p:nvPicPr>
        <p:blipFill rotWithShape="1">
          <a:blip r:embed="rId2"/>
          <a:srcRect l="14049" t="22072" r="36007" b="28218"/>
          <a:stretch/>
        </p:blipFill>
        <p:spPr>
          <a:xfrm>
            <a:off x="5414356" y="1224446"/>
            <a:ext cx="6408836" cy="4257855"/>
          </a:xfrm>
          <a:prstGeom prst="rect">
            <a:avLst/>
          </a:prstGeom>
        </p:spPr>
      </p:pic>
    </p:spTree>
    <p:extLst>
      <p:ext uri="{BB962C8B-B14F-4D97-AF65-F5344CB8AC3E}">
        <p14:creationId xmlns:p14="http://schemas.microsoft.com/office/powerpoint/2010/main" val="21157879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0239B1-6DBD-4950-B59E-353066E91AF3}"/>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Tenure</a:t>
            </a: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425B23EF-9371-4205-B100-8C6F7759ED1F}"/>
              </a:ext>
            </a:extLst>
          </p:cNvPr>
          <p:cNvPicPr>
            <a:picLocks noGrp="1" noChangeAspect="1"/>
          </p:cNvPicPr>
          <p:nvPr>
            <p:ph idx="1"/>
          </p:nvPr>
        </p:nvPicPr>
        <p:blipFill rotWithShape="1">
          <a:blip r:embed="rId2"/>
          <a:srcRect l="15278" t="38162" r="36759" b="15894"/>
          <a:stretch/>
        </p:blipFill>
        <p:spPr>
          <a:xfrm>
            <a:off x="5414356" y="1304462"/>
            <a:ext cx="6408836" cy="4097823"/>
          </a:xfrm>
          <a:prstGeom prst="rect">
            <a:avLst/>
          </a:prstGeom>
        </p:spPr>
      </p:pic>
    </p:spTree>
    <p:extLst>
      <p:ext uri="{BB962C8B-B14F-4D97-AF65-F5344CB8AC3E}">
        <p14:creationId xmlns:p14="http://schemas.microsoft.com/office/powerpoint/2010/main" val="2988605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C8D7B-F1E4-440E-A143-C68E30DC741C}"/>
              </a:ext>
            </a:extLst>
          </p:cNvPr>
          <p:cNvSpPr>
            <a:spLocks noGrp="1"/>
          </p:cNvSpPr>
          <p:nvPr>
            <p:ph type="title"/>
          </p:nvPr>
        </p:nvSpPr>
        <p:spPr/>
        <p:txBody>
          <a:bodyPr/>
          <a:lstStyle/>
          <a:p>
            <a:r>
              <a:rPr lang="en-GB" dirty="0"/>
              <a:t>Observations and Statistics?</a:t>
            </a:r>
          </a:p>
        </p:txBody>
      </p:sp>
      <p:sp>
        <p:nvSpPr>
          <p:cNvPr id="3" name="Content Placeholder 2">
            <a:extLst>
              <a:ext uri="{FF2B5EF4-FFF2-40B4-BE49-F238E27FC236}">
                <a16:creationId xmlns:a16="http://schemas.microsoft.com/office/drawing/2014/main" id="{CAD93246-BAD9-4B60-B256-269F3228088C}"/>
              </a:ext>
            </a:extLst>
          </p:cNvPr>
          <p:cNvSpPr>
            <a:spLocks noGrp="1"/>
          </p:cNvSpPr>
          <p:nvPr>
            <p:ph idx="1"/>
          </p:nvPr>
        </p:nvSpPr>
        <p:spPr/>
        <p:txBody>
          <a:bodyPr/>
          <a:lstStyle/>
          <a:p>
            <a:pPr marL="0" indent="0">
              <a:buNone/>
            </a:pPr>
            <a:r>
              <a:rPr lang="en-GB" dirty="0"/>
              <a:t>How do your observations and the statistics compare?</a:t>
            </a:r>
            <a:br>
              <a:rPr lang="en-GB" dirty="0"/>
            </a:br>
            <a:endParaRPr lang="en-GB" dirty="0"/>
          </a:p>
          <a:p>
            <a:pPr marL="0" indent="0">
              <a:buNone/>
            </a:pPr>
            <a:r>
              <a:rPr lang="en-GB" dirty="0"/>
              <a:t>What do these statistics mean?</a:t>
            </a:r>
          </a:p>
          <a:p>
            <a:pPr marL="0" indent="0">
              <a:buNone/>
            </a:pPr>
            <a:endParaRPr lang="en-GB" dirty="0"/>
          </a:p>
          <a:p>
            <a:pPr marL="0" indent="0">
              <a:buNone/>
            </a:pPr>
            <a:r>
              <a:rPr lang="en-GB" dirty="0"/>
              <a:t>In groups, discuss and create a list of the economic challenges these statistics present.</a:t>
            </a:r>
          </a:p>
        </p:txBody>
      </p:sp>
    </p:spTree>
    <p:extLst>
      <p:ext uri="{BB962C8B-B14F-4D97-AF65-F5344CB8AC3E}">
        <p14:creationId xmlns:p14="http://schemas.microsoft.com/office/powerpoint/2010/main" val="374365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416EBC-B41E-4F8A-BE9F-07301B682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D4C4C9-EEAF-4F1C-AB37-A6FF31B39591}"/>
              </a:ext>
            </a:extLst>
          </p:cNvPr>
          <p:cNvSpPr>
            <a:spLocks noGrp="1"/>
          </p:cNvSpPr>
          <p:nvPr>
            <p:ph type="title"/>
          </p:nvPr>
        </p:nvSpPr>
        <p:spPr>
          <a:xfrm>
            <a:off x="868680" y="1719072"/>
            <a:ext cx="3103427" cy="3520440"/>
          </a:xfrm>
        </p:spPr>
        <p:txBody>
          <a:bodyPr anchor="t">
            <a:normAutofit/>
          </a:bodyPr>
          <a:lstStyle/>
          <a:p>
            <a:r>
              <a:rPr lang="en-GB" sz="3600"/>
              <a:t>Conclusions</a:t>
            </a:r>
          </a:p>
        </p:txBody>
      </p:sp>
      <p:sp>
        <p:nvSpPr>
          <p:cNvPr id="13" name="Rectangle 12">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67F293C3-5DF3-4824-9B0B-7F3A7F378087}"/>
              </a:ext>
            </a:extLst>
          </p:cNvPr>
          <p:cNvGraphicFramePr>
            <a:graphicFrameLocks noGrp="1"/>
          </p:cNvGraphicFramePr>
          <p:nvPr>
            <p:ph idx="1"/>
            <p:extLst>
              <p:ext uri="{D42A27DB-BD31-4B8C-83A1-F6EECF244321}">
                <p14:modId xmlns:p14="http://schemas.microsoft.com/office/powerpoint/2010/main" val="2844407388"/>
              </p:ext>
            </p:extLst>
          </p:nvPr>
        </p:nvGraphicFramePr>
        <p:xfrm>
          <a:off x="4727448" y="640080"/>
          <a:ext cx="6967728"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3449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3954D5-9413-4E98-BECB-BC34DCD388BC}"/>
              </a:ext>
            </a:extLst>
          </p:cNvPr>
          <p:cNvSpPr>
            <a:spLocks noGrp="1"/>
          </p:cNvSpPr>
          <p:nvPr>
            <p:ph type="title"/>
          </p:nvPr>
        </p:nvSpPr>
        <p:spPr>
          <a:xfrm>
            <a:off x="7255564" y="834888"/>
            <a:ext cx="4314645" cy="1268958"/>
          </a:xfrm>
        </p:spPr>
        <p:txBody>
          <a:bodyPr anchor="b">
            <a:normAutofit/>
          </a:bodyPr>
          <a:lstStyle/>
          <a:p>
            <a:r>
              <a:rPr lang="en-GB" sz="3200"/>
              <a:t>Activity</a:t>
            </a:r>
          </a:p>
        </p:txBody>
      </p:sp>
      <p:pic>
        <p:nvPicPr>
          <p:cNvPr id="18" name="Picture 4" descr="Magnifying glass showing decling performance">
            <a:extLst>
              <a:ext uri="{FF2B5EF4-FFF2-40B4-BE49-F238E27FC236}">
                <a16:creationId xmlns:a16="http://schemas.microsoft.com/office/drawing/2014/main" id="{05E974D1-2B77-46FD-99E8-7AB748421C68}"/>
              </a:ext>
            </a:extLst>
          </p:cNvPr>
          <p:cNvPicPr>
            <a:picLocks noChangeAspect="1"/>
          </p:cNvPicPr>
          <p:nvPr/>
        </p:nvPicPr>
        <p:blipFill rotWithShape="1">
          <a:blip r:embed="rId2"/>
          <a:srcRect l="2027" r="32590" b="-1"/>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19" name="Rectangle 10">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2">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EF4E4FB-EB35-426A-8EEE-D33E7A7EF719}"/>
              </a:ext>
            </a:extLst>
          </p:cNvPr>
          <p:cNvSpPr>
            <a:spLocks noGrp="1"/>
          </p:cNvSpPr>
          <p:nvPr>
            <p:ph idx="1"/>
          </p:nvPr>
        </p:nvSpPr>
        <p:spPr>
          <a:xfrm>
            <a:off x="7255563" y="2557587"/>
            <a:ext cx="4314645" cy="3717317"/>
          </a:xfrm>
        </p:spPr>
        <p:txBody>
          <a:bodyPr anchor="t">
            <a:normAutofit/>
          </a:bodyPr>
          <a:lstStyle/>
          <a:p>
            <a:pPr marL="0" indent="0">
              <a:buNone/>
            </a:pPr>
            <a:r>
              <a:rPr lang="en-GB" sz="1700"/>
              <a:t>Using the observations and statistics within this powerpoint in addition to your own research, consider what the barriers to creating a wealth of independent shops might be.</a:t>
            </a:r>
          </a:p>
          <a:p>
            <a:pPr marL="0" indent="0">
              <a:buNone/>
            </a:pPr>
            <a:endParaRPr lang="en-GB" sz="1700"/>
          </a:p>
          <a:p>
            <a:pPr marL="0" indent="0">
              <a:buNone/>
            </a:pPr>
            <a:r>
              <a:rPr lang="en-GB" sz="1700"/>
              <a:t>Be prepared to discuss with the class.</a:t>
            </a:r>
          </a:p>
        </p:txBody>
      </p:sp>
    </p:spTree>
    <p:extLst>
      <p:ext uri="{BB962C8B-B14F-4D97-AF65-F5344CB8AC3E}">
        <p14:creationId xmlns:p14="http://schemas.microsoft.com/office/powerpoint/2010/main" val="3033564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4EBE9-6A0B-40A7-AE71-9169509DBA52}"/>
              </a:ext>
            </a:extLst>
          </p:cNvPr>
          <p:cNvSpPr>
            <a:spLocks noGrp="1"/>
          </p:cNvSpPr>
          <p:nvPr>
            <p:ph type="title"/>
          </p:nvPr>
        </p:nvSpPr>
        <p:spPr/>
        <p:txBody>
          <a:bodyPr/>
          <a:lstStyle/>
          <a:p>
            <a:r>
              <a:rPr lang="en-GB" dirty="0"/>
              <a:t>Small town Innovation</a:t>
            </a:r>
          </a:p>
        </p:txBody>
      </p:sp>
      <p:sp>
        <p:nvSpPr>
          <p:cNvPr id="3" name="Content Placeholder 2">
            <a:extLst>
              <a:ext uri="{FF2B5EF4-FFF2-40B4-BE49-F238E27FC236}">
                <a16:creationId xmlns:a16="http://schemas.microsoft.com/office/drawing/2014/main" id="{E2B3120A-AF9D-4506-B238-CF8ED069FACE}"/>
              </a:ext>
            </a:extLst>
          </p:cNvPr>
          <p:cNvSpPr>
            <a:spLocks noGrp="1"/>
          </p:cNvSpPr>
          <p:nvPr>
            <p:ph idx="1"/>
          </p:nvPr>
        </p:nvSpPr>
        <p:spPr/>
        <p:txBody>
          <a:bodyPr/>
          <a:lstStyle/>
          <a:p>
            <a:pPr marL="0" indent="0">
              <a:buNone/>
            </a:pPr>
            <a:r>
              <a:rPr lang="en-GB" dirty="0">
                <a:hlinkClick r:id="rId2"/>
              </a:rPr>
              <a:t>How to innovate small towns | Sydney Lai | </a:t>
            </a:r>
            <a:r>
              <a:rPr lang="en-GB" dirty="0" err="1">
                <a:hlinkClick r:id="rId2"/>
              </a:rPr>
              <a:t>TEDxRedding</a:t>
            </a:r>
            <a:r>
              <a:rPr lang="en-GB" dirty="0">
                <a:hlinkClick r:id="rId2"/>
              </a:rPr>
              <a:t> - YouTube</a:t>
            </a:r>
            <a:endParaRPr lang="en-GB" dirty="0"/>
          </a:p>
        </p:txBody>
      </p:sp>
    </p:spTree>
    <p:extLst>
      <p:ext uri="{BB962C8B-B14F-4D97-AF65-F5344CB8AC3E}">
        <p14:creationId xmlns:p14="http://schemas.microsoft.com/office/powerpoint/2010/main" val="3598948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B5416EBC-B41E-4F8A-BE9F-07301B682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0">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318451-B053-4548-BC53-D34E059EE091}"/>
              </a:ext>
            </a:extLst>
          </p:cNvPr>
          <p:cNvSpPr>
            <a:spLocks noGrp="1"/>
          </p:cNvSpPr>
          <p:nvPr>
            <p:ph type="title"/>
          </p:nvPr>
        </p:nvSpPr>
        <p:spPr>
          <a:xfrm>
            <a:off x="868680" y="1719072"/>
            <a:ext cx="3103427" cy="3520440"/>
          </a:xfrm>
        </p:spPr>
        <p:txBody>
          <a:bodyPr anchor="t">
            <a:normAutofit/>
          </a:bodyPr>
          <a:lstStyle/>
          <a:p>
            <a:r>
              <a:rPr lang="en-GB" sz="3600"/>
              <a:t>Unique Ecosystem</a:t>
            </a:r>
          </a:p>
        </p:txBody>
      </p:sp>
      <p:sp>
        <p:nvSpPr>
          <p:cNvPr id="17" name="Rectangle 12">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8" name="Content Placeholder 2">
            <a:extLst>
              <a:ext uri="{FF2B5EF4-FFF2-40B4-BE49-F238E27FC236}">
                <a16:creationId xmlns:a16="http://schemas.microsoft.com/office/drawing/2014/main" id="{B6FD1D87-68E8-4303-ABFC-2F64D1C21FE0}"/>
              </a:ext>
            </a:extLst>
          </p:cNvPr>
          <p:cNvGraphicFramePr>
            <a:graphicFrameLocks noGrp="1"/>
          </p:cNvGraphicFramePr>
          <p:nvPr>
            <p:ph idx="1"/>
            <p:extLst>
              <p:ext uri="{D42A27DB-BD31-4B8C-83A1-F6EECF244321}">
                <p14:modId xmlns:p14="http://schemas.microsoft.com/office/powerpoint/2010/main" val="2475954611"/>
              </p:ext>
            </p:extLst>
          </p:nvPr>
        </p:nvGraphicFramePr>
        <p:xfrm>
          <a:off x="4727448" y="640080"/>
          <a:ext cx="6967728"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8299185"/>
      </p:ext>
    </p:extLst>
  </p:cSld>
  <p:clrMapOvr>
    <a:masterClrMapping/>
  </p:clrMapOvr>
</p:sld>
</file>

<file path=ppt/theme/theme1.xml><?xml version="1.0" encoding="utf-8"?>
<a:theme xmlns:a="http://schemas.openxmlformats.org/drawingml/2006/main" name="AccentBoxVTI">
  <a:themeElements>
    <a:clrScheme name="AnalogousFromLightSeedLeftStep">
      <a:dk1>
        <a:srgbClr val="000000"/>
      </a:dk1>
      <a:lt1>
        <a:srgbClr val="FFFFFF"/>
      </a:lt1>
      <a:dk2>
        <a:srgbClr val="2E2441"/>
      </a:dk2>
      <a:lt2>
        <a:srgbClr val="E6E8E2"/>
      </a:lt2>
      <a:accent1>
        <a:srgbClr val="9B73E9"/>
      </a:accent1>
      <a:accent2>
        <a:srgbClr val="545FE5"/>
      </a:accent2>
      <a:accent3>
        <a:srgbClr val="6BA9E8"/>
      </a:accent3>
      <a:accent4>
        <a:srgbClr val="3CB4BF"/>
      </a:accent4>
      <a:accent5>
        <a:srgbClr val="42B790"/>
      </a:accent5>
      <a:accent6>
        <a:srgbClr val="3DBA5D"/>
      </a:accent6>
      <a:hlink>
        <a:srgbClr val="778953"/>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TotalTime>80</TotalTime>
  <Words>342</Words>
  <Application>Microsoft Office PowerPoint</Application>
  <PresentationFormat>Widescreen</PresentationFormat>
  <Paragraphs>31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Neue Haas Grotesk Text Pro</vt:lpstr>
      <vt:lpstr>AccentBoxVTI</vt:lpstr>
      <vt:lpstr>Economic Character of Newcastle Emlyn</vt:lpstr>
      <vt:lpstr>Initial Observations – Group discussions</vt:lpstr>
      <vt:lpstr>Population Age</vt:lpstr>
      <vt:lpstr>General Health Statistics </vt:lpstr>
      <vt:lpstr>Tenure</vt:lpstr>
      <vt:lpstr>Observations and Statistics?</vt:lpstr>
      <vt:lpstr>Conclusions</vt:lpstr>
      <vt:lpstr>Activity</vt:lpstr>
      <vt:lpstr>Small town Innovation</vt:lpstr>
      <vt:lpstr>Unique Ecosystem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Economic Character of Newcastle Emlyn</dc:title>
  <dc:creator>Jessica Shore</dc:creator>
  <cp:lastModifiedBy>Jessica Shore</cp:lastModifiedBy>
  <cp:revision>2</cp:revision>
  <dcterms:created xsi:type="dcterms:W3CDTF">2022-02-27T16:48:26Z</dcterms:created>
  <dcterms:modified xsi:type="dcterms:W3CDTF">2022-02-27T18:09:10Z</dcterms:modified>
</cp:coreProperties>
</file>