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71" r:id="rId4"/>
    <p:sldId id="268" r:id="rId5"/>
    <p:sldId id="257" r:id="rId6"/>
    <p:sldId id="270" r:id="rId7"/>
    <p:sldId id="260" r:id="rId8"/>
    <p:sldId id="261" r:id="rId9"/>
    <p:sldId id="262" r:id="rId10"/>
    <p:sldId id="264" r:id="rId11"/>
    <p:sldId id="269" r:id="rId12"/>
    <p:sldId id="27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ep.utm.edu/recog_sp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1037/sgd000034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Politics of Recognition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Charles Taylor 1994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39503" y="5732639"/>
            <a:ext cx="3112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Session 1   12 October 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886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Charles Taylor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3146" y="1960685"/>
            <a:ext cx="9539654" cy="3906715"/>
          </a:xfrm>
        </p:spPr>
        <p:txBody>
          <a:bodyPr>
            <a:noAutofit/>
          </a:bodyPr>
          <a:lstStyle/>
          <a:p>
            <a:r>
              <a:rPr lang="en-GB" dirty="0" smtClean="0"/>
              <a:t>Canadian Philosopher</a:t>
            </a:r>
          </a:p>
          <a:p>
            <a:r>
              <a:rPr lang="en-GB" i="1" dirty="0" smtClean="0"/>
              <a:t>Multiculturalism and the Politics of Recognition (</a:t>
            </a:r>
            <a:r>
              <a:rPr lang="en-GB" i="1" dirty="0" smtClean="0"/>
              <a:t>1992, 1994).</a:t>
            </a:r>
            <a:endParaRPr lang="en-GB" i="1" dirty="0" smtClean="0"/>
          </a:p>
          <a:p>
            <a:r>
              <a:rPr lang="en-GB" dirty="0" smtClean="0"/>
              <a:t>He challenged the dominant liberal political philosophy, particularly in the area of ‘equality’. He support the notion of universal equal dignity and the universal rights and protection for all. </a:t>
            </a:r>
          </a:p>
          <a:p>
            <a:r>
              <a:rPr lang="en-GB" dirty="0" smtClean="0"/>
              <a:t>Claiming that the drive to ‘equality’ was in danger of hiding important ‘identities’ and the political implication for minority peoples.</a:t>
            </a:r>
          </a:p>
          <a:p>
            <a:r>
              <a:rPr lang="en-GB" dirty="0" smtClean="0"/>
              <a:t>Difference blindness, according to Taylor, has caused reverse discrimination. To overcome this distinctness of identity needs to be recognised.</a:t>
            </a:r>
          </a:p>
          <a:p>
            <a:r>
              <a:rPr lang="en-GB" dirty="0" smtClean="0"/>
              <a:t>Equality, for Taylor, must have with it the requisite capacity for recognition, and only then can identities be fully equal.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386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Taylor’s theory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Puts ‘Recognition’ at the heart of identity and puts identity at the heart of our very being.</a:t>
            </a:r>
          </a:p>
          <a:p>
            <a:r>
              <a:rPr lang="en-GB" dirty="0" smtClean="0"/>
              <a:t>Taylor defines identity as </a:t>
            </a:r>
            <a:r>
              <a:rPr lang="en-GB" dirty="0" smtClean="0"/>
              <a:t>‘something </a:t>
            </a:r>
            <a:r>
              <a:rPr lang="en-GB" dirty="0" smtClean="0"/>
              <a:t>like a person’s understanding of who they are’ (p.25)</a:t>
            </a:r>
          </a:p>
          <a:p>
            <a:r>
              <a:rPr lang="en-GB" dirty="0" smtClean="0"/>
              <a:t>Sets our place in the world and evidences our existence.</a:t>
            </a:r>
          </a:p>
          <a:p>
            <a:r>
              <a:rPr lang="en-GB" dirty="0" smtClean="0"/>
              <a:t>However, </a:t>
            </a:r>
            <a:r>
              <a:rPr lang="en-GB" dirty="0" smtClean="0"/>
              <a:t>crucially, Taylor </a:t>
            </a:r>
            <a:r>
              <a:rPr lang="en-GB" dirty="0" smtClean="0"/>
              <a:t>argues that this can only exist alongside the way in which that identity is perceived by </a:t>
            </a:r>
            <a:r>
              <a:rPr lang="en-GB" dirty="0" smtClean="0"/>
              <a:t>others</a:t>
            </a:r>
          </a:p>
        </p:txBody>
      </p:sp>
    </p:spTree>
    <p:extLst>
      <p:ext uri="{BB962C8B-B14F-4D97-AF65-F5344CB8AC3E}">
        <p14:creationId xmlns:p14="http://schemas.microsoft.com/office/powerpoint/2010/main" val="3998466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Identity and recognition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6093" y="1995853"/>
            <a:ext cx="9601200" cy="3921369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The specific importance of recognition lies in its relationship to identity, which he defines as ‘a person’s understanding of who they are, of their fundamental characteristics as a human being’ (Taylor, 1994: 25). </a:t>
            </a:r>
            <a:endParaRPr lang="en-GB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endParaRPr lang="en-GB" dirty="0" smtClean="0">
              <a:solidFill>
                <a:srgbClr val="000000"/>
              </a:solidFill>
            </a:endParaRPr>
          </a:p>
          <a:p>
            <a:pPr lvl="0"/>
            <a:r>
              <a:rPr lang="en-GB" dirty="0">
                <a:solidFill>
                  <a:srgbClr val="000000"/>
                </a:solidFill>
              </a:rPr>
              <a:t>Because identity is ‘partly shaped by recognition or its absence’, then ‘</a:t>
            </a:r>
            <a:r>
              <a:rPr lang="en-GB" dirty="0" err="1">
                <a:solidFill>
                  <a:srgbClr val="000000"/>
                </a:solidFill>
              </a:rPr>
              <a:t>Nonrecognition</a:t>
            </a:r>
            <a:r>
              <a:rPr lang="en-GB" dirty="0">
                <a:solidFill>
                  <a:srgbClr val="000000"/>
                </a:solidFill>
              </a:rPr>
              <a:t> or misrecognition can inflict harm, can be a form of oppression, imprisoning someone in a false, distorted, and reduced mode of being’ (ibid.). </a:t>
            </a:r>
            <a:endParaRPr lang="en-GB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endParaRPr lang="en-GB" dirty="0" smtClean="0">
              <a:solidFill>
                <a:srgbClr val="000000"/>
              </a:solidFill>
            </a:endParaRPr>
          </a:p>
          <a:p>
            <a:pPr lvl="0"/>
            <a:r>
              <a:rPr lang="en-GB" dirty="0" smtClean="0">
                <a:solidFill>
                  <a:srgbClr val="000000"/>
                </a:solidFill>
              </a:rPr>
              <a:t>Concepts of </a:t>
            </a:r>
            <a:r>
              <a:rPr lang="en-GB" dirty="0" err="1" smtClean="0">
                <a:solidFill>
                  <a:srgbClr val="000000"/>
                </a:solidFill>
              </a:rPr>
              <a:t>intersubjectivity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 smtClean="0">
                <a:solidFill>
                  <a:srgbClr val="000000"/>
                </a:solidFill>
              </a:rPr>
              <a:t>and dialogic interaction</a:t>
            </a:r>
            <a:endParaRPr lang="en-GB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endParaRPr lang="en-GB" dirty="0" smtClean="0">
              <a:solidFill>
                <a:srgbClr val="000000"/>
              </a:solidFill>
              <a:latin typeface="Calibri" panose="020F0502020204030204"/>
            </a:endParaRPr>
          </a:p>
          <a:p>
            <a:pPr marL="0" lvl="0" indent="0">
              <a:buNone/>
            </a:pPr>
            <a:endParaRPr lang="en-GB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9375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Recognition and Identity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9768254" cy="408842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RECOGNITION</a:t>
            </a:r>
          </a:p>
          <a:p>
            <a:r>
              <a:rPr lang="en-GB" dirty="0" smtClean="0"/>
              <a:t>MISRECOGNITION</a:t>
            </a:r>
          </a:p>
          <a:p>
            <a:r>
              <a:rPr lang="en-GB" dirty="0" smtClean="0"/>
              <a:t>NON-RECOGNITION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is t</a:t>
            </a:r>
            <a:r>
              <a:rPr lang="en-GB" dirty="0" smtClean="0"/>
              <a:t>he </a:t>
            </a:r>
            <a:r>
              <a:rPr lang="en-GB" dirty="0" smtClean="0"/>
              <a:t>impact of these concepts on identity formation?</a:t>
            </a:r>
          </a:p>
          <a:p>
            <a:pPr marL="0" indent="0">
              <a:buNone/>
            </a:pPr>
            <a:r>
              <a:rPr lang="en-GB" dirty="0"/>
              <a:t>‘The thesis is that our identity is partly shaped by recognition or its absence, often by the misrecognition of others, and so a person or group of people can suffer real damage, real distortion, if the people or society around them mirror back to them a confining or demeaning or contemptible picture of themselves. </a:t>
            </a:r>
          </a:p>
          <a:p>
            <a:pPr marL="0" indent="0">
              <a:buNone/>
            </a:pPr>
            <a:r>
              <a:rPr lang="en-GB" dirty="0" err="1"/>
              <a:t>Nonrecognition</a:t>
            </a:r>
            <a:r>
              <a:rPr lang="en-GB" dirty="0"/>
              <a:t> or misrecognition can inflict harm, can be a form of oppression, imprisoning someone in a false, distorted, and reduced mode of being’ </a:t>
            </a:r>
            <a:r>
              <a:rPr lang="en-GB" sz="1800" dirty="0"/>
              <a:t>(Taylor, 1994, p. 25).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448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17685"/>
          </a:xfrm>
        </p:spPr>
        <p:txBody>
          <a:bodyPr/>
          <a:lstStyle/>
          <a:p>
            <a:r>
              <a:rPr lang="en-GB" dirty="0" smtClean="0"/>
              <a:t>Foundational perspectives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9715500" cy="3613638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Framed by the Hegelian belief that individuals are formed </a:t>
            </a:r>
            <a:r>
              <a:rPr lang="en-GB" dirty="0" err="1">
                <a:solidFill>
                  <a:srgbClr val="000000"/>
                </a:solidFill>
              </a:rPr>
              <a:t>intersubjectively</a:t>
            </a:r>
            <a:r>
              <a:rPr lang="en-GB" dirty="0">
                <a:solidFill>
                  <a:srgbClr val="000000"/>
                </a:solidFill>
              </a:rPr>
              <a:t>. Our individual identity is not constructed from within and generated by each of us alone. Rather, it is through dialogue with others that we negotiate our identity. </a:t>
            </a:r>
            <a:endParaRPr lang="en-GB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endParaRPr lang="en-GB" dirty="0">
              <a:solidFill>
                <a:srgbClr val="000000"/>
              </a:solidFill>
            </a:endParaRPr>
          </a:p>
          <a:p>
            <a:pPr lvl="0"/>
            <a:r>
              <a:rPr lang="en-GB" dirty="0">
                <a:solidFill>
                  <a:srgbClr val="000000"/>
                </a:solidFill>
              </a:rPr>
              <a:t>These others are referred to as ‘significant others’, meaning those people who have an important role in our lives (e.g., family, friends, teachers, colleagues, etc.). </a:t>
            </a:r>
            <a:endParaRPr lang="en-GB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endParaRPr lang="en-GB" dirty="0">
              <a:solidFill>
                <a:srgbClr val="000000"/>
              </a:solidFill>
            </a:endParaRPr>
          </a:p>
          <a:p>
            <a:pPr lvl="0"/>
            <a:r>
              <a:rPr lang="en-GB" dirty="0">
                <a:solidFill>
                  <a:srgbClr val="000000"/>
                </a:solidFill>
              </a:rPr>
              <a:t>Thus, our sense of ‘self’ and who we are is shaped by our interaction with others – a  dialogic model of the self</a:t>
            </a:r>
            <a:r>
              <a:rPr lang="en-GB" dirty="0" smtClean="0">
                <a:solidFill>
                  <a:srgbClr val="000000"/>
                </a:solidFill>
              </a:rPr>
              <a:t>.</a:t>
            </a:r>
          </a:p>
          <a:p>
            <a:pPr marL="0" lvl="0" indent="0">
              <a:buNone/>
            </a:pPr>
            <a:endParaRPr lang="en-GB" dirty="0">
              <a:solidFill>
                <a:srgbClr val="000000"/>
              </a:solidFill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1903024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685800"/>
            <a:ext cx="7895492" cy="1485900"/>
          </a:xfrm>
        </p:spPr>
        <p:txBody>
          <a:bodyPr/>
          <a:lstStyle/>
          <a:p>
            <a:r>
              <a:rPr lang="en-GB" dirty="0" smtClean="0"/>
              <a:t>Therefore,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Because these ‘others’ are positioned in a social and cultural context, there will inevitably be constraints, constructs, norms, values – positive or negative, attached to that </a:t>
            </a:r>
            <a:r>
              <a:rPr lang="en-GB" dirty="0" smtClean="0"/>
              <a:t>identity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It is the recognition of this that gives </a:t>
            </a:r>
            <a:r>
              <a:rPr lang="en-GB" i="1" dirty="0" smtClean="0"/>
              <a:t>value</a:t>
            </a:r>
            <a:r>
              <a:rPr lang="en-GB" dirty="0" smtClean="0"/>
              <a:t> to our identity or </a:t>
            </a:r>
            <a:r>
              <a:rPr lang="en-GB" dirty="0" smtClean="0"/>
              <a:t>not, and, </a:t>
            </a:r>
            <a:r>
              <a:rPr lang="en-GB" dirty="0" smtClean="0"/>
              <a:t>crucially, further shapes our </a:t>
            </a:r>
            <a:r>
              <a:rPr lang="en-GB" dirty="0" smtClean="0"/>
              <a:t>identity.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Woodward (2004</a:t>
            </a:r>
            <a:r>
              <a:rPr lang="en-GB" dirty="0" smtClean="0"/>
              <a:t>) </a:t>
            </a:r>
            <a:r>
              <a:rPr lang="en-GB" dirty="0" smtClean="0"/>
              <a:t>states that without social interaction, communication and mirroring, we would be unable to form an identity as there would be nothing to compare ourselves </a:t>
            </a:r>
            <a:r>
              <a:rPr lang="en-GB" dirty="0" smtClean="0"/>
              <a:t>to </a:t>
            </a:r>
            <a:r>
              <a:rPr lang="en-GB" dirty="0" smtClean="0"/>
              <a:t>or identify with.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1479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76046" y="1274884"/>
            <a:ext cx="9703777" cy="4607169"/>
          </a:xfrm>
        </p:spPr>
        <p:txBody>
          <a:bodyPr>
            <a:normAutofit/>
          </a:bodyPr>
          <a:lstStyle/>
          <a:p>
            <a:r>
              <a:rPr lang="en-GB" dirty="0" smtClean="0"/>
              <a:t>Recognition, therefore, is a communicative concept which underpins </a:t>
            </a:r>
            <a:r>
              <a:rPr lang="en-GB" dirty="0" smtClean="0"/>
              <a:t>identity, </a:t>
            </a:r>
            <a:r>
              <a:rPr lang="en-GB" dirty="0" smtClean="0"/>
              <a:t>along a continuum of – recognition – misrecognition – non-recognition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Taylor understood that a positive communication of identity gives us credit and enables us to know and understand who we are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err="1" smtClean="0"/>
              <a:t>Mis</a:t>
            </a:r>
            <a:r>
              <a:rPr lang="en-GB" dirty="0" smtClean="0"/>
              <a:t>/non-recognition – socially exclusive, internally restrictive. We then set our own limitations according to the misrecognition of others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There may be a conflict of internal/external dissonance between how a person views themselves and how society perceives them (Woodward, 2004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954632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Implications of </a:t>
            </a:r>
            <a:r>
              <a:rPr lang="en-GB" dirty="0" err="1" smtClean="0"/>
              <a:t>mis</a:t>
            </a:r>
            <a:r>
              <a:rPr lang="en-GB" dirty="0" smtClean="0"/>
              <a:t>/</a:t>
            </a:r>
            <a:r>
              <a:rPr lang="en-GB" dirty="0" err="1" smtClean="0"/>
              <a:t>nonrecognition</a:t>
            </a:r>
            <a:r>
              <a:rPr lang="en-GB" dirty="0" smtClean="0"/>
              <a:t> for those who identify as GSD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839916"/>
            <a:ext cx="9829800" cy="254097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‘Misrecognition </a:t>
            </a:r>
            <a:r>
              <a:rPr lang="en-GB" dirty="0"/>
              <a:t>shows not just a lack of respect. It can inflict a grievous wound, saddling its victim with a crippling self hatred. Due recognition is not just a courtesy we owe people. It is a vital human need’ (Taylor, 1994, p.26).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See </a:t>
            </a:r>
            <a:r>
              <a:rPr lang="en-GB" dirty="0" smtClean="0"/>
              <a:t>articles on </a:t>
            </a:r>
            <a:r>
              <a:rPr lang="en-GB" dirty="0" smtClean="0"/>
              <a:t>Moodle and via the university library search engine</a:t>
            </a:r>
          </a:p>
          <a:p>
            <a:r>
              <a:rPr lang="en-GB" dirty="0" err="1" smtClean="0"/>
              <a:t>Dyar</a:t>
            </a:r>
            <a:r>
              <a:rPr lang="en-GB" dirty="0" smtClean="0"/>
              <a:t> et al (2019)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352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is identity created?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Woodward (2004)</a:t>
            </a:r>
          </a:p>
          <a:p>
            <a:r>
              <a:rPr lang="en-GB" dirty="0" smtClean="0"/>
              <a:t>We self-select our category from those who are like us and those who are not, thus buying into the concept of ‘other’</a:t>
            </a:r>
          </a:p>
          <a:p>
            <a:r>
              <a:rPr lang="en-GB" dirty="0" smtClean="0"/>
              <a:t>Foucault claims, that rather than having an ‘internal self’ which is innate and inherent to our very being, we are constructed by the ‘discourse’ of society.</a:t>
            </a:r>
          </a:p>
          <a:p>
            <a:r>
              <a:rPr lang="en-GB" dirty="0" smtClean="0"/>
              <a:t>‘W</a:t>
            </a:r>
            <a:r>
              <a:rPr lang="en-GB" dirty="0" smtClean="0"/>
              <a:t>e</a:t>
            </a:r>
            <a:r>
              <a:rPr lang="en-GB" dirty="0" smtClean="0"/>
              <a:t>’ </a:t>
            </a:r>
            <a:r>
              <a:rPr lang="en-GB" dirty="0" smtClean="0"/>
              <a:t>(as </a:t>
            </a:r>
            <a:r>
              <a:rPr lang="en-GB" dirty="0" smtClean="0"/>
              <a:t>a </a:t>
            </a:r>
            <a:r>
              <a:rPr lang="en-GB" dirty="0" smtClean="0"/>
              <a:t>society) construct </a:t>
            </a:r>
            <a:r>
              <a:rPr lang="en-GB" dirty="0" smtClean="0"/>
              <a:t>things as we talk about them. The discourse we </a:t>
            </a:r>
            <a:r>
              <a:rPr lang="en-GB" dirty="0" smtClean="0"/>
              <a:t>create and use </a:t>
            </a:r>
            <a:r>
              <a:rPr lang="en-GB" dirty="0" smtClean="0"/>
              <a:t>gives something meaning. </a:t>
            </a:r>
          </a:p>
          <a:p>
            <a:r>
              <a:rPr lang="en-GB" dirty="0" smtClean="0"/>
              <a:t>How we speak about GSD identity gives that identity its meaning, </a:t>
            </a:r>
            <a:r>
              <a:rPr lang="en-GB" dirty="0" smtClean="0"/>
              <a:t>implying </a:t>
            </a:r>
            <a:r>
              <a:rPr lang="en-GB" dirty="0" smtClean="0"/>
              <a:t>the values and beliefs and expectations and ideas associated with the terms.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4344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Dyar</a:t>
            </a:r>
            <a:r>
              <a:rPr lang="en-GB" dirty="0"/>
              <a:t>, C., Feinstein, B. A., Stephens, J., Zimmerman, A. R., Newcomb, M. E., &amp; Whitton, S. W. (2019, August 8). </a:t>
            </a:r>
            <a:r>
              <a:rPr lang="en-GB" dirty="0" err="1"/>
              <a:t>Nonmonosexual</a:t>
            </a:r>
            <a:r>
              <a:rPr lang="en-GB" dirty="0"/>
              <a:t> Stress and Dimensions of Health: Within-Group Variation by Sexual, Gender, and Racial/Ethnic Identities. Psychology of Sexual Orientation and Gender Diversity. Advance online publication. </a:t>
            </a: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dx.doi.org/10.1037/sgd0000348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 smtClean="0"/>
              <a:t>Taylor</a:t>
            </a:r>
            <a:r>
              <a:rPr lang="en-GB" dirty="0"/>
              <a:t>, C. (1994) ‘The Politics of Recognition</a:t>
            </a:r>
            <a:r>
              <a:rPr lang="en-GB" dirty="0" smtClean="0"/>
              <a:t>’, </a:t>
            </a:r>
            <a:r>
              <a:rPr lang="en-GB" dirty="0"/>
              <a:t>in </a:t>
            </a:r>
            <a:r>
              <a:rPr lang="en-GB" i="1" dirty="0"/>
              <a:t>Multiculturalism: Examining the Politics of Recognition</a:t>
            </a:r>
            <a:r>
              <a:rPr lang="en-GB" dirty="0"/>
              <a:t>. </a:t>
            </a:r>
            <a:r>
              <a:rPr lang="en-GB" dirty="0" err="1"/>
              <a:t>Gutmann</a:t>
            </a:r>
            <a:r>
              <a:rPr lang="en-GB" dirty="0"/>
              <a:t>, A. (Ed.). Princeton: Princeton University Press. Pp. 25-73.</a:t>
            </a:r>
          </a:p>
          <a:p>
            <a:pPr marL="0" indent="0">
              <a:buNone/>
            </a:pPr>
            <a:r>
              <a:rPr lang="en-GB" dirty="0" smtClean="0"/>
              <a:t>Woodward, K. (Ed.) (2004) </a:t>
            </a:r>
            <a:r>
              <a:rPr lang="en-GB" i="1" dirty="0" smtClean="0"/>
              <a:t>Questioning Identity: Gender, Class, Ethnicity</a:t>
            </a:r>
            <a:r>
              <a:rPr lang="en-GB" dirty="0" smtClean="0"/>
              <a:t>. 2</a:t>
            </a:r>
            <a:r>
              <a:rPr lang="en-GB" baseline="30000" dirty="0" smtClean="0"/>
              <a:t>nd</a:t>
            </a:r>
            <a:r>
              <a:rPr lang="en-GB" dirty="0" smtClean="0"/>
              <a:t> </a:t>
            </a:r>
            <a:r>
              <a:rPr lang="en-GB" dirty="0" err="1" smtClean="0"/>
              <a:t>edn</a:t>
            </a:r>
            <a:r>
              <a:rPr lang="en-GB" dirty="0" smtClean="0"/>
              <a:t>.  London and New York: Routledge.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523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 Two: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Dialectics: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‘</a:t>
            </a:r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whole world, natural, historical, intellectual, is represented as a process – i.e., as in constant motion, change, transformation, development; and the attempt is made to trace out the internal connection that makes a continuous whole of all this movement and </a:t>
            </a:r>
            <a:r>
              <a:rPr lang="en-GB" dirty="0" smtClean="0"/>
              <a:t>development’ (Engels).</a:t>
            </a:r>
            <a:r>
              <a:rPr lang="en-GB" dirty="0"/>
              <a:t> 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 dialectical </a:t>
            </a:r>
            <a:r>
              <a:rPr lang="en-GB" dirty="0"/>
              <a:t>perspective recognises the fluidity of inter/intra-actions between and within individuals, communities, </a:t>
            </a:r>
            <a:r>
              <a:rPr lang="en-GB" dirty="0" smtClean="0"/>
              <a:t>cultures and societies - </a:t>
            </a:r>
          </a:p>
          <a:p>
            <a:pPr marL="0" indent="0">
              <a:buNone/>
            </a:pPr>
            <a:r>
              <a:rPr lang="en-GB" dirty="0" smtClean="0"/>
              <a:t>and </a:t>
            </a:r>
            <a:r>
              <a:rPr lang="en-GB" dirty="0"/>
              <a:t>that these relationships are culturally and historically situated.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765842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257</TotalTime>
  <Words>1100</Words>
  <Application>Microsoft Office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Calibri</vt:lpstr>
      <vt:lpstr>Franklin Gothic Book</vt:lpstr>
      <vt:lpstr>Crop</vt:lpstr>
      <vt:lpstr>Politics of Recognition</vt:lpstr>
      <vt:lpstr>Charles Taylor</vt:lpstr>
      <vt:lpstr>Taylor’s theory</vt:lpstr>
      <vt:lpstr>Identity and recognition</vt:lpstr>
      <vt:lpstr>Recognition and Identity</vt:lpstr>
      <vt:lpstr>Foundational perspectives </vt:lpstr>
      <vt:lpstr>Therefore,</vt:lpstr>
      <vt:lpstr>PowerPoint Presentation</vt:lpstr>
      <vt:lpstr>Implications of mis/nonrecognition for those who identify as GSD</vt:lpstr>
      <vt:lpstr>How is identity created?</vt:lpstr>
      <vt:lpstr>References</vt:lpstr>
      <vt:lpstr>Part Two: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Politics of Recognition</dc:title>
  <dc:creator>Microsoft Office User</dc:creator>
  <cp:lastModifiedBy>Angela Rekers-Power (0001999)</cp:lastModifiedBy>
  <cp:revision>19</cp:revision>
  <dcterms:created xsi:type="dcterms:W3CDTF">2017-02-05T12:00:07Z</dcterms:created>
  <dcterms:modified xsi:type="dcterms:W3CDTF">2019-10-08T12:43:56Z</dcterms:modified>
</cp:coreProperties>
</file>