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1"/>
  </p:notesMasterIdLst>
  <p:handoutMasterIdLst>
    <p:handoutMasterId r:id="rId32"/>
  </p:handoutMasterIdLst>
  <p:sldIdLst>
    <p:sldId id="363" r:id="rId3"/>
    <p:sldId id="411" r:id="rId4"/>
    <p:sldId id="390" r:id="rId5"/>
    <p:sldId id="412" r:id="rId6"/>
    <p:sldId id="417" r:id="rId7"/>
    <p:sldId id="414" r:id="rId8"/>
    <p:sldId id="415" r:id="rId9"/>
    <p:sldId id="418" r:id="rId10"/>
    <p:sldId id="416" r:id="rId11"/>
    <p:sldId id="397" r:id="rId12"/>
    <p:sldId id="419" r:id="rId13"/>
    <p:sldId id="409" r:id="rId14"/>
    <p:sldId id="420" r:id="rId15"/>
    <p:sldId id="421" r:id="rId16"/>
    <p:sldId id="422" r:id="rId17"/>
    <p:sldId id="423" r:id="rId18"/>
    <p:sldId id="424" r:id="rId19"/>
    <p:sldId id="398" r:id="rId20"/>
    <p:sldId id="400" r:id="rId21"/>
    <p:sldId id="401" r:id="rId22"/>
    <p:sldId id="407" r:id="rId23"/>
    <p:sldId id="402" r:id="rId24"/>
    <p:sldId id="403" r:id="rId25"/>
    <p:sldId id="404" r:id="rId26"/>
    <p:sldId id="408" r:id="rId27"/>
    <p:sldId id="405" r:id="rId28"/>
    <p:sldId id="477" r:id="rId29"/>
    <p:sldId id="370"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74045" autoAdjust="0"/>
  </p:normalViewPr>
  <p:slideViewPr>
    <p:cSldViewPr>
      <p:cViewPr varScale="1">
        <p:scale>
          <a:sx n="78" d="100"/>
          <a:sy n="78" d="100"/>
        </p:scale>
        <p:origin x="1068"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0920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2543104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484046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9207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538722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2097145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38843026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1354606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10661913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2789813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5533979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4929893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17649719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34837511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42066221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5521785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20120370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402302146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97167415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07541065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8599514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10292486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58010519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9167314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38283430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27641085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47212526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715328671"/>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8.xml"/><Relationship Id="rId1" Type="http://schemas.openxmlformats.org/officeDocument/2006/relationships/video" Target="https://www.youtube.com/embed/I-5gaT7AVUM?feature=oembed" TargetMode="External"/><Relationship Id="rId5" Type="http://schemas.openxmlformats.org/officeDocument/2006/relationships/image" Target="../media/image9.jpeg"/><Relationship Id="rId4" Type="http://schemas.openxmlformats.org/officeDocument/2006/relationships/hyperlink" Target="https://www.youtube.com/watch?v=I-5gaT7AVUM"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8.xml"/><Relationship Id="rId1" Type="http://schemas.openxmlformats.org/officeDocument/2006/relationships/video" Target="https://www.youtube.com/embed/afrPC91zCkQ?feature=oembed" TargetMode="External"/><Relationship Id="rId5" Type="http://schemas.openxmlformats.org/officeDocument/2006/relationships/image" Target="../media/image12.jpeg"/><Relationship Id="rId4" Type="http://schemas.openxmlformats.org/officeDocument/2006/relationships/hyperlink" Target="https://www.youtube.com/watch?v=afrPC91zCkQ"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hyperlink" Target="https://www.groupon.co.uk/"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bzlbPyAXn54" TargetMode="External"/><Relationship Id="rId2" Type="http://schemas.openxmlformats.org/officeDocument/2006/relationships/notesSlide" Target="../notesSlides/notesSlide20.xml"/><Relationship Id="rId1" Type="http://schemas.openxmlformats.org/officeDocument/2006/relationships/slideLayout" Target="../slideLayouts/slideLayout18.xml"/><Relationship Id="rId5" Type="http://schemas.openxmlformats.org/officeDocument/2006/relationships/image" Target="../media/image17.png"/><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479376" y="3741294"/>
            <a:ext cx="11233248" cy="2135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4</a:t>
            </a:r>
            <a:endParaRPr lang="en-GB" altLang="en-US" b="1" dirty="0">
              <a:solidFill>
                <a:srgbClr val="FFFF00"/>
              </a:solidFill>
            </a:endParaRPr>
          </a:p>
          <a:p>
            <a:pPr eaLnBrk="1" hangingPunct="1"/>
            <a:r>
              <a:rPr lang="en-GB" altLang="en-US" sz="4000" dirty="0">
                <a:solidFill>
                  <a:srgbClr val="FFFF00"/>
                </a:solidFill>
              </a:rPr>
              <a:t>Organisational Analysis and Competitive Advantage</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662264"/>
          </a:xfrm>
          <a:prstGeom prst="rect">
            <a:avLst/>
          </a:prstGeom>
        </p:spPr>
        <p:txBody>
          <a:bodyPr/>
          <a:lstStyle/>
          <a:p>
            <a:pPr algn="just">
              <a:spcBef>
                <a:spcPts val="600"/>
              </a:spcBef>
              <a:spcAft>
                <a:spcPts val="600"/>
              </a:spcAft>
            </a:pPr>
            <a:r>
              <a:rPr lang="en-GB" sz="2800" dirty="0"/>
              <a:t>Identify organisational resources and capabilities and how these relate to the strategies of organisations</a:t>
            </a:r>
          </a:p>
          <a:p>
            <a:pPr algn="just">
              <a:spcBef>
                <a:spcPts val="600"/>
              </a:spcBef>
              <a:spcAft>
                <a:spcPts val="600"/>
              </a:spcAft>
            </a:pPr>
            <a:r>
              <a:rPr lang="en-GB" sz="2800" dirty="0"/>
              <a:t>Analyse how resources and capabilities might provide sustainable competitive advantage on the basis of their Value, Rarity, Inimitability and Organisational support (VRIO)</a:t>
            </a:r>
          </a:p>
          <a:p>
            <a:pPr algn="just">
              <a:spcBef>
                <a:spcPts val="600"/>
              </a:spcBef>
              <a:spcAft>
                <a:spcPts val="600"/>
              </a:spcAft>
            </a:pPr>
            <a:r>
              <a:rPr lang="en-GB" sz="2800" dirty="0"/>
              <a:t>Diagnose resources and capabilities by means of VRIO analysis, value chain analysis, and SWOT analysis</a:t>
            </a:r>
          </a:p>
          <a:p>
            <a:pPr algn="just">
              <a:spcBef>
                <a:spcPts val="600"/>
              </a:spcBef>
              <a:spcAft>
                <a:spcPts val="600"/>
              </a:spcAft>
            </a:pPr>
            <a:r>
              <a:rPr lang="en-GB" altLang="en-US" sz="2800" dirty="0"/>
              <a:t>Learn how to evaluate a company’s internal and external business environment using SWOT analysis</a:t>
            </a:r>
          </a:p>
        </p:txBody>
      </p:sp>
      <p:sp>
        <p:nvSpPr>
          <p:cNvPr id="2" name="Footer Placeholder 1">
            <a:extLst>
              <a:ext uri="{FF2B5EF4-FFF2-40B4-BE49-F238E27FC236}">
                <a16:creationId xmlns:a16="http://schemas.microsoft.com/office/drawing/2014/main" id="{30E2207C-45E3-3678-C669-7010C294B06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stretch>
            <a:fillRect/>
          </a:stretch>
        </p:blipFill>
        <p:spPr>
          <a:xfrm>
            <a:off x="6096000" y="980728"/>
            <a:ext cx="5472608" cy="4661253"/>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676151" y="1174050"/>
            <a:ext cx="5328591" cy="427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dirty="0"/>
              <a:t>So far, our emphasis has been on the external environment of the firm to evaluate opportunities and threats. </a:t>
            </a:r>
          </a:p>
          <a:p>
            <a:pPr algn="just"/>
            <a:r>
              <a:rPr lang="en-GB" sz="2200" dirty="0"/>
              <a:t>In this session, our emphasis shifts to the internal environment of the firm - specifically, with the resources and capabilities of the firm.</a:t>
            </a:r>
          </a:p>
          <a:p>
            <a:pPr algn="just"/>
            <a:r>
              <a:rPr lang="en-GB" altLang="en-US" sz="2200" dirty="0"/>
              <a:t>The external environment is not the only force that affects company’s performance. Within any given industry some companies are more profitable than others.</a:t>
            </a:r>
          </a:p>
        </p:txBody>
      </p:sp>
      <p:cxnSp>
        <p:nvCxnSpPr>
          <p:cNvPr id="5" name="Straight Arrow Connector 4">
            <a:extLst>
              <a:ext uri="{FF2B5EF4-FFF2-40B4-BE49-F238E27FC236}">
                <a16:creationId xmlns:a16="http://schemas.microsoft.com/office/drawing/2014/main" id="{A3BF348B-9F7D-4C9F-B654-D5CBED8B8071}"/>
              </a:ext>
            </a:extLst>
          </p:cNvPr>
          <p:cNvCxnSpPr/>
          <p:nvPr/>
        </p:nvCxnSpPr>
        <p:spPr>
          <a:xfrm>
            <a:off x="4007768" y="3501008"/>
            <a:ext cx="4176464"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8" name="Straight Arrow Connector 7">
            <a:extLst>
              <a:ext uri="{FF2B5EF4-FFF2-40B4-BE49-F238E27FC236}">
                <a16:creationId xmlns:a16="http://schemas.microsoft.com/office/drawing/2014/main" id="{A1110B22-15BB-4B13-A37E-C4494404BDE5}"/>
              </a:ext>
            </a:extLst>
          </p:cNvPr>
          <p:cNvCxnSpPr/>
          <p:nvPr/>
        </p:nvCxnSpPr>
        <p:spPr>
          <a:xfrm flipV="1">
            <a:off x="5519936" y="1772816"/>
            <a:ext cx="1728192" cy="36004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0" name="Straight Arrow Connector 9">
            <a:extLst>
              <a:ext uri="{FF2B5EF4-FFF2-40B4-BE49-F238E27FC236}">
                <a16:creationId xmlns:a16="http://schemas.microsoft.com/office/drawing/2014/main" id="{31B27141-C68F-40E3-B6CF-01DABE738CBE}"/>
              </a:ext>
            </a:extLst>
          </p:cNvPr>
          <p:cNvCxnSpPr>
            <a:cxnSpLocks/>
          </p:cNvCxnSpPr>
          <p:nvPr/>
        </p:nvCxnSpPr>
        <p:spPr>
          <a:xfrm>
            <a:off x="5519936" y="2132856"/>
            <a:ext cx="1872208" cy="21602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3" name="Straight Arrow Connector 12">
            <a:extLst>
              <a:ext uri="{FF2B5EF4-FFF2-40B4-BE49-F238E27FC236}">
                <a16:creationId xmlns:a16="http://schemas.microsoft.com/office/drawing/2014/main" id="{9DDFDC2C-2CC7-4346-8A3A-8D35D64F7F40}"/>
              </a:ext>
            </a:extLst>
          </p:cNvPr>
          <p:cNvCxnSpPr>
            <a:cxnSpLocks/>
          </p:cNvCxnSpPr>
          <p:nvPr/>
        </p:nvCxnSpPr>
        <p:spPr>
          <a:xfrm>
            <a:off x="5519936" y="2132856"/>
            <a:ext cx="2088232" cy="89959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2" name="Footer Placeholder 1">
            <a:extLst>
              <a:ext uri="{FF2B5EF4-FFF2-40B4-BE49-F238E27FC236}">
                <a16:creationId xmlns:a16="http://schemas.microsoft.com/office/drawing/2014/main" id="{2654C475-DDE4-9670-608D-0AFE38B5782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906123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par>
                          <p:cTn id="17" fill="hold">
                            <p:stCondLst>
                              <p:cond delay="2000"/>
                            </p:stCondLst>
                            <p:childTnLst>
                              <p:par>
                                <p:cTn id="18" presetID="42" presetClass="entr" presetSubtype="0"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childTnLst>
                          </p:cTn>
                        </p:par>
                        <p:par>
                          <p:cTn id="23" fill="hold">
                            <p:stCondLst>
                              <p:cond delay="3000"/>
                            </p:stCondLst>
                            <p:childTnLst>
                              <p:par>
                                <p:cTn id="24" presetID="42" presetClass="entr" presetSubtype="0"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anim calcmode="lin" valueType="num">
                                      <p:cBhvr>
                                        <p:cTn id="27" dur="1000" fill="hold"/>
                                        <p:tgtEl>
                                          <p:spTgt spid="10"/>
                                        </p:tgtEl>
                                        <p:attrNameLst>
                                          <p:attrName>ppt_x</p:attrName>
                                        </p:attrNameLst>
                                      </p:cBhvr>
                                      <p:tavLst>
                                        <p:tav tm="0">
                                          <p:val>
                                            <p:strVal val="#ppt_x"/>
                                          </p:val>
                                        </p:tav>
                                        <p:tav tm="100000">
                                          <p:val>
                                            <p:strVal val="#ppt_x"/>
                                          </p:val>
                                        </p:tav>
                                      </p:tavLst>
                                    </p:anim>
                                    <p:anim calcmode="lin" valueType="num">
                                      <p:cBhvr>
                                        <p:cTn id="28" dur="1000" fill="hold"/>
                                        <p:tgtEl>
                                          <p:spTgt spid="10"/>
                                        </p:tgtEl>
                                        <p:attrNameLst>
                                          <p:attrName>ppt_y</p:attrName>
                                        </p:attrNameLst>
                                      </p:cBhvr>
                                      <p:tavLst>
                                        <p:tav tm="0">
                                          <p:val>
                                            <p:strVal val="#ppt_y+.1"/>
                                          </p:val>
                                        </p:tav>
                                        <p:tav tm="100000">
                                          <p:val>
                                            <p:strVal val="#ppt_y"/>
                                          </p:val>
                                        </p:tav>
                                      </p:tavLst>
                                    </p:anim>
                                  </p:childTnLst>
                                </p:cTn>
                              </p:par>
                            </p:childTnLst>
                          </p:cTn>
                        </p:par>
                        <p:par>
                          <p:cTn id="29" fill="hold">
                            <p:stCondLst>
                              <p:cond delay="4000"/>
                            </p:stCondLst>
                            <p:childTnLst>
                              <p:par>
                                <p:cTn id="30" presetID="42" presetClass="entr" presetSubtype="0" fill="hold" nodeType="after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1000"/>
                                        <p:tgtEl>
                                          <p:spTgt spid="13"/>
                                        </p:tgtEl>
                                      </p:cBhvr>
                                    </p:animEffect>
                                    <p:anim calcmode="lin" valueType="num">
                                      <p:cBhvr>
                                        <p:cTn id="33" dur="1000" fill="hold"/>
                                        <p:tgtEl>
                                          <p:spTgt spid="13"/>
                                        </p:tgtEl>
                                        <p:attrNameLst>
                                          <p:attrName>ppt_x</p:attrName>
                                        </p:attrNameLst>
                                      </p:cBhvr>
                                      <p:tavLst>
                                        <p:tav tm="0">
                                          <p:val>
                                            <p:strVal val="#ppt_x"/>
                                          </p:val>
                                        </p:tav>
                                        <p:tav tm="100000">
                                          <p:val>
                                            <p:strVal val="#ppt_x"/>
                                          </p:val>
                                        </p:tav>
                                      </p:tavLst>
                                    </p:anim>
                                    <p:anim calcmode="lin" valueType="num">
                                      <p:cBhvr>
                                        <p:cTn id="34" dur="1000" fill="hold"/>
                                        <p:tgtEl>
                                          <p:spTgt spid="13"/>
                                        </p:tgtEl>
                                        <p:attrNameLst>
                                          <p:attrName>ppt_y</p:attrName>
                                        </p:attrNameLst>
                                      </p:cBhvr>
                                      <p:tavLst>
                                        <p:tav tm="0">
                                          <p:val>
                                            <p:strVal val="#ppt_y+.1"/>
                                          </p:val>
                                        </p:tav>
                                        <p:tav tm="100000">
                                          <p:val>
                                            <p:strVal val="#ppt_y"/>
                                          </p:val>
                                        </p:tav>
                                      </p:tavLst>
                                    </p:anim>
                                  </p:childTnLst>
                                </p:cTn>
                              </p:par>
                            </p:childTnLst>
                          </p:cTn>
                        </p:par>
                        <p:par>
                          <p:cTn id="35" fill="hold">
                            <p:stCondLst>
                              <p:cond delay="5000"/>
                            </p:stCondLst>
                            <p:childTnLst>
                              <p:par>
                                <p:cTn id="36" presetID="42" presetClass="entr" presetSubtype="0" fill="hold" nodeType="after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fade">
                                      <p:cBhvr>
                                        <p:cTn id="38" dur="1000"/>
                                        <p:tgtEl>
                                          <p:spTgt spid="5"/>
                                        </p:tgtEl>
                                      </p:cBhvr>
                                    </p:animEffect>
                                    <p:anim calcmode="lin" valueType="num">
                                      <p:cBhvr>
                                        <p:cTn id="39" dur="1000" fill="hold"/>
                                        <p:tgtEl>
                                          <p:spTgt spid="5"/>
                                        </p:tgtEl>
                                        <p:attrNameLst>
                                          <p:attrName>ppt_x</p:attrName>
                                        </p:attrNameLst>
                                      </p:cBhvr>
                                      <p:tavLst>
                                        <p:tav tm="0">
                                          <p:val>
                                            <p:strVal val="#ppt_x"/>
                                          </p:val>
                                        </p:tav>
                                        <p:tav tm="100000">
                                          <p:val>
                                            <p:strVal val="#ppt_x"/>
                                          </p:val>
                                        </p:tav>
                                      </p:tavLst>
                                    </p:anim>
                                    <p:anim calcmode="lin" valueType="num">
                                      <p:cBhvr>
                                        <p:cTn id="4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69751" y="2310642"/>
            <a:ext cx="11089232" cy="1611560"/>
          </a:xfrm>
        </p:spPr>
        <p:txBody>
          <a:bodyPr/>
          <a:lstStyle/>
          <a:p>
            <a:pPr eaLnBrk="1" hangingPunct="1"/>
            <a:r>
              <a:rPr lang="en-GB" altLang="en-US" sz="3200" b="1" dirty="0">
                <a:latin typeface="Arial" panose="020B0604020202020204" pitchFamily="34" charset="0"/>
                <a:cs typeface="Arial" panose="020B0604020202020204" pitchFamily="34" charset="0"/>
              </a:rPr>
              <a:t>Why within a particular industry do some companies outperform others? What is the basis of their competitive advantage?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
        <p:nvSpPr>
          <p:cNvPr id="6" name="Content Placeholder 2">
            <a:extLst>
              <a:ext uri="{FF2B5EF4-FFF2-40B4-BE49-F238E27FC236}">
                <a16:creationId xmlns:a16="http://schemas.microsoft.com/office/drawing/2014/main" id="{7F423A7D-C2DF-4314-B125-573906F5663A}"/>
              </a:ext>
            </a:extLst>
          </p:cNvPr>
          <p:cNvSpPr txBox="1">
            <a:spLocks/>
          </p:cNvSpPr>
          <p:nvPr/>
        </p:nvSpPr>
        <p:spPr bwMode="auto">
          <a:xfrm>
            <a:off x="676150" y="4293096"/>
            <a:ext cx="10676433"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200" dirty="0"/>
              <a:t>The answer is that companies which outperform their rivals do so because they are </a:t>
            </a:r>
            <a:r>
              <a:rPr lang="en-GB" sz="2200" b="1" dirty="0">
                <a:solidFill>
                  <a:srgbClr val="FF0000"/>
                </a:solidFill>
              </a:rPr>
              <a:t>more efficient</a:t>
            </a:r>
            <a:r>
              <a:rPr lang="en-GB" sz="2200" dirty="0"/>
              <a:t>, have </a:t>
            </a:r>
            <a:r>
              <a:rPr lang="en-GB" sz="2200" b="1" dirty="0">
                <a:solidFill>
                  <a:schemeClr val="accent2">
                    <a:lumMod val="50000"/>
                  </a:schemeClr>
                </a:solidFill>
              </a:rPr>
              <a:t>higher product quality</a:t>
            </a:r>
            <a:r>
              <a:rPr lang="en-GB" sz="2200" dirty="0"/>
              <a:t>, are </a:t>
            </a:r>
            <a:r>
              <a:rPr lang="en-GB" sz="2200" b="1" dirty="0">
                <a:solidFill>
                  <a:srgbClr val="7030A0"/>
                </a:solidFill>
              </a:rPr>
              <a:t>more innovative</a:t>
            </a:r>
            <a:r>
              <a:rPr lang="en-GB" sz="2200" dirty="0"/>
              <a:t> or are </a:t>
            </a:r>
            <a:r>
              <a:rPr lang="en-GB" sz="2200" b="1" dirty="0">
                <a:solidFill>
                  <a:schemeClr val="accent1">
                    <a:lumMod val="75000"/>
                  </a:schemeClr>
                </a:solidFill>
              </a:rPr>
              <a:t>more responsive to their customers</a:t>
            </a:r>
            <a:r>
              <a:rPr lang="en-GB" sz="2200" dirty="0"/>
              <a:t> than their rivals.</a:t>
            </a:r>
          </a:p>
        </p:txBody>
      </p:sp>
      <p:sp>
        <p:nvSpPr>
          <p:cNvPr id="2" name="Footer Placeholder 1">
            <a:extLst>
              <a:ext uri="{FF2B5EF4-FFF2-40B4-BE49-F238E27FC236}">
                <a16:creationId xmlns:a16="http://schemas.microsoft.com/office/drawing/2014/main" id="{9D770700-E1E1-FD2F-749B-D7FE44121C8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8543287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7171"/>
                                        </p:tgtEl>
                                        <p:attrNameLst>
                                          <p:attrName>style.visibility</p:attrName>
                                        </p:attrNameLst>
                                      </p:cBhvr>
                                      <p:to>
                                        <p:strVal val="visible"/>
                                      </p:to>
                                    </p:set>
                                    <p:animEffect transition="in" filter="fade">
                                      <p:cBhvr>
                                        <p:cTn id="14" dur="1000"/>
                                        <p:tgtEl>
                                          <p:spTgt spid="7171"/>
                                        </p:tgtEl>
                                      </p:cBhvr>
                                    </p:animEffect>
                                    <p:anim calcmode="lin" valueType="num">
                                      <p:cBhvr>
                                        <p:cTn id="15" dur="1000" fill="hold"/>
                                        <p:tgtEl>
                                          <p:spTgt spid="7171"/>
                                        </p:tgtEl>
                                        <p:attrNameLst>
                                          <p:attrName>ppt_x</p:attrName>
                                        </p:attrNameLst>
                                      </p:cBhvr>
                                      <p:tavLst>
                                        <p:tav tm="0">
                                          <p:val>
                                            <p:strVal val="#ppt_x"/>
                                          </p:val>
                                        </p:tav>
                                        <p:tav tm="100000">
                                          <p:val>
                                            <p:strVal val="#ppt_x"/>
                                          </p:val>
                                        </p:tav>
                                      </p:tavLst>
                                    </p:anim>
                                    <p:anim calcmode="lin" valueType="num">
                                      <p:cBhvr>
                                        <p:cTn id="16" dur="1000" fill="hold"/>
                                        <p:tgtEl>
                                          <p:spTgt spid="7171"/>
                                        </p:tgtEl>
                                        <p:attrNameLst>
                                          <p:attrName>ppt_y</p:attrName>
                                        </p:attrNameLst>
                                      </p:cBhvr>
                                      <p:tavLst>
                                        <p:tav tm="0">
                                          <p:val>
                                            <p:strVal val="#ppt_y+.1"/>
                                          </p:val>
                                        </p:tav>
                                        <p:tav tm="100000">
                                          <p:val>
                                            <p:strVal val="#ppt_y"/>
                                          </p:val>
                                        </p:tav>
                                      </p:tavLst>
                                    </p:anim>
                                  </p:childTnLst>
                                </p:cTn>
                              </p:par>
                            </p:childTnLst>
                          </p:cTn>
                        </p:par>
                        <p:par>
                          <p:cTn id="17" fill="hold">
                            <p:stCondLst>
                              <p:cond delay="2000"/>
                            </p:stCondLst>
                            <p:childTnLst>
                              <p:par>
                                <p:cTn id="18" presetID="42" presetClass="entr" presetSubtype="0" fill="hold" grpId="0" nodeType="afterEffect">
                                  <p:stCondLst>
                                    <p:cond delay="5900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Analysing Resources and Capabilities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algn="just"/>
            <a:r>
              <a:rPr lang="en-GB" sz="2700" dirty="0"/>
              <a:t>The </a:t>
            </a:r>
            <a:r>
              <a:rPr lang="en-GB" sz="2700" b="1" dirty="0">
                <a:solidFill>
                  <a:srgbClr val="FF0000"/>
                </a:solidFill>
              </a:rPr>
              <a:t>resources and capabilities</a:t>
            </a:r>
            <a:r>
              <a:rPr lang="en-GB" sz="2700" dirty="0"/>
              <a:t> of an organisation contribute to its long-term survival and potentially to competitive advantage.</a:t>
            </a:r>
          </a:p>
          <a:p>
            <a:pPr algn="just"/>
            <a:r>
              <a:rPr lang="en-GB" sz="2700" dirty="0"/>
              <a:t>The </a:t>
            </a:r>
            <a:r>
              <a:rPr lang="en-GB" sz="2700" b="1" dirty="0">
                <a:solidFill>
                  <a:srgbClr val="FF0000"/>
                </a:solidFill>
              </a:rPr>
              <a:t>resources</a:t>
            </a:r>
            <a:r>
              <a:rPr lang="en-GB" sz="2700" dirty="0"/>
              <a:t> of an organisation are those assets that deliver value added in the organisation. The </a:t>
            </a:r>
            <a:r>
              <a:rPr lang="en-GB" sz="2700" b="1" dirty="0">
                <a:solidFill>
                  <a:srgbClr val="FF0000"/>
                </a:solidFill>
              </a:rPr>
              <a:t>capabilities</a:t>
            </a:r>
            <a:r>
              <a:rPr lang="en-GB" sz="2700" dirty="0"/>
              <a:t> of an organisation are those management skills, routines and leadership that deploy, share and generate value from the resources of the organisation.</a:t>
            </a:r>
          </a:p>
          <a:p>
            <a:pPr algn="just"/>
            <a:r>
              <a:rPr lang="en-GB" sz="2700" dirty="0"/>
              <a:t>Analysing the resources and capabilities of an organisation has a dual purpose:</a:t>
            </a:r>
          </a:p>
          <a:p>
            <a:pPr lvl="1" algn="just"/>
            <a:r>
              <a:rPr lang="en-GB" sz="2100" dirty="0"/>
              <a:t>to identify where value is added in the organisation</a:t>
            </a:r>
          </a:p>
          <a:p>
            <a:pPr lvl="1" algn="just"/>
            <a:r>
              <a:rPr lang="en-GB" sz="2100" dirty="0"/>
              <a:t>to explore and enhance the competitive advantages of the organisation’s resources</a:t>
            </a:r>
          </a:p>
          <a:p>
            <a:pPr algn="just"/>
            <a:endParaRPr lang="en-GB" sz="2700" dirty="0"/>
          </a:p>
          <a:p>
            <a:pPr marL="0" indent="0" algn="just">
              <a:buNone/>
            </a:pPr>
            <a:endParaRPr lang="en-GB" sz="2700" dirty="0"/>
          </a:p>
        </p:txBody>
      </p:sp>
      <p:sp>
        <p:nvSpPr>
          <p:cNvPr id="2" name="Footer Placeholder 1">
            <a:extLst>
              <a:ext uri="{FF2B5EF4-FFF2-40B4-BE49-F238E27FC236}">
                <a16:creationId xmlns:a16="http://schemas.microsoft.com/office/drawing/2014/main" id="{87A3EB98-698B-5D25-4302-4D56B71538A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289975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7908" y="1006011"/>
            <a:ext cx="11072344" cy="149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dirty="0"/>
              <a:t>Resources and capabilities are typically related. Resources are certainly important, but how an organisation employs and deploys its resources matters at least as much. </a:t>
            </a:r>
          </a:p>
        </p:txBody>
      </p:sp>
      <p:pic>
        <p:nvPicPr>
          <p:cNvPr id="4" name="Picture 3">
            <a:extLst>
              <a:ext uri="{FF2B5EF4-FFF2-40B4-BE49-F238E27FC236}">
                <a16:creationId xmlns:a16="http://schemas.microsoft.com/office/drawing/2014/main" id="{E6005BBD-BC24-F004-676F-C8FB73308067}"/>
              </a:ext>
            </a:extLst>
          </p:cNvPr>
          <p:cNvPicPr>
            <a:picLocks noChangeAspect="1"/>
          </p:cNvPicPr>
          <p:nvPr/>
        </p:nvPicPr>
        <p:blipFill>
          <a:blip r:embed="rId3"/>
          <a:stretch>
            <a:fillRect/>
          </a:stretch>
        </p:blipFill>
        <p:spPr>
          <a:xfrm>
            <a:off x="569797" y="2420887"/>
            <a:ext cx="11104295" cy="3294113"/>
          </a:xfrm>
          <a:prstGeom prst="rect">
            <a:avLst/>
          </a:prstGeom>
        </p:spPr>
      </p:pic>
      <p:sp>
        <p:nvSpPr>
          <p:cNvPr id="2" name="TextBox 1">
            <a:extLst>
              <a:ext uri="{FF2B5EF4-FFF2-40B4-BE49-F238E27FC236}">
                <a16:creationId xmlns:a16="http://schemas.microsoft.com/office/drawing/2014/main" id="{B05BCEAE-602A-14AB-CD3F-FBF29CAD7B84}"/>
              </a:ext>
            </a:extLst>
          </p:cNvPr>
          <p:cNvSpPr txBox="1"/>
          <p:nvPr/>
        </p:nvSpPr>
        <p:spPr>
          <a:xfrm rot="16200000">
            <a:off x="10245215" y="3865642"/>
            <a:ext cx="3294113" cy="338554"/>
          </a:xfrm>
          <a:prstGeom prst="rect">
            <a:avLst/>
          </a:prstGeom>
          <a:noFill/>
        </p:spPr>
        <p:txBody>
          <a:bodyPr wrap="square">
            <a:spAutoFit/>
          </a:bodyPr>
          <a:lstStyle/>
          <a:p>
            <a:r>
              <a:rPr lang="en-GB" sz="1600" dirty="0"/>
              <a:t>Source: Whittington et al., (2020)</a:t>
            </a:r>
          </a:p>
        </p:txBody>
      </p:sp>
      <p:sp>
        <p:nvSpPr>
          <p:cNvPr id="3" name="Footer Placeholder 1">
            <a:extLst>
              <a:ext uri="{FF2B5EF4-FFF2-40B4-BE49-F238E27FC236}">
                <a16:creationId xmlns:a16="http://schemas.microsoft.com/office/drawing/2014/main" id="{63D566A3-6B08-2644-0C41-E76C9C6F12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739677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Categories of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9828" y="980728"/>
            <a:ext cx="11072344"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700" b="1" dirty="0">
                <a:solidFill>
                  <a:srgbClr val="FF0000"/>
                </a:solidFill>
              </a:rPr>
              <a:t>Tangible Resources </a:t>
            </a:r>
            <a:r>
              <a:rPr lang="en-GB" sz="2700" dirty="0"/>
              <a:t>- are the physical resources of the organisation that contribute to its value added. Plant, Building, Equipment, …</a:t>
            </a:r>
          </a:p>
          <a:p>
            <a:pPr algn="just">
              <a:buClr>
                <a:schemeClr val="tx1"/>
              </a:buClr>
            </a:pPr>
            <a:r>
              <a:rPr lang="en-GB" sz="2700" b="1" dirty="0">
                <a:solidFill>
                  <a:srgbClr val="FF0000"/>
                </a:solidFill>
              </a:rPr>
              <a:t>Intangible Resources </a:t>
            </a:r>
            <a:r>
              <a:rPr lang="en-GB" sz="2700" dirty="0"/>
              <a:t>- are those resources that have no physical presence but represent real benefit to the organisation. Brand name, Patent, Technology, Service Level, …</a:t>
            </a:r>
          </a:p>
          <a:p>
            <a:pPr algn="just">
              <a:buClr>
                <a:schemeClr val="tx1"/>
              </a:buClr>
            </a:pPr>
            <a:r>
              <a:rPr lang="en-GB" sz="2700" b="1" dirty="0">
                <a:solidFill>
                  <a:srgbClr val="FF0000"/>
                </a:solidFill>
              </a:rPr>
              <a:t>Organisational Capabilities </a:t>
            </a:r>
            <a:r>
              <a:rPr lang="en-GB" sz="2700" dirty="0"/>
              <a:t>- are the skills, routines, management and leadership of the organisation. Having tangible and intangible resources is not enough: the organisation must also be able to deploy and share these resources, to link various parts of the organisation together and to co-ordinate the many activities effectively across the organisation.</a:t>
            </a:r>
          </a:p>
          <a:p>
            <a:pPr algn="just">
              <a:buClr>
                <a:schemeClr val="tx1"/>
              </a:buClr>
            </a:pPr>
            <a:endParaRPr lang="en-GB" sz="2700" dirty="0"/>
          </a:p>
        </p:txBody>
      </p:sp>
      <p:sp>
        <p:nvSpPr>
          <p:cNvPr id="2" name="Footer Placeholder 1">
            <a:extLst>
              <a:ext uri="{FF2B5EF4-FFF2-40B4-BE49-F238E27FC236}">
                <a16:creationId xmlns:a16="http://schemas.microsoft.com/office/drawing/2014/main" id="{639A791C-D8CC-8804-B786-D48107E9BB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4770108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500"/>
                                        <p:tgtEl>
                                          <p:spTgt spid="5">
                                            <p:txEl>
                                              <p:pRg st="0" end="0"/>
                                            </p:txEl>
                                          </p:spTgt>
                                        </p:tgtEl>
                                      </p:cBhvr>
                                    </p:animEffect>
                                    <p:anim calcmode="lin" valueType="num">
                                      <p:cBhvr>
                                        <p:cTn id="8" dur="2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25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2500"/>
                                        <p:tgtEl>
                                          <p:spTgt spid="5">
                                            <p:txEl>
                                              <p:pRg st="1" end="1"/>
                                            </p:txEl>
                                          </p:spTgt>
                                        </p:tgtEl>
                                      </p:cBhvr>
                                    </p:animEffect>
                                    <p:anim calcmode="lin" valueType="num">
                                      <p:cBhvr>
                                        <p:cTn id="14" dur="2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25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2500"/>
                                        <p:tgtEl>
                                          <p:spTgt spid="5">
                                            <p:txEl>
                                              <p:pRg st="2" end="2"/>
                                            </p:txEl>
                                          </p:spTgt>
                                        </p:tgtEl>
                                      </p:cBhvr>
                                    </p:animEffect>
                                    <p:anim calcmode="lin" valueType="num">
                                      <p:cBhvr>
                                        <p:cTn id="20" dur="2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2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44472" y="130517"/>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23392" y="2924944"/>
            <a:ext cx="10945216"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514350" indent="-514350" algn="just" eaLnBrk="1" hangingPunct="1">
              <a:spcBef>
                <a:spcPts val="300"/>
              </a:spcBef>
              <a:spcAft>
                <a:spcPts val="300"/>
              </a:spcAft>
              <a:buFont typeface="+mj-lt"/>
              <a:buAutoNum type="arabicPeriod"/>
            </a:pPr>
            <a:r>
              <a:rPr lang="en-GB" altLang="en-US" sz="2800" dirty="0">
                <a:solidFill>
                  <a:schemeClr val="tx2">
                    <a:lumMod val="75000"/>
                  </a:schemeClr>
                </a:solidFill>
              </a:rPr>
              <a:t>What are the British Airways’ competitively important resources and capabilities?</a:t>
            </a:r>
          </a:p>
          <a:p>
            <a:pPr marL="514350" indent="-514350" algn="just" eaLnBrk="1" hangingPunct="1">
              <a:spcBef>
                <a:spcPts val="300"/>
              </a:spcBef>
              <a:spcAft>
                <a:spcPts val="300"/>
              </a:spcAft>
              <a:buFont typeface="+mj-lt"/>
              <a:buAutoNum type="arabicPeriod"/>
            </a:pPr>
            <a:r>
              <a:rPr lang="en-GB" altLang="en-US" sz="2800" dirty="0">
                <a:solidFill>
                  <a:schemeClr val="tx2">
                    <a:lumMod val="75000"/>
                  </a:schemeClr>
                </a:solidFill>
              </a:rPr>
              <a:t>Do the company’s resources and capabilities have sufficient competitive power to give it a sustainable advantage over competitors? </a:t>
            </a:r>
            <a:endParaRPr lang="en-GB" altLang="en-US" sz="3600" b="1" dirty="0">
              <a:solidFill>
                <a:schemeClr val="tx2">
                  <a:lumMod val="75000"/>
                </a:schemeClr>
              </a:solidFill>
            </a:endParaRPr>
          </a:p>
        </p:txBody>
      </p:sp>
      <p:pic>
        <p:nvPicPr>
          <p:cNvPr id="4" name="Picture 3" descr="Logo&#10;&#10;Description automatically generated">
            <a:extLst>
              <a:ext uri="{FF2B5EF4-FFF2-40B4-BE49-F238E27FC236}">
                <a16:creationId xmlns:a16="http://schemas.microsoft.com/office/drawing/2014/main" id="{841C6BD9-8061-3E90-DEC6-0173078F9A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31976" y="1521418"/>
            <a:ext cx="6528048" cy="1025108"/>
          </a:xfrm>
          <a:prstGeom prst="rect">
            <a:avLst/>
          </a:prstGeom>
        </p:spPr>
      </p:pic>
      <p:sp>
        <p:nvSpPr>
          <p:cNvPr id="2" name="Footer Placeholder 1">
            <a:extLst>
              <a:ext uri="{FF2B5EF4-FFF2-40B4-BE49-F238E27FC236}">
                <a16:creationId xmlns:a16="http://schemas.microsoft.com/office/drawing/2014/main" id="{6C21C0CF-B1BF-0AE7-198B-D924C43EA1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1338362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3000" fill="hold"/>
                                        <p:tgtEl>
                                          <p:spTgt spid="4"/>
                                        </p:tgtEl>
                                        <p:attrNameLst>
                                          <p:attrName>ppt_w</p:attrName>
                                        </p:attrNameLst>
                                      </p:cBhvr>
                                      <p:tavLst>
                                        <p:tav tm="0">
                                          <p:val>
                                            <p:fltVal val="0"/>
                                          </p:val>
                                        </p:tav>
                                        <p:tav tm="100000">
                                          <p:val>
                                            <p:strVal val="#ppt_w"/>
                                          </p:val>
                                        </p:tav>
                                      </p:tavLst>
                                    </p:anim>
                                    <p:anim calcmode="lin" valueType="num">
                                      <p:cBhvr>
                                        <p:cTn id="8" dur="3000" fill="hold"/>
                                        <p:tgtEl>
                                          <p:spTgt spid="4"/>
                                        </p:tgtEl>
                                        <p:attrNameLst>
                                          <p:attrName>ppt_h</p:attrName>
                                        </p:attrNameLst>
                                      </p:cBhvr>
                                      <p:tavLst>
                                        <p:tav tm="0">
                                          <p:val>
                                            <p:fltVal val="0"/>
                                          </p:val>
                                        </p:tav>
                                        <p:tav tm="100000">
                                          <p:val>
                                            <p:strVal val="#ppt_h"/>
                                          </p:val>
                                        </p:tav>
                                      </p:tavLst>
                                    </p:anim>
                                    <p:animEffect transition="in" filter="fade">
                                      <p:cBhvr>
                                        <p:cTn id="9" dur="3000"/>
                                        <p:tgtEl>
                                          <p:spTgt spid="4"/>
                                        </p:tgtEl>
                                      </p:cBhvr>
                                    </p:animEffect>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3000"/>
                                        <p:tgtEl>
                                          <p:spTgt spid="6">
                                            <p:txEl>
                                              <p:pRg st="0" end="0"/>
                                            </p:txEl>
                                          </p:spTgt>
                                        </p:tgtEl>
                                      </p:cBhvr>
                                    </p:animEffect>
                                    <p:anim calcmode="lin" valueType="num">
                                      <p:cBhvr>
                                        <p:cTn id="14" dur="3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3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3000"/>
                                        <p:tgtEl>
                                          <p:spTgt spid="6">
                                            <p:txEl>
                                              <p:pRg st="1" end="1"/>
                                            </p:txEl>
                                          </p:spTgt>
                                        </p:tgtEl>
                                      </p:cBhvr>
                                    </p:animEffect>
                                    <p:anim calcmode="lin" valueType="num">
                                      <p:cBhvr>
                                        <p:cTn id="20" dur="3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3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Threshold and Distinctive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700" b="1" dirty="0">
                <a:solidFill>
                  <a:srgbClr val="FF0000"/>
                </a:solidFill>
              </a:rPr>
              <a:t>Threshold resources and capabilities </a:t>
            </a:r>
            <a:r>
              <a:rPr lang="en-GB" sz="2700" dirty="0"/>
              <a:t>are those needed for an organisation to meet the necessary requirements to compete in a given market and achieve parity with competitors in that market. Without these, the organisation could not survive over time.</a:t>
            </a:r>
          </a:p>
          <a:p>
            <a:pPr algn="just">
              <a:buClr>
                <a:schemeClr val="tx1"/>
              </a:buClr>
            </a:pPr>
            <a:r>
              <a:rPr lang="en-GB" sz="2700" b="1" dirty="0">
                <a:solidFill>
                  <a:srgbClr val="FF0000"/>
                </a:solidFill>
              </a:rPr>
              <a:t>Distinctive resources and capabilities </a:t>
            </a:r>
            <a:r>
              <a:rPr lang="en-GB" sz="2700" dirty="0"/>
              <a:t>are required to achieve competitive advantage. These are dependent on an organisation having a distinctiveness or uniqueness that are of value to customers and which competitors find difficult to imitate or obtain.</a:t>
            </a:r>
          </a:p>
          <a:p>
            <a:pPr lvl="2" indent="-342900" algn="just">
              <a:buClr>
                <a:schemeClr val="tx1"/>
              </a:buClr>
              <a:buFont typeface="Wingdings" panose="05000000000000000000" pitchFamily="2" charset="2"/>
              <a:buChar char="Ø"/>
            </a:pPr>
            <a:r>
              <a:rPr lang="en-GB" sz="1900" dirty="0"/>
              <a:t>Distinctive resources: e.g. a long-established brand </a:t>
            </a:r>
          </a:p>
          <a:p>
            <a:pPr lvl="2" indent="-342900" algn="just">
              <a:buClr>
                <a:schemeClr val="tx1"/>
              </a:buClr>
              <a:buFont typeface="Wingdings" panose="05000000000000000000" pitchFamily="2" charset="2"/>
              <a:buChar char="Ø"/>
            </a:pPr>
            <a:r>
              <a:rPr lang="en-GB" sz="1900" dirty="0"/>
              <a:t>Distinctive capabilities: ways of doing things that are unique to that organisation and valuable to customers and difficult for rivals to obtain or imitate, e.g. R&amp;D capabilities</a:t>
            </a:r>
          </a:p>
        </p:txBody>
      </p:sp>
      <p:sp>
        <p:nvSpPr>
          <p:cNvPr id="2" name="Footer Placeholder 1">
            <a:extLst>
              <a:ext uri="{FF2B5EF4-FFF2-40B4-BE49-F238E27FC236}">
                <a16:creationId xmlns:a16="http://schemas.microsoft.com/office/drawing/2014/main" id="{A6B72F1E-0293-C78B-2003-775256949BF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5087502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Distinctive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628800"/>
            <a:ext cx="11072344"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ts val="1200"/>
              </a:spcBef>
              <a:spcAft>
                <a:spcPts val="1200"/>
              </a:spcAft>
              <a:buClr>
                <a:prstClr val="black"/>
              </a:buClr>
              <a:buSzTx/>
              <a:buFont typeface="Arial" panose="020B0604020202020204" pitchFamily="34" charset="0"/>
              <a:buChar char="•"/>
              <a:tabLst/>
              <a:defRPr/>
            </a:pPr>
            <a:r>
              <a:rPr kumimoji="0" lang="en-GB" sz="2800" b="1" i="0" u="none" strike="noStrike" kern="1200" cap="none" spc="0" normalizeH="0" baseline="0" noProof="0" dirty="0">
                <a:ln>
                  <a:noFill/>
                </a:ln>
                <a:solidFill>
                  <a:srgbClr val="FF0000"/>
                </a:solidFill>
                <a:effectLst/>
                <a:uLnTx/>
                <a:uFillTx/>
                <a:latin typeface="Myriad Pro"/>
                <a:ea typeface="+mn-ea"/>
                <a:cs typeface="+mn-cs"/>
              </a:rPr>
              <a:t>Distinctive resources and capabilities </a:t>
            </a:r>
            <a:r>
              <a:rPr kumimoji="0" lang="en-GB" sz="2800" b="0" i="0" u="none" strike="noStrike" kern="1200" cap="none" spc="0" normalizeH="0" baseline="0" noProof="0" dirty="0">
                <a:ln>
                  <a:noFill/>
                </a:ln>
                <a:solidFill>
                  <a:prstClr val="black"/>
                </a:solidFill>
                <a:effectLst/>
                <a:uLnTx/>
                <a:uFillTx/>
                <a:latin typeface="Myriad Pro"/>
                <a:ea typeface="+mn-ea"/>
                <a:cs typeface="+mn-cs"/>
              </a:rPr>
              <a:t>are necessary for sustainable competitive advantage and superior economic performance.</a:t>
            </a:r>
          </a:p>
          <a:p>
            <a:pPr marL="342900" marR="0" lvl="0" indent="-342900" algn="just" defTabSz="914400" rtl="0" eaLnBrk="0" fontAlgn="base" latinLnBrk="0" hangingPunct="0">
              <a:lnSpc>
                <a:spcPct val="100000"/>
              </a:lnSpc>
              <a:spcBef>
                <a:spcPts val="1200"/>
              </a:spcBef>
              <a:spcAft>
                <a:spcPts val="1200"/>
              </a:spcAft>
              <a:buClr>
                <a:prstClr val="black"/>
              </a:buClr>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Four key criteria by which resources and capabilities can be assessed in terms of them providing a basis for achieving such competitive advantage: value, rarity, inimitability and organisational support – or </a:t>
            </a:r>
            <a:r>
              <a:rPr kumimoji="0" lang="en-GB" sz="2800" b="1" i="0" u="none" strike="noStrike" kern="1200" cap="none" spc="0" normalizeH="0" baseline="0" noProof="0" dirty="0">
                <a:ln>
                  <a:noFill/>
                </a:ln>
                <a:solidFill>
                  <a:srgbClr val="9BBB59">
                    <a:lumMod val="50000"/>
                  </a:srgbClr>
                </a:solidFill>
                <a:effectLst/>
                <a:uLnTx/>
                <a:uFillTx/>
                <a:latin typeface="Myriad Pro"/>
                <a:ea typeface="+mn-ea"/>
                <a:cs typeface="+mn-cs"/>
              </a:rPr>
              <a:t>VRIO</a:t>
            </a:r>
            <a:r>
              <a:rPr kumimoji="0" lang="en-GB" sz="2800" b="0" i="0" u="none" strike="noStrike" kern="1200" cap="none" spc="0" normalizeH="0" baseline="0" noProof="0" dirty="0">
                <a:ln>
                  <a:noFill/>
                </a:ln>
                <a:solidFill>
                  <a:prstClr val="black"/>
                </a:solidFill>
                <a:effectLst/>
                <a:uLnTx/>
                <a:uFillTx/>
                <a:latin typeface="Myriad Pro"/>
                <a:ea typeface="+mn-ea"/>
                <a:cs typeface="+mn-cs"/>
              </a:rPr>
              <a:t>.</a:t>
            </a:r>
          </a:p>
        </p:txBody>
      </p:sp>
      <p:sp>
        <p:nvSpPr>
          <p:cNvPr id="2" name="Footer Placeholder 1">
            <a:extLst>
              <a:ext uri="{FF2B5EF4-FFF2-40B4-BE49-F238E27FC236}">
                <a16:creationId xmlns:a16="http://schemas.microsoft.com/office/drawing/2014/main" id="{2C7AF219-9120-3726-1242-B636A69AAF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270366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Resource Quality: The VRIO Framework</a:t>
            </a:r>
          </a:p>
        </p:txBody>
      </p:sp>
      <p:pic>
        <p:nvPicPr>
          <p:cNvPr id="5" name="Picture 4">
            <a:extLst>
              <a:ext uri="{FF2B5EF4-FFF2-40B4-BE49-F238E27FC236}">
                <a16:creationId xmlns:a16="http://schemas.microsoft.com/office/drawing/2014/main" id="{8B7579C2-ACCB-A6F9-6A4B-BC295749CF29}"/>
              </a:ext>
            </a:extLst>
          </p:cNvPr>
          <p:cNvPicPr>
            <a:picLocks noChangeAspect="1"/>
          </p:cNvPicPr>
          <p:nvPr/>
        </p:nvPicPr>
        <p:blipFill>
          <a:blip r:embed="rId3"/>
          <a:stretch>
            <a:fillRect/>
          </a:stretch>
        </p:blipFill>
        <p:spPr>
          <a:xfrm>
            <a:off x="767408" y="1510115"/>
            <a:ext cx="10984050" cy="3837769"/>
          </a:xfrm>
          <a:prstGeom prst="rect">
            <a:avLst/>
          </a:prstGeom>
        </p:spPr>
      </p:pic>
      <p:sp>
        <p:nvSpPr>
          <p:cNvPr id="7" name="TextBox 6">
            <a:extLst>
              <a:ext uri="{FF2B5EF4-FFF2-40B4-BE49-F238E27FC236}">
                <a16:creationId xmlns:a16="http://schemas.microsoft.com/office/drawing/2014/main" id="{E86295B0-358E-479D-0757-28F4D362374C}"/>
              </a:ext>
            </a:extLst>
          </p:cNvPr>
          <p:cNvSpPr txBox="1"/>
          <p:nvPr/>
        </p:nvSpPr>
        <p:spPr>
          <a:xfrm>
            <a:off x="8681863" y="5347884"/>
            <a:ext cx="3294113" cy="338554"/>
          </a:xfrm>
          <a:prstGeom prst="rect">
            <a:avLst/>
          </a:prstGeom>
          <a:noFill/>
        </p:spPr>
        <p:txBody>
          <a:bodyPr wrap="square">
            <a:spAutoFit/>
          </a:bodyPr>
          <a:lstStyle/>
          <a:p>
            <a:r>
              <a:rPr lang="en-GB" sz="1600" dirty="0"/>
              <a:t>Source: Whittington et al., (2020)</a:t>
            </a:r>
          </a:p>
        </p:txBody>
      </p:sp>
      <p:sp>
        <p:nvSpPr>
          <p:cNvPr id="2" name="Footer Placeholder 1">
            <a:extLst>
              <a:ext uri="{FF2B5EF4-FFF2-40B4-BE49-F238E27FC236}">
                <a16:creationId xmlns:a16="http://schemas.microsoft.com/office/drawing/2014/main" id="{FBA93391-7569-1D75-9645-1D51A7437C8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4263966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3000" fill="hold"/>
                                        <p:tgtEl>
                                          <p:spTgt spid="5"/>
                                        </p:tgtEl>
                                        <p:attrNameLst>
                                          <p:attrName>ppt_w</p:attrName>
                                        </p:attrNameLst>
                                      </p:cBhvr>
                                      <p:tavLst>
                                        <p:tav tm="0">
                                          <p:val>
                                            <p:fltVal val="0"/>
                                          </p:val>
                                        </p:tav>
                                        <p:tav tm="100000">
                                          <p:val>
                                            <p:strVal val="#ppt_w"/>
                                          </p:val>
                                        </p:tav>
                                      </p:tavLst>
                                    </p:anim>
                                    <p:anim calcmode="lin" valueType="num">
                                      <p:cBhvr>
                                        <p:cTn id="8" dur="3000" fill="hold"/>
                                        <p:tgtEl>
                                          <p:spTgt spid="5"/>
                                        </p:tgtEl>
                                        <p:attrNameLst>
                                          <p:attrName>ppt_h</p:attrName>
                                        </p:attrNameLst>
                                      </p:cBhvr>
                                      <p:tavLst>
                                        <p:tav tm="0">
                                          <p:val>
                                            <p:fltVal val="0"/>
                                          </p:val>
                                        </p:tav>
                                        <p:tav tm="100000">
                                          <p:val>
                                            <p:strVal val="#ppt_h"/>
                                          </p:val>
                                        </p:tav>
                                      </p:tavLst>
                                    </p:anim>
                                    <p:animEffect transition="in" filter="fade">
                                      <p:cBhvr>
                                        <p:cTn id="9"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VRIO Analysis</a:t>
            </a:r>
          </a:p>
        </p:txBody>
      </p:sp>
      <p:sp>
        <p:nvSpPr>
          <p:cNvPr id="4" name="TextBox 3">
            <a:extLst>
              <a:ext uri="{FF2B5EF4-FFF2-40B4-BE49-F238E27FC236}">
                <a16:creationId xmlns:a16="http://schemas.microsoft.com/office/drawing/2014/main" id="{3EF847AE-3D51-77FC-F46A-C6DC7ED5B9A0}"/>
              </a:ext>
            </a:extLst>
          </p:cNvPr>
          <p:cNvSpPr txBox="1"/>
          <p:nvPr/>
        </p:nvSpPr>
        <p:spPr>
          <a:xfrm>
            <a:off x="3046927" y="5373216"/>
            <a:ext cx="6098146" cy="369332"/>
          </a:xfrm>
          <a:prstGeom prst="rect">
            <a:avLst/>
          </a:prstGeom>
          <a:noFill/>
        </p:spPr>
        <p:txBody>
          <a:bodyPr wrap="square">
            <a:spAutoFit/>
          </a:bodyPr>
          <a:lstStyle/>
          <a:p>
            <a:pPr algn="ctr"/>
            <a:r>
              <a:rPr lang="en-GB" dirty="0">
                <a:hlinkClick r:id="rId4"/>
              </a:rPr>
              <a:t>https://www.youtube.com/watch?v=I-5gaT7AVUM</a:t>
            </a:r>
            <a:r>
              <a:rPr lang="en-GB" dirty="0"/>
              <a:t> </a:t>
            </a:r>
          </a:p>
        </p:txBody>
      </p:sp>
      <p:pic>
        <p:nvPicPr>
          <p:cNvPr id="2" name="Online Media 1" title="The VRIO Analysis explained">
            <a:hlinkClick r:id="" action="ppaction://media"/>
            <a:extLst>
              <a:ext uri="{FF2B5EF4-FFF2-40B4-BE49-F238E27FC236}">
                <a16:creationId xmlns:a16="http://schemas.microsoft.com/office/drawing/2014/main" id="{2D3E13BD-38BE-9436-B21F-CEA2579BDDA3}"/>
              </a:ext>
            </a:extLst>
          </p:cNvPr>
          <p:cNvPicPr>
            <a:picLocks noRot="1" noChangeAspect="1"/>
          </p:cNvPicPr>
          <p:nvPr>
            <a:videoFile r:link="rId1"/>
          </p:nvPr>
        </p:nvPicPr>
        <p:blipFill>
          <a:blip r:embed="rId5"/>
          <a:stretch>
            <a:fillRect/>
          </a:stretch>
        </p:blipFill>
        <p:spPr>
          <a:xfrm>
            <a:off x="2256989" y="1035133"/>
            <a:ext cx="7678022" cy="4338083"/>
          </a:xfrm>
          <a:prstGeom prst="rect">
            <a:avLst/>
          </a:prstGeom>
        </p:spPr>
      </p:pic>
      <p:sp>
        <p:nvSpPr>
          <p:cNvPr id="3" name="Footer Placeholder 1">
            <a:extLst>
              <a:ext uri="{FF2B5EF4-FFF2-40B4-BE49-F238E27FC236}">
                <a16:creationId xmlns:a16="http://schemas.microsoft.com/office/drawing/2014/main" id="{578A8F57-5A38-7408-3892-13546A6AD12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7335145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Testing Competitive Resources: VRIO Analysis</a:t>
            </a:r>
          </a:p>
        </p:txBody>
      </p:sp>
      <p:sp>
        <p:nvSpPr>
          <p:cNvPr id="8" name="Arrow: Down 7">
            <a:extLst>
              <a:ext uri="{FF2B5EF4-FFF2-40B4-BE49-F238E27FC236}">
                <a16:creationId xmlns:a16="http://schemas.microsoft.com/office/drawing/2014/main" id="{23E60EBF-DC8A-9F03-032D-30D9EC5A45E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Content Placeholder 2">
            <a:extLst>
              <a:ext uri="{FF2B5EF4-FFF2-40B4-BE49-F238E27FC236}">
                <a16:creationId xmlns:a16="http://schemas.microsoft.com/office/drawing/2014/main" id="{7A7C0565-8FAB-3FE0-5A9F-ABA74C4F82D8}"/>
              </a:ext>
            </a:extLst>
          </p:cNvPr>
          <p:cNvSpPr txBox="1">
            <a:spLocks/>
          </p:cNvSpPr>
          <p:nvPr/>
        </p:nvSpPr>
        <p:spPr bwMode="auto">
          <a:xfrm>
            <a:off x="587861" y="1412776"/>
            <a:ext cx="11072344" cy="38193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spcBef>
                <a:spcPts val="1200"/>
              </a:spcBef>
              <a:spcAft>
                <a:spcPts val="1200"/>
              </a:spcAft>
              <a:buClr>
                <a:prstClr val="black"/>
              </a:buClr>
            </a:pPr>
            <a:r>
              <a:rPr lang="en-GB" sz="2800" b="1" dirty="0">
                <a:solidFill>
                  <a:prstClr val="black"/>
                </a:solidFill>
              </a:rPr>
              <a:t>Valuable</a:t>
            </a:r>
            <a:r>
              <a:rPr lang="en-GB" sz="2800" dirty="0">
                <a:solidFill>
                  <a:prstClr val="black"/>
                </a:solidFill>
              </a:rPr>
              <a:t>. An organisation’s resource needs to be valuable if it is to allow a firm to choose strategies that exploit environmental opportunities or neutralise a competitive threat.</a:t>
            </a:r>
          </a:p>
          <a:p>
            <a:pPr lvl="0" algn="just">
              <a:spcBef>
                <a:spcPts val="1200"/>
              </a:spcBef>
              <a:spcAft>
                <a:spcPts val="1200"/>
              </a:spcAft>
              <a:buClr>
                <a:prstClr val="black"/>
              </a:buClr>
            </a:pPr>
            <a:r>
              <a:rPr lang="en-GB" sz="2800" b="1" dirty="0">
                <a:solidFill>
                  <a:prstClr val="black"/>
                </a:solidFill>
              </a:rPr>
              <a:t>Rare</a:t>
            </a:r>
            <a:r>
              <a:rPr lang="en-GB" sz="2800" dirty="0">
                <a:solidFill>
                  <a:prstClr val="black"/>
                </a:solidFill>
              </a:rPr>
              <a:t>. An organisation’s resource needs to be rare. If the resource is available to competitors then exploiting the resource will not generate competitive advantage and economic performance will not be superior to rivals.</a:t>
            </a:r>
          </a:p>
        </p:txBody>
      </p:sp>
      <p:sp>
        <p:nvSpPr>
          <p:cNvPr id="3" name="TextBox 2">
            <a:extLst>
              <a:ext uri="{FF2B5EF4-FFF2-40B4-BE49-F238E27FC236}">
                <a16:creationId xmlns:a16="http://schemas.microsoft.com/office/drawing/2014/main" id="{C10B94F6-6B77-47BE-C7A0-3BF040CBB954}"/>
              </a:ext>
            </a:extLst>
          </p:cNvPr>
          <p:cNvSpPr txBox="1"/>
          <p:nvPr/>
        </p:nvSpPr>
        <p:spPr>
          <a:xfrm>
            <a:off x="9669523" y="5232430"/>
            <a:ext cx="2358009" cy="338554"/>
          </a:xfrm>
          <a:prstGeom prst="rect">
            <a:avLst/>
          </a:prstGeom>
          <a:noFill/>
        </p:spPr>
        <p:txBody>
          <a:bodyPr wrap="square">
            <a:spAutoFit/>
          </a:bodyPr>
          <a:lstStyle/>
          <a:p>
            <a:r>
              <a:rPr lang="en-GB" sz="1600" dirty="0"/>
              <a:t>Source: Lynch (2018)</a:t>
            </a:r>
          </a:p>
        </p:txBody>
      </p:sp>
      <p:sp>
        <p:nvSpPr>
          <p:cNvPr id="4" name="Footer Placeholder 1">
            <a:extLst>
              <a:ext uri="{FF2B5EF4-FFF2-40B4-BE49-F238E27FC236}">
                <a16:creationId xmlns:a16="http://schemas.microsoft.com/office/drawing/2014/main" id="{DD762E38-ABDD-7539-C2FB-18B604C862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8164879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86295B0-358E-479D-0757-28F4D362374C}"/>
              </a:ext>
            </a:extLst>
          </p:cNvPr>
          <p:cNvSpPr txBox="1"/>
          <p:nvPr/>
        </p:nvSpPr>
        <p:spPr>
          <a:xfrm>
            <a:off x="9669523" y="5232430"/>
            <a:ext cx="2358009" cy="338554"/>
          </a:xfrm>
          <a:prstGeom prst="rect">
            <a:avLst/>
          </a:prstGeom>
          <a:noFill/>
        </p:spPr>
        <p:txBody>
          <a:bodyPr wrap="square">
            <a:spAutoFit/>
          </a:bodyPr>
          <a:lstStyle/>
          <a:p>
            <a:r>
              <a:rPr lang="en-GB" sz="1600" dirty="0"/>
              <a:t>Source: Lynch (2018)</a:t>
            </a:r>
          </a:p>
        </p:txBody>
      </p:sp>
      <p:sp>
        <p:nvSpPr>
          <p:cNvPr id="8" name="Arrow: Down 7">
            <a:extLst>
              <a:ext uri="{FF2B5EF4-FFF2-40B4-BE49-F238E27FC236}">
                <a16:creationId xmlns:a16="http://schemas.microsoft.com/office/drawing/2014/main" id="{23E60EBF-DC8A-9F03-032D-30D9EC5A45E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Content Placeholder 2">
            <a:extLst>
              <a:ext uri="{FF2B5EF4-FFF2-40B4-BE49-F238E27FC236}">
                <a16:creationId xmlns:a16="http://schemas.microsoft.com/office/drawing/2014/main" id="{7A7C0565-8FAB-3FE0-5A9F-ABA74C4F82D8}"/>
              </a:ext>
            </a:extLst>
          </p:cNvPr>
          <p:cNvSpPr txBox="1">
            <a:spLocks/>
          </p:cNvSpPr>
          <p:nvPr/>
        </p:nvSpPr>
        <p:spPr bwMode="auto">
          <a:xfrm>
            <a:off x="580646" y="1484784"/>
            <a:ext cx="11072344" cy="3744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spcBef>
                <a:spcPts val="1200"/>
              </a:spcBef>
              <a:spcAft>
                <a:spcPts val="1200"/>
              </a:spcAft>
              <a:buClr>
                <a:prstClr val="black"/>
              </a:buClr>
            </a:pPr>
            <a:r>
              <a:rPr lang="en-GB" sz="2800" b="1" dirty="0">
                <a:solidFill>
                  <a:prstClr val="black"/>
                </a:solidFill>
              </a:rPr>
              <a:t>Cannot be imitated</a:t>
            </a:r>
            <a:r>
              <a:rPr lang="en-GB" sz="2800" dirty="0">
                <a:solidFill>
                  <a:prstClr val="black"/>
                </a:solidFill>
              </a:rPr>
              <a:t>. An organisation’s resource needs to be costly to imitate. If it can be easily imitated then competitors will be able over time to take advantage of the profits generated in the market place to duplicate the rare resource.</a:t>
            </a:r>
          </a:p>
          <a:p>
            <a:pPr lvl="0" algn="just">
              <a:spcBef>
                <a:spcPts val="1200"/>
              </a:spcBef>
              <a:spcAft>
                <a:spcPts val="1200"/>
              </a:spcAft>
              <a:buClr>
                <a:prstClr val="black"/>
              </a:buClr>
            </a:pPr>
            <a:r>
              <a:rPr lang="en-GB" sz="2800" b="1" dirty="0">
                <a:solidFill>
                  <a:prstClr val="black"/>
                </a:solidFill>
              </a:rPr>
              <a:t>Organising capability</a:t>
            </a:r>
            <a:r>
              <a:rPr lang="en-GB" sz="2800" dirty="0">
                <a:solidFill>
                  <a:prstClr val="black"/>
                </a:solidFill>
              </a:rPr>
              <a:t>. An organisation needs to be able to organise itself to exploit its valuable, rare and inimitable resource. In a sense, this is a balancing factor in relation to the three above.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3" name="Title 1">
            <a:extLst>
              <a:ext uri="{FF2B5EF4-FFF2-40B4-BE49-F238E27FC236}">
                <a16:creationId xmlns:a16="http://schemas.microsoft.com/office/drawing/2014/main" id="{2549AD12-20D0-0ACC-A6CF-9E4915A18E2F}"/>
              </a:ext>
            </a:extLst>
          </p:cNvPr>
          <p:cNvSpPr txBox="1">
            <a:spLocks/>
          </p:cNvSpPr>
          <p:nvPr/>
        </p:nvSpPr>
        <p:spPr bwMode="auto">
          <a:xfrm>
            <a:off x="0" y="0"/>
            <a:ext cx="12192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a:solidFill>
                  <a:schemeClr val="tx2">
                    <a:lumMod val="75000"/>
                  </a:schemeClr>
                </a:solidFill>
              </a:rPr>
              <a:t>Testing Competitive Resources: VRIO Analysis</a:t>
            </a:r>
            <a:endParaRPr lang="en-GB" altLang="en-US" sz="3200" b="1" dirty="0">
              <a:solidFill>
                <a:schemeClr val="tx2">
                  <a:lumMod val="75000"/>
                </a:schemeClr>
              </a:solidFill>
            </a:endParaRPr>
          </a:p>
        </p:txBody>
      </p:sp>
      <p:sp>
        <p:nvSpPr>
          <p:cNvPr id="4" name="Footer Placeholder 1">
            <a:extLst>
              <a:ext uri="{FF2B5EF4-FFF2-40B4-BE49-F238E27FC236}">
                <a16:creationId xmlns:a16="http://schemas.microsoft.com/office/drawing/2014/main" id="{71456884-0FA5-181C-2F82-57007EFB49D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6490804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86295B0-358E-479D-0757-28F4D362374C}"/>
              </a:ext>
            </a:extLst>
          </p:cNvPr>
          <p:cNvSpPr txBox="1"/>
          <p:nvPr/>
        </p:nvSpPr>
        <p:spPr>
          <a:xfrm>
            <a:off x="8112224" y="5341574"/>
            <a:ext cx="3651956" cy="338554"/>
          </a:xfrm>
          <a:prstGeom prst="rect">
            <a:avLst/>
          </a:prstGeom>
          <a:noFill/>
        </p:spPr>
        <p:txBody>
          <a:bodyPr wrap="square">
            <a:spAutoFit/>
          </a:bodyPr>
          <a:lstStyle/>
          <a:p>
            <a:r>
              <a:rPr lang="en-GB" sz="1600" dirty="0"/>
              <a:t>Source: Barney and </a:t>
            </a:r>
            <a:r>
              <a:rPr lang="en-GB" sz="1600" dirty="0" err="1"/>
              <a:t>Hesterly</a:t>
            </a:r>
            <a:r>
              <a:rPr lang="en-GB" sz="1600" dirty="0"/>
              <a:t> (2015)</a:t>
            </a:r>
          </a:p>
        </p:txBody>
      </p:sp>
      <p:sp>
        <p:nvSpPr>
          <p:cNvPr id="8" name="Arrow: Down 7">
            <a:extLst>
              <a:ext uri="{FF2B5EF4-FFF2-40B4-BE49-F238E27FC236}">
                <a16:creationId xmlns:a16="http://schemas.microsoft.com/office/drawing/2014/main" id="{23E60EBF-DC8A-9F03-032D-30D9EC5A45E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3" name="Title 1">
            <a:extLst>
              <a:ext uri="{FF2B5EF4-FFF2-40B4-BE49-F238E27FC236}">
                <a16:creationId xmlns:a16="http://schemas.microsoft.com/office/drawing/2014/main" id="{2549AD12-20D0-0ACC-A6CF-9E4915A18E2F}"/>
              </a:ext>
            </a:extLst>
          </p:cNvPr>
          <p:cNvSpPr txBox="1">
            <a:spLocks/>
          </p:cNvSpPr>
          <p:nvPr/>
        </p:nvSpPr>
        <p:spPr bwMode="auto">
          <a:xfrm>
            <a:off x="1127448" y="-13977"/>
            <a:ext cx="993710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Applying the VRIO Framework</a:t>
            </a:r>
          </a:p>
        </p:txBody>
      </p:sp>
      <p:pic>
        <p:nvPicPr>
          <p:cNvPr id="5" name="Picture 4">
            <a:extLst>
              <a:ext uri="{FF2B5EF4-FFF2-40B4-BE49-F238E27FC236}">
                <a16:creationId xmlns:a16="http://schemas.microsoft.com/office/drawing/2014/main" id="{D171A5DF-31D5-D7CD-01C0-0106B1773EB0}"/>
              </a:ext>
            </a:extLst>
          </p:cNvPr>
          <p:cNvPicPr>
            <a:picLocks noChangeAspect="1"/>
          </p:cNvPicPr>
          <p:nvPr/>
        </p:nvPicPr>
        <p:blipFill>
          <a:blip r:embed="rId3"/>
          <a:stretch>
            <a:fillRect/>
          </a:stretch>
        </p:blipFill>
        <p:spPr>
          <a:xfrm>
            <a:off x="742950" y="1468715"/>
            <a:ext cx="10706100" cy="3857625"/>
          </a:xfrm>
          <a:prstGeom prst="rect">
            <a:avLst/>
          </a:prstGeom>
        </p:spPr>
      </p:pic>
      <p:sp>
        <p:nvSpPr>
          <p:cNvPr id="2" name="Footer Placeholder 1">
            <a:extLst>
              <a:ext uri="{FF2B5EF4-FFF2-40B4-BE49-F238E27FC236}">
                <a16:creationId xmlns:a16="http://schemas.microsoft.com/office/drawing/2014/main" id="{F1F65E2B-D693-CA48-5311-876BF353F6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759397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2000" fill="hold"/>
                                        <p:tgtEl>
                                          <p:spTgt spid="5"/>
                                        </p:tgtEl>
                                        <p:attrNameLst>
                                          <p:attrName>ppt_w</p:attrName>
                                        </p:attrNameLst>
                                      </p:cBhvr>
                                      <p:tavLst>
                                        <p:tav tm="0">
                                          <p:val>
                                            <p:fltVal val="0"/>
                                          </p:val>
                                        </p:tav>
                                        <p:tav tm="100000">
                                          <p:val>
                                            <p:strVal val="#ppt_w"/>
                                          </p:val>
                                        </p:tav>
                                      </p:tavLst>
                                    </p:anim>
                                    <p:anim calcmode="lin" valueType="num">
                                      <p:cBhvr>
                                        <p:cTn id="8" dur="2000" fill="hold"/>
                                        <p:tgtEl>
                                          <p:spTgt spid="5"/>
                                        </p:tgtEl>
                                        <p:attrNameLst>
                                          <p:attrName>ppt_h</p:attrName>
                                        </p:attrNameLst>
                                      </p:cBhvr>
                                      <p:tavLst>
                                        <p:tav tm="0">
                                          <p:val>
                                            <p:fltVal val="0"/>
                                          </p:val>
                                        </p:tav>
                                        <p:tav tm="100000">
                                          <p:val>
                                            <p:strVal val="#ppt_h"/>
                                          </p:val>
                                        </p:tav>
                                      </p:tavLst>
                                    </p:anim>
                                    <p:anim calcmode="lin" valueType="num">
                                      <p:cBhvr>
                                        <p:cTn id="9" dur="2000" fill="hold"/>
                                        <p:tgtEl>
                                          <p:spTgt spid="5"/>
                                        </p:tgtEl>
                                        <p:attrNameLst>
                                          <p:attrName>style.rotation</p:attrName>
                                        </p:attrNameLst>
                                      </p:cBhvr>
                                      <p:tavLst>
                                        <p:tav tm="0">
                                          <p:val>
                                            <p:fltVal val="90"/>
                                          </p:val>
                                        </p:tav>
                                        <p:tav tm="100000">
                                          <p:val>
                                            <p:fltVal val="0"/>
                                          </p:val>
                                        </p:tav>
                                      </p:tavLst>
                                    </p:anim>
                                    <p:animEffect transition="in" filter="fade">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86295B0-358E-479D-0757-28F4D362374C}"/>
              </a:ext>
            </a:extLst>
          </p:cNvPr>
          <p:cNvSpPr txBox="1"/>
          <p:nvPr/>
        </p:nvSpPr>
        <p:spPr>
          <a:xfrm>
            <a:off x="8112224" y="5341574"/>
            <a:ext cx="3651956" cy="338554"/>
          </a:xfrm>
          <a:prstGeom prst="rect">
            <a:avLst/>
          </a:prstGeom>
          <a:noFill/>
        </p:spPr>
        <p:txBody>
          <a:bodyPr wrap="square">
            <a:spAutoFit/>
          </a:bodyPr>
          <a:lstStyle/>
          <a:p>
            <a:r>
              <a:rPr lang="en-GB" sz="1600" dirty="0"/>
              <a:t>Source: Barney and </a:t>
            </a:r>
            <a:r>
              <a:rPr lang="en-GB" sz="1600" dirty="0" err="1"/>
              <a:t>Hesterly</a:t>
            </a:r>
            <a:r>
              <a:rPr lang="en-GB" sz="1600" dirty="0"/>
              <a:t> (2015)</a:t>
            </a:r>
          </a:p>
        </p:txBody>
      </p:sp>
      <p:sp>
        <p:nvSpPr>
          <p:cNvPr id="8" name="Arrow: Down 7">
            <a:extLst>
              <a:ext uri="{FF2B5EF4-FFF2-40B4-BE49-F238E27FC236}">
                <a16:creationId xmlns:a16="http://schemas.microsoft.com/office/drawing/2014/main" id="{23E60EBF-DC8A-9F03-032D-30D9EC5A45E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3" name="Title 1">
            <a:extLst>
              <a:ext uri="{FF2B5EF4-FFF2-40B4-BE49-F238E27FC236}">
                <a16:creationId xmlns:a16="http://schemas.microsoft.com/office/drawing/2014/main" id="{2549AD12-20D0-0ACC-A6CF-9E4915A18E2F}"/>
              </a:ext>
            </a:extLst>
          </p:cNvPr>
          <p:cNvSpPr txBox="1">
            <a:spLocks/>
          </p:cNvSpPr>
          <p:nvPr/>
        </p:nvSpPr>
        <p:spPr bwMode="auto">
          <a:xfrm>
            <a:off x="1127448" y="-13977"/>
            <a:ext cx="993710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Applying the VRIO Framework</a:t>
            </a:r>
          </a:p>
        </p:txBody>
      </p:sp>
      <p:pic>
        <p:nvPicPr>
          <p:cNvPr id="4" name="Picture 3">
            <a:extLst>
              <a:ext uri="{FF2B5EF4-FFF2-40B4-BE49-F238E27FC236}">
                <a16:creationId xmlns:a16="http://schemas.microsoft.com/office/drawing/2014/main" id="{7B5B47BC-B45C-FCF3-70D6-415608B219D7}"/>
              </a:ext>
            </a:extLst>
          </p:cNvPr>
          <p:cNvPicPr>
            <a:picLocks noChangeAspect="1"/>
          </p:cNvPicPr>
          <p:nvPr/>
        </p:nvPicPr>
        <p:blipFill>
          <a:blip r:embed="rId3"/>
          <a:stretch>
            <a:fillRect/>
          </a:stretch>
        </p:blipFill>
        <p:spPr>
          <a:xfrm>
            <a:off x="733425" y="1464899"/>
            <a:ext cx="10725150" cy="3876675"/>
          </a:xfrm>
          <a:prstGeom prst="rect">
            <a:avLst/>
          </a:prstGeom>
        </p:spPr>
      </p:pic>
      <p:sp>
        <p:nvSpPr>
          <p:cNvPr id="2" name="Footer Placeholder 1">
            <a:extLst>
              <a:ext uri="{FF2B5EF4-FFF2-40B4-BE49-F238E27FC236}">
                <a16:creationId xmlns:a16="http://schemas.microsoft.com/office/drawing/2014/main" id="{E7FA33BF-AFA9-6C1B-289A-B958E4DEDD8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8936094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 calcmode="lin" valueType="num">
                                      <p:cBhvr>
                                        <p:cTn id="9" dur="2000" fill="hold"/>
                                        <p:tgtEl>
                                          <p:spTgt spid="4"/>
                                        </p:tgtEl>
                                        <p:attrNameLst>
                                          <p:attrName>style.rotation</p:attrName>
                                        </p:attrNameLst>
                                      </p:cBhvr>
                                      <p:tavLst>
                                        <p:tav tm="0">
                                          <p:val>
                                            <p:fltVal val="90"/>
                                          </p:val>
                                        </p:tav>
                                        <p:tav tm="100000">
                                          <p:val>
                                            <p:fltVal val="0"/>
                                          </p:val>
                                        </p:tav>
                                      </p:tavLst>
                                    </p:anim>
                                    <p:animEffect transition="in" filter="fade">
                                      <p:cBhvr>
                                        <p:cTn id="1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VRIO Analysis With Examples</a:t>
            </a:r>
          </a:p>
        </p:txBody>
      </p:sp>
      <p:sp>
        <p:nvSpPr>
          <p:cNvPr id="4" name="TextBox 3">
            <a:extLst>
              <a:ext uri="{FF2B5EF4-FFF2-40B4-BE49-F238E27FC236}">
                <a16:creationId xmlns:a16="http://schemas.microsoft.com/office/drawing/2014/main" id="{3EF847AE-3D51-77FC-F46A-C6DC7ED5B9A0}"/>
              </a:ext>
            </a:extLst>
          </p:cNvPr>
          <p:cNvSpPr txBox="1"/>
          <p:nvPr/>
        </p:nvSpPr>
        <p:spPr>
          <a:xfrm>
            <a:off x="3046927" y="5373216"/>
            <a:ext cx="6098146" cy="369332"/>
          </a:xfrm>
          <a:prstGeom prst="rect">
            <a:avLst/>
          </a:prstGeom>
          <a:noFill/>
        </p:spPr>
        <p:txBody>
          <a:bodyPr wrap="square">
            <a:spAutoFit/>
          </a:bodyPr>
          <a:lstStyle/>
          <a:p>
            <a:pPr algn="ctr"/>
            <a:r>
              <a:rPr lang="en-GB" dirty="0">
                <a:hlinkClick r:id="rId4"/>
              </a:rPr>
              <a:t>https://www.youtube.com/watch?v=afrPC91zCkQ</a:t>
            </a:r>
            <a:r>
              <a:rPr lang="en-GB" dirty="0"/>
              <a:t> </a:t>
            </a:r>
          </a:p>
        </p:txBody>
      </p:sp>
      <p:pic>
        <p:nvPicPr>
          <p:cNvPr id="3" name="Online Media 2" title="Internal Analysis: The VRIO Framework | Strategic Management | From A Business Professor">
            <a:hlinkClick r:id="" action="ppaction://media"/>
            <a:extLst>
              <a:ext uri="{FF2B5EF4-FFF2-40B4-BE49-F238E27FC236}">
                <a16:creationId xmlns:a16="http://schemas.microsoft.com/office/drawing/2014/main" id="{AB055BFE-D033-FDF4-0B21-4AD8262C63DA}"/>
              </a:ext>
            </a:extLst>
          </p:cNvPr>
          <p:cNvPicPr>
            <a:picLocks noRot="1" noChangeAspect="1"/>
          </p:cNvPicPr>
          <p:nvPr>
            <a:videoFile r:link="rId1"/>
          </p:nvPr>
        </p:nvPicPr>
        <p:blipFill>
          <a:blip r:embed="rId5"/>
          <a:stretch>
            <a:fillRect/>
          </a:stretch>
        </p:blipFill>
        <p:spPr>
          <a:xfrm>
            <a:off x="2049622" y="908720"/>
            <a:ext cx="8092756" cy="4474939"/>
          </a:xfrm>
          <a:prstGeom prst="rect">
            <a:avLst/>
          </a:prstGeom>
        </p:spPr>
      </p:pic>
      <p:sp>
        <p:nvSpPr>
          <p:cNvPr id="2" name="Footer Placeholder 1">
            <a:extLst>
              <a:ext uri="{FF2B5EF4-FFF2-40B4-BE49-F238E27FC236}">
                <a16:creationId xmlns:a16="http://schemas.microsoft.com/office/drawing/2014/main" id="{635C9672-439D-202B-3FBB-390290F40F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4644935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descr="A picture containing drawing&#10;&#10;Description automatically generated">
            <a:extLst>
              <a:ext uri="{FF2B5EF4-FFF2-40B4-BE49-F238E27FC236}">
                <a16:creationId xmlns:a16="http://schemas.microsoft.com/office/drawing/2014/main" id="{2DF20C10-B617-459E-9061-22CAC17434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6164" y="1694013"/>
            <a:ext cx="7056784" cy="391419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assess the bases of Groupon’s resources and capabilities using the VRIO criteria. </a:t>
            </a:r>
          </a:p>
        </p:txBody>
      </p:sp>
      <p:sp>
        <p:nvSpPr>
          <p:cNvPr id="6" name="Content Placeholder 2">
            <a:extLst>
              <a:ext uri="{FF2B5EF4-FFF2-40B4-BE49-F238E27FC236}">
                <a16:creationId xmlns:a16="http://schemas.microsoft.com/office/drawing/2014/main" id="{996CC39F-5202-4526-A7D3-58989B671603}"/>
              </a:ext>
            </a:extLst>
          </p:cNvPr>
          <p:cNvSpPr txBox="1">
            <a:spLocks/>
          </p:cNvSpPr>
          <p:nvPr/>
        </p:nvSpPr>
        <p:spPr bwMode="auto">
          <a:xfrm>
            <a:off x="695400" y="5085184"/>
            <a:ext cx="11072344"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dirty="0">
                <a:hlinkClick r:id="rId4"/>
              </a:rPr>
              <a:t>https://www.groupon.co.uk/</a:t>
            </a:r>
            <a:endParaRPr lang="en-GB" sz="2400" dirty="0"/>
          </a:p>
          <a:p>
            <a:pPr marL="0" indent="0" algn="ctr">
              <a:buClr>
                <a:schemeClr val="tx1"/>
              </a:buClr>
              <a:buNone/>
            </a:pPr>
            <a:endParaRPr lang="en-GB" sz="2400" dirty="0"/>
          </a:p>
        </p:txBody>
      </p:sp>
      <p:sp>
        <p:nvSpPr>
          <p:cNvPr id="2" name="Footer Placeholder 1">
            <a:extLst>
              <a:ext uri="{FF2B5EF4-FFF2-40B4-BE49-F238E27FC236}">
                <a16:creationId xmlns:a16="http://schemas.microsoft.com/office/drawing/2014/main" id="{1EC38B50-442E-D82C-8C8E-9982AE517F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910209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Chain</a:t>
            </a:r>
          </a:p>
        </p:txBody>
      </p:sp>
      <p:pic>
        <p:nvPicPr>
          <p:cNvPr id="3" name="Picture 2" descr="A picture containing drawing&#10;&#10;Description automatically generated">
            <a:extLst>
              <a:ext uri="{FF2B5EF4-FFF2-40B4-BE49-F238E27FC236}">
                <a16:creationId xmlns:a16="http://schemas.microsoft.com/office/drawing/2014/main" id="{9FE0ED7B-1EA0-45D1-B29A-DE980E1011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2128" y="3530014"/>
            <a:ext cx="7704856" cy="2184175"/>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264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The </a:t>
            </a:r>
            <a:r>
              <a:rPr lang="en-GB" sz="2600" b="1" dirty="0">
                <a:solidFill>
                  <a:srgbClr val="FF0000"/>
                </a:solidFill>
              </a:rPr>
              <a:t>value chain </a:t>
            </a:r>
            <a:r>
              <a:rPr lang="en-GB" sz="2600" dirty="0"/>
              <a:t>describes the categories of activities within an organisation which, together, create a product or service. </a:t>
            </a:r>
          </a:p>
          <a:p>
            <a:pPr algn="just">
              <a:buClr>
                <a:schemeClr val="tx1"/>
              </a:buClr>
            </a:pPr>
            <a:r>
              <a:rPr lang="en-GB" sz="2600" dirty="0"/>
              <a:t>If organisations are to achieve competitive advantage by delivering value to customers, managers need to understand which activities their organisation undertakes that are especially important in creating that value and which are not. </a:t>
            </a:r>
          </a:p>
          <a:p>
            <a:pPr algn="just">
              <a:buClr>
                <a:schemeClr val="tx1"/>
              </a:buClr>
            </a:pPr>
            <a:endParaRPr lang="en-GB" sz="2800" dirty="0"/>
          </a:p>
        </p:txBody>
      </p:sp>
      <p:sp>
        <p:nvSpPr>
          <p:cNvPr id="2" name="Footer Placeholder 1">
            <a:extLst>
              <a:ext uri="{FF2B5EF4-FFF2-40B4-BE49-F238E27FC236}">
                <a16:creationId xmlns:a16="http://schemas.microsoft.com/office/drawing/2014/main" id="{3C430F0A-C186-65BF-415D-F4D9A5ED921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0258983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3000"/>
                                        <p:tgtEl>
                                          <p:spTgt spid="5">
                                            <p:txEl>
                                              <p:pRg st="1" end="1"/>
                                            </p:txEl>
                                          </p:spTgt>
                                        </p:tgtEl>
                                      </p:cBhvr>
                                    </p:animEffect>
                                    <p:anim calcmode="lin" valueType="num">
                                      <p:cBhvr>
                                        <p:cTn id="14" dur="3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53" presetClass="entr" presetSubtype="16"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2000" fill="hold"/>
                                        <p:tgtEl>
                                          <p:spTgt spid="3"/>
                                        </p:tgtEl>
                                        <p:attrNameLst>
                                          <p:attrName>ppt_w</p:attrName>
                                        </p:attrNameLst>
                                      </p:cBhvr>
                                      <p:tavLst>
                                        <p:tav tm="0">
                                          <p:val>
                                            <p:fltVal val="0"/>
                                          </p:val>
                                        </p:tav>
                                        <p:tav tm="100000">
                                          <p:val>
                                            <p:strVal val="#ppt_w"/>
                                          </p:val>
                                        </p:tav>
                                      </p:tavLst>
                                    </p:anim>
                                    <p:anim calcmode="lin" valueType="num">
                                      <p:cBhvr>
                                        <p:cTn id="20" dur="2000" fill="hold"/>
                                        <p:tgtEl>
                                          <p:spTgt spid="3"/>
                                        </p:tgtEl>
                                        <p:attrNameLst>
                                          <p:attrName>ppt_h</p:attrName>
                                        </p:attrNameLst>
                                      </p:cBhvr>
                                      <p:tavLst>
                                        <p:tav tm="0">
                                          <p:val>
                                            <p:fltVal val="0"/>
                                          </p:val>
                                        </p:tav>
                                        <p:tav tm="100000">
                                          <p:val>
                                            <p:strVal val="#ppt_h"/>
                                          </p:val>
                                        </p:tav>
                                      </p:tavLst>
                                    </p:anim>
                                    <p:animEffect transition="in" filter="fade">
                                      <p:cBhvr>
                                        <p:cTn id="21"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1169369"/>
            <a:ext cx="380942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200" b="1" dirty="0">
                <a:solidFill>
                  <a:srgbClr val="FF0000"/>
                </a:solidFill>
                <a:hlinkClick r:id="rId3"/>
              </a:rPr>
              <a:t>Porter’s Value Chain Model</a:t>
            </a:r>
            <a:endParaRPr lang="en-GB" sz="2200" b="1" dirty="0">
              <a:solidFill>
                <a:srgbClr val="FF0000"/>
              </a:solidFill>
            </a:endParaRPr>
          </a:p>
          <a:p>
            <a:pPr marL="0" indent="0" algn="just">
              <a:buClr>
                <a:schemeClr val="tx1"/>
              </a:buClr>
              <a:buNone/>
            </a:pPr>
            <a:endParaRPr lang="en-GB" sz="2200" b="1" dirty="0">
              <a:solidFill>
                <a:srgbClr val="FF0000"/>
              </a:solidFill>
            </a:endParaRPr>
          </a:p>
          <a:p>
            <a:pPr algn="just">
              <a:buClr>
                <a:schemeClr val="tx1"/>
              </a:buClr>
            </a:pPr>
            <a:r>
              <a:rPr lang="en-GB" sz="2200" b="1" dirty="0">
                <a:solidFill>
                  <a:srgbClr val="FF0000"/>
                </a:solidFill>
              </a:rPr>
              <a:t>Primary activities</a:t>
            </a:r>
            <a:r>
              <a:rPr lang="en-GB" sz="2200" dirty="0"/>
              <a:t> are directly concerned with the creation or delivery of a product or service.</a:t>
            </a:r>
          </a:p>
          <a:p>
            <a:pPr algn="just">
              <a:buClr>
                <a:schemeClr val="tx1"/>
              </a:buClr>
            </a:pPr>
            <a:r>
              <a:rPr lang="en-GB" sz="2200" b="1" dirty="0">
                <a:solidFill>
                  <a:srgbClr val="FF0000"/>
                </a:solidFill>
              </a:rPr>
              <a:t>Support activities</a:t>
            </a:r>
            <a:r>
              <a:rPr lang="en-GB" sz="2200" dirty="0"/>
              <a:t> help to improve the effectiveness or efficiency of primary activities.</a:t>
            </a:r>
          </a:p>
        </p:txBody>
      </p:sp>
      <p:pic>
        <p:nvPicPr>
          <p:cNvPr id="4" name="Picture 3">
            <a:extLst>
              <a:ext uri="{FF2B5EF4-FFF2-40B4-BE49-F238E27FC236}">
                <a16:creationId xmlns:a16="http://schemas.microsoft.com/office/drawing/2014/main" id="{DC07421F-2E53-9AA8-1E15-3F4047C60572}"/>
              </a:ext>
            </a:extLst>
          </p:cNvPr>
          <p:cNvPicPr>
            <a:picLocks noChangeAspect="1"/>
          </p:cNvPicPr>
          <p:nvPr/>
        </p:nvPicPr>
        <p:blipFill>
          <a:blip r:embed="rId4"/>
          <a:stretch>
            <a:fillRect/>
          </a:stretch>
        </p:blipFill>
        <p:spPr>
          <a:xfrm>
            <a:off x="4511824" y="1212701"/>
            <a:ext cx="7572375" cy="4432598"/>
          </a:xfrm>
          <a:prstGeom prst="rect">
            <a:avLst/>
          </a:prstGeom>
        </p:spPr>
      </p:pic>
      <p:sp>
        <p:nvSpPr>
          <p:cNvPr id="2" name="TextBox 1">
            <a:extLst>
              <a:ext uri="{FF2B5EF4-FFF2-40B4-BE49-F238E27FC236}">
                <a16:creationId xmlns:a16="http://schemas.microsoft.com/office/drawing/2014/main" id="{7FBBA090-6269-4D41-5038-37D42CDE55FF}"/>
              </a:ext>
            </a:extLst>
          </p:cNvPr>
          <p:cNvSpPr txBox="1"/>
          <p:nvPr/>
        </p:nvSpPr>
        <p:spPr>
          <a:xfrm>
            <a:off x="3575720" y="5348104"/>
            <a:ext cx="3294113" cy="338554"/>
          </a:xfrm>
          <a:prstGeom prst="rect">
            <a:avLst/>
          </a:prstGeom>
          <a:noFill/>
        </p:spPr>
        <p:txBody>
          <a:bodyPr wrap="square">
            <a:spAutoFit/>
          </a:bodyPr>
          <a:lstStyle/>
          <a:p>
            <a:r>
              <a:rPr lang="en-GB" sz="1600" dirty="0"/>
              <a:t>Source: Whittington et al., (2020)</a:t>
            </a:r>
          </a:p>
        </p:txBody>
      </p:sp>
      <p:sp>
        <p:nvSpPr>
          <p:cNvPr id="3" name="Footer Placeholder 1">
            <a:extLst>
              <a:ext uri="{FF2B5EF4-FFF2-40B4-BE49-F238E27FC236}">
                <a16:creationId xmlns:a16="http://schemas.microsoft.com/office/drawing/2014/main" id="{232B59CD-DDC8-C24E-B9EE-D0056677D96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30054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1143000"/>
            <a:ext cx="5112568" cy="454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400" dirty="0"/>
              <a:t>All functions of a company - production, marketing, product development, service, information systems, materials management, and human resources - have a role in lowering the cost structure and increasing the perceived value of products through differentiation.</a:t>
            </a:r>
          </a:p>
          <a:p>
            <a:pPr algn="just">
              <a:buClr>
                <a:schemeClr val="tx1"/>
              </a:buClr>
            </a:pPr>
            <a:endParaRPr lang="en-GB" sz="2400" dirty="0"/>
          </a:p>
          <a:p>
            <a:pPr algn="just">
              <a:buClr>
                <a:schemeClr val="tx1"/>
              </a:buClr>
            </a:pPr>
            <a:r>
              <a:rPr lang="en-GB" sz="2400" dirty="0">
                <a:hlinkClick r:id="rId3"/>
              </a:rPr>
              <a:t>IKEA's Value Chain</a:t>
            </a:r>
            <a:endParaRPr lang="en-GB" sz="2400" dirty="0"/>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4"/>
          <a:stretch>
            <a:fillRect/>
          </a:stretch>
        </p:blipFill>
        <p:spPr>
          <a:xfrm>
            <a:off x="5701573" y="1196752"/>
            <a:ext cx="6405032" cy="4295773"/>
          </a:xfrm>
          <a:prstGeom prst="rect">
            <a:avLst/>
          </a:prstGeom>
        </p:spPr>
      </p:pic>
      <p:sp>
        <p:nvSpPr>
          <p:cNvPr id="2" name="TextBox 1">
            <a:extLst>
              <a:ext uri="{FF2B5EF4-FFF2-40B4-BE49-F238E27FC236}">
                <a16:creationId xmlns:a16="http://schemas.microsoft.com/office/drawing/2014/main" id="{051F5841-8C35-203B-31D1-AFEA2F6C74CA}"/>
              </a:ext>
            </a:extLst>
          </p:cNvPr>
          <p:cNvSpPr txBox="1"/>
          <p:nvPr/>
        </p:nvSpPr>
        <p:spPr>
          <a:xfrm>
            <a:off x="9696401" y="5345434"/>
            <a:ext cx="2495600" cy="338554"/>
          </a:xfrm>
          <a:prstGeom prst="rect">
            <a:avLst/>
          </a:prstGeom>
          <a:noFill/>
        </p:spPr>
        <p:txBody>
          <a:bodyPr wrap="square">
            <a:spAutoFit/>
          </a:bodyPr>
          <a:lstStyle/>
          <a:p>
            <a:r>
              <a:rPr lang="en-GB" sz="1600" dirty="0"/>
              <a:t>Source: Hill et al., (2017)</a:t>
            </a:r>
          </a:p>
        </p:txBody>
      </p:sp>
      <p:sp>
        <p:nvSpPr>
          <p:cNvPr id="3" name="Footer Placeholder 1">
            <a:extLst>
              <a:ext uri="{FF2B5EF4-FFF2-40B4-BE49-F238E27FC236}">
                <a16:creationId xmlns:a16="http://schemas.microsoft.com/office/drawing/2014/main" id="{52591FF5-6724-8428-54C8-4F319BABB9E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7" name="Picture 6" descr="A blue and yellow logo&#10;&#10;Description automatically generated">
            <a:extLst>
              <a:ext uri="{FF2B5EF4-FFF2-40B4-BE49-F238E27FC236}">
                <a16:creationId xmlns:a16="http://schemas.microsoft.com/office/drawing/2014/main" id="{40DB08C1-52CC-C673-F9DC-A8C3784E774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03712" y="4705048"/>
            <a:ext cx="1741244" cy="978939"/>
          </a:xfrm>
          <a:prstGeom prst="rect">
            <a:avLst/>
          </a:prstGeom>
        </p:spPr>
      </p:pic>
    </p:spTree>
    <p:extLst>
      <p:ext uri="{BB962C8B-B14F-4D97-AF65-F5344CB8AC3E}">
        <p14:creationId xmlns:p14="http://schemas.microsoft.com/office/powerpoint/2010/main" val="319061254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3000" fill="hold"/>
                                        <p:tgtEl>
                                          <p:spTgt spid="4"/>
                                        </p:tgtEl>
                                        <p:attrNameLst>
                                          <p:attrName>ppt_w</p:attrName>
                                        </p:attrNameLst>
                                      </p:cBhvr>
                                      <p:tavLst>
                                        <p:tav tm="0">
                                          <p:val>
                                            <p:fltVal val="0"/>
                                          </p:val>
                                        </p:tav>
                                        <p:tav tm="100000">
                                          <p:val>
                                            <p:strVal val="#ppt_w"/>
                                          </p:val>
                                        </p:tav>
                                      </p:tavLst>
                                    </p:anim>
                                    <p:anim calcmode="lin" valueType="num">
                                      <p:cBhvr>
                                        <p:cTn id="13" dur="3000" fill="hold"/>
                                        <p:tgtEl>
                                          <p:spTgt spid="4"/>
                                        </p:tgtEl>
                                        <p:attrNameLst>
                                          <p:attrName>ppt_h</p:attrName>
                                        </p:attrNameLst>
                                      </p:cBhvr>
                                      <p:tavLst>
                                        <p:tav tm="0">
                                          <p:val>
                                            <p:fltVal val="0"/>
                                          </p:val>
                                        </p:tav>
                                        <p:tav tm="100000">
                                          <p:val>
                                            <p:strVal val="#ppt_h"/>
                                          </p:val>
                                        </p:tav>
                                      </p:tavLst>
                                    </p:anim>
                                    <p:animEffect transition="in" filter="fade">
                                      <p:cBhvr>
                                        <p:cTn id="14" dur="3000"/>
                                        <p:tgtEl>
                                          <p:spTgt spid="4"/>
                                        </p:tgtEl>
                                      </p:cBhvr>
                                    </p:animEffect>
                                  </p:childTnLst>
                                </p:cTn>
                              </p:par>
                            </p:childTnLst>
                          </p:cTn>
                        </p:par>
                        <p:par>
                          <p:cTn id="15" fill="hold">
                            <p:stCondLst>
                              <p:cond delay="3000"/>
                            </p:stCondLst>
                            <p:childTnLst>
                              <p:par>
                                <p:cTn id="16" presetID="42" presetClass="entr" presetSubtype="0" fill="hold" nodeType="after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1000"/>
                                        <p:tgtEl>
                                          <p:spTgt spid="5">
                                            <p:txEl>
                                              <p:pRg st="2" end="2"/>
                                            </p:txEl>
                                          </p:spTgt>
                                        </p:tgtEl>
                                      </p:cBhvr>
                                    </p:animEffect>
                                    <p:anim calcmode="lin" valueType="num">
                                      <p:cBhvr>
                                        <p:cTn id="1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1" presetID="53" presetClass="entr" presetSubtype="16"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1000" fill="hold"/>
                                        <p:tgtEl>
                                          <p:spTgt spid="7"/>
                                        </p:tgtEl>
                                        <p:attrNameLst>
                                          <p:attrName>ppt_w</p:attrName>
                                        </p:attrNameLst>
                                      </p:cBhvr>
                                      <p:tavLst>
                                        <p:tav tm="0">
                                          <p:val>
                                            <p:fltVal val="0"/>
                                          </p:val>
                                        </p:tav>
                                        <p:tav tm="100000">
                                          <p:val>
                                            <p:strVal val="#ppt_w"/>
                                          </p:val>
                                        </p:tav>
                                      </p:tavLst>
                                    </p:anim>
                                    <p:anim calcmode="lin" valueType="num">
                                      <p:cBhvr>
                                        <p:cTn id="24" dur="1000" fill="hold"/>
                                        <p:tgtEl>
                                          <p:spTgt spid="7"/>
                                        </p:tgtEl>
                                        <p:attrNameLst>
                                          <p:attrName>ppt_h</p:attrName>
                                        </p:attrNameLst>
                                      </p:cBhvr>
                                      <p:tavLst>
                                        <p:tav tm="0">
                                          <p:val>
                                            <p:fltVal val="0"/>
                                          </p:val>
                                        </p:tav>
                                        <p:tav tm="100000">
                                          <p:val>
                                            <p:strVal val="#ppt_h"/>
                                          </p:val>
                                        </p:tav>
                                      </p:tavLst>
                                    </p:anim>
                                    <p:animEffect transition="in" filter="fade">
                                      <p:cBhvr>
                                        <p:cTn id="25"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a:t>
            </a:r>
          </a:p>
        </p:txBody>
      </p:sp>
      <p:pic>
        <p:nvPicPr>
          <p:cNvPr id="3" name="Picture 2">
            <a:extLst>
              <a:ext uri="{FF2B5EF4-FFF2-40B4-BE49-F238E27FC236}">
                <a16:creationId xmlns:a16="http://schemas.microsoft.com/office/drawing/2014/main" id="{4C27A745-4FAC-40A1-B335-BD95DD07BBCE}"/>
              </a:ext>
            </a:extLst>
          </p:cNvPr>
          <p:cNvPicPr>
            <a:picLocks noChangeAspect="1"/>
          </p:cNvPicPr>
          <p:nvPr/>
        </p:nvPicPr>
        <p:blipFill>
          <a:blip r:embed="rId3"/>
          <a:stretch>
            <a:fillRect/>
          </a:stretch>
        </p:blipFill>
        <p:spPr>
          <a:xfrm>
            <a:off x="1666427" y="1772817"/>
            <a:ext cx="8859144" cy="3888432"/>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marL="0" indent="0" algn="just" eaLnBrk="1" hangingPunct="1">
              <a:buNone/>
              <a:defRPr/>
            </a:pPr>
            <a:r>
              <a:rPr lang="en-GB" altLang="en-US" sz="2400" dirty="0"/>
              <a:t>A </a:t>
            </a:r>
            <a:r>
              <a:rPr lang="en-GB" altLang="en-US" sz="2400" b="1" dirty="0">
                <a:solidFill>
                  <a:srgbClr val="FF0000"/>
                </a:solidFill>
              </a:rPr>
              <a:t>SWOT</a:t>
            </a:r>
            <a:r>
              <a:rPr lang="en-GB" altLang="en-US" sz="2400" dirty="0"/>
              <a:t> analysis explores the relationship between the environmental influences and the resources and capabilities of an organisation compared with its competitors.</a:t>
            </a:r>
          </a:p>
        </p:txBody>
      </p:sp>
      <p:sp>
        <p:nvSpPr>
          <p:cNvPr id="2" name="Footer Placeholder 1">
            <a:extLst>
              <a:ext uri="{FF2B5EF4-FFF2-40B4-BE49-F238E27FC236}">
                <a16:creationId xmlns:a16="http://schemas.microsoft.com/office/drawing/2014/main" id="{874D3EF7-D593-0FF4-90D3-C8CEFFEFC4F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356171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 Allows Businesses to…</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700808"/>
            <a:ext cx="4878542" cy="3960440"/>
          </a:xfrm>
        </p:spPr>
        <p:txBody>
          <a:bodyPr/>
          <a:lstStyle/>
          <a:p>
            <a:pPr algn="just" eaLnBrk="1" hangingPunct="1">
              <a:defRPr/>
            </a:pPr>
            <a:r>
              <a:rPr lang="en-GB" altLang="en-US" sz="2800" dirty="0"/>
              <a:t>Define realistic goals</a:t>
            </a:r>
          </a:p>
          <a:p>
            <a:pPr algn="just" eaLnBrk="1" hangingPunct="1">
              <a:defRPr/>
            </a:pPr>
            <a:r>
              <a:rPr lang="en-GB" altLang="en-US" sz="2800" dirty="0"/>
              <a:t>Improve capability</a:t>
            </a:r>
          </a:p>
          <a:p>
            <a:pPr algn="just" eaLnBrk="1" hangingPunct="1">
              <a:defRPr/>
            </a:pPr>
            <a:r>
              <a:rPr lang="en-GB" altLang="en-US" sz="2800" dirty="0"/>
              <a:t>Overcome weaknesses with strengths</a:t>
            </a:r>
          </a:p>
          <a:p>
            <a:pPr algn="just" eaLnBrk="1" hangingPunct="1">
              <a:defRPr/>
            </a:pPr>
            <a:r>
              <a:rPr lang="en-GB" altLang="en-US" sz="2800" dirty="0"/>
              <a:t>Identify threats than can be turned into opportunities</a:t>
            </a:r>
          </a:p>
        </p:txBody>
      </p:sp>
      <p:pic>
        <p:nvPicPr>
          <p:cNvPr id="5" name="Picture 2">
            <a:extLst>
              <a:ext uri="{FF2B5EF4-FFF2-40B4-BE49-F238E27FC236}">
                <a16:creationId xmlns:a16="http://schemas.microsoft.com/office/drawing/2014/main" id="{8A037D7F-6DF8-4D46-AAC5-A2CBF381626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31904" y="1448780"/>
            <a:ext cx="6768752"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07643A46-1B46-CD30-05DE-F70EFD4913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2279566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500"/>
                                        <p:tgtEl>
                                          <p:spTgt spid="7172">
                                            <p:txEl>
                                              <p:pRg st="2" end="2"/>
                                            </p:txEl>
                                          </p:spTgt>
                                        </p:tgtEl>
                                      </p:cBhvr>
                                    </p:animEffect>
                                    <p:anim calcmode="lin" valueType="num">
                                      <p:cBhvr>
                                        <p:cTn id="18"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500"/>
                                        <p:tgtEl>
                                          <p:spTgt spid="7172">
                                            <p:txEl>
                                              <p:pRg st="3" end="3"/>
                                            </p:txEl>
                                          </p:spTgt>
                                        </p:tgtEl>
                                      </p:cBhvr>
                                    </p:animEffect>
                                    <p:anim calcmode="lin" valueType="num">
                                      <p:cBhvr>
                                        <p:cTn id="23"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5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53" presetClass="entr" presetSubtype="16" fill="hold" nodeType="with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p:cTn id="27" dur="2500" fill="hold"/>
                                        <p:tgtEl>
                                          <p:spTgt spid="5"/>
                                        </p:tgtEl>
                                        <p:attrNameLst>
                                          <p:attrName>ppt_w</p:attrName>
                                        </p:attrNameLst>
                                      </p:cBhvr>
                                      <p:tavLst>
                                        <p:tav tm="0">
                                          <p:val>
                                            <p:fltVal val="0"/>
                                          </p:val>
                                        </p:tav>
                                        <p:tav tm="100000">
                                          <p:val>
                                            <p:strVal val="#ppt_w"/>
                                          </p:val>
                                        </p:tav>
                                      </p:tavLst>
                                    </p:anim>
                                    <p:anim calcmode="lin" valueType="num">
                                      <p:cBhvr>
                                        <p:cTn id="28" dur="2500" fill="hold"/>
                                        <p:tgtEl>
                                          <p:spTgt spid="5"/>
                                        </p:tgtEl>
                                        <p:attrNameLst>
                                          <p:attrName>ppt_h</p:attrName>
                                        </p:attrNameLst>
                                      </p:cBhvr>
                                      <p:tavLst>
                                        <p:tav tm="0">
                                          <p:val>
                                            <p:fltVal val="0"/>
                                          </p:val>
                                        </p:tav>
                                        <p:tav tm="100000">
                                          <p:val>
                                            <p:strVal val="#ppt_h"/>
                                          </p:val>
                                        </p:tav>
                                      </p:tavLst>
                                    </p:anim>
                                    <p:animEffect transition="in" filter="fade">
                                      <p:cBhvr>
                                        <p:cTn id="29"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a:t>
            </a:r>
          </a:p>
        </p:txBody>
      </p:sp>
      <p:sp>
        <p:nvSpPr>
          <p:cNvPr id="8" name="Wave 7">
            <a:extLst>
              <a:ext uri="{FF2B5EF4-FFF2-40B4-BE49-F238E27FC236}">
                <a16:creationId xmlns:a16="http://schemas.microsoft.com/office/drawing/2014/main" id="{79739F01-1A2B-4C31-959F-A5D6491464AA}"/>
              </a:ext>
            </a:extLst>
          </p:cNvPr>
          <p:cNvSpPr/>
          <p:nvPr/>
        </p:nvSpPr>
        <p:spPr>
          <a:xfrm>
            <a:off x="540695"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3">
            <a:extLst>
              <a:ext uri="{FF2B5EF4-FFF2-40B4-BE49-F238E27FC236}">
                <a16:creationId xmlns:a16="http://schemas.microsoft.com/office/drawing/2014/main" id="{7C9259FA-45CE-472F-8892-7ED397F79EBD}"/>
              </a:ext>
            </a:extLst>
          </p:cNvPr>
          <p:cNvSpPr txBox="1">
            <a:spLocks noChangeArrowheads="1"/>
          </p:cNvSpPr>
          <p:nvPr/>
        </p:nvSpPr>
        <p:spPr bwMode="auto">
          <a:xfrm>
            <a:off x="502900" y="4216734"/>
            <a:ext cx="2520725" cy="1377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rPr>
              <a:t>Superior product quality</a:t>
            </a:r>
          </a:p>
          <a:p>
            <a:pPr algn="just" eaLnBrk="1" hangingPunct="1"/>
            <a:r>
              <a:rPr lang="en-GB" altLang="en-US" sz="1300" dirty="0">
                <a:solidFill>
                  <a:srgbClr val="002060"/>
                </a:solidFill>
                <a:latin typeface="Arial" panose="020B0604020202020204" pitchFamily="34" charset="0"/>
              </a:rPr>
              <a:t>Lowest price</a:t>
            </a:r>
          </a:p>
          <a:p>
            <a:pPr algn="just" eaLnBrk="1" hangingPunct="1"/>
            <a:r>
              <a:rPr lang="en-GB" altLang="en-US" sz="1300" dirty="0">
                <a:solidFill>
                  <a:srgbClr val="002060"/>
                </a:solidFill>
                <a:latin typeface="Arial" panose="020B0604020202020204" pitchFamily="34" charset="0"/>
              </a:rPr>
              <a:t>Best expertise</a:t>
            </a:r>
          </a:p>
          <a:p>
            <a:pPr algn="just" eaLnBrk="1" hangingPunct="1"/>
            <a:r>
              <a:rPr lang="en-GB" altLang="en-US" sz="1300" dirty="0">
                <a:solidFill>
                  <a:srgbClr val="002060"/>
                </a:solidFill>
                <a:latin typeface="Arial" panose="020B0604020202020204" pitchFamily="34" charset="0"/>
              </a:rPr>
              <a:t>Location</a:t>
            </a:r>
            <a:endParaRPr lang="en-GB" altLang="en-US" sz="1300" dirty="0">
              <a:solidFill>
                <a:srgbClr val="002060"/>
              </a:solidFill>
            </a:endParaRPr>
          </a:p>
        </p:txBody>
      </p:sp>
      <p:pic>
        <p:nvPicPr>
          <p:cNvPr id="11" name="Picture 3">
            <a:extLst>
              <a:ext uri="{FF2B5EF4-FFF2-40B4-BE49-F238E27FC236}">
                <a16:creationId xmlns:a16="http://schemas.microsoft.com/office/drawing/2014/main" id="{F99E9B71-D76C-4050-9924-75DE65B891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9236" y="1108765"/>
            <a:ext cx="1235467" cy="140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Wave 11">
            <a:extLst>
              <a:ext uri="{FF2B5EF4-FFF2-40B4-BE49-F238E27FC236}">
                <a16:creationId xmlns:a16="http://schemas.microsoft.com/office/drawing/2014/main" id="{76FB08E9-A561-40A8-B0C8-263DAF44C206}"/>
              </a:ext>
            </a:extLst>
          </p:cNvPr>
          <p:cNvSpPr/>
          <p:nvPr/>
        </p:nvSpPr>
        <p:spPr>
          <a:xfrm>
            <a:off x="3418323"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Wave 13">
            <a:extLst>
              <a:ext uri="{FF2B5EF4-FFF2-40B4-BE49-F238E27FC236}">
                <a16:creationId xmlns:a16="http://schemas.microsoft.com/office/drawing/2014/main" id="{9BDFE874-9BF2-4E7C-8A25-85B962C02105}"/>
              </a:ext>
            </a:extLst>
          </p:cNvPr>
          <p:cNvSpPr/>
          <p:nvPr/>
        </p:nvSpPr>
        <p:spPr>
          <a:xfrm>
            <a:off x="6295951"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Wave 15">
            <a:extLst>
              <a:ext uri="{FF2B5EF4-FFF2-40B4-BE49-F238E27FC236}">
                <a16:creationId xmlns:a16="http://schemas.microsoft.com/office/drawing/2014/main" id="{90B8BC95-44EA-4D31-893E-1C1EA24CC63D}"/>
              </a:ext>
            </a:extLst>
          </p:cNvPr>
          <p:cNvSpPr/>
          <p:nvPr/>
        </p:nvSpPr>
        <p:spPr>
          <a:xfrm>
            <a:off x="9173580"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8" name="Picture 3">
            <a:extLst>
              <a:ext uri="{FF2B5EF4-FFF2-40B4-BE49-F238E27FC236}">
                <a16:creationId xmlns:a16="http://schemas.microsoft.com/office/drawing/2014/main" id="{7B28F618-14B8-4BFC-B04E-9B1A50F6E10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66865" y="1167175"/>
            <a:ext cx="1235467" cy="1329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
            <a:extLst>
              <a:ext uri="{FF2B5EF4-FFF2-40B4-BE49-F238E27FC236}">
                <a16:creationId xmlns:a16="http://schemas.microsoft.com/office/drawing/2014/main" id="{7535F3FB-03A2-4473-94CC-78247DAAAA0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944493" y="1143000"/>
            <a:ext cx="1235467" cy="1341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
            <a:extLst>
              <a:ext uri="{FF2B5EF4-FFF2-40B4-BE49-F238E27FC236}">
                <a16:creationId xmlns:a16="http://schemas.microsoft.com/office/drawing/2014/main" id="{C2852519-49EF-4F3D-BBCE-153F7063B4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822122" y="1120976"/>
            <a:ext cx="1235467" cy="134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Rectangle 3">
            <a:extLst>
              <a:ext uri="{FF2B5EF4-FFF2-40B4-BE49-F238E27FC236}">
                <a16:creationId xmlns:a16="http://schemas.microsoft.com/office/drawing/2014/main" id="{DF3938DA-FD1A-489D-9DD0-DD39E8C6D375}"/>
              </a:ext>
            </a:extLst>
          </p:cNvPr>
          <p:cNvSpPr txBox="1">
            <a:spLocks noChangeArrowheads="1"/>
          </p:cNvSpPr>
          <p:nvPr/>
        </p:nvSpPr>
        <p:spPr bwMode="auto">
          <a:xfrm>
            <a:off x="9098398" y="4216734"/>
            <a:ext cx="2689582" cy="1484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Unfavourable regulation changes</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new entrant into the market</a:t>
            </a:r>
          </a:p>
          <a:p>
            <a:pPr algn="just" eaLnBrk="1" hangingPunct="1"/>
            <a:r>
              <a:rPr lang="en-GB" altLang="en-US" sz="1300" dirty="0">
                <a:solidFill>
                  <a:srgbClr val="002060"/>
                </a:solidFill>
                <a:latin typeface="Arial" panose="020B0604020202020204" pitchFamily="34" charset="0"/>
                <a:cs typeface="Arial" panose="020B0604020202020204" pitchFamily="34" charset="0"/>
              </a:rPr>
              <a:t>Problems with the economy</a:t>
            </a:r>
          </a:p>
          <a:p>
            <a:pPr algn="just" eaLnBrk="1" hangingPunct="1"/>
            <a:r>
              <a:rPr lang="en-GB" altLang="en-US" sz="1300" dirty="0">
                <a:solidFill>
                  <a:srgbClr val="002060"/>
                </a:solidFill>
                <a:latin typeface="Arial" panose="020B0604020202020204" pitchFamily="34" charset="0"/>
                <a:cs typeface="Arial" panose="020B0604020202020204" pitchFamily="34" charset="0"/>
              </a:rPr>
              <a:t>Market shrinkage</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6211521" y="4216734"/>
            <a:ext cx="2689583" cy="1739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A regulatory or tax change</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high-profile event (marketing opportunity)</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An untapped market </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gap left by a failed competitor</a:t>
            </a:r>
          </a:p>
        </p:txBody>
      </p:sp>
      <p:sp>
        <p:nvSpPr>
          <p:cNvPr id="23" name="Rectangle 3">
            <a:extLst>
              <a:ext uri="{FF2B5EF4-FFF2-40B4-BE49-F238E27FC236}">
                <a16:creationId xmlns:a16="http://schemas.microsoft.com/office/drawing/2014/main" id="{0B2424C1-EB95-4B3D-AE36-C355EE74C050}"/>
              </a:ext>
            </a:extLst>
          </p:cNvPr>
          <p:cNvSpPr txBox="1">
            <a:spLocks noChangeArrowheads="1"/>
          </p:cNvSpPr>
          <p:nvPr/>
        </p:nvSpPr>
        <p:spPr bwMode="auto">
          <a:xfrm>
            <a:off x="3418323" y="4216734"/>
            <a:ext cx="2562157" cy="1858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A tired brand</a:t>
            </a:r>
          </a:p>
          <a:p>
            <a:pPr algn="just" eaLnBrk="1" hangingPunct="1"/>
            <a:r>
              <a:rPr lang="en-GB" altLang="en-US" sz="1300" dirty="0">
                <a:solidFill>
                  <a:srgbClr val="002060"/>
                </a:solidFill>
                <a:latin typeface="Arial" panose="020B0604020202020204" pitchFamily="34" charset="0"/>
                <a:cs typeface="Arial" panose="020B0604020202020204" pitchFamily="34" charset="0"/>
              </a:rPr>
              <a:t>Inferior location</a:t>
            </a:r>
          </a:p>
          <a:p>
            <a:pPr algn="just" eaLnBrk="1" hangingPunct="1"/>
            <a:r>
              <a:rPr lang="en-GB" altLang="en-US" sz="1300" dirty="0">
                <a:solidFill>
                  <a:srgbClr val="002060"/>
                </a:solidFill>
                <a:latin typeface="Arial" panose="020B0604020202020204" pitchFamily="34" charset="0"/>
                <a:cs typeface="Arial" panose="020B0604020202020204" pitchFamily="34" charset="0"/>
              </a:rPr>
              <a:t>High overheads</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lack of R&amp;D</a:t>
            </a:r>
          </a:p>
        </p:txBody>
      </p:sp>
      <p:sp>
        <p:nvSpPr>
          <p:cNvPr id="24" name="Title 2">
            <a:extLst>
              <a:ext uri="{FF2B5EF4-FFF2-40B4-BE49-F238E27FC236}">
                <a16:creationId xmlns:a16="http://schemas.microsoft.com/office/drawing/2014/main" id="{A00D0A71-3ECB-4BC1-B343-CFB214823CF7}"/>
              </a:ext>
            </a:extLst>
          </p:cNvPr>
          <p:cNvSpPr txBox="1">
            <a:spLocks/>
          </p:cNvSpPr>
          <p:nvPr/>
        </p:nvSpPr>
        <p:spPr bwMode="auto">
          <a:xfrm>
            <a:off x="3392526" y="2468758"/>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Can be a disadvantage such as…</a:t>
            </a:r>
          </a:p>
        </p:txBody>
      </p:sp>
      <p:sp>
        <p:nvSpPr>
          <p:cNvPr id="25" name="Title 2">
            <a:extLst>
              <a:ext uri="{FF2B5EF4-FFF2-40B4-BE49-F238E27FC236}">
                <a16:creationId xmlns:a16="http://schemas.microsoft.com/office/drawing/2014/main" id="{C6F23C29-9869-4F09-908C-6C866C6EF282}"/>
              </a:ext>
            </a:extLst>
          </p:cNvPr>
          <p:cNvSpPr txBox="1">
            <a:spLocks/>
          </p:cNvSpPr>
          <p:nvPr/>
        </p:nvSpPr>
        <p:spPr bwMode="auto">
          <a:xfrm>
            <a:off x="502900" y="247157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Can be a competitive advantage such as…</a:t>
            </a:r>
          </a:p>
        </p:txBody>
      </p:sp>
      <p:sp>
        <p:nvSpPr>
          <p:cNvPr id="26" name="Title 2">
            <a:extLst>
              <a:ext uri="{FF2B5EF4-FFF2-40B4-BE49-F238E27FC236}">
                <a16:creationId xmlns:a16="http://schemas.microsoft.com/office/drawing/2014/main" id="{0A908F48-FB34-4388-9C57-18EA3D08FE39}"/>
              </a:ext>
            </a:extLst>
          </p:cNvPr>
          <p:cNvSpPr txBox="1">
            <a:spLocks/>
          </p:cNvSpPr>
          <p:nvPr/>
        </p:nvSpPr>
        <p:spPr bwMode="auto">
          <a:xfrm>
            <a:off x="6270153" y="246875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An opportunity can be…</a:t>
            </a:r>
          </a:p>
        </p:txBody>
      </p:sp>
      <p:sp>
        <p:nvSpPr>
          <p:cNvPr id="27" name="Title 2">
            <a:extLst>
              <a:ext uri="{FF2B5EF4-FFF2-40B4-BE49-F238E27FC236}">
                <a16:creationId xmlns:a16="http://schemas.microsoft.com/office/drawing/2014/main" id="{97B75232-38FB-4E1F-BC7C-5CCD4108918F}"/>
              </a:ext>
            </a:extLst>
          </p:cNvPr>
          <p:cNvSpPr txBox="1">
            <a:spLocks/>
          </p:cNvSpPr>
          <p:nvPr/>
        </p:nvSpPr>
        <p:spPr bwMode="auto">
          <a:xfrm>
            <a:off x="9173580" y="2383705"/>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A threat can be…</a:t>
            </a:r>
          </a:p>
        </p:txBody>
      </p:sp>
      <p:sp>
        <p:nvSpPr>
          <p:cNvPr id="2" name="Footer Placeholder 1">
            <a:extLst>
              <a:ext uri="{FF2B5EF4-FFF2-40B4-BE49-F238E27FC236}">
                <a16:creationId xmlns:a16="http://schemas.microsoft.com/office/drawing/2014/main" id="{40AF78EC-70F5-2FB4-5986-90201B5F7D3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7712190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Other Possible Factors in a SWOT Analysis</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551384" y="915011"/>
            <a:ext cx="4417004" cy="4818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pPr>
            <a:r>
              <a:rPr lang="en-GB" altLang="en-US" sz="1700" b="1" dirty="0">
                <a:solidFill>
                  <a:srgbClr val="002060"/>
                </a:solidFill>
                <a:latin typeface="Arial" panose="020B0604020202020204" pitchFamily="34" charset="0"/>
              </a:rPr>
              <a:t>In devising a SWOT analysis, there are several factors that will enhance the quality of the material:</a:t>
            </a:r>
          </a:p>
          <a:p>
            <a:pPr algn="just" eaLnBrk="1" hangingPunct="1">
              <a:spcBef>
                <a:spcPts val="200"/>
              </a:spcBef>
              <a:spcAft>
                <a:spcPts val="200"/>
              </a:spcAft>
            </a:pPr>
            <a:r>
              <a:rPr lang="en-GB" altLang="en-US" sz="1600" dirty="0">
                <a:solidFill>
                  <a:srgbClr val="002060"/>
                </a:solidFill>
                <a:latin typeface="Arial" panose="020B0604020202020204" pitchFamily="34" charset="0"/>
              </a:rPr>
              <a:t>Keep it brief – pages of analysis are usually not required.</a:t>
            </a:r>
          </a:p>
          <a:p>
            <a:pPr algn="just" eaLnBrk="1" hangingPunct="1">
              <a:spcBef>
                <a:spcPts val="200"/>
              </a:spcBef>
              <a:spcAft>
                <a:spcPts val="200"/>
              </a:spcAft>
            </a:pPr>
            <a:r>
              <a:rPr lang="en-GB" altLang="en-US" sz="1600" dirty="0">
                <a:solidFill>
                  <a:srgbClr val="002060"/>
                </a:solidFill>
                <a:latin typeface="Arial" panose="020B0604020202020204" pitchFamily="34" charset="0"/>
              </a:rPr>
              <a:t>Relate strengths and weaknesses, wherever possible, to industry key factors for success.</a:t>
            </a:r>
          </a:p>
          <a:p>
            <a:pPr algn="just" eaLnBrk="1" hangingPunct="1">
              <a:spcBef>
                <a:spcPts val="200"/>
              </a:spcBef>
              <a:spcAft>
                <a:spcPts val="200"/>
              </a:spcAft>
            </a:pPr>
            <a:r>
              <a:rPr lang="en-GB" altLang="en-US" sz="1600" dirty="0">
                <a:solidFill>
                  <a:srgbClr val="002060"/>
                </a:solidFill>
                <a:latin typeface="Arial" panose="020B0604020202020204" pitchFamily="34" charset="0"/>
              </a:rPr>
              <a:t>Strengths and weaknesses should also be stated in competitive terms, if possible. </a:t>
            </a:r>
          </a:p>
          <a:p>
            <a:pPr algn="just" eaLnBrk="1" hangingPunct="1">
              <a:spcBef>
                <a:spcPts val="200"/>
              </a:spcBef>
              <a:spcAft>
                <a:spcPts val="200"/>
              </a:spcAft>
            </a:pPr>
            <a:r>
              <a:rPr lang="en-GB" altLang="en-US" sz="1600" dirty="0">
                <a:solidFill>
                  <a:srgbClr val="002060"/>
                </a:solidFill>
                <a:latin typeface="Arial" panose="020B0604020202020204" pitchFamily="34" charset="0"/>
              </a:rPr>
              <a:t>Statements should be specific and avoid blandness.</a:t>
            </a:r>
          </a:p>
          <a:p>
            <a:pPr algn="just" eaLnBrk="1" hangingPunct="1">
              <a:spcBef>
                <a:spcPts val="200"/>
              </a:spcBef>
              <a:spcAft>
                <a:spcPts val="200"/>
              </a:spcAft>
            </a:pPr>
            <a:r>
              <a:rPr lang="en-GB" altLang="en-US" sz="1600" dirty="0">
                <a:solidFill>
                  <a:srgbClr val="002060"/>
                </a:solidFill>
                <a:latin typeface="Arial" panose="020B0604020202020204" pitchFamily="34" charset="0"/>
              </a:rPr>
              <a:t>Analysis should distinguish between where the company wishes to be and where it is now.</a:t>
            </a:r>
          </a:p>
          <a:p>
            <a:pPr algn="just" eaLnBrk="1" hangingPunct="1">
              <a:spcBef>
                <a:spcPts val="200"/>
              </a:spcBef>
              <a:spcAft>
                <a:spcPts val="200"/>
              </a:spcAft>
            </a:pPr>
            <a:r>
              <a:rPr lang="en-GB" altLang="en-US" sz="1600" dirty="0">
                <a:solidFill>
                  <a:srgbClr val="002060"/>
                </a:solidFill>
                <a:latin typeface="Arial" panose="020B0604020202020204" pitchFamily="34" charset="0"/>
              </a:rPr>
              <a:t>It is important to be realistic about the strengths and weaknesses of one’s own and competitive organisations.</a:t>
            </a:r>
          </a:p>
        </p:txBody>
      </p:sp>
      <p:pic>
        <p:nvPicPr>
          <p:cNvPr id="3" name="Picture 2">
            <a:extLst>
              <a:ext uri="{FF2B5EF4-FFF2-40B4-BE49-F238E27FC236}">
                <a16:creationId xmlns:a16="http://schemas.microsoft.com/office/drawing/2014/main" id="{C929227B-9AD6-4368-9755-F7ABDC3C8AFB}"/>
              </a:ext>
            </a:extLst>
          </p:cNvPr>
          <p:cNvPicPr>
            <a:picLocks noChangeAspect="1"/>
          </p:cNvPicPr>
          <p:nvPr/>
        </p:nvPicPr>
        <p:blipFill>
          <a:blip r:embed="rId3"/>
          <a:stretch>
            <a:fillRect/>
          </a:stretch>
        </p:blipFill>
        <p:spPr>
          <a:xfrm>
            <a:off x="5030079" y="908720"/>
            <a:ext cx="6672228" cy="4752528"/>
          </a:xfrm>
          <a:prstGeom prst="rect">
            <a:avLst/>
          </a:prstGeom>
        </p:spPr>
      </p:pic>
      <p:sp>
        <p:nvSpPr>
          <p:cNvPr id="2" name="TextBox 1">
            <a:extLst>
              <a:ext uri="{FF2B5EF4-FFF2-40B4-BE49-F238E27FC236}">
                <a16:creationId xmlns:a16="http://schemas.microsoft.com/office/drawing/2014/main" id="{6A7C2F7B-A90C-7C44-3131-1BAD282B26B4}"/>
              </a:ext>
            </a:extLst>
          </p:cNvPr>
          <p:cNvSpPr txBox="1"/>
          <p:nvPr/>
        </p:nvSpPr>
        <p:spPr>
          <a:xfrm rot="16200000">
            <a:off x="10589929" y="4244171"/>
            <a:ext cx="2495600" cy="338554"/>
          </a:xfrm>
          <a:prstGeom prst="rect">
            <a:avLst/>
          </a:prstGeom>
          <a:noFill/>
        </p:spPr>
        <p:txBody>
          <a:bodyPr wrap="square">
            <a:spAutoFit/>
          </a:bodyPr>
          <a:lstStyle/>
          <a:p>
            <a:r>
              <a:rPr lang="en-GB" sz="1600" dirty="0"/>
              <a:t>Source: Lynch (2018)</a:t>
            </a:r>
          </a:p>
        </p:txBody>
      </p:sp>
      <p:sp>
        <p:nvSpPr>
          <p:cNvPr id="4" name="Footer Placeholder 1">
            <a:extLst>
              <a:ext uri="{FF2B5EF4-FFF2-40B4-BE49-F238E27FC236}">
                <a16:creationId xmlns:a16="http://schemas.microsoft.com/office/drawing/2014/main" id="{ABC453F4-F872-B660-A362-05C7D4B30FD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5688623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0" fill="hold"/>
                                        <p:tgtEl>
                                          <p:spTgt spid="3"/>
                                        </p:tgtEl>
                                        <p:attrNameLst>
                                          <p:attrName>ppt_w</p:attrName>
                                        </p:attrNameLst>
                                      </p:cBhvr>
                                      <p:tavLst>
                                        <p:tav tm="0">
                                          <p:val>
                                            <p:fltVal val="0"/>
                                          </p:val>
                                        </p:tav>
                                        <p:tav tm="100000">
                                          <p:val>
                                            <p:strVal val="#ppt_w"/>
                                          </p:val>
                                        </p:tav>
                                      </p:tavLst>
                                    </p:anim>
                                    <p:anim calcmode="lin" valueType="num">
                                      <p:cBhvr>
                                        <p:cTn id="14" dur="5000" fill="hold"/>
                                        <p:tgtEl>
                                          <p:spTgt spid="3"/>
                                        </p:tgtEl>
                                        <p:attrNameLst>
                                          <p:attrName>ppt_h</p:attrName>
                                        </p:attrNameLst>
                                      </p:cBhvr>
                                      <p:tavLst>
                                        <p:tav tm="0">
                                          <p:val>
                                            <p:fltVal val="0"/>
                                          </p:val>
                                        </p:tav>
                                        <p:tav tm="100000">
                                          <p:val>
                                            <p:strVal val="#ppt_h"/>
                                          </p:val>
                                        </p:tav>
                                      </p:tavLst>
                                    </p:anim>
                                    <p:animEffect transition="in" filter="fade">
                                      <p:cBhvr>
                                        <p:cTn id="15" dur="5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Class Activity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1224136"/>
          </a:xfrm>
        </p:spPr>
        <p:txBody>
          <a:bodyPr/>
          <a:lstStyle/>
          <a:p>
            <a:pPr marL="0" indent="0" algn="just">
              <a:buNone/>
            </a:pPr>
            <a:r>
              <a:rPr lang="en-GB" dirty="0"/>
              <a:t>In group, think about two possible strength, opportunity, weakness, and threat of Zara. </a:t>
            </a:r>
          </a:p>
        </p:txBody>
      </p:sp>
      <p:pic>
        <p:nvPicPr>
          <p:cNvPr id="8" name="Picture 7" descr="A crowd of people in a room&#10;&#10;Description automatically generated">
            <a:extLst>
              <a:ext uri="{FF2B5EF4-FFF2-40B4-BE49-F238E27FC236}">
                <a16:creationId xmlns:a16="http://schemas.microsoft.com/office/drawing/2014/main" id="{925191E9-C375-4EF3-9EAC-60A68055E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6987" y="2348880"/>
            <a:ext cx="8978025" cy="3191588"/>
          </a:xfrm>
          <a:prstGeom prst="rect">
            <a:avLst/>
          </a:prstGeom>
        </p:spPr>
      </p:pic>
      <p:sp>
        <p:nvSpPr>
          <p:cNvPr id="2" name="Footer Placeholder 1">
            <a:extLst>
              <a:ext uri="{FF2B5EF4-FFF2-40B4-BE49-F238E27FC236}">
                <a16:creationId xmlns:a16="http://schemas.microsoft.com/office/drawing/2014/main" id="{0BE2379E-FC7E-810C-3D1D-8F28028903C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1467194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Bibliography</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443372" y="899592"/>
            <a:ext cx="11305256" cy="505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Barney, J. B. &amp; </a:t>
            </a:r>
            <a:r>
              <a:rPr lang="en-GB" sz="1900" dirty="0" err="1">
                <a:effectLst/>
                <a:latin typeface="Times New Roman" panose="02020603050405020304" pitchFamily="18" charset="0"/>
                <a:ea typeface="Calibri" panose="020F0502020204030204" pitchFamily="34" charset="0"/>
                <a:cs typeface="Times New Roman" panose="02020603050405020304" pitchFamily="18" charset="0"/>
              </a:rPr>
              <a:t>Hesterly</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W. S., 2015. </a:t>
            </a:r>
            <a:r>
              <a:rPr lang="en-GB"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Concepts and Cases</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5 ed. Essex: Pearson Education Limited.</a:t>
            </a:r>
            <a:endParaRPr lang="en-US"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Gamble, J. E., </a:t>
            </a: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Peteraf</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M. A. &amp; Thompson Jr, A. A., 2015.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Essentials of Strategic Management: The Quest for Competitive Advantage.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4 ed. New York: McGraw-Hill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Grant, R. M., 2018. Contemporary Strategy Analysis. 10 ed. NJ: John Wiley &amp; Sons, Inc.</a:t>
            </a: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Hill, C. W. L., Schilling, M. A. &amp; Jones, G. R., 2017.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Theory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Boston: Cengage Learning.</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Lynch, R.,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8 ed. Harlow: Pearson Education Limited.</a:t>
            </a:r>
          </a:p>
          <a:p>
            <a:pPr marL="342900" lvl="0" indent="-342900" algn="just">
              <a:lnSpc>
                <a:spcPct val="150000"/>
              </a:lnSpc>
              <a:spcBef>
                <a:spcPts val="0"/>
              </a:spcBef>
              <a:spcAft>
                <a:spcPts val="0"/>
              </a:spcAft>
              <a:buFont typeface="Symbol" panose="05050102010706020507" pitchFamily="18" charset="2"/>
              <a:buChar char=""/>
            </a:pP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Wheelen</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T. L., Hunger, J. D., Hoffman, A. N. &amp; Bamford, C. E.,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Business Policy: Globalization, Innovation and Sustainability.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15 ed. Harlow: Pearson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Whittington, R. et al., 2020.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Harlow: Pearson Education Limited.</a:t>
            </a:r>
            <a:endParaRPr lang="en-GB" sz="1900" dirty="0">
              <a:latin typeface="Times New Roman" panose="02020603050405020304" pitchFamily="18" charset="0"/>
              <a:cs typeface="Times New Roman" panose="02020603050405020304" pitchFamily="18" charset="0"/>
            </a:endParaRP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9FEDF194-8C67-C66F-2320-129B0984E9B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250" fill="hold"/>
                                        <p:tgtEl>
                                          <p:spTgt spid="6"/>
                                        </p:tgtEl>
                                        <p:attrNameLst>
                                          <p:attrName>ppt_x</p:attrName>
                                        </p:attrNameLst>
                                      </p:cBhvr>
                                      <p:tavLst>
                                        <p:tav tm="0">
                                          <p:val>
                                            <p:strVal val="#ppt_x"/>
                                          </p:val>
                                        </p:tav>
                                        <p:tav tm="100000">
                                          <p:val>
                                            <p:strVal val="#ppt_x"/>
                                          </p:val>
                                        </p:tav>
                                      </p:tavLst>
                                    </p:anim>
                                    <p:anim calcmode="lin" valueType="num">
                                      <p:cBhvr additive="base">
                                        <p:cTn id="8" dur="125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3692</TotalTime>
  <Words>1760</Words>
  <Application>Microsoft Office PowerPoint</Application>
  <PresentationFormat>Widescreen</PresentationFormat>
  <Paragraphs>183</Paragraphs>
  <Slides>28</Slides>
  <Notes>27</Notes>
  <HiddenSlides>0</HiddenSlides>
  <MMClips>2</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28</vt:i4>
      </vt:variant>
    </vt:vector>
  </HeadingPairs>
  <TitlesOfParts>
    <vt:vector size="41" baseType="lpstr">
      <vt:lpstr>Aharoni</vt:lpstr>
      <vt:lpstr>Arial</vt:lpstr>
      <vt:lpstr>Arial Narrow</vt:lpstr>
      <vt:lpstr>Bodoni MT</vt:lpstr>
      <vt:lpstr>Calibri</vt:lpstr>
      <vt:lpstr>Candara</vt:lpstr>
      <vt:lpstr>Myriad Pro</vt:lpstr>
      <vt:lpstr>Symbol</vt:lpstr>
      <vt:lpstr>Times New Roman</vt:lpstr>
      <vt:lpstr>Verdana</vt:lpstr>
      <vt:lpstr>Wingdings</vt:lpstr>
      <vt:lpstr>20140311PresentationUWTSDTemplate</vt:lpstr>
      <vt:lpstr>1_20140311PresentationUWTSDTemplate</vt:lpstr>
      <vt:lpstr>LCMB7003</vt:lpstr>
      <vt:lpstr>Learning Objectives</vt:lpstr>
      <vt:lpstr>Layers of the Business Environment</vt:lpstr>
      <vt:lpstr>Why within a particular industry do some companies outperform others? What is the basis of their competitive advantage?</vt:lpstr>
      <vt:lpstr>Analysing Resources and Capabilities</vt:lpstr>
      <vt:lpstr>Resources and Capabilities</vt:lpstr>
      <vt:lpstr>Categories of Resources and Capabilities</vt:lpstr>
      <vt:lpstr>PowerPoint Presentation</vt:lpstr>
      <vt:lpstr>Threshold and Distinctive Resources and Capabilities</vt:lpstr>
      <vt:lpstr>Distinctive Resources and Capabilities</vt:lpstr>
      <vt:lpstr>Resource Quality: The VRIO Framework</vt:lpstr>
      <vt:lpstr>VRIO Analysis</vt:lpstr>
      <vt:lpstr>Testing Competitive Resources: VRIO Analysis</vt:lpstr>
      <vt:lpstr>PowerPoint Presentation</vt:lpstr>
      <vt:lpstr>PowerPoint Presentation</vt:lpstr>
      <vt:lpstr>PowerPoint Presentation</vt:lpstr>
      <vt:lpstr>VRIO Analysis With Examples</vt:lpstr>
      <vt:lpstr>Case Study</vt:lpstr>
      <vt:lpstr>The Value Chain</vt:lpstr>
      <vt:lpstr>The Value Chain</vt:lpstr>
      <vt:lpstr>The Value Chain</vt:lpstr>
      <vt:lpstr>SWOT Analysis</vt:lpstr>
      <vt:lpstr>SWOT Analysis Allows Businesses to…</vt:lpstr>
      <vt:lpstr>SWOT Analysis</vt:lpstr>
      <vt:lpstr>Some Other Possible Factors in a SWOT Analysis</vt:lpstr>
      <vt:lpstr>Class Activity</vt:lpstr>
      <vt:lpstr>Any Questions?</vt:lpstr>
      <vt:lpstr>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272</cp:revision>
  <cp:lastPrinted>2018-07-09T15:27:01Z</cp:lastPrinted>
  <dcterms:created xsi:type="dcterms:W3CDTF">2002-10-07T19:43:58Z</dcterms:created>
  <dcterms:modified xsi:type="dcterms:W3CDTF">2023-09-08T01:59:32Z</dcterms:modified>
</cp:coreProperties>
</file>