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79" r:id="rId7"/>
    <p:sldId id="280" r:id="rId8"/>
    <p:sldId id="262" r:id="rId9"/>
    <p:sldId id="273" r:id="rId10"/>
    <p:sldId id="281" r:id="rId11"/>
    <p:sldId id="265" r:id="rId12"/>
    <p:sldId id="284" r:id="rId13"/>
    <p:sldId id="285" r:id="rId14"/>
    <p:sldId id="286" r:id="rId15"/>
    <p:sldId id="282" r:id="rId16"/>
    <p:sldId id="283" r:id="rId17"/>
    <p:sldId id="274" r:id="rId18"/>
    <p:sldId id="276" r:id="rId19"/>
    <p:sldId id="277" r:id="rId20"/>
    <p:sldId id="278" r:id="rId21"/>
    <p:sldId id="275" r:id="rId22"/>
    <p:sldId id="271" r:id="rId23"/>
    <p:sldId id="27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ram Shahzad" initials="IS" lastIdx="1" clrIdx="0">
    <p:extLst>
      <p:ext uri="{19B8F6BF-5375-455C-9EA6-DF929625EA0E}">
        <p15:presenceInfo xmlns:p15="http://schemas.microsoft.com/office/powerpoint/2012/main" userId="b76a947cbf7a9a6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5" d="100"/>
          <a:sy n="85" d="100"/>
        </p:scale>
        <p:origin x="59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377887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356764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328351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81DBAE-C292-413E-B494-733C52D0A195}"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682037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81DBAE-C292-413E-B494-733C52D0A195}"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4153300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81DBAE-C292-413E-B494-733C52D0A195}"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971916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81DBAE-C292-413E-B494-733C52D0A195}"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64129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81DBAE-C292-413E-B494-733C52D0A195}"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496174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81DBAE-C292-413E-B494-733C52D0A195}"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4204746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665080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46621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2014932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42760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331953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625636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416544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F81DBAE-C292-413E-B494-733C52D0A195}" type="datetimeFigureOut">
              <a:rPr lang="en-GB" smtClean="0"/>
              <a:t>07/06/2026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A79DA57-5053-482C-BF1B-0654862A26B6}" type="slidenum">
              <a:rPr lang="en-GB" smtClean="0"/>
              <a:t>‹#›</a:t>
            </a:fld>
            <a:endParaRPr lang="en-GB"/>
          </a:p>
        </p:txBody>
      </p:sp>
    </p:spTree>
    <p:extLst>
      <p:ext uri="{BB962C8B-B14F-4D97-AF65-F5344CB8AC3E}">
        <p14:creationId xmlns:p14="http://schemas.microsoft.com/office/powerpoint/2010/main" val="28566303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ischool.syracuse.edu/" TargetMode="External"/><Relationship Id="rId2" Type="http://schemas.openxmlformats.org/officeDocument/2006/relationships/hyperlink" Target="https://papers.ssrn.com/" TargetMode="External"/><Relationship Id="rId1" Type="http://schemas.openxmlformats.org/officeDocument/2006/relationships/slideLayout" Target="../slideLayouts/slideLayout2.xml"/><Relationship Id="rId5" Type="http://schemas.openxmlformats.org/officeDocument/2006/relationships/hyperlink" Target="https://www.lbtc.co.uk/" TargetMode="External"/><Relationship Id="rId4" Type="http://schemas.openxmlformats.org/officeDocument/2006/relationships/hyperlink" Target="https://www.theknowledgeacadem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6742-D423-47D7-BCE4-39CB42DB985C}"/>
              </a:ext>
            </a:extLst>
          </p:cNvPr>
          <p:cNvSpPr>
            <a:spLocks noGrp="1"/>
          </p:cNvSpPr>
          <p:nvPr>
            <p:ph type="ctrTitle"/>
          </p:nvPr>
        </p:nvSpPr>
        <p:spPr>
          <a:xfrm>
            <a:off x="1507067" y="817782"/>
            <a:ext cx="7766936" cy="1646302"/>
          </a:xfrm>
        </p:spPr>
        <p:txBody>
          <a:bodyPr/>
          <a:lstStyle/>
          <a:p>
            <a:r>
              <a:rPr lang="en-GB" sz="4000" dirty="0"/>
              <a:t>Modernising Business with Information Systems</a:t>
            </a:r>
          </a:p>
        </p:txBody>
      </p:sp>
      <p:sp>
        <p:nvSpPr>
          <p:cNvPr id="3" name="Subtitle 2">
            <a:extLst>
              <a:ext uri="{FF2B5EF4-FFF2-40B4-BE49-F238E27FC236}">
                <a16:creationId xmlns:a16="http://schemas.microsoft.com/office/drawing/2014/main" id="{5C3A8440-2A24-42AC-98D0-3140DFF70627}"/>
              </a:ext>
            </a:extLst>
          </p:cNvPr>
          <p:cNvSpPr>
            <a:spLocks noGrp="1"/>
          </p:cNvSpPr>
          <p:nvPr>
            <p:ph type="subTitle" idx="1"/>
          </p:nvPr>
        </p:nvSpPr>
        <p:spPr>
          <a:xfrm>
            <a:off x="1507067" y="2706130"/>
            <a:ext cx="7766936" cy="2565117"/>
          </a:xfrm>
        </p:spPr>
        <p:txBody>
          <a:bodyPr>
            <a:noAutofit/>
          </a:bodyPr>
          <a:lstStyle/>
          <a:p>
            <a:r>
              <a:rPr lang="en-GB" sz="1600" dirty="0"/>
              <a:t>Case Study: Khaadi (UK Expansion)</a:t>
            </a:r>
          </a:p>
          <a:p>
            <a:r>
              <a:rPr lang="en-GB" sz="1600" dirty="0"/>
              <a:t>Group Members: Iram Shahzad 2421622, Hasibull Khandekera 2423897</a:t>
            </a:r>
          </a:p>
          <a:p>
            <a:r>
              <a:rPr lang="en-GB" sz="1600" dirty="0"/>
              <a:t>Programme: </a:t>
            </a:r>
            <a:r>
              <a:rPr lang="en-GB" sz="1600" b="1" dirty="0">
                <a:effectLst/>
                <a:latin typeface="Arial" panose="020B0604020202020204" pitchFamily="34" charset="0"/>
                <a:ea typeface="Times New Roman" panose="02020603050405020304" pitchFamily="18" charset="0"/>
              </a:rPr>
              <a:t>BA (Hons) Leadership and Management Skills for the Workplace </a:t>
            </a:r>
            <a:r>
              <a:rPr lang="en-GB" sz="1600" dirty="0"/>
              <a:t> </a:t>
            </a:r>
          </a:p>
          <a:p>
            <a:r>
              <a:rPr lang="en-GB" sz="1600" dirty="0"/>
              <a:t>Module: Managing Business Information LCLM5004</a:t>
            </a:r>
          </a:p>
          <a:p>
            <a:r>
              <a:rPr lang="en-GB" sz="1600" dirty="0"/>
              <a:t>Lecturer: Dr </a:t>
            </a:r>
            <a:r>
              <a:rPr lang="en-GB" sz="1600" dirty="0" err="1"/>
              <a:t>Chinomso</a:t>
            </a:r>
            <a:r>
              <a:rPr lang="en-GB" sz="1600" dirty="0"/>
              <a:t> </a:t>
            </a:r>
            <a:r>
              <a:rPr lang="en-GB" sz="1600" dirty="0" err="1"/>
              <a:t>Nawagboso</a:t>
            </a:r>
            <a:endParaRPr lang="en-GB" sz="1600" dirty="0"/>
          </a:p>
          <a:p>
            <a:r>
              <a:rPr lang="en-GB" sz="1600" dirty="0"/>
              <a:t>Date: 17/06/2026</a:t>
            </a:r>
          </a:p>
        </p:txBody>
      </p:sp>
    </p:spTree>
    <p:extLst>
      <p:ext uri="{BB962C8B-B14F-4D97-AF65-F5344CB8AC3E}">
        <p14:creationId xmlns:p14="http://schemas.microsoft.com/office/powerpoint/2010/main" val="3052348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C9F9B-FD56-4644-B5CA-D5ADE0B18CFF}"/>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46A71F2-C252-4DF1-B1C6-CF2299273F2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Khaadi is a growing international fashion brand that has expanded from Pakistan into the UK market. As the business grows, it faces challenges such as managing international operations, understanding new customer preferences, and maintaining efficiency.</a:t>
            </a:r>
          </a:p>
          <a:p>
            <a:r>
              <a:rPr lang="en-GB" dirty="0">
                <a:latin typeface="Arial" panose="020B0604020202020204" pitchFamily="34" charset="0"/>
                <a:cs typeface="Arial" panose="020B0604020202020204" pitchFamily="34" charset="0"/>
              </a:rPr>
              <a:t>We aim to compare different information systems which can improve business efficiency and production.</a:t>
            </a:r>
          </a:p>
          <a:p>
            <a:r>
              <a:rPr lang="en-GB" dirty="0">
                <a:latin typeface="Arial" panose="020B0604020202020204" pitchFamily="34" charset="0"/>
                <a:cs typeface="Arial" panose="020B0604020202020204" pitchFamily="34" charset="0"/>
              </a:rPr>
              <a:t>Information systems play a key role in helping businesses like Khaadi improve performance, support decision-making, and remain competitive in a fast-changing environment.</a:t>
            </a:r>
          </a:p>
          <a:p>
            <a:endParaRPr lang="en-GB" dirty="0"/>
          </a:p>
        </p:txBody>
      </p:sp>
    </p:spTree>
    <p:extLst>
      <p:ext uri="{BB962C8B-B14F-4D97-AF65-F5344CB8AC3E}">
        <p14:creationId xmlns:p14="http://schemas.microsoft.com/office/powerpoint/2010/main" val="713844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9B8F8-C966-4D5B-9CEB-D3D69D8292F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Information Systems?</a:t>
            </a:r>
          </a:p>
        </p:txBody>
      </p:sp>
      <p:sp>
        <p:nvSpPr>
          <p:cNvPr id="3" name="Content Placeholder 2">
            <a:extLst>
              <a:ext uri="{FF2B5EF4-FFF2-40B4-BE49-F238E27FC236}">
                <a16:creationId xmlns:a16="http://schemas.microsoft.com/office/drawing/2014/main" id="{1CF45333-363B-4819-8D03-D78356A472AC}"/>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Information systems are integrated systems of people, technology, and processes that collect, process, and distribute information to support business operations and decision-making (Laudon and Laudon, 2020).</a:t>
            </a:r>
          </a:p>
          <a:p>
            <a:r>
              <a:rPr lang="en-GB" sz="1600" dirty="0">
                <a:latin typeface="Arial" panose="020B0604020202020204" pitchFamily="34" charset="0"/>
                <a:cs typeface="Arial" panose="020B0604020202020204" pitchFamily="34" charset="0"/>
              </a:rPr>
              <a:t>They allow organisations to transform raw data into meaningful information that can be used to support daily operations and strategic decisions (Laudon and Laudon, 2020).</a:t>
            </a:r>
          </a:p>
          <a:p>
            <a:r>
              <a:rPr lang="en-GB" sz="1600" dirty="0">
                <a:latin typeface="Arial" panose="020B0604020202020204" pitchFamily="34" charset="0"/>
                <a:cs typeface="Arial" panose="020B0604020202020204" pitchFamily="34" charset="0"/>
              </a:rPr>
              <a:t>They are essential for improving efficiency, enhancing customer experience, and achieving competitive advantage.</a:t>
            </a:r>
          </a:p>
          <a:p>
            <a:r>
              <a:rPr lang="en-GB" sz="1600" dirty="0">
                <a:latin typeface="Arial" panose="020B0604020202020204" pitchFamily="34" charset="0"/>
                <a:cs typeface="Arial" panose="020B0604020202020204" pitchFamily="34" charset="0"/>
              </a:rPr>
              <a:t>For Khaadi, information systems are critical in managing international operations and adapting to the UK market.</a:t>
            </a:r>
          </a:p>
          <a:p>
            <a:endParaRPr lang="en-GB" dirty="0"/>
          </a:p>
        </p:txBody>
      </p:sp>
    </p:spTree>
    <p:extLst>
      <p:ext uri="{BB962C8B-B14F-4D97-AF65-F5344CB8AC3E}">
        <p14:creationId xmlns:p14="http://schemas.microsoft.com/office/powerpoint/2010/main" val="1202491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B36A-AF15-4459-A0C0-0BC55007C27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Types of Information Systems</a:t>
            </a:r>
          </a:p>
        </p:txBody>
      </p:sp>
      <p:sp>
        <p:nvSpPr>
          <p:cNvPr id="3" name="Content Placeholder 2">
            <a:extLst>
              <a:ext uri="{FF2B5EF4-FFF2-40B4-BE49-F238E27FC236}">
                <a16:creationId xmlns:a16="http://schemas.microsoft.com/office/drawing/2014/main" id="{0885E39F-F78C-45ED-8796-39DECAD32322}"/>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There are several types of information systems used in business. This presentation focuses on four key systems:</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TPS (Transaction Processing Systems) - </a:t>
            </a:r>
            <a:r>
              <a:rPr lang="en-GB" sz="1600" dirty="0">
                <a:latin typeface="Arial" panose="020B0604020202020204" pitchFamily="34" charset="0"/>
                <a:cs typeface="Arial" panose="020B0604020202020204" pitchFamily="34" charset="0"/>
              </a:rPr>
              <a:t>handle daily operations</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MIS (Management Information Systems) - </a:t>
            </a:r>
            <a:r>
              <a:rPr lang="en-GB" sz="1600" dirty="0">
                <a:latin typeface="Arial" panose="020B0604020202020204" pitchFamily="34" charset="0"/>
                <a:cs typeface="Arial" panose="020B0604020202020204" pitchFamily="34" charset="0"/>
              </a:rPr>
              <a:t>transform data into actionable insights to support decision-making.</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DSS (Decision Support Systems)</a:t>
            </a:r>
            <a:r>
              <a:rPr lang="en-GB" sz="1600" dirty="0">
                <a:latin typeface="Arial" panose="020B0604020202020204" pitchFamily="34" charset="0"/>
                <a:cs typeface="Arial" panose="020B0604020202020204" pitchFamily="34" charset="0"/>
              </a:rPr>
              <a:t> - support strategic decisions</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CRM (Customer Relationship Management)</a:t>
            </a:r>
            <a:r>
              <a:rPr lang="en-GB" sz="1600" dirty="0">
                <a:latin typeface="Arial" panose="020B0604020202020204" pitchFamily="34" charset="0"/>
                <a:cs typeface="Arial" panose="020B0604020202020204" pitchFamily="34" charset="0"/>
              </a:rPr>
              <a:t> - manage customer relationships</a:t>
            </a:r>
          </a:p>
          <a:p>
            <a:r>
              <a:rPr lang="en-GB" sz="1600" dirty="0">
                <a:latin typeface="Arial" panose="020B0604020202020204" pitchFamily="34" charset="0"/>
                <a:cs typeface="Arial" panose="020B0604020202020204" pitchFamily="34" charset="0"/>
              </a:rPr>
              <a:t>Each system plays a different role but together they improve overall business performance</a:t>
            </a:r>
          </a:p>
          <a:p>
            <a:pPr marL="0" indent="0">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93932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07D6A-3430-4AEA-8D46-5AF15B02A31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TPS (Transaction Processing Systems)</a:t>
            </a:r>
          </a:p>
        </p:txBody>
      </p:sp>
      <p:sp>
        <p:nvSpPr>
          <p:cNvPr id="3" name="Content Placeholder 2">
            <a:extLst>
              <a:ext uri="{FF2B5EF4-FFF2-40B4-BE49-F238E27FC236}">
                <a16:creationId xmlns:a16="http://schemas.microsoft.com/office/drawing/2014/main" id="{EF968F18-902D-4E3D-8152-58CDE30DFF55}"/>
              </a:ext>
            </a:extLst>
          </p:cNvPr>
          <p:cNvSpPr>
            <a:spLocks noGrp="1"/>
          </p:cNvSpPr>
          <p:nvPr>
            <p:ph idx="1"/>
          </p:nvPr>
        </p:nvSpPr>
        <p:spPr>
          <a:xfrm>
            <a:off x="677334" y="1828800"/>
            <a:ext cx="8596668" cy="4419599"/>
          </a:xfrm>
        </p:spPr>
        <p:txBody>
          <a:bodyPr>
            <a:normAutofit fontScale="77500" lnSpcReduction="20000"/>
          </a:bodyPr>
          <a:lstStyle/>
          <a:p>
            <a:pPr>
              <a:lnSpc>
                <a:spcPct val="170000"/>
              </a:lnSpc>
            </a:pPr>
            <a:r>
              <a:rPr lang="en-GB" dirty="0">
                <a:latin typeface="Arial" panose="020B0604020202020204" pitchFamily="34" charset="0"/>
                <a:cs typeface="Arial" panose="020B0604020202020204" pitchFamily="34" charset="0"/>
              </a:rPr>
              <a:t>TPS systems handle routine, day-to-day transactions such as sales, payments, and stock updates (Stair and Reynolds, 2018).</a:t>
            </a:r>
          </a:p>
          <a:p>
            <a:r>
              <a:rPr lang="en-GB" b="1" dirty="0">
                <a:latin typeface="Arial" panose="020B0604020202020204" pitchFamily="34" charset="0"/>
                <a:cs typeface="Arial" panose="020B0604020202020204" pitchFamily="34" charset="0"/>
              </a:rPr>
              <a:t>Role in Business:</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Processes high volumes of data quickly</a:t>
            </a:r>
          </a:p>
          <a:p>
            <a:pPr>
              <a:buFont typeface="Arial" panose="020B0604020202020204" pitchFamily="34" charset="0"/>
              <a:buChar char="•"/>
            </a:pPr>
            <a:r>
              <a:rPr lang="en-GB" dirty="0">
                <a:latin typeface="Arial" panose="020B0604020202020204" pitchFamily="34" charset="0"/>
                <a:cs typeface="Arial" panose="020B0604020202020204" pitchFamily="34" charset="0"/>
              </a:rPr>
              <a:t>Ensures accuracy in daily operations</a:t>
            </a:r>
          </a:p>
          <a:p>
            <a:pPr>
              <a:lnSpc>
                <a:spcPct val="170000"/>
              </a:lnSpc>
              <a:buFont typeface="Arial" panose="020B0604020202020204" pitchFamily="34" charset="0"/>
              <a:buChar char="•"/>
            </a:pPr>
            <a:r>
              <a:rPr lang="en-GB" dirty="0">
                <a:latin typeface="Arial" panose="020B0604020202020204" pitchFamily="34" charset="0"/>
                <a:cs typeface="Arial" panose="020B0604020202020204" pitchFamily="34" charset="0"/>
              </a:rPr>
              <a:t>Real life example: Amazon - </a:t>
            </a:r>
            <a:r>
              <a:rPr lang="en-GB" u="none" strike="noStrike" dirty="0">
                <a:effectLst/>
                <a:latin typeface="Arial" panose="020B0604020202020204" pitchFamily="34" charset="0"/>
                <a:cs typeface="Arial" panose="020B0604020202020204" pitchFamily="34" charset="0"/>
              </a:rPr>
              <a:t>Online Shopping Carts</a:t>
            </a:r>
            <a:r>
              <a:rPr lang="en-GB" b="1" u="none" strike="noStrike" dirty="0">
                <a:effectLst/>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Platforms like Amazon use online transaction processing (OLTP) to instantly verify stock, authorize payments, and trigger warehouse fulfilment.</a:t>
            </a:r>
          </a:p>
          <a:p>
            <a:r>
              <a:rPr lang="en-GB" b="1" dirty="0">
                <a:latin typeface="Arial" panose="020B0604020202020204" pitchFamily="34" charset="0"/>
                <a:cs typeface="Arial" panose="020B0604020202020204" pitchFamily="34" charset="0"/>
              </a:rPr>
              <a:t>Benefits:</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Speed and efficiency, Reduced human error, Reliable data collection</a:t>
            </a:r>
          </a:p>
          <a:p>
            <a:r>
              <a:rPr lang="en-GB" b="1" dirty="0">
                <a:latin typeface="Arial" panose="020B0604020202020204" pitchFamily="34" charset="0"/>
                <a:cs typeface="Arial" panose="020B0604020202020204" pitchFamily="34" charset="0"/>
              </a:rPr>
              <a:t>Limitations:</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Limited analytical capability and Focuses only on operational level</a:t>
            </a:r>
          </a:p>
          <a:p>
            <a:r>
              <a:rPr lang="en-GB" b="1" dirty="0">
                <a:latin typeface="Arial" panose="020B0604020202020204" pitchFamily="34" charset="0"/>
                <a:cs typeface="Arial" panose="020B0604020202020204" pitchFamily="34" charset="0"/>
              </a:rPr>
              <a:t>Critical Insight: </a:t>
            </a:r>
            <a:r>
              <a:rPr lang="en-GB" dirty="0">
                <a:latin typeface="Arial" panose="020B0604020202020204" pitchFamily="34" charset="0"/>
                <a:cs typeface="Arial" panose="020B0604020202020204" pitchFamily="34" charset="0"/>
              </a:rPr>
              <a:t>TPS is essential for operational efficiency but does not support strategic decision-making.</a:t>
            </a:r>
          </a:p>
          <a:p>
            <a:r>
              <a:rPr lang="en-GB" b="1" dirty="0">
                <a:latin typeface="Arial" panose="020B0604020202020204" pitchFamily="34" charset="0"/>
                <a:cs typeface="Arial" panose="020B0604020202020204" pitchFamily="34" charset="0"/>
              </a:rPr>
              <a:t>For Khaadi: </a:t>
            </a:r>
            <a:r>
              <a:rPr lang="en-GB" dirty="0">
                <a:latin typeface="Arial" panose="020B0604020202020204" pitchFamily="34" charset="0"/>
                <a:cs typeface="Arial" panose="020B0604020202020204" pitchFamily="34" charset="0"/>
              </a:rPr>
              <a:t>Processing in-store and online purchases in UK stores.</a:t>
            </a:r>
          </a:p>
          <a:p>
            <a:pPr marL="0" indent="0">
              <a:buNone/>
            </a:pPr>
            <a:endParaRPr lang="en-GB" dirty="0"/>
          </a:p>
        </p:txBody>
      </p:sp>
    </p:spTree>
    <p:extLst>
      <p:ext uri="{BB962C8B-B14F-4D97-AF65-F5344CB8AC3E}">
        <p14:creationId xmlns:p14="http://schemas.microsoft.com/office/powerpoint/2010/main" val="2370404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28F3-151A-4736-98B9-E35C6A875ACC}"/>
              </a:ext>
            </a:extLst>
          </p:cNvPr>
          <p:cNvSpPr>
            <a:spLocks noGrp="1"/>
          </p:cNvSpPr>
          <p:nvPr>
            <p:ph type="title"/>
          </p:nvPr>
        </p:nvSpPr>
        <p:spPr>
          <a:xfrm>
            <a:off x="677334" y="609600"/>
            <a:ext cx="8596668" cy="1004047"/>
          </a:xfrm>
        </p:spPr>
        <p:txBody>
          <a:bodyPr/>
          <a:lstStyle/>
          <a:p>
            <a:r>
              <a:rPr lang="en-GB" dirty="0">
                <a:latin typeface="Arial" panose="020B0604020202020204" pitchFamily="34" charset="0"/>
                <a:cs typeface="Arial" panose="020B0604020202020204" pitchFamily="34" charset="0"/>
              </a:rPr>
              <a:t>MIS (Management Information Systems)</a:t>
            </a:r>
          </a:p>
        </p:txBody>
      </p:sp>
      <p:sp>
        <p:nvSpPr>
          <p:cNvPr id="3" name="Content Placeholder 2">
            <a:extLst>
              <a:ext uri="{FF2B5EF4-FFF2-40B4-BE49-F238E27FC236}">
                <a16:creationId xmlns:a16="http://schemas.microsoft.com/office/drawing/2014/main" id="{2C7CA5F4-A11B-40A1-8BD8-7CC0A83FABA1}"/>
              </a:ext>
            </a:extLst>
          </p:cNvPr>
          <p:cNvSpPr>
            <a:spLocks noGrp="1"/>
          </p:cNvSpPr>
          <p:nvPr>
            <p:ph idx="1"/>
          </p:nvPr>
        </p:nvSpPr>
        <p:spPr>
          <a:xfrm>
            <a:off x="677334" y="1954307"/>
            <a:ext cx="8596668" cy="4087056"/>
          </a:xfrm>
        </p:spPr>
        <p:txBody>
          <a:bodyPr>
            <a:normAutofit/>
          </a:bodyPr>
          <a:lstStyle/>
          <a:p>
            <a:r>
              <a:rPr lang="en-GB" sz="1500" dirty="0">
                <a:latin typeface="Arial" panose="020B0604020202020204" pitchFamily="34" charset="0"/>
                <a:cs typeface="Arial" panose="020B0604020202020204" pitchFamily="34" charset="0"/>
              </a:rPr>
              <a:t>MIS converts data from TPS into structured reports for managers (Laudon and Laudon, 2020).</a:t>
            </a:r>
          </a:p>
          <a:p>
            <a:r>
              <a:rPr lang="en-GB" sz="1500" b="1" dirty="0">
                <a:latin typeface="Arial" panose="020B0604020202020204" pitchFamily="34" charset="0"/>
                <a:cs typeface="Arial" panose="020B0604020202020204" pitchFamily="34" charset="0"/>
              </a:rPr>
              <a:t>Role in Business: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Provides performance reports which Supports routine managerial decisions.</a:t>
            </a:r>
          </a:p>
          <a:p>
            <a:r>
              <a:rPr lang="en-GB" sz="1500" b="1" dirty="0">
                <a:latin typeface="Arial" panose="020B0604020202020204" pitchFamily="34" charset="0"/>
                <a:cs typeface="Arial" panose="020B0604020202020204" pitchFamily="34" charset="0"/>
              </a:rPr>
              <a:t>Benefits: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Provides consistent information to improves planning and control.</a:t>
            </a:r>
          </a:p>
          <a:p>
            <a:r>
              <a:rPr lang="en-GB" sz="1500" b="1" dirty="0">
                <a:latin typeface="Arial" panose="020B0604020202020204" pitchFamily="34" charset="0"/>
                <a:cs typeface="Arial" panose="020B0604020202020204" pitchFamily="34" charset="0"/>
              </a:rPr>
              <a:t>Limitations: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Based on past data (not predictive) with limited flexibility</a:t>
            </a:r>
          </a:p>
          <a:p>
            <a:r>
              <a:rPr lang="en-GB" sz="1500" b="1" dirty="0">
                <a:latin typeface="Arial" panose="020B0604020202020204" pitchFamily="34" charset="0"/>
                <a:cs typeface="Arial" panose="020B0604020202020204" pitchFamily="34" charset="0"/>
              </a:rPr>
              <a:t>Critical Insight: </a:t>
            </a:r>
            <a:r>
              <a:rPr lang="en-GB" sz="1500" dirty="0">
                <a:latin typeface="Arial" panose="020B0604020202020204" pitchFamily="34" charset="0"/>
                <a:cs typeface="Arial" panose="020B0604020202020204" pitchFamily="34" charset="0"/>
              </a:rPr>
              <a:t>MIS improves managerial efficiency but lacks advanced analytical capabilities.</a:t>
            </a:r>
          </a:p>
          <a:p>
            <a:r>
              <a:rPr lang="en-GB" sz="1500" b="1" dirty="0">
                <a:latin typeface="Arial" panose="020B0604020202020204" pitchFamily="34" charset="0"/>
                <a:cs typeface="Arial" panose="020B0604020202020204" pitchFamily="34" charset="0"/>
              </a:rPr>
              <a:t>Khaadi Example: </a:t>
            </a:r>
            <a:r>
              <a:rPr lang="en-GB" sz="1500" dirty="0">
                <a:latin typeface="Arial" panose="020B0604020202020204" pitchFamily="34" charset="0"/>
                <a:cs typeface="Arial" panose="020B0604020202020204" pitchFamily="34" charset="0"/>
              </a:rPr>
              <a:t>Weekly sales reports for UK stores.</a:t>
            </a:r>
          </a:p>
          <a:p>
            <a:pPr marL="0" indent="0">
              <a:buNone/>
            </a:pPr>
            <a:endParaRPr lang="en-GB" dirty="0"/>
          </a:p>
        </p:txBody>
      </p:sp>
    </p:spTree>
    <p:extLst>
      <p:ext uri="{BB962C8B-B14F-4D97-AF65-F5344CB8AC3E}">
        <p14:creationId xmlns:p14="http://schemas.microsoft.com/office/powerpoint/2010/main" val="4259846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379FE-6544-4990-8DF8-C168C7E894FD}"/>
              </a:ext>
            </a:extLst>
          </p:cNvPr>
          <p:cNvSpPr>
            <a:spLocks noGrp="1"/>
          </p:cNvSpPr>
          <p:nvPr>
            <p:ph type="title"/>
          </p:nvPr>
        </p:nvSpPr>
        <p:spPr>
          <a:xfrm>
            <a:off x="677334" y="609600"/>
            <a:ext cx="8596668" cy="941294"/>
          </a:xfrm>
        </p:spPr>
        <p:txBody>
          <a:bodyPr>
            <a:normAutofit/>
          </a:bodyPr>
          <a:lstStyle/>
          <a:p>
            <a:r>
              <a:rPr lang="en-GB" dirty="0">
                <a:latin typeface="Arial" panose="020B0604020202020204" pitchFamily="34" charset="0"/>
                <a:cs typeface="Arial" panose="020B0604020202020204" pitchFamily="34" charset="0"/>
              </a:rPr>
              <a:t>DSS (Decision Support Systems)</a:t>
            </a:r>
          </a:p>
        </p:txBody>
      </p:sp>
      <p:sp>
        <p:nvSpPr>
          <p:cNvPr id="3" name="Content Placeholder 2">
            <a:extLst>
              <a:ext uri="{FF2B5EF4-FFF2-40B4-BE49-F238E27FC236}">
                <a16:creationId xmlns:a16="http://schemas.microsoft.com/office/drawing/2014/main" id="{1512241A-AFDB-4BD3-9448-575DE67FD7E4}"/>
              </a:ext>
            </a:extLst>
          </p:cNvPr>
          <p:cNvSpPr>
            <a:spLocks noGrp="1"/>
          </p:cNvSpPr>
          <p:nvPr>
            <p:ph idx="1"/>
          </p:nvPr>
        </p:nvSpPr>
        <p:spPr>
          <a:xfrm>
            <a:off x="677334" y="1855694"/>
            <a:ext cx="8596668" cy="4392705"/>
          </a:xfrm>
        </p:spPr>
        <p:txBody>
          <a:bodyPr>
            <a:normAutofit/>
          </a:bodyPr>
          <a:lstStyle/>
          <a:p>
            <a:r>
              <a:rPr lang="en-GB" sz="1500" dirty="0">
                <a:latin typeface="Arial" panose="020B0604020202020204" pitchFamily="34" charset="0"/>
                <a:cs typeface="Arial" panose="020B0604020202020204" pitchFamily="34" charset="0"/>
              </a:rPr>
              <a:t>DSS uses data analysis and models to support complex decision-making (Power, 2002).</a:t>
            </a:r>
          </a:p>
          <a:p>
            <a:r>
              <a:rPr lang="en-GB" sz="1500" b="1" dirty="0">
                <a:latin typeface="Arial" panose="020B0604020202020204" pitchFamily="34" charset="0"/>
                <a:cs typeface="Arial" panose="020B0604020202020204" pitchFamily="34" charset="0"/>
              </a:rPr>
              <a:t>Role in Business: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Analyses trends and patterns to help managers make strategic decisions</a:t>
            </a:r>
          </a:p>
          <a:p>
            <a:r>
              <a:rPr lang="en-GB" sz="1500" b="1" dirty="0">
                <a:latin typeface="Arial" panose="020B0604020202020204" pitchFamily="34" charset="0"/>
                <a:cs typeface="Arial" panose="020B0604020202020204" pitchFamily="34" charset="0"/>
              </a:rPr>
              <a:t>Benefits: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Data-driven insights to support long-term planning</a:t>
            </a:r>
          </a:p>
          <a:p>
            <a:r>
              <a:rPr lang="en-GB" sz="1500" b="1" dirty="0">
                <a:latin typeface="Arial" panose="020B0604020202020204" pitchFamily="34" charset="0"/>
                <a:cs typeface="Arial" panose="020B0604020202020204" pitchFamily="34" charset="0"/>
              </a:rPr>
              <a:t>Limitations: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Depends on data quality</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Can be costly and complex</a:t>
            </a:r>
          </a:p>
          <a:p>
            <a:pPr>
              <a:lnSpc>
                <a:spcPct val="160000"/>
              </a:lnSpc>
            </a:pPr>
            <a:r>
              <a:rPr lang="en-GB" sz="1500" b="1" dirty="0">
                <a:latin typeface="Arial" panose="020B0604020202020204" pitchFamily="34" charset="0"/>
                <a:cs typeface="Arial" panose="020B0604020202020204" pitchFamily="34" charset="0"/>
              </a:rPr>
              <a:t>Critical Insight: </a:t>
            </a:r>
            <a:r>
              <a:rPr lang="en-GB" sz="1500" dirty="0">
                <a:latin typeface="Arial" panose="020B0604020202020204" pitchFamily="34" charset="0"/>
                <a:cs typeface="Arial" panose="020B0604020202020204" pitchFamily="34" charset="0"/>
              </a:rPr>
              <a:t>DSS adds strategic value but is only effective when supported by accurate data from TPS and MIS.</a:t>
            </a:r>
          </a:p>
          <a:p>
            <a:r>
              <a:rPr lang="en-GB" sz="1500" b="1" dirty="0">
                <a:latin typeface="Arial" panose="020B0604020202020204" pitchFamily="34" charset="0"/>
                <a:cs typeface="Arial" panose="020B0604020202020204" pitchFamily="34" charset="0"/>
              </a:rPr>
              <a:t>For Khaadi: </a:t>
            </a:r>
            <a:r>
              <a:rPr lang="en-GB" sz="1500" dirty="0">
                <a:latin typeface="Arial" panose="020B0604020202020204" pitchFamily="34" charset="0"/>
                <a:cs typeface="Arial" panose="020B0604020202020204" pitchFamily="34" charset="0"/>
              </a:rPr>
              <a:t>Deciding which products to launch in the UK market.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2158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85ED-72A7-4856-87BB-FC5275DDEADC}"/>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CRM (Customer Relationship Management)</a:t>
            </a:r>
          </a:p>
        </p:txBody>
      </p:sp>
      <p:sp>
        <p:nvSpPr>
          <p:cNvPr id="3" name="Content Placeholder 2">
            <a:extLst>
              <a:ext uri="{FF2B5EF4-FFF2-40B4-BE49-F238E27FC236}">
                <a16:creationId xmlns:a16="http://schemas.microsoft.com/office/drawing/2014/main" id="{40E9BD0E-60E0-46B4-A71B-EB2011885971}"/>
              </a:ext>
            </a:extLst>
          </p:cNvPr>
          <p:cNvSpPr>
            <a:spLocks noGrp="1"/>
          </p:cNvSpPr>
          <p:nvPr>
            <p:ph idx="1"/>
          </p:nvPr>
        </p:nvSpPr>
        <p:spPr>
          <a:xfrm>
            <a:off x="677334" y="1930400"/>
            <a:ext cx="8596668" cy="3880773"/>
          </a:xfrm>
        </p:spPr>
        <p:txBody>
          <a:bodyPr>
            <a:normAutofit fontScale="25000" lnSpcReduction="20000"/>
          </a:bodyPr>
          <a:lstStyle/>
          <a:p>
            <a:r>
              <a:rPr lang="en-GB" sz="5600" dirty="0">
                <a:latin typeface="Arial" panose="020B0604020202020204" pitchFamily="34" charset="0"/>
                <a:cs typeface="Arial" panose="020B0604020202020204" pitchFamily="34" charset="0"/>
              </a:rPr>
              <a:t>CRM systems manage customer data and interactions to improve relationships (Buttle and </a:t>
            </a:r>
            <a:r>
              <a:rPr lang="en-GB" sz="5600" dirty="0" err="1">
                <a:latin typeface="Arial" panose="020B0604020202020204" pitchFamily="34" charset="0"/>
                <a:cs typeface="Arial" panose="020B0604020202020204" pitchFamily="34" charset="0"/>
              </a:rPr>
              <a:t>Maklan</a:t>
            </a:r>
            <a:r>
              <a:rPr lang="en-GB" sz="5600" dirty="0">
                <a:latin typeface="Arial" panose="020B0604020202020204" pitchFamily="34" charset="0"/>
                <a:cs typeface="Arial" panose="020B0604020202020204" pitchFamily="34" charset="0"/>
              </a:rPr>
              <a:t>, 2019).</a:t>
            </a:r>
          </a:p>
          <a:p>
            <a:r>
              <a:rPr lang="en-GB" sz="5600" b="1" dirty="0">
                <a:latin typeface="Arial" panose="020B0604020202020204" pitchFamily="34" charset="0"/>
                <a:cs typeface="Arial" panose="020B0604020202020204" pitchFamily="34" charset="0"/>
              </a:rPr>
              <a:t>Role in Business:</a:t>
            </a:r>
            <a:endParaRPr lang="en-GB" sz="5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Tracks customer behaviour to support personalised marketing</a:t>
            </a:r>
          </a:p>
          <a:p>
            <a:r>
              <a:rPr lang="en-GB" sz="5600" b="1" dirty="0">
                <a:latin typeface="Arial" panose="020B0604020202020204" pitchFamily="34" charset="0"/>
                <a:cs typeface="Arial" panose="020B0604020202020204" pitchFamily="34" charset="0"/>
              </a:rPr>
              <a:t>Benefits:</a:t>
            </a:r>
            <a:endParaRPr lang="en-GB" sz="5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Increased customer satisfaction</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Higher customer retention</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Improved sales</a:t>
            </a:r>
          </a:p>
          <a:p>
            <a:r>
              <a:rPr lang="en-GB" sz="5600" b="1" dirty="0">
                <a:latin typeface="Arial" panose="020B0604020202020204" pitchFamily="34" charset="0"/>
                <a:cs typeface="Arial" panose="020B0604020202020204" pitchFamily="34" charset="0"/>
              </a:rPr>
              <a:t>Limitations:</a:t>
            </a:r>
            <a:endParaRPr lang="en-GB" sz="5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Data privacy concerns (GDPR in UK)</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Requires high-quality data</a:t>
            </a:r>
          </a:p>
          <a:p>
            <a:r>
              <a:rPr lang="en-GB" sz="5600" b="1" dirty="0">
                <a:latin typeface="Arial" panose="020B0604020202020204" pitchFamily="34" charset="0"/>
                <a:cs typeface="Arial" panose="020B0604020202020204" pitchFamily="34" charset="0"/>
              </a:rPr>
              <a:t>Critical Insight: </a:t>
            </a:r>
            <a:r>
              <a:rPr lang="en-GB" sz="5600" dirty="0">
                <a:latin typeface="Arial" panose="020B0604020202020204" pitchFamily="34" charset="0"/>
                <a:cs typeface="Arial" panose="020B0604020202020204" pitchFamily="34" charset="0"/>
              </a:rPr>
              <a:t>CRM directly improves customer experience but must be managed ethically.</a:t>
            </a:r>
          </a:p>
          <a:p>
            <a:r>
              <a:rPr lang="en-GB" sz="5600" b="1" dirty="0">
                <a:latin typeface="Arial" panose="020B0604020202020204" pitchFamily="34" charset="0"/>
                <a:cs typeface="Arial" panose="020B0604020202020204" pitchFamily="34" charset="0"/>
              </a:rPr>
              <a:t>For Khaadi: </a:t>
            </a:r>
            <a:r>
              <a:rPr lang="en-GB" sz="5600" dirty="0">
                <a:latin typeface="Arial" panose="020B0604020202020204" pitchFamily="34" charset="0"/>
                <a:cs typeface="Arial" panose="020B0604020202020204" pitchFamily="34" charset="0"/>
              </a:rPr>
              <a:t>Targeting UK customers with personalised promotions.</a:t>
            </a:r>
          </a:p>
          <a:p>
            <a:pPr marL="0" indent="0">
              <a:buNone/>
            </a:pPr>
            <a:endParaRPr lang="en-GB" dirty="0"/>
          </a:p>
        </p:txBody>
      </p:sp>
    </p:spTree>
    <p:extLst>
      <p:ext uri="{BB962C8B-B14F-4D97-AF65-F5344CB8AC3E}">
        <p14:creationId xmlns:p14="http://schemas.microsoft.com/office/powerpoint/2010/main" val="1680185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987B8-FDBD-4827-A87F-E3EBC656CDB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Critical Comparison of Systems</a:t>
            </a:r>
          </a:p>
        </p:txBody>
      </p:sp>
      <p:graphicFrame>
        <p:nvGraphicFramePr>
          <p:cNvPr id="21" name="Table 21">
            <a:extLst>
              <a:ext uri="{FF2B5EF4-FFF2-40B4-BE49-F238E27FC236}">
                <a16:creationId xmlns:a16="http://schemas.microsoft.com/office/drawing/2014/main" id="{E138224B-CCCE-41D1-9FED-BD0E83CFEC5A}"/>
              </a:ext>
            </a:extLst>
          </p:cNvPr>
          <p:cNvGraphicFramePr>
            <a:graphicFrameLocks noGrp="1"/>
          </p:cNvGraphicFramePr>
          <p:nvPr>
            <p:ph idx="1"/>
            <p:extLst>
              <p:ext uri="{D42A27DB-BD31-4B8C-83A1-F6EECF244321}">
                <p14:modId xmlns:p14="http://schemas.microsoft.com/office/powerpoint/2010/main" val="1780388000"/>
              </p:ext>
            </p:extLst>
          </p:nvPr>
        </p:nvGraphicFramePr>
        <p:xfrm>
          <a:off x="677334" y="1595718"/>
          <a:ext cx="8596310" cy="2834145"/>
        </p:xfrm>
        <a:graphic>
          <a:graphicData uri="http://schemas.openxmlformats.org/drawingml/2006/table">
            <a:tbl>
              <a:tblPr firstRow="1" bandRow="1">
                <a:tableStyleId>{5C22544A-7EE6-4342-B048-85BDC9FD1C3A}</a:tableStyleId>
              </a:tblPr>
              <a:tblGrid>
                <a:gridCol w="1719262">
                  <a:extLst>
                    <a:ext uri="{9D8B030D-6E8A-4147-A177-3AD203B41FA5}">
                      <a16:colId xmlns:a16="http://schemas.microsoft.com/office/drawing/2014/main" val="899796318"/>
                    </a:ext>
                  </a:extLst>
                </a:gridCol>
                <a:gridCol w="1719262">
                  <a:extLst>
                    <a:ext uri="{9D8B030D-6E8A-4147-A177-3AD203B41FA5}">
                      <a16:colId xmlns:a16="http://schemas.microsoft.com/office/drawing/2014/main" val="491697995"/>
                    </a:ext>
                  </a:extLst>
                </a:gridCol>
                <a:gridCol w="1719262">
                  <a:extLst>
                    <a:ext uri="{9D8B030D-6E8A-4147-A177-3AD203B41FA5}">
                      <a16:colId xmlns:a16="http://schemas.microsoft.com/office/drawing/2014/main" val="986361266"/>
                    </a:ext>
                  </a:extLst>
                </a:gridCol>
                <a:gridCol w="1719262">
                  <a:extLst>
                    <a:ext uri="{9D8B030D-6E8A-4147-A177-3AD203B41FA5}">
                      <a16:colId xmlns:a16="http://schemas.microsoft.com/office/drawing/2014/main" val="2753034507"/>
                    </a:ext>
                  </a:extLst>
                </a:gridCol>
                <a:gridCol w="1719262">
                  <a:extLst>
                    <a:ext uri="{9D8B030D-6E8A-4147-A177-3AD203B41FA5}">
                      <a16:colId xmlns:a16="http://schemas.microsoft.com/office/drawing/2014/main" val="3740826699"/>
                    </a:ext>
                  </a:extLst>
                </a:gridCol>
              </a:tblGrid>
              <a:tr h="417062">
                <a:tc>
                  <a:txBody>
                    <a:bodyPr/>
                    <a:lstStyle/>
                    <a:p>
                      <a:r>
                        <a:rPr lang="en-GB" sz="1800" dirty="0">
                          <a:latin typeface="Arial" panose="020B0604020202020204" pitchFamily="34" charset="0"/>
                          <a:cs typeface="Arial" panose="020B0604020202020204" pitchFamily="34" charset="0"/>
                        </a:rPr>
                        <a:t>System</a:t>
                      </a:r>
                    </a:p>
                  </a:txBody>
                  <a:tcPr anchor="ctr"/>
                </a:tc>
                <a:tc>
                  <a:txBody>
                    <a:bodyPr/>
                    <a:lstStyle/>
                    <a:p>
                      <a:r>
                        <a:rPr lang="en-GB" sz="1800">
                          <a:latin typeface="Arial" panose="020B0604020202020204" pitchFamily="34" charset="0"/>
                          <a:cs typeface="Arial" panose="020B0604020202020204" pitchFamily="34" charset="0"/>
                        </a:rPr>
                        <a:t>Level</a:t>
                      </a:r>
                    </a:p>
                  </a:txBody>
                  <a:tcPr anchor="ctr"/>
                </a:tc>
                <a:tc>
                  <a:txBody>
                    <a:bodyPr/>
                    <a:lstStyle/>
                    <a:p>
                      <a:r>
                        <a:rPr lang="en-GB" sz="1800">
                          <a:latin typeface="Arial" panose="020B0604020202020204" pitchFamily="34" charset="0"/>
                          <a:cs typeface="Arial" panose="020B0604020202020204" pitchFamily="34" charset="0"/>
                        </a:rPr>
                        <a:t>Function</a:t>
                      </a:r>
                    </a:p>
                  </a:txBody>
                  <a:tcPr anchor="ctr"/>
                </a:tc>
                <a:tc>
                  <a:txBody>
                    <a:bodyPr/>
                    <a:lstStyle/>
                    <a:p>
                      <a:r>
                        <a:rPr lang="en-GB" sz="1800">
                          <a:latin typeface="Arial" panose="020B0604020202020204" pitchFamily="34" charset="0"/>
                          <a:cs typeface="Arial" panose="020B0604020202020204" pitchFamily="34" charset="0"/>
                        </a:rPr>
                        <a:t>Strength</a:t>
                      </a:r>
                    </a:p>
                  </a:txBody>
                  <a:tcPr anchor="ctr"/>
                </a:tc>
                <a:tc>
                  <a:txBody>
                    <a:bodyPr/>
                    <a:lstStyle/>
                    <a:p>
                      <a:r>
                        <a:rPr lang="en-GB" sz="1800" dirty="0">
                          <a:latin typeface="Arial" panose="020B0604020202020204" pitchFamily="34" charset="0"/>
                          <a:cs typeface="Arial" panose="020B0604020202020204" pitchFamily="34" charset="0"/>
                        </a:rPr>
                        <a:t>Limitation</a:t>
                      </a:r>
                    </a:p>
                  </a:txBody>
                  <a:tcPr anchor="ctr"/>
                </a:tc>
                <a:extLst>
                  <a:ext uri="{0D108BD9-81ED-4DB2-BD59-A6C34878D82A}">
                    <a16:rowId xmlns:a16="http://schemas.microsoft.com/office/drawing/2014/main" val="1652780768"/>
                  </a:ext>
                </a:extLst>
              </a:tr>
              <a:tr h="622844">
                <a:tc>
                  <a:txBody>
                    <a:bodyPr/>
                    <a:lstStyle/>
                    <a:p>
                      <a:r>
                        <a:rPr lang="en-GB" sz="1800" dirty="0">
                          <a:latin typeface="Arial" panose="020B0604020202020204" pitchFamily="34" charset="0"/>
                          <a:cs typeface="Arial" panose="020B0604020202020204" pitchFamily="34" charset="0"/>
                        </a:rPr>
                        <a:t>TPS</a:t>
                      </a:r>
                    </a:p>
                  </a:txBody>
                  <a:tcPr anchor="ctr"/>
                </a:tc>
                <a:tc>
                  <a:txBody>
                    <a:bodyPr/>
                    <a:lstStyle/>
                    <a:p>
                      <a:r>
                        <a:rPr lang="en-GB" sz="1800">
                          <a:latin typeface="Arial" panose="020B0604020202020204" pitchFamily="34" charset="0"/>
                          <a:cs typeface="Arial" panose="020B0604020202020204" pitchFamily="34" charset="0"/>
                        </a:rPr>
                        <a:t>Operational</a:t>
                      </a:r>
                    </a:p>
                  </a:txBody>
                  <a:tcPr anchor="ctr"/>
                </a:tc>
                <a:tc>
                  <a:txBody>
                    <a:bodyPr/>
                    <a:lstStyle/>
                    <a:p>
                      <a:r>
                        <a:rPr lang="en-GB" sz="1800" dirty="0">
                          <a:latin typeface="Arial" panose="020B0604020202020204" pitchFamily="34" charset="0"/>
                          <a:cs typeface="Arial" panose="020B0604020202020204" pitchFamily="34" charset="0"/>
                        </a:rPr>
                        <a:t>Transactions</a:t>
                      </a:r>
                    </a:p>
                  </a:txBody>
                  <a:tcPr anchor="ctr"/>
                </a:tc>
                <a:tc>
                  <a:txBody>
                    <a:bodyPr/>
                    <a:lstStyle/>
                    <a:p>
                      <a:r>
                        <a:rPr lang="en-GB" sz="1800">
                          <a:latin typeface="Arial" panose="020B0604020202020204" pitchFamily="34" charset="0"/>
                          <a:cs typeface="Arial" panose="020B0604020202020204" pitchFamily="34" charset="0"/>
                        </a:rPr>
                        <a:t>Speed &amp; accuracy</a:t>
                      </a:r>
                    </a:p>
                  </a:txBody>
                  <a:tcPr anchor="ctr"/>
                </a:tc>
                <a:tc>
                  <a:txBody>
                    <a:bodyPr/>
                    <a:lstStyle/>
                    <a:p>
                      <a:r>
                        <a:rPr lang="en-GB" sz="1800" dirty="0">
                          <a:latin typeface="Arial" panose="020B0604020202020204" pitchFamily="34" charset="0"/>
                          <a:cs typeface="Arial" panose="020B0604020202020204" pitchFamily="34" charset="0"/>
                        </a:rPr>
                        <a:t>No analysis</a:t>
                      </a:r>
                    </a:p>
                  </a:txBody>
                  <a:tcPr anchor="ctr"/>
                </a:tc>
                <a:extLst>
                  <a:ext uri="{0D108BD9-81ED-4DB2-BD59-A6C34878D82A}">
                    <a16:rowId xmlns:a16="http://schemas.microsoft.com/office/drawing/2014/main" val="256528367"/>
                  </a:ext>
                </a:extLst>
              </a:tr>
              <a:tr h="462876">
                <a:tc>
                  <a:txBody>
                    <a:bodyPr/>
                    <a:lstStyle/>
                    <a:p>
                      <a:r>
                        <a:rPr lang="en-GB" sz="1800" dirty="0">
                          <a:latin typeface="Arial" panose="020B0604020202020204" pitchFamily="34" charset="0"/>
                          <a:cs typeface="Arial" panose="020B0604020202020204" pitchFamily="34" charset="0"/>
                        </a:rPr>
                        <a:t>MIS</a:t>
                      </a:r>
                    </a:p>
                  </a:txBody>
                  <a:tcPr anchor="ctr"/>
                </a:tc>
                <a:tc>
                  <a:txBody>
                    <a:bodyPr/>
                    <a:lstStyle/>
                    <a:p>
                      <a:r>
                        <a:rPr lang="en-GB" sz="1800">
                          <a:latin typeface="Arial" panose="020B0604020202020204" pitchFamily="34" charset="0"/>
                          <a:cs typeface="Arial" panose="020B0604020202020204" pitchFamily="34" charset="0"/>
                        </a:rPr>
                        <a:t>Tactical</a:t>
                      </a:r>
                    </a:p>
                  </a:txBody>
                  <a:tcPr anchor="ctr"/>
                </a:tc>
                <a:tc>
                  <a:txBody>
                    <a:bodyPr/>
                    <a:lstStyle/>
                    <a:p>
                      <a:r>
                        <a:rPr lang="en-GB" sz="1800">
                          <a:latin typeface="Arial" panose="020B0604020202020204" pitchFamily="34" charset="0"/>
                          <a:cs typeface="Arial" panose="020B0604020202020204" pitchFamily="34" charset="0"/>
                        </a:rPr>
                        <a:t>Reports</a:t>
                      </a:r>
                    </a:p>
                  </a:txBody>
                  <a:tcPr anchor="ctr"/>
                </a:tc>
                <a:tc>
                  <a:txBody>
                    <a:bodyPr/>
                    <a:lstStyle/>
                    <a:p>
                      <a:r>
                        <a:rPr lang="en-GB" sz="1800">
                          <a:latin typeface="Arial" panose="020B0604020202020204" pitchFamily="34" charset="0"/>
                          <a:cs typeface="Arial" panose="020B0604020202020204" pitchFamily="34" charset="0"/>
                        </a:rPr>
                        <a:t>Structured info</a:t>
                      </a:r>
                    </a:p>
                  </a:txBody>
                  <a:tcPr anchor="ctr"/>
                </a:tc>
                <a:tc>
                  <a:txBody>
                    <a:bodyPr/>
                    <a:lstStyle/>
                    <a:p>
                      <a:r>
                        <a:rPr lang="en-GB" sz="1800" dirty="0">
                          <a:latin typeface="Arial" panose="020B0604020202020204" pitchFamily="34" charset="0"/>
                          <a:cs typeface="Arial" panose="020B0604020202020204" pitchFamily="34" charset="0"/>
                        </a:rPr>
                        <a:t>Limited flexibility</a:t>
                      </a:r>
                    </a:p>
                  </a:txBody>
                  <a:tcPr anchor="ctr"/>
                </a:tc>
                <a:extLst>
                  <a:ext uri="{0D108BD9-81ED-4DB2-BD59-A6C34878D82A}">
                    <a16:rowId xmlns:a16="http://schemas.microsoft.com/office/drawing/2014/main" val="1758106379"/>
                  </a:ext>
                </a:extLst>
              </a:tr>
              <a:tr h="719861">
                <a:tc>
                  <a:txBody>
                    <a:bodyPr/>
                    <a:lstStyle/>
                    <a:p>
                      <a:r>
                        <a:rPr lang="en-GB" sz="1800" dirty="0">
                          <a:latin typeface="Arial" panose="020B0604020202020204" pitchFamily="34" charset="0"/>
                          <a:cs typeface="Arial" panose="020B0604020202020204" pitchFamily="34" charset="0"/>
                        </a:rPr>
                        <a:t>DSS</a:t>
                      </a:r>
                    </a:p>
                  </a:txBody>
                  <a:tcPr anchor="ctr"/>
                </a:tc>
                <a:tc>
                  <a:txBody>
                    <a:bodyPr/>
                    <a:lstStyle/>
                    <a:p>
                      <a:r>
                        <a:rPr lang="en-GB" sz="1800" dirty="0">
                          <a:latin typeface="Arial" panose="020B0604020202020204" pitchFamily="34" charset="0"/>
                          <a:cs typeface="Arial" panose="020B0604020202020204" pitchFamily="34" charset="0"/>
                        </a:rPr>
                        <a:t>Strategic</a:t>
                      </a:r>
                    </a:p>
                  </a:txBody>
                  <a:tcPr anchor="ctr"/>
                </a:tc>
                <a:tc>
                  <a:txBody>
                    <a:bodyPr/>
                    <a:lstStyle/>
                    <a:p>
                      <a:r>
                        <a:rPr lang="en-GB" sz="1800">
                          <a:latin typeface="Arial" panose="020B0604020202020204" pitchFamily="34" charset="0"/>
                          <a:cs typeface="Arial" panose="020B0604020202020204" pitchFamily="34" charset="0"/>
                        </a:rPr>
                        <a:t>Decision support</a:t>
                      </a:r>
                    </a:p>
                  </a:txBody>
                  <a:tcPr anchor="ctr"/>
                </a:tc>
                <a:tc>
                  <a:txBody>
                    <a:bodyPr/>
                    <a:lstStyle/>
                    <a:p>
                      <a:r>
                        <a:rPr lang="en-GB" sz="1800">
                          <a:latin typeface="Arial" panose="020B0604020202020204" pitchFamily="34" charset="0"/>
                          <a:cs typeface="Arial" panose="020B0604020202020204" pitchFamily="34" charset="0"/>
                        </a:rPr>
                        <a:t>Insights</a:t>
                      </a:r>
                    </a:p>
                  </a:txBody>
                  <a:tcPr anchor="ctr"/>
                </a:tc>
                <a:tc>
                  <a:txBody>
                    <a:bodyPr/>
                    <a:lstStyle/>
                    <a:p>
                      <a:r>
                        <a:rPr lang="en-GB" sz="1800" dirty="0">
                          <a:latin typeface="Arial" panose="020B0604020202020204" pitchFamily="34" charset="0"/>
                          <a:cs typeface="Arial" panose="020B0604020202020204" pitchFamily="34" charset="0"/>
                        </a:rPr>
                        <a:t>Data dependency</a:t>
                      </a:r>
                    </a:p>
                  </a:txBody>
                  <a:tcPr anchor="ctr"/>
                </a:tc>
                <a:extLst>
                  <a:ext uri="{0D108BD9-81ED-4DB2-BD59-A6C34878D82A}">
                    <a16:rowId xmlns:a16="http://schemas.microsoft.com/office/drawing/2014/main" val="1781655141"/>
                  </a:ext>
                </a:extLst>
              </a:tr>
              <a:tr h="417062">
                <a:tc>
                  <a:txBody>
                    <a:bodyPr/>
                    <a:lstStyle/>
                    <a:p>
                      <a:r>
                        <a:rPr lang="en-GB" sz="1800" dirty="0">
                          <a:latin typeface="Arial" panose="020B0604020202020204" pitchFamily="34" charset="0"/>
                          <a:cs typeface="Arial" panose="020B0604020202020204" pitchFamily="34" charset="0"/>
                        </a:rPr>
                        <a:t>CRM</a:t>
                      </a:r>
                    </a:p>
                  </a:txBody>
                  <a:tcPr/>
                </a:tc>
                <a:tc>
                  <a:txBody>
                    <a:bodyPr/>
                    <a:lstStyle/>
                    <a:p>
                      <a:r>
                        <a:rPr lang="en-GB" sz="1800" dirty="0">
                          <a:latin typeface="Arial" panose="020B0604020202020204" pitchFamily="34" charset="0"/>
                          <a:cs typeface="Arial" panose="020B0604020202020204" pitchFamily="34" charset="0"/>
                        </a:rPr>
                        <a:t>Customer</a:t>
                      </a:r>
                    </a:p>
                  </a:txBody>
                  <a:tcPr/>
                </a:tc>
                <a:tc>
                  <a:txBody>
                    <a:bodyPr/>
                    <a:lstStyle/>
                    <a:p>
                      <a:r>
                        <a:rPr lang="en-GB" sz="1800" dirty="0">
                          <a:latin typeface="Arial" panose="020B0604020202020204" pitchFamily="34" charset="0"/>
                          <a:cs typeface="Arial" panose="020B0604020202020204" pitchFamily="34" charset="0"/>
                        </a:rPr>
                        <a:t>Relationship</a:t>
                      </a:r>
                    </a:p>
                  </a:txBody>
                  <a:tcPr/>
                </a:tc>
                <a:tc>
                  <a:txBody>
                    <a:bodyPr/>
                    <a:lstStyle/>
                    <a:p>
                      <a:r>
                        <a:rPr lang="en-GB" sz="1800" dirty="0">
                          <a:latin typeface="Arial" panose="020B0604020202020204" pitchFamily="34" charset="0"/>
                          <a:cs typeface="Arial" panose="020B0604020202020204" pitchFamily="34" charset="0"/>
                        </a:rPr>
                        <a:t>Engagement</a:t>
                      </a:r>
                    </a:p>
                  </a:txBody>
                  <a:tcPr/>
                </a:tc>
                <a:tc>
                  <a:txBody>
                    <a:bodyPr/>
                    <a:lstStyle/>
                    <a:p>
                      <a:r>
                        <a:rPr lang="en-GB" sz="1800" dirty="0">
                          <a:latin typeface="Arial" panose="020B0604020202020204" pitchFamily="34" charset="0"/>
                          <a:cs typeface="Arial" panose="020B0604020202020204" pitchFamily="34" charset="0"/>
                        </a:rPr>
                        <a:t>Privacy Risk</a:t>
                      </a:r>
                    </a:p>
                  </a:txBody>
                  <a:tcPr/>
                </a:tc>
                <a:extLst>
                  <a:ext uri="{0D108BD9-81ED-4DB2-BD59-A6C34878D82A}">
                    <a16:rowId xmlns:a16="http://schemas.microsoft.com/office/drawing/2014/main" val="1622884274"/>
                  </a:ext>
                </a:extLst>
              </a:tr>
            </a:tbl>
          </a:graphicData>
        </a:graphic>
      </p:graphicFrame>
      <p:sp>
        <p:nvSpPr>
          <p:cNvPr id="23" name="TextBox 22">
            <a:extLst>
              <a:ext uri="{FF2B5EF4-FFF2-40B4-BE49-F238E27FC236}">
                <a16:creationId xmlns:a16="http://schemas.microsoft.com/office/drawing/2014/main" id="{594355F3-8808-4196-BFF7-3E66386B411E}"/>
              </a:ext>
            </a:extLst>
          </p:cNvPr>
          <p:cNvSpPr txBox="1"/>
          <p:nvPr/>
        </p:nvSpPr>
        <p:spPr>
          <a:xfrm>
            <a:off x="677334" y="4723483"/>
            <a:ext cx="8596310" cy="1384995"/>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Analysis: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These systems operate at different levels, from operational (TPS) to strategic (DSS).</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Justification: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TPS provides the foundation, MIS summarises data, DSS enables strategic decisions, and CRM focuses on customers. Therefore, an integrated approach is most effective for Khaadi.</a:t>
            </a:r>
          </a:p>
        </p:txBody>
      </p:sp>
    </p:spTree>
    <p:extLst>
      <p:ext uri="{BB962C8B-B14F-4D97-AF65-F5344CB8AC3E}">
        <p14:creationId xmlns:p14="http://schemas.microsoft.com/office/powerpoint/2010/main" val="2272817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DAFC1-5F3B-4D49-BE6E-5BF78E1E8855}"/>
              </a:ext>
            </a:extLst>
          </p:cNvPr>
          <p:cNvSpPr>
            <a:spLocks noGrp="1"/>
          </p:cNvSpPr>
          <p:nvPr>
            <p:ph type="title"/>
          </p:nvPr>
        </p:nvSpPr>
        <p:spPr>
          <a:xfrm>
            <a:off x="677334" y="609600"/>
            <a:ext cx="8596668" cy="959224"/>
          </a:xfrm>
        </p:spPr>
        <p:txBody>
          <a:bodyPr/>
          <a:lstStyle/>
          <a:p>
            <a:r>
              <a:rPr lang="en-GB" dirty="0">
                <a:latin typeface="Arial" panose="020B0604020202020204" pitchFamily="34" charset="0"/>
                <a:cs typeface="Arial" panose="020B0604020202020204" pitchFamily="34" charset="0"/>
              </a:rPr>
              <a:t>Overall Impact on Business</a:t>
            </a:r>
          </a:p>
        </p:txBody>
      </p:sp>
      <p:sp>
        <p:nvSpPr>
          <p:cNvPr id="3" name="Content Placeholder 2">
            <a:extLst>
              <a:ext uri="{FF2B5EF4-FFF2-40B4-BE49-F238E27FC236}">
                <a16:creationId xmlns:a16="http://schemas.microsoft.com/office/drawing/2014/main" id="{B7DA14B9-046D-43F6-A11B-FD3F2B1ABBD6}"/>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The integration of TPS, MIS, DSS, and CRM allows businesses to:</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Improve operational efficiency</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Make informed decisions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Enhance customer experience</a:t>
            </a:r>
          </a:p>
          <a:p>
            <a:r>
              <a:rPr lang="en-GB" sz="1600" dirty="0">
                <a:latin typeface="Arial" panose="020B0604020202020204" pitchFamily="34" charset="0"/>
                <a:cs typeface="Arial" panose="020B0604020202020204" pitchFamily="34" charset="0"/>
              </a:rPr>
              <a:t>For Khaadi, this combination supports successful expansion and long-term growth in the UK market.</a:t>
            </a:r>
          </a:p>
          <a:p>
            <a:pPr marL="0" indent="0">
              <a:buNone/>
            </a:pPr>
            <a:endParaRPr lang="en-GB" dirty="0"/>
          </a:p>
        </p:txBody>
      </p:sp>
    </p:spTree>
    <p:extLst>
      <p:ext uri="{BB962C8B-B14F-4D97-AF65-F5344CB8AC3E}">
        <p14:creationId xmlns:p14="http://schemas.microsoft.com/office/powerpoint/2010/main" val="3845525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84BF1-77C6-4505-B7FC-4B10AA6E5DE0}"/>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Ethical Considerations in Information Systems</a:t>
            </a:r>
          </a:p>
        </p:txBody>
      </p:sp>
      <p:sp>
        <p:nvSpPr>
          <p:cNvPr id="3" name="Content Placeholder 2">
            <a:extLst>
              <a:ext uri="{FF2B5EF4-FFF2-40B4-BE49-F238E27FC236}">
                <a16:creationId xmlns:a16="http://schemas.microsoft.com/office/drawing/2014/main" id="{4BE3AD98-9436-47E7-9CA2-9ADD843F8F7F}"/>
              </a:ext>
            </a:extLst>
          </p:cNvPr>
          <p:cNvSpPr>
            <a:spLocks noGrp="1"/>
          </p:cNvSpPr>
          <p:nvPr>
            <p:ph idx="1"/>
          </p:nvPr>
        </p:nvSpPr>
        <p:spPr>
          <a:xfrm>
            <a:off x="677334" y="1694424"/>
            <a:ext cx="8596668" cy="3880773"/>
          </a:xfrm>
        </p:spPr>
        <p:txBody>
          <a:bodyPr>
            <a:normAutofit/>
          </a:bodyPr>
          <a:lstStyle/>
          <a:p>
            <a:r>
              <a:rPr lang="en-GB" sz="1600" dirty="0">
                <a:latin typeface="Arial" panose="020B0604020202020204" pitchFamily="34" charset="0"/>
                <a:cs typeface="Arial" panose="020B0604020202020204" pitchFamily="34" charset="0"/>
              </a:rPr>
              <a:t>As businesses rely more on information systems, ethical issues become increasingly important.</a:t>
            </a:r>
          </a:p>
          <a:p>
            <a:r>
              <a:rPr lang="en-GB" sz="1600" dirty="0">
                <a:latin typeface="Arial" panose="020B0604020202020204" pitchFamily="34" charset="0"/>
                <a:cs typeface="Arial" panose="020B0604020202020204" pitchFamily="34" charset="0"/>
              </a:rPr>
              <a:t>For Khaadi, using TPS, MIS, DSS, and CRM in the UK means handling sensitive data and making data-driven decisions responsibly.</a:t>
            </a:r>
          </a:p>
          <a:p>
            <a:r>
              <a:rPr lang="en-GB" sz="1600" dirty="0">
                <a:latin typeface="Arial" panose="020B0604020202020204" pitchFamily="34" charset="0"/>
                <a:cs typeface="Arial" panose="020B0604020202020204" pitchFamily="34" charset="0"/>
              </a:rPr>
              <a:t>Key concerns include: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Data privacy</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Security risks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Ethical Concerns  including AI decision-making, Employee monitoring and Bias.</a:t>
            </a:r>
          </a:p>
          <a:p>
            <a:pPr marL="0" indent="0">
              <a:buNone/>
            </a:pPr>
            <a:endParaRPr lang="en-GB" dirty="0"/>
          </a:p>
        </p:txBody>
      </p:sp>
    </p:spTree>
    <p:extLst>
      <p:ext uri="{BB962C8B-B14F-4D97-AF65-F5344CB8AC3E}">
        <p14:creationId xmlns:p14="http://schemas.microsoft.com/office/powerpoint/2010/main" val="382730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C2B90-31F8-4677-ADCF-BCED8B5B6973}"/>
              </a:ext>
            </a:extLst>
          </p:cNvPr>
          <p:cNvSpPr>
            <a:spLocks noGrp="1"/>
          </p:cNvSpPr>
          <p:nvPr>
            <p:ph type="title"/>
          </p:nvPr>
        </p:nvSpPr>
        <p:spPr>
          <a:xfrm>
            <a:off x="677334" y="609600"/>
            <a:ext cx="8596668" cy="797859"/>
          </a:xfrm>
        </p:spPr>
        <p:txBody>
          <a:bodyPr/>
          <a:lstStyle/>
          <a:p>
            <a:r>
              <a:rPr lang="en-GB" dirty="0">
                <a:latin typeface="Arial" panose="020B0604020202020204" pitchFamily="34" charset="0"/>
                <a:cs typeface="Arial" panose="020B0604020202020204" pitchFamily="34" charset="0"/>
              </a:rPr>
              <a:t>Data Privacy </a:t>
            </a:r>
          </a:p>
        </p:txBody>
      </p:sp>
      <p:sp>
        <p:nvSpPr>
          <p:cNvPr id="3" name="Content Placeholder 2">
            <a:extLst>
              <a:ext uri="{FF2B5EF4-FFF2-40B4-BE49-F238E27FC236}">
                <a16:creationId xmlns:a16="http://schemas.microsoft.com/office/drawing/2014/main" id="{D7497FC6-9A0A-48E9-BE7D-DFB0F6E7D062}"/>
              </a:ext>
            </a:extLst>
          </p:cNvPr>
          <p:cNvSpPr>
            <a:spLocks noGrp="1"/>
          </p:cNvSpPr>
          <p:nvPr>
            <p:ph idx="1"/>
          </p:nvPr>
        </p:nvSpPr>
        <p:spPr>
          <a:xfrm>
            <a:off x="677334" y="1532965"/>
            <a:ext cx="8596668" cy="4508397"/>
          </a:xfrm>
        </p:spPr>
        <p:txBody>
          <a:bodyPr>
            <a:normAutofit/>
          </a:bodyPr>
          <a:lstStyle/>
          <a:p>
            <a:r>
              <a:rPr lang="en-GB" sz="1600" dirty="0">
                <a:latin typeface="Arial" panose="020B0604020202020204" pitchFamily="34" charset="0"/>
                <a:cs typeface="Arial" panose="020B0604020202020204" pitchFamily="34" charset="0"/>
              </a:rPr>
              <a:t>Data privacy refers to how customer and business data is collected, stored, and used.</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Systems like CRM collect personal data (e.g., purchase history, contact details)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Risk of misuse, over-collection, or unauthorised access</a:t>
            </a:r>
          </a:p>
          <a:p>
            <a:r>
              <a:rPr lang="en-GB" sz="1600" i="1" dirty="0">
                <a:latin typeface="Arial" panose="020B0604020202020204" pitchFamily="34" charset="0"/>
                <a:cs typeface="Arial" panose="020B0604020202020204" pitchFamily="34" charset="0"/>
              </a:rPr>
              <a:t>Why it matters:</a:t>
            </a:r>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Legal compliance (GDPR in the UK)</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Maintaining customer trust</a:t>
            </a:r>
          </a:p>
          <a:p>
            <a:r>
              <a:rPr lang="en-GB" sz="1600" i="1" dirty="0">
                <a:latin typeface="Arial" panose="020B0604020202020204" pitchFamily="34" charset="0"/>
                <a:cs typeface="Arial" panose="020B0604020202020204" pitchFamily="34" charset="0"/>
              </a:rPr>
              <a:t>Khaadi Context: </a:t>
            </a:r>
            <a:r>
              <a:rPr lang="en-GB" sz="1600" dirty="0">
                <a:latin typeface="Arial" panose="020B0604020202020204" pitchFamily="34" charset="0"/>
                <a:cs typeface="Arial" panose="020B0604020202020204" pitchFamily="34" charset="0"/>
              </a:rPr>
              <a:t>Handling UK customer data responsibly is essential for brand reputation</a:t>
            </a:r>
          </a:p>
        </p:txBody>
      </p:sp>
    </p:spTree>
    <p:extLst>
      <p:ext uri="{BB962C8B-B14F-4D97-AF65-F5344CB8AC3E}">
        <p14:creationId xmlns:p14="http://schemas.microsoft.com/office/powerpoint/2010/main" val="558698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07424-4896-4152-9A4E-31E169BEB62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Security</a:t>
            </a:r>
            <a:endParaRPr lang="en-GB" dirty="0"/>
          </a:p>
        </p:txBody>
      </p:sp>
      <p:sp>
        <p:nvSpPr>
          <p:cNvPr id="3" name="Content Placeholder 2">
            <a:extLst>
              <a:ext uri="{FF2B5EF4-FFF2-40B4-BE49-F238E27FC236}">
                <a16:creationId xmlns:a16="http://schemas.microsoft.com/office/drawing/2014/main" id="{08132E75-C17C-470C-901E-EEB3F8FB10C3}"/>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Security focuses on protecting systems (TPS, MIS) from cyber threats.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Risks include hacking, data breaches, and system failures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Increased digitalisation - increased vulnerability</a:t>
            </a:r>
          </a:p>
          <a:p>
            <a:r>
              <a:rPr lang="en-GB" sz="1800" i="1" dirty="0">
                <a:latin typeface="Arial" panose="020B0604020202020204" pitchFamily="34" charset="0"/>
                <a:cs typeface="Arial" panose="020B0604020202020204" pitchFamily="34" charset="0"/>
              </a:rPr>
              <a:t>Why it matters:</a:t>
            </a:r>
            <a:endParaRPr lang="en-GB" sz="1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Financial loss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Damage to brand image</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Loss of customer confidence</a:t>
            </a:r>
          </a:p>
          <a:p>
            <a:r>
              <a:rPr lang="en-GB" sz="1800" dirty="0">
                <a:latin typeface="Arial" panose="020B0604020202020204" pitchFamily="34" charset="0"/>
                <a:cs typeface="Arial" panose="020B0604020202020204" pitchFamily="34" charset="0"/>
              </a:rPr>
              <a:t>Strong security is not optional—it is essential for sustainable digital operations</a:t>
            </a:r>
          </a:p>
          <a:p>
            <a:endParaRPr lang="en-GB" dirty="0"/>
          </a:p>
        </p:txBody>
      </p:sp>
    </p:spTree>
    <p:extLst>
      <p:ext uri="{BB962C8B-B14F-4D97-AF65-F5344CB8AC3E}">
        <p14:creationId xmlns:p14="http://schemas.microsoft.com/office/powerpoint/2010/main" val="3331129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6996-0AEE-496A-BF8D-C646EDF0BCA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Ethical Concerns in Information Systems</a:t>
            </a:r>
          </a:p>
        </p:txBody>
      </p:sp>
      <p:sp>
        <p:nvSpPr>
          <p:cNvPr id="3" name="Content Placeholder 2">
            <a:extLst>
              <a:ext uri="{FF2B5EF4-FFF2-40B4-BE49-F238E27FC236}">
                <a16:creationId xmlns:a16="http://schemas.microsoft.com/office/drawing/2014/main" id="{EF6F23E3-B335-45D2-9E30-A3E1D75E27E8}"/>
              </a:ext>
            </a:extLst>
          </p:cNvPr>
          <p:cNvSpPr>
            <a:spLocks noGrp="1"/>
          </p:cNvSpPr>
          <p:nvPr>
            <p:ph idx="1"/>
          </p:nvPr>
        </p:nvSpPr>
        <p:spPr/>
        <p:txBody>
          <a:bodyPr>
            <a:normAutofit fontScale="92500" lnSpcReduction="20000"/>
          </a:bodyPr>
          <a:lstStyle/>
          <a:p>
            <a:r>
              <a:rPr lang="en-GB" sz="1600" b="1" dirty="0">
                <a:latin typeface="Arial" panose="020B0604020202020204" pitchFamily="34" charset="0"/>
                <a:cs typeface="Arial" panose="020B0604020202020204" pitchFamily="34" charset="0"/>
              </a:rPr>
              <a:t>AI Decision-Making (DSS)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AI can support decisions but may lack transparency (“black box”)</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Risk of over-reliance on automated outputs</a:t>
            </a:r>
          </a:p>
          <a:p>
            <a:pPr>
              <a:buFont typeface="Arial" panose="020B0604020202020204" pitchFamily="34" charset="0"/>
              <a:buChar char="•"/>
            </a:pPr>
            <a:r>
              <a:rPr lang="en-GB" sz="1600" i="1" dirty="0">
                <a:latin typeface="Arial" panose="020B0604020202020204" pitchFamily="34" charset="0"/>
                <a:cs typeface="Arial" panose="020B0604020202020204" pitchFamily="34" charset="0"/>
              </a:rPr>
              <a:t>Issue:</a:t>
            </a:r>
            <a:r>
              <a:rPr lang="en-GB" sz="1600" dirty="0">
                <a:latin typeface="Arial" panose="020B0604020202020204" pitchFamily="34" charset="0"/>
                <a:cs typeface="Arial" panose="020B0604020202020204" pitchFamily="34" charset="0"/>
              </a:rPr>
              <a:t> Reduced accountability and potential errors</a:t>
            </a:r>
          </a:p>
          <a:p>
            <a:r>
              <a:rPr lang="en-GB" sz="1600" b="1" dirty="0">
                <a:latin typeface="Arial" panose="020B0604020202020204" pitchFamily="34" charset="0"/>
                <a:cs typeface="Arial" panose="020B0604020202020204" pitchFamily="34" charset="0"/>
              </a:rPr>
              <a:t>Employee Monitoring</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Systems can track employee performance and activity</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Excessive monitoring may invade privacy</a:t>
            </a:r>
          </a:p>
          <a:p>
            <a:pPr>
              <a:buFont typeface="Arial" panose="020B0604020202020204" pitchFamily="34" charset="0"/>
              <a:buChar char="•"/>
            </a:pPr>
            <a:r>
              <a:rPr lang="en-GB" sz="1600" i="1" dirty="0">
                <a:latin typeface="Arial" panose="020B0604020202020204" pitchFamily="34" charset="0"/>
                <a:cs typeface="Arial" panose="020B0604020202020204" pitchFamily="34" charset="0"/>
              </a:rPr>
              <a:t>Issue:</a:t>
            </a:r>
            <a:r>
              <a:rPr lang="en-GB" sz="1600" dirty="0">
                <a:latin typeface="Arial" panose="020B0604020202020204" pitchFamily="34" charset="0"/>
                <a:cs typeface="Arial" panose="020B0604020202020204" pitchFamily="34" charset="0"/>
              </a:rPr>
              <a:t> Impacts trust, morale, and workplace ethics</a:t>
            </a:r>
          </a:p>
          <a:p>
            <a:r>
              <a:rPr lang="en-GB" sz="1600" b="1" dirty="0">
                <a:latin typeface="Arial" panose="020B0604020202020204" pitchFamily="34" charset="0"/>
                <a:cs typeface="Arial" panose="020B0604020202020204" pitchFamily="34" charset="0"/>
              </a:rPr>
              <a:t>Bias in Data &amp; Systems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Data used in MIS, DSS, and CRM may contain bias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Leads to unfair or inaccurate decisions</a:t>
            </a:r>
          </a:p>
          <a:p>
            <a:pPr>
              <a:buFont typeface="Arial" panose="020B0604020202020204" pitchFamily="34" charset="0"/>
              <a:buChar char="•"/>
            </a:pPr>
            <a:r>
              <a:rPr lang="en-GB" sz="1600" i="1" dirty="0">
                <a:latin typeface="Arial" panose="020B0604020202020204" pitchFamily="34" charset="0"/>
                <a:cs typeface="Arial" panose="020B0604020202020204" pitchFamily="34" charset="0"/>
              </a:rPr>
              <a:t>Khaadi Context: </a:t>
            </a:r>
            <a:r>
              <a:rPr lang="en-GB" sz="1600" dirty="0">
                <a:latin typeface="Arial" panose="020B0604020202020204" pitchFamily="34" charset="0"/>
                <a:cs typeface="Arial" panose="020B0604020202020204" pitchFamily="34" charset="0"/>
              </a:rPr>
              <a:t>UK customer data may not fully represent diverse groups</a:t>
            </a:r>
          </a:p>
          <a:p>
            <a:endParaRPr lang="en-GB" dirty="0"/>
          </a:p>
        </p:txBody>
      </p:sp>
    </p:spTree>
    <p:extLst>
      <p:ext uri="{BB962C8B-B14F-4D97-AF65-F5344CB8AC3E}">
        <p14:creationId xmlns:p14="http://schemas.microsoft.com/office/powerpoint/2010/main" val="2695903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871E8-BF5C-4EC0-8AF1-1AA3F5753DD7}"/>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Mitigating Risks &amp; Ensuring Responsible Use</a:t>
            </a:r>
          </a:p>
        </p:txBody>
      </p:sp>
      <p:sp>
        <p:nvSpPr>
          <p:cNvPr id="3" name="Content Placeholder 2">
            <a:extLst>
              <a:ext uri="{FF2B5EF4-FFF2-40B4-BE49-F238E27FC236}">
                <a16:creationId xmlns:a16="http://schemas.microsoft.com/office/drawing/2014/main" id="{2AAEF539-69CB-4623-8C26-4E5535BDF1D0}"/>
              </a:ext>
            </a:extLst>
          </p:cNvPr>
          <p:cNvSpPr>
            <a:spLocks noGrp="1"/>
          </p:cNvSpPr>
          <p:nvPr>
            <p:ph idx="1"/>
          </p:nvPr>
        </p:nvSpPr>
        <p:spPr>
          <a:xfrm>
            <a:off x="677334" y="1667531"/>
            <a:ext cx="8596668" cy="3880773"/>
          </a:xfrm>
        </p:spPr>
        <p:txBody>
          <a:bodyPr/>
          <a:lstStyle/>
          <a:p>
            <a:pPr marL="0" indent="0">
              <a:lnSpc>
                <a:spcPct val="150000"/>
              </a:lnSpc>
              <a:buNone/>
            </a:pPr>
            <a:r>
              <a:rPr lang="en-GB" sz="1400" dirty="0">
                <a:latin typeface="Arial" panose="020B0604020202020204" pitchFamily="34" charset="0"/>
                <a:cs typeface="Arial" panose="020B0604020202020204" pitchFamily="34" charset="0"/>
              </a:rPr>
              <a:t>To use information systems ethically, businesses must actively manage risks across all information systems including TPS, MIS, DSS, and CRM.</a:t>
            </a:r>
          </a:p>
          <a:p>
            <a:r>
              <a:rPr lang="en-GB" sz="1400" b="1" dirty="0">
                <a:latin typeface="Arial" panose="020B0604020202020204" pitchFamily="34" charset="0"/>
                <a:cs typeface="Arial" panose="020B0604020202020204" pitchFamily="34" charset="0"/>
              </a:rPr>
              <a:t>Data Privacy &amp; Protection</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Follow GDPR principles (consent, transparency, data minimisation)</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Give customers control over their data</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Conduct regular data audits</a:t>
            </a:r>
          </a:p>
          <a:p>
            <a:r>
              <a:rPr lang="en-GB" sz="1400" b="1" dirty="0">
                <a:latin typeface="Arial" panose="020B0604020202020204" pitchFamily="34" charset="0"/>
                <a:cs typeface="Arial" panose="020B0604020202020204" pitchFamily="34" charset="0"/>
              </a:rPr>
              <a:t>Cybersecurity Measures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Use encryption and secure payment systems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Implement regular system updates and security testing</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Train employees on cybersecurity awareness</a:t>
            </a:r>
          </a:p>
          <a:p>
            <a:endParaRPr lang="en-GB" dirty="0"/>
          </a:p>
        </p:txBody>
      </p:sp>
    </p:spTree>
    <p:extLst>
      <p:ext uri="{BB962C8B-B14F-4D97-AF65-F5344CB8AC3E}">
        <p14:creationId xmlns:p14="http://schemas.microsoft.com/office/powerpoint/2010/main" val="2448569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A61D5-F9B8-40B4-AAA7-0219157FA601}"/>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Mitigating Risks &amp; Ensuring Responsible Use</a:t>
            </a:r>
            <a:endParaRPr lang="en-GB" sz="3200" dirty="0"/>
          </a:p>
        </p:txBody>
      </p:sp>
      <p:sp>
        <p:nvSpPr>
          <p:cNvPr id="3" name="Content Placeholder 2">
            <a:extLst>
              <a:ext uri="{FF2B5EF4-FFF2-40B4-BE49-F238E27FC236}">
                <a16:creationId xmlns:a16="http://schemas.microsoft.com/office/drawing/2014/main" id="{DE8B357C-C4F3-4734-9C71-5E3C6CAB750C}"/>
              </a:ext>
            </a:extLst>
          </p:cNvPr>
          <p:cNvSpPr>
            <a:spLocks noGrp="1"/>
          </p:cNvSpPr>
          <p:nvPr>
            <p:ph idx="1"/>
          </p:nvPr>
        </p:nvSpPr>
        <p:spPr>
          <a:xfrm>
            <a:off x="677334" y="1559954"/>
            <a:ext cx="8596668" cy="3880773"/>
          </a:xfrm>
        </p:spPr>
        <p:txBody>
          <a:bodyPr>
            <a:normAutofit fontScale="92500" lnSpcReduction="20000"/>
          </a:bodyPr>
          <a:lstStyle/>
          <a:p>
            <a:r>
              <a:rPr lang="en-GB" sz="1600" b="1" dirty="0">
                <a:latin typeface="Arial" panose="020B0604020202020204" pitchFamily="34" charset="0"/>
                <a:cs typeface="Arial" panose="020B0604020202020204" pitchFamily="34" charset="0"/>
              </a:rPr>
              <a:t>Responsible AI Use (DSS)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Maintain human oversight in decision-making</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Use explainable and transparent AI models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Regularly validate data accuracy</a:t>
            </a:r>
          </a:p>
          <a:p>
            <a:r>
              <a:rPr lang="en-GB" sz="1600" b="1" dirty="0">
                <a:latin typeface="Arial" panose="020B0604020202020204" pitchFamily="34" charset="0"/>
                <a:cs typeface="Arial" panose="020B0604020202020204" pitchFamily="34" charset="0"/>
              </a:rPr>
              <a:t>Ethical Employee Monitoring</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Be transparent about monitoring practices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Limit tracking to necessary performance data</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Respect employee privacy and rights</a:t>
            </a:r>
          </a:p>
          <a:p>
            <a:r>
              <a:rPr lang="en-GB" sz="1600" b="1" dirty="0">
                <a:latin typeface="Arial" panose="020B0604020202020204" pitchFamily="34" charset="0"/>
                <a:cs typeface="Arial" panose="020B0604020202020204" pitchFamily="34" charset="0"/>
              </a:rPr>
              <a:t>Reducing Bias in Systems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Use diverse and representative datasets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Regularly test systems for bias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Combine data insights with human judgement</a:t>
            </a:r>
          </a:p>
          <a:p>
            <a:endParaRPr lang="en-GB" dirty="0"/>
          </a:p>
        </p:txBody>
      </p:sp>
    </p:spTree>
    <p:extLst>
      <p:ext uri="{BB962C8B-B14F-4D97-AF65-F5344CB8AC3E}">
        <p14:creationId xmlns:p14="http://schemas.microsoft.com/office/powerpoint/2010/main" val="3876596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1FD25-CDCB-443A-ACA7-97B0001C6989}"/>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Application of Information Systems to Khaadi</a:t>
            </a:r>
          </a:p>
        </p:txBody>
      </p:sp>
      <p:sp>
        <p:nvSpPr>
          <p:cNvPr id="3" name="Content Placeholder 2">
            <a:extLst>
              <a:ext uri="{FF2B5EF4-FFF2-40B4-BE49-F238E27FC236}">
                <a16:creationId xmlns:a16="http://schemas.microsoft.com/office/drawing/2014/main" id="{BBF8302A-B4B5-4EC3-AB3C-A9CE5EB7F078}"/>
              </a:ext>
            </a:extLst>
          </p:cNvPr>
          <p:cNvSpPr>
            <a:spLocks noGrp="1"/>
          </p:cNvSpPr>
          <p:nvPr>
            <p:ph idx="1"/>
          </p:nvPr>
        </p:nvSpPr>
        <p:spPr>
          <a:xfrm>
            <a:off x="677334" y="1757177"/>
            <a:ext cx="8596668" cy="4096776"/>
          </a:xfrm>
        </p:spPr>
        <p:txBody>
          <a:bodyPr>
            <a:noAutofit/>
          </a:bodyPr>
          <a:lstStyle/>
          <a:p>
            <a:r>
              <a:rPr lang="en-GB" sz="1400" dirty="0" err="1">
                <a:latin typeface="Arial" panose="020B0604020202020204" pitchFamily="34" charset="0"/>
                <a:cs typeface="Arial" panose="020B0604020202020204" pitchFamily="34" charset="0"/>
              </a:rPr>
              <a:t>Khaadi’s</a:t>
            </a:r>
            <a:r>
              <a:rPr lang="en-GB" sz="1400" dirty="0">
                <a:latin typeface="Arial" panose="020B0604020202020204" pitchFamily="34" charset="0"/>
                <a:cs typeface="Arial" panose="020B0604020202020204" pitchFamily="34" charset="0"/>
              </a:rPr>
              <a:t> successful expansion in the UK depends on integrating multiple information systems across all business levels.</a:t>
            </a:r>
          </a:p>
          <a:p>
            <a:r>
              <a:rPr lang="en-GB" sz="1400" b="1" dirty="0">
                <a:latin typeface="Arial" panose="020B0604020202020204" pitchFamily="34" charset="0"/>
                <a:cs typeface="Arial" panose="020B0604020202020204" pitchFamily="34" charset="0"/>
              </a:rPr>
              <a:t>How the Systems Work Together</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TPS (Operational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Handles daily transactions (sales, payments, stock), This ensures efficiency and accurate data collection.</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MIS (Tactical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Converts transaction data into reports. This supports planning, performance tracking, and control.</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DSS (Strategic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Analyses trends and supports complex decisions. This helps decide product ranges and market strategies in the UK.</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CRM (Customer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Manages customer data and interactions. This enables personalised marketing and improves customer loyalty.</a:t>
            </a:r>
          </a:p>
          <a:p>
            <a:r>
              <a:rPr lang="en-GB" sz="1400" dirty="0">
                <a:latin typeface="Arial" panose="020B0604020202020204" pitchFamily="34" charset="0"/>
                <a:cs typeface="Arial" panose="020B0604020202020204" pitchFamily="34" charset="0"/>
              </a:rPr>
              <a:t>Considering cost-saving, Khaadi must have at least TPS and CRM.</a:t>
            </a:r>
          </a:p>
        </p:txBody>
      </p:sp>
    </p:spTree>
    <p:extLst>
      <p:ext uri="{BB962C8B-B14F-4D97-AF65-F5344CB8AC3E}">
        <p14:creationId xmlns:p14="http://schemas.microsoft.com/office/powerpoint/2010/main" val="4047351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80A62-6069-4E51-998C-C89A69C86D6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Real World Case Examples:1</a:t>
            </a:r>
          </a:p>
        </p:txBody>
      </p:sp>
      <p:sp>
        <p:nvSpPr>
          <p:cNvPr id="3" name="Content Placeholder 2">
            <a:extLst>
              <a:ext uri="{FF2B5EF4-FFF2-40B4-BE49-F238E27FC236}">
                <a16:creationId xmlns:a16="http://schemas.microsoft.com/office/drawing/2014/main" id="{05816AB6-E1FE-4CB4-AEAC-C8EC18DF4107}"/>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Case Study 1 – Zara (All 4 Systems)</a:t>
            </a:r>
          </a:p>
          <a:p>
            <a:r>
              <a:rPr lang="en-GB" sz="1400" dirty="0">
                <a:latin typeface="Arial" panose="020B0604020202020204" pitchFamily="34" charset="0"/>
                <a:cs typeface="Arial" panose="020B0604020202020204" pitchFamily="34" charset="0"/>
              </a:rPr>
              <a:t>Zara uses all 4 systems to manage its fast-fashion supply chain, allowing it to quickly respond to changing customer trends.</a:t>
            </a:r>
          </a:p>
          <a:p>
            <a:r>
              <a:rPr lang="en-GB" sz="1400" b="1" dirty="0">
                <a:latin typeface="Arial" panose="020B0604020202020204" pitchFamily="34" charset="0"/>
                <a:cs typeface="Arial" panose="020B0604020202020204" pitchFamily="34" charset="0"/>
              </a:rPr>
              <a:t>Challenge: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Zara needed to manage rapid inventory turnover and global operations efficiently.</a:t>
            </a:r>
          </a:p>
          <a:p>
            <a:r>
              <a:rPr lang="en-GB" sz="1400" b="1" dirty="0">
                <a:latin typeface="Arial" panose="020B0604020202020204" pitchFamily="34" charset="0"/>
                <a:cs typeface="Arial" panose="020B0604020202020204" pitchFamily="34" charset="0"/>
              </a:rPr>
              <a:t>TPS: </a:t>
            </a:r>
            <a:r>
              <a:rPr lang="en-GB" sz="1400" dirty="0">
                <a:latin typeface="Arial" panose="020B0604020202020204" pitchFamily="34" charset="0"/>
                <a:cs typeface="Arial" panose="020B0604020202020204" pitchFamily="34" charset="0"/>
              </a:rPr>
              <a:t>Captures real-time sales data from stores and tracks which items are selling fast</a:t>
            </a:r>
          </a:p>
          <a:p>
            <a:r>
              <a:rPr lang="en-GB" sz="1400" b="1" dirty="0">
                <a:latin typeface="Arial" panose="020B0604020202020204" pitchFamily="34" charset="0"/>
                <a:cs typeface="Arial" panose="020B0604020202020204" pitchFamily="34" charset="0"/>
              </a:rPr>
              <a:t>MIS: </a:t>
            </a:r>
            <a:r>
              <a:rPr lang="en-GB" sz="1400" dirty="0">
                <a:latin typeface="Arial" panose="020B0604020202020204" pitchFamily="34" charset="0"/>
                <a:cs typeface="Arial" panose="020B0604020202020204" pitchFamily="34" charset="0"/>
              </a:rPr>
              <a:t>Generates daily/weekly sales reports and helps managers monitor store performance</a:t>
            </a:r>
          </a:p>
          <a:p>
            <a:r>
              <a:rPr lang="en-GB" sz="1400" b="1" dirty="0">
                <a:latin typeface="Arial" panose="020B0604020202020204" pitchFamily="34" charset="0"/>
                <a:cs typeface="Arial" panose="020B0604020202020204" pitchFamily="34" charset="0"/>
              </a:rPr>
              <a:t>DSS: </a:t>
            </a:r>
            <a:r>
              <a:rPr lang="en-GB" sz="1400" dirty="0">
                <a:latin typeface="Arial" panose="020B0604020202020204" pitchFamily="34" charset="0"/>
                <a:cs typeface="Arial" panose="020B0604020202020204" pitchFamily="34" charset="0"/>
              </a:rPr>
              <a:t>Analyses trends to decide new designs and stock levels and supports rapid product development decisions</a:t>
            </a:r>
          </a:p>
          <a:p>
            <a:r>
              <a:rPr lang="en-GB" sz="1400" b="1" dirty="0">
                <a:latin typeface="Arial" panose="020B0604020202020204" pitchFamily="34" charset="0"/>
                <a:cs typeface="Arial" panose="020B0604020202020204" pitchFamily="34" charset="0"/>
              </a:rPr>
              <a:t>CRM: </a:t>
            </a:r>
            <a:r>
              <a:rPr lang="en-GB" sz="1400" dirty="0">
                <a:latin typeface="Arial" panose="020B0604020202020204" pitchFamily="34" charset="0"/>
                <a:cs typeface="Arial" panose="020B0604020202020204" pitchFamily="34" charset="0"/>
              </a:rPr>
              <a:t>Collects customer preferences and feedback and improves customer experience and targeting</a:t>
            </a:r>
          </a:p>
        </p:txBody>
      </p:sp>
    </p:spTree>
    <p:extLst>
      <p:ext uri="{BB962C8B-B14F-4D97-AF65-F5344CB8AC3E}">
        <p14:creationId xmlns:p14="http://schemas.microsoft.com/office/powerpoint/2010/main" val="4105637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89BD5-0100-48B4-A91E-324AA1BB0EB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Real World Case Examples:2</a:t>
            </a:r>
            <a:endParaRPr lang="en-GB" dirty="0"/>
          </a:p>
        </p:txBody>
      </p:sp>
      <p:sp>
        <p:nvSpPr>
          <p:cNvPr id="3" name="Content Placeholder 2">
            <a:extLst>
              <a:ext uri="{FF2B5EF4-FFF2-40B4-BE49-F238E27FC236}">
                <a16:creationId xmlns:a16="http://schemas.microsoft.com/office/drawing/2014/main" id="{DC65E576-3D0D-4854-8009-35BA18A5D94C}"/>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Case Study 2 – Amazon (CRM System)</a:t>
            </a:r>
          </a:p>
          <a:p>
            <a:r>
              <a:rPr lang="en-GB" dirty="0">
                <a:latin typeface="Arial" panose="020B0604020202020204" pitchFamily="34" charset="0"/>
                <a:cs typeface="Arial" panose="020B0604020202020204" pitchFamily="34" charset="0"/>
              </a:rPr>
              <a:t>Amazon uses advanced CRM systems to personalise customer experience and improve engagement.</a:t>
            </a:r>
          </a:p>
          <a:p>
            <a:r>
              <a:rPr lang="en-GB" b="1" dirty="0">
                <a:latin typeface="Arial" panose="020B0604020202020204" pitchFamily="34" charset="0"/>
                <a:cs typeface="Arial" panose="020B0604020202020204" pitchFamily="34" charset="0"/>
              </a:rPr>
              <a:t>Challenge: </a:t>
            </a:r>
            <a:r>
              <a:rPr lang="en-GB" dirty="0">
                <a:latin typeface="Arial" panose="020B0604020202020204" pitchFamily="34" charset="0"/>
                <a:cs typeface="Arial" panose="020B0604020202020204" pitchFamily="34" charset="0"/>
              </a:rPr>
              <a:t>Managing millions of customers and delivering personalised recommendations.</a:t>
            </a:r>
          </a:p>
          <a:p>
            <a:r>
              <a:rPr lang="en-GB" b="1" dirty="0">
                <a:latin typeface="Arial" panose="020B0604020202020204" pitchFamily="34" charset="0"/>
                <a:cs typeface="Arial" panose="020B0604020202020204" pitchFamily="34" charset="0"/>
              </a:rPr>
              <a:t>Solution: </a:t>
            </a:r>
            <a:r>
              <a:rPr lang="en-GB" dirty="0">
                <a:latin typeface="Arial" panose="020B0604020202020204" pitchFamily="34" charset="0"/>
                <a:cs typeface="Arial" panose="020B0604020202020204" pitchFamily="34" charset="0"/>
              </a:rPr>
              <a:t>CRM systems analyse customer data, purchase history, and browsing behaviour.</a:t>
            </a:r>
          </a:p>
          <a:p>
            <a:r>
              <a:rPr lang="en-GB" b="1" dirty="0">
                <a:latin typeface="Arial" panose="020B0604020202020204" pitchFamily="34" charset="0"/>
                <a:cs typeface="Arial" panose="020B0604020202020204" pitchFamily="34" charset="0"/>
              </a:rPr>
              <a:t>Ethical Issue: </a:t>
            </a:r>
            <a:r>
              <a:rPr lang="en-GB" dirty="0">
                <a:latin typeface="Arial" panose="020B0604020202020204" pitchFamily="34" charset="0"/>
                <a:cs typeface="Arial" panose="020B0604020202020204" pitchFamily="34" charset="0"/>
              </a:rPr>
              <a:t>Concerns over data privacy and how customer data is collected and used.</a:t>
            </a:r>
          </a:p>
          <a:p>
            <a:r>
              <a:rPr lang="en-GB" b="1" dirty="0">
                <a:latin typeface="Arial" panose="020B0604020202020204" pitchFamily="34" charset="0"/>
                <a:cs typeface="Arial" panose="020B0604020202020204" pitchFamily="34" charset="0"/>
              </a:rPr>
              <a:t>Impact on Performance: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Increased customer satisfaction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Higher sales through recommendations</a:t>
            </a:r>
          </a:p>
          <a:p>
            <a:pPr>
              <a:buFont typeface="Arial" panose="020B0604020202020204" pitchFamily="34" charset="0"/>
              <a:buChar char="•"/>
            </a:pPr>
            <a:r>
              <a:rPr lang="en-GB" dirty="0">
                <a:latin typeface="Arial" panose="020B0604020202020204" pitchFamily="34" charset="0"/>
                <a:cs typeface="Arial" panose="020B0604020202020204" pitchFamily="34" charset="0"/>
              </a:rPr>
              <a:t>Strong customer loyalty</a:t>
            </a:r>
          </a:p>
          <a:p>
            <a:r>
              <a:rPr lang="en-GB" b="1" dirty="0">
                <a:latin typeface="Arial" panose="020B0604020202020204" pitchFamily="34" charset="0"/>
                <a:cs typeface="Arial" panose="020B0604020202020204" pitchFamily="34" charset="0"/>
              </a:rPr>
              <a:t>Key Takeaway: </a:t>
            </a:r>
            <a:r>
              <a:rPr lang="en-GB" dirty="0">
                <a:latin typeface="Arial" panose="020B0604020202020204" pitchFamily="34" charset="0"/>
                <a:cs typeface="Arial" panose="020B0604020202020204" pitchFamily="34" charset="0"/>
              </a:rPr>
              <a:t>CRM systems drive customer engagement, but businesses must ensure ethical data usage.</a:t>
            </a:r>
          </a:p>
          <a:p>
            <a:endParaRPr lang="en-GB" dirty="0"/>
          </a:p>
        </p:txBody>
      </p:sp>
    </p:spTree>
    <p:extLst>
      <p:ext uri="{BB962C8B-B14F-4D97-AF65-F5344CB8AC3E}">
        <p14:creationId xmlns:p14="http://schemas.microsoft.com/office/powerpoint/2010/main" val="3264694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D4EC7-5616-484D-A4BC-324A815102E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Real World Case Examples:3</a:t>
            </a:r>
            <a:endParaRPr lang="en-GB" dirty="0"/>
          </a:p>
        </p:txBody>
      </p:sp>
      <p:sp>
        <p:nvSpPr>
          <p:cNvPr id="3" name="Content Placeholder 2">
            <a:extLst>
              <a:ext uri="{FF2B5EF4-FFF2-40B4-BE49-F238E27FC236}">
                <a16:creationId xmlns:a16="http://schemas.microsoft.com/office/drawing/2014/main" id="{BCFD1BFC-C52D-42EB-893F-2E60A3F92458}"/>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Case Study 3 – Netflix (DSS &amp; AI Systems)</a:t>
            </a:r>
          </a:p>
          <a:p>
            <a:r>
              <a:rPr lang="en-GB" dirty="0">
                <a:latin typeface="Arial" panose="020B0604020202020204" pitchFamily="34" charset="0"/>
                <a:cs typeface="Arial" panose="020B0604020202020204" pitchFamily="34" charset="0"/>
              </a:rPr>
              <a:t>Netflix uses Decision Support Systems and AI to analyse user data and recommend content.</a:t>
            </a:r>
          </a:p>
          <a:p>
            <a:r>
              <a:rPr lang="en-GB" b="1" dirty="0">
                <a:latin typeface="Arial" panose="020B0604020202020204" pitchFamily="34" charset="0"/>
                <a:cs typeface="Arial" panose="020B0604020202020204" pitchFamily="34" charset="0"/>
              </a:rPr>
              <a:t>Challenge: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Keeping users engaged in a highly competitive streaming market.</a:t>
            </a:r>
          </a:p>
          <a:p>
            <a:r>
              <a:rPr lang="en-GB" b="1" dirty="0">
                <a:latin typeface="Arial" panose="020B0604020202020204" pitchFamily="34" charset="0"/>
                <a:cs typeface="Arial" panose="020B0604020202020204" pitchFamily="34" charset="0"/>
              </a:rPr>
              <a:t>Solution: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DSS and AI analyse viewing patterns to recommend personalised content.</a:t>
            </a:r>
          </a:p>
          <a:p>
            <a:r>
              <a:rPr lang="en-GB" b="1" dirty="0">
                <a:latin typeface="Arial" panose="020B0604020202020204" pitchFamily="34" charset="0"/>
                <a:cs typeface="Arial" panose="020B0604020202020204" pitchFamily="34" charset="0"/>
              </a:rPr>
              <a:t>Ethical Issue: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Algorithm bias and concerns about data usage and content influence.</a:t>
            </a:r>
          </a:p>
          <a:p>
            <a:r>
              <a:rPr lang="en-GB" b="1" dirty="0">
                <a:latin typeface="Arial" panose="020B0604020202020204" pitchFamily="34" charset="0"/>
                <a:cs typeface="Arial" panose="020B0604020202020204" pitchFamily="34" charset="0"/>
              </a:rPr>
              <a:t>Impact on Performance: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Increased user engagement</a:t>
            </a:r>
          </a:p>
          <a:p>
            <a:pPr>
              <a:buFont typeface="Arial" panose="020B0604020202020204" pitchFamily="34" charset="0"/>
              <a:buChar char="•"/>
            </a:pPr>
            <a:r>
              <a:rPr lang="en-GB" dirty="0">
                <a:latin typeface="Arial" panose="020B0604020202020204" pitchFamily="34" charset="0"/>
                <a:cs typeface="Arial" panose="020B0604020202020204" pitchFamily="34" charset="0"/>
              </a:rPr>
              <a:t>Reduced customer churn</a:t>
            </a:r>
          </a:p>
          <a:p>
            <a:pPr>
              <a:buFont typeface="Arial" panose="020B0604020202020204" pitchFamily="34" charset="0"/>
              <a:buChar char="•"/>
            </a:pPr>
            <a:r>
              <a:rPr lang="en-GB" dirty="0">
                <a:latin typeface="Arial" panose="020B0604020202020204" pitchFamily="34" charset="0"/>
                <a:cs typeface="Arial" panose="020B0604020202020204" pitchFamily="34" charset="0"/>
              </a:rPr>
              <a:t>Data-driven content production</a:t>
            </a:r>
          </a:p>
          <a:p>
            <a:r>
              <a:rPr lang="en-GB" b="1" dirty="0">
                <a:latin typeface="Arial" panose="020B0604020202020204" pitchFamily="34" charset="0"/>
                <a:cs typeface="Arial" panose="020B0604020202020204" pitchFamily="34" charset="0"/>
              </a:rPr>
              <a:t>Key Takeaway: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DSS systems enhance decision-making, but their effectiveness depends on data quality and ethical AI use.</a:t>
            </a:r>
          </a:p>
          <a:p>
            <a:endParaRPr lang="en-GB" dirty="0"/>
          </a:p>
        </p:txBody>
      </p:sp>
    </p:spTree>
    <p:extLst>
      <p:ext uri="{BB962C8B-B14F-4D97-AF65-F5344CB8AC3E}">
        <p14:creationId xmlns:p14="http://schemas.microsoft.com/office/powerpoint/2010/main" val="153099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42B0-EB6C-4BC0-9D57-9DE0528B535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Recommendations for Khaadi</a:t>
            </a:r>
          </a:p>
        </p:txBody>
      </p:sp>
      <p:sp>
        <p:nvSpPr>
          <p:cNvPr id="3" name="Content Placeholder 2">
            <a:extLst>
              <a:ext uri="{FF2B5EF4-FFF2-40B4-BE49-F238E27FC236}">
                <a16:creationId xmlns:a16="http://schemas.microsoft.com/office/drawing/2014/main" id="{EDE20ED3-764D-43C0-8F4B-CC8C53F505B4}"/>
              </a:ext>
            </a:extLst>
          </p:cNvPr>
          <p:cNvSpPr>
            <a:spLocks noGrp="1"/>
          </p:cNvSpPr>
          <p:nvPr>
            <p:ph idx="1"/>
          </p:nvPr>
        </p:nvSpPr>
        <p:spPr>
          <a:xfrm>
            <a:off x="677334" y="1640541"/>
            <a:ext cx="8596668" cy="4400821"/>
          </a:xfrm>
        </p:spPr>
        <p:txBody>
          <a:bodyPr>
            <a:normAutofit fontScale="25000" lnSpcReduction="20000"/>
          </a:bodyPr>
          <a:lstStyle/>
          <a:p>
            <a:pPr marL="0" indent="0">
              <a:lnSpc>
                <a:spcPct val="170000"/>
              </a:lnSpc>
              <a:buNone/>
            </a:pPr>
            <a:r>
              <a:rPr lang="en-GB" sz="5600" dirty="0">
                <a:latin typeface="Arial" panose="020B0604020202020204" pitchFamily="34" charset="0"/>
                <a:cs typeface="Arial" panose="020B0604020202020204" pitchFamily="34" charset="0"/>
              </a:rPr>
              <a:t>To support sustainable growth in the UK, Khaadi should adopt a </a:t>
            </a:r>
            <a:r>
              <a:rPr lang="en-GB" sz="5600" b="1" dirty="0">
                <a:latin typeface="Arial" panose="020B0604020202020204" pitchFamily="34" charset="0"/>
                <a:cs typeface="Arial" panose="020B0604020202020204" pitchFamily="34" charset="0"/>
              </a:rPr>
              <a:t>phased and cost-effective information systems strategy</a:t>
            </a:r>
            <a:r>
              <a:rPr lang="en-GB" sz="5600" dirty="0">
                <a:latin typeface="Arial" panose="020B0604020202020204" pitchFamily="34" charset="0"/>
                <a:cs typeface="Arial" panose="020B0604020202020204" pitchFamily="34" charset="0"/>
              </a:rPr>
              <a:t>.</a:t>
            </a:r>
          </a:p>
          <a:p>
            <a:pPr marL="0" indent="0">
              <a:buNone/>
            </a:pPr>
            <a:r>
              <a:rPr lang="en-GB" sz="5600" b="1" dirty="0">
                <a:latin typeface="Arial" panose="020B0604020202020204" pitchFamily="34" charset="0"/>
                <a:cs typeface="Arial" panose="020B0604020202020204" pitchFamily="34" charset="0"/>
              </a:rPr>
              <a:t>1. Prioritise TPS + CRM (Short Term)</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Implement strong </a:t>
            </a:r>
            <a:r>
              <a:rPr lang="en-GB" sz="5600" b="1" dirty="0">
                <a:latin typeface="Arial" panose="020B0604020202020204" pitchFamily="34" charset="0"/>
                <a:cs typeface="Arial" panose="020B0604020202020204" pitchFamily="34" charset="0"/>
              </a:rPr>
              <a:t>TPS</a:t>
            </a:r>
            <a:r>
              <a:rPr lang="en-GB" sz="5600" dirty="0">
                <a:latin typeface="Arial" panose="020B0604020202020204" pitchFamily="34" charset="0"/>
                <a:cs typeface="Arial" panose="020B0604020202020204" pitchFamily="34" charset="0"/>
              </a:rPr>
              <a:t> for efficient daily operations</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Invest in </a:t>
            </a:r>
            <a:r>
              <a:rPr lang="en-GB" sz="5600" b="1" dirty="0">
                <a:latin typeface="Arial" panose="020B0604020202020204" pitchFamily="34" charset="0"/>
                <a:cs typeface="Arial" panose="020B0604020202020204" pitchFamily="34" charset="0"/>
              </a:rPr>
              <a:t>CRM</a:t>
            </a:r>
            <a:r>
              <a:rPr lang="en-GB" sz="5600" dirty="0">
                <a:latin typeface="Arial" panose="020B0604020202020204" pitchFamily="34" charset="0"/>
                <a:cs typeface="Arial" panose="020B0604020202020204" pitchFamily="34" charset="0"/>
              </a:rPr>
              <a:t> to build customer relationships</a:t>
            </a:r>
          </a:p>
          <a:p>
            <a:r>
              <a:rPr lang="en-GB" sz="5600" dirty="0">
                <a:latin typeface="Arial" panose="020B0604020202020204" pitchFamily="34" charset="0"/>
                <a:cs typeface="Arial" panose="020B0604020202020204" pitchFamily="34" charset="0"/>
              </a:rPr>
              <a:t>These systems provide the highest immediate value</a:t>
            </a:r>
            <a:r>
              <a:rPr lang="en-GB" sz="5600" b="1"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ensuring smooth operations and increasing customer retention in a competitive market.</a:t>
            </a:r>
          </a:p>
          <a:p>
            <a:pPr marL="0" indent="0">
              <a:buNone/>
            </a:pPr>
            <a:r>
              <a:rPr lang="en-GB" sz="5600" b="1" dirty="0">
                <a:latin typeface="Arial" panose="020B0604020202020204" pitchFamily="34" charset="0"/>
                <a:cs typeface="Arial" panose="020B0604020202020204" pitchFamily="34" charset="0"/>
              </a:rPr>
              <a:t>2. Gradually Introduce MIS (Medium Term)</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Develop reporting capabilities based on TPS data</a:t>
            </a:r>
          </a:p>
          <a:p>
            <a:pPr marL="0" indent="0">
              <a:buNone/>
            </a:pPr>
            <a:r>
              <a:rPr lang="en-GB" sz="5600" b="1" dirty="0">
                <a:latin typeface="Arial" panose="020B0604020202020204" pitchFamily="34" charset="0"/>
                <a:cs typeface="Arial" panose="020B0604020202020204" pitchFamily="34" charset="0"/>
              </a:rPr>
              <a:t>3. Adopt DSS for Strategic Decisions (Long Term)</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Use data analytics for market trends and expansion planning</a:t>
            </a:r>
          </a:p>
          <a:p>
            <a:pPr marL="0" indent="0">
              <a:buNone/>
            </a:pPr>
            <a:r>
              <a:rPr lang="en-GB" sz="5600" b="1" dirty="0">
                <a:latin typeface="Arial" panose="020B0604020202020204" pitchFamily="34" charset="0"/>
                <a:cs typeface="Arial" panose="020B0604020202020204" pitchFamily="34" charset="0"/>
              </a:rPr>
              <a:t>4. Strengthen Data Governance &amp; Ethics</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Ensure GDPR compliance</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Implement strong cybersecurity measures</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Maintain transparency in data use</a:t>
            </a:r>
          </a:p>
          <a:p>
            <a:pPr marL="0" indent="0">
              <a:buNone/>
            </a:pPr>
            <a:endParaRPr lang="en-GB" sz="1600" dirty="0"/>
          </a:p>
          <a:p>
            <a:pPr>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2124185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6D2D-BC89-419A-8A26-E2F002E7A42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DBFE55A-5763-4508-87EA-D58B2FA38F5C}"/>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Information systems play a critical role in improving efficiency, decision-making, and customer experience.</a:t>
            </a:r>
          </a:p>
          <a:p>
            <a:r>
              <a:rPr lang="en-GB" sz="1400" dirty="0">
                <a:latin typeface="Arial" panose="020B0604020202020204" pitchFamily="34" charset="0"/>
                <a:cs typeface="Arial" panose="020B0604020202020204" pitchFamily="34" charset="0"/>
              </a:rPr>
              <a:t>This presentation has shown how </a:t>
            </a:r>
            <a:r>
              <a:rPr lang="en-GB" sz="1400" b="1" dirty="0">
                <a:latin typeface="Arial" panose="020B0604020202020204" pitchFamily="34" charset="0"/>
                <a:cs typeface="Arial" panose="020B0604020202020204" pitchFamily="34" charset="0"/>
              </a:rPr>
              <a:t>TPS, MIS, DSS, and CRM</a:t>
            </a:r>
            <a:r>
              <a:rPr lang="en-GB" sz="1400" dirty="0">
                <a:latin typeface="Arial" panose="020B0604020202020204" pitchFamily="34" charset="0"/>
                <a:cs typeface="Arial" panose="020B0604020202020204" pitchFamily="34" charset="0"/>
              </a:rPr>
              <a:t> each contribute at different levels of a business.</a:t>
            </a:r>
          </a:p>
          <a:p>
            <a:r>
              <a:rPr lang="en-GB" sz="1400" dirty="0">
                <a:latin typeface="Arial" panose="020B0604020202020204" pitchFamily="34" charset="0"/>
                <a:cs typeface="Arial" panose="020B0604020202020204" pitchFamily="34" charset="0"/>
              </a:rPr>
              <a:t>Using real-world examples and the case of Khaadi, it is clear that:</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No single system is sufficient on its own</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Integration of systems creates the greatest value</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Ethical and responsible use is essential for long-term success</a:t>
            </a:r>
          </a:p>
          <a:p>
            <a:r>
              <a:rPr lang="en-GB" sz="1400" b="1" dirty="0">
                <a:solidFill>
                  <a:srgbClr val="FF0000"/>
                </a:solidFill>
                <a:latin typeface="Arial" panose="020B0604020202020204" pitchFamily="34" charset="0"/>
                <a:cs typeface="Arial" panose="020B0604020202020204" pitchFamily="34" charset="0"/>
              </a:rPr>
              <a:t>Final Thought</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 phased and integrated approach to information systems will enable Khaadi to remain competitive, scalable, and customer-focused in the UK market.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4100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E3CB-D3C0-46CF-895B-00723532D3C2}"/>
              </a:ext>
            </a:extLst>
          </p:cNvPr>
          <p:cNvSpPr>
            <a:spLocks noGrp="1"/>
          </p:cNvSpPr>
          <p:nvPr>
            <p:ph type="title"/>
          </p:nvPr>
        </p:nvSpPr>
        <p:spPr>
          <a:xfrm>
            <a:off x="677334" y="609600"/>
            <a:ext cx="8596668" cy="663388"/>
          </a:xfrm>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6264580-64B0-4121-AB0B-E086E3BEC26A}"/>
              </a:ext>
            </a:extLst>
          </p:cNvPr>
          <p:cNvSpPr>
            <a:spLocks noGrp="1"/>
          </p:cNvSpPr>
          <p:nvPr>
            <p:ph idx="1"/>
          </p:nvPr>
        </p:nvSpPr>
        <p:spPr>
          <a:xfrm>
            <a:off x="677334" y="1707658"/>
            <a:ext cx="8596668" cy="4540742"/>
          </a:xfrm>
        </p:spPr>
        <p:txBody>
          <a:bodyPr>
            <a:noAutofit/>
          </a:bodyPr>
          <a:lstStyle/>
          <a:p>
            <a:r>
              <a:rPr lang="en-GB" sz="1200" dirty="0">
                <a:latin typeface="Arial" panose="020B0604020202020204" pitchFamily="34" charset="0"/>
                <a:cs typeface="Arial" panose="020B0604020202020204" pitchFamily="34" charset="0"/>
              </a:rPr>
              <a:t>Laudon, K.C. and Laudon, J.P. (2020) </a:t>
            </a:r>
            <a:r>
              <a:rPr lang="en-GB" sz="1200" i="1" dirty="0">
                <a:latin typeface="Arial" panose="020B0604020202020204" pitchFamily="34" charset="0"/>
                <a:cs typeface="Arial" panose="020B0604020202020204" pitchFamily="34" charset="0"/>
              </a:rPr>
              <a:t>Management Information Systems: Managing the Digital Firm</a:t>
            </a:r>
            <a:r>
              <a:rPr lang="en-GB" sz="1200" dirty="0">
                <a:latin typeface="Arial" panose="020B0604020202020204" pitchFamily="34" charset="0"/>
                <a:cs typeface="Arial" panose="020B0604020202020204" pitchFamily="34" charset="0"/>
              </a:rPr>
              <a:t>. 16th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Harlow: Pearson.</a:t>
            </a:r>
          </a:p>
          <a:p>
            <a:r>
              <a:rPr lang="en-GB" sz="1200" dirty="0">
                <a:latin typeface="Arial" panose="020B0604020202020204" pitchFamily="34" charset="0"/>
                <a:cs typeface="Arial" panose="020B0604020202020204" pitchFamily="34" charset="0"/>
              </a:rPr>
              <a:t>Stair, R. and Reynolds, G. (2018) </a:t>
            </a:r>
            <a:r>
              <a:rPr lang="en-GB" sz="1200" i="1" dirty="0">
                <a:latin typeface="Arial" panose="020B0604020202020204" pitchFamily="34" charset="0"/>
                <a:cs typeface="Arial" panose="020B0604020202020204" pitchFamily="34" charset="0"/>
              </a:rPr>
              <a:t>Principles of Information Systems</a:t>
            </a:r>
            <a:r>
              <a:rPr lang="en-GB" sz="1200" dirty="0">
                <a:latin typeface="Arial" panose="020B0604020202020204" pitchFamily="34" charset="0"/>
                <a:cs typeface="Arial" panose="020B0604020202020204" pitchFamily="34" charset="0"/>
              </a:rPr>
              <a:t>. 13th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Boston: Cengage Learning.</a:t>
            </a:r>
          </a:p>
          <a:p>
            <a:r>
              <a:rPr lang="en-GB" sz="1200" dirty="0">
                <a:latin typeface="Arial" panose="020B0604020202020204" pitchFamily="34" charset="0"/>
                <a:cs typeface="Arial" panose="020B0604020202020204" pitchFamily="34" charset="0"/>
              </a:rPr>
              <a:t>Buttle, F. and </a:t>
            </a:r>
            <a:r>
              <a:rPr lang="en-GB" sz="1200" dirty="0" err="1">
                <a:latin typeface="Arial" panose="020B0604020202020204" pitchFamily="34" charset="0"/>
                <a:cs typeface="Arial" panose="020B0604020202020204" pitchFamily="34" charset="0"/>
              </a:rPr>
              <a:t>Maklan</a:t>
            </a:r>
            <a:r>
              <a:rPr lang="en-GB" sz="1200" dirty="0">
                <a:latin typeface="Arial" panose="020B0604020202020204" pitchFamily="34" charset="0"/>
                <a:cs typeface="Arial" panose="020B0604020202020204" pitchFamily="34" charset="0"/>
              </a:rPr>
              <a:t>, S. (2019) </a:t>
            </a:r>
            <a:r>
              <a:rPr lang="en-GB" sz="1200" i="1" dirty="0">
                <a:latin typeface="Arial" panose="020B0604020202020204" pitchFamily="34" charset="0"/>
                <a:cs typeface="Arial" panose="020B0604020202020204" pitchFamily="34" charset="0"/>
              </a:rPr>
              <a:t>Customer Relationship Management: Concepts and Technologies</a:t>
            </a:r>
            <a:r>
              <a:rPr lang="en-GB" sz="1200" dirty="0">
                <a:latin typeface="Arial" panose="020B0604020202020204" pitchFamily="34" charset="0"/>
                <a:cs typeface="Arial" panose="020B0604020202020204" pitchFamily="34" charset="0"/>
              </a:rPr>
              <a:t>. 4th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Routledge.</a:t>
            </a:r>
          </a:p>
          <a:p>
            <a:r>
              <a:rPr lang="en-GB" sz="1200" dirty="0">
                <a:latin typeface="Arial" panose="020B0604020202020204" pitchFamily="34" charset="0"/>
                <a:cs typeface="Arial" panose="020B0604020202020204" pitchFamily="34" charset="0"/>
              </a:rPr>
              <a:t>Turban, E., Pollard, C. and Wood, G. (2018) </a:t>
            </a:r>
            <a:r>
              <a:rPr lang="en-GB" sz="1200" i="1" dirty="0">
                <a:latin typeface="Arial" panose="020B0604020202020204" pitchFamily="34" charset="0"/>
                <a:cs typeface="Arial" panose="020B0604020202020204" pitchFamily="34" charset="0"/>
              </a:rPr>
              <a:t>Information Technology for Management</a:t>
            </a:r>
            <a:r>
              <a:rPr lang="en-GB" sz="1200" dirty="0">
                <a:latin typeface="Arial" panose="020B0604020202020204" pitchFamily="34" charset="0"/>
                <a:cs typeface="Arial" panose="020B0604020202020204" pitchFamily="34" charset="0"/>
              </a:rPr>
              <a:t>. 11th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Hoboken: Wiley.</a:t>
            </a:r>
          </a:p>
          <a:p>
            <a:r>
              <a:rPr lang="en-GB" sz="1200" dirty="0">
                <a:latin typeface="Arial" panose="020B0604020202020204" pitchFamily="34" charset="0"/>
                <a:cs typeface="Arial" panose="020B0604020202020204" pitchFamily="34" charset="0"/>
              </a:rPr>
              <a:t>O’Brien, J.A. and </a:t>
            </a:r>
            <a:r>
              <a:rPr lang="en-GB" sz="1200" dirty="0" err="1">
                <a:latin typeface="Arial" panose="020B0604020202020204" pitchFamily="34" charset="0"/>
                <a:cs typeface="Arial" panose="020B0604020202020204" pitchFamily="34" charset="0"/>
              </a:rPr>
              <a:t>Marakas</a:t>
            </a:r>
            <a:r>
              <a:rPr lang="en-GB" sz="1200" dirty="0">
                <a:latin typeface="Arial" panose="020B0604020202020204" pitchFamily="34" charset="0"/>
                <a:cs typeface="Arial" panose="020B0604020202020204" pitchFamily="34" charset="0"/>
              </a:rPr>
              <a:t>, G.M. (2011) </a:t>
            </a:r>
            <a:r>
              <a:rPr lang="en-GB" sz="1200" i="1" dirty="0">
                <a:latin typeface="Arial" panose="020B0604020202020204" pitchFamily="34" charset="0"/>
                <a:cs typeface="Arial" panose="020B0604020202020204" pitchFamily="34" charset="0"/>
              </a:rPr>
              <a:t>Management Information Systems</a:t>
            </a:r>
            <a:r>
              <a:rPr lang="en-GB" sz="1200" dirty="0">
                <a:latin typeface="Arial" panose="020B0604020202020204" pitchFamily="34" charset="0"/>
                <a:cs typeface="Arial" panose="020B0604020202020204" pitchFamily="34" charset="0"/>
              </a:rPr>
              <a:t>. 10th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New York: McGraw-Hill.</a:t>
            </a:r>
          </a:p>
          <a:p>
            <a:r>
              <a:rPr lang="en-GB" sz="1200" dirty="0">
                <a:latin typeface="Arial" panose="020B0604020202020204" pitchFamily="34" charset="0"/>
                <a:cs typeface="Arial" panose="020B0604020202020204" pitchFamily="34" charset="0"/>
              </a:rPr>
              <a:t>Power, D.J. (2002) </a:t>
            </a:r>
            <a:r>
              <a:rPr lang="en-GB" sz="1200" i="1" dirty="0">
                <a:latin typeface="Arial" panose="020B0604020202020204" pitchFamily="34" charset="0"/>
                <a:cs typeface="Arial" panose="020B0604020202020204" pitchFamily="34" charset="0"/>
              </a:rPr>
              <a:t>Decision Support Systems: Concepts and Resources for Managers</a:t>
            </a:r>
            <a:r>
              <a:rPr lang="en-GB" sz="1200" dirty="0">
                <a:latin typeface="Arial" panose="020B0604020202020204" pitchFamily="34" charset="0"/>
                <a:cs typeface="Arial" panose="020B0604020202020204" pitchFamily="34" charset="0"/>
              </a:rPr>
              <a:t>. Westport: Greenwood Publishing.</a:t>
            </a:r>
          </a:p>
          <a:p>
            <a:r>
              <a:rPr lang="en-GB" sz="1200" dirty="0">
                <a:latin typeface="Arial" panose="020B0604020202020204" pitchFamily="34" charset="0"/>
                <a:cs typeface="Arial" panose="020B0604020202020204" pitchFamily="34" charset="0"/>
              </a:rPr>
              <a:t>Mishra, U. (2013) ‘Management Information Systems vs Other Information Systems’, </a:t>
            </a:r>
            <a:r>
              <a:rPr lang="en-GB" sz="1200" i="1" dirty="0">
                <a:latin typeface="Arial" panose="020B0604020202020204" pitchFamily="34" charset="0"/>
                <a:cs typeface="Arial" panose="020B0604020202020204" pitchFamily="34" charset="0"/>
              </a:rPr>
              <a:t>SSRN Electronic Journal</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https://papers.ssrn.com/</a:t>
            </a:r>
            <a:r>
              <a:rPr lang="en-GB" sz="1200" dirty="0">
                <a:latin typeface="Arial" panose="020B0604020202020204" pitchFamily="34" charset="0"/>
                <a:cs typeface="Arial" panose="020B0604020202020204" pitchFamily="34" charset="0"/>
              </a:rPr>
              <a:t> (Accessed: 1 June 2026).</a:t>
            </a:r>
          </a:p>
          <a:p>
            <a:r>
              <a:rPr lang="en-GB" sz="1200" dirty="0" err="1">
                <a:latin typeface="Arial" panose="020B0604020202020204" pitchFamily="34" charset="0"/>
                <a:cs typeface="Arial" panose="020B0604020202020204" pitchFamily="34" charset="0"/>
              </a:rPr>
              <a:t>yracuse</a:t>
            </a:r>
            <a:r>
              <a:rPr lang="en-GB" sz="1200" dirty="0">
                <a:latin typeface="Arial" panose="020B0604020202020204" pitchFamily="34" charset="0"/>
                <a:cs typeface="Arial" panose="020B0604020202020204" pitchFamily="34" charset="0"/>
              </a:rPr>
              <a:t> University (2025) ‘Types of Information Systems’. Available at: </a:t>
            </a:r>
            <a:r>
              <a:rPr lang="en-GB" sz="1200" dirty="0">
                <a:latin typeface="Arial" panose="020B0604020202020204" pitchFamily="34" charset="0"/>
                <a:cs typeface="Arial" panose="020B0604020202020204" pitchFamily="34" charset="0"/>
                <a:hlinkClick r:id="rId3"/>
              </a:rPr>
              <a:t>https://ischool.syracuse.edu/</a:t>
            </a:r>
            <a:r>
              <a:rPr lang="en-GB" sz="1200" dirty="0">
                <a:latin typeface="Arial" panose="020B0604020202020204" pitchFamily="34" charset="0"/>
                <a:cs typeface="Arial" panose="020B0604020202020204" pitchFamily="34" charset="0"/>
              </a:rPr>
              <a:t> (Accessed: 5 June 2026).</a:t>
            </a:r>
          </a:p>
          <a:p>
            <a:r>
              <a:rPr lang="en-GB" sz="1200" dirty="0">
                <a:latin typeface="Arial" panose="020B0604020202020204" pitchFamily="34" charset="0"/>
                <a:cs typeface="Arial" panose="020B0604020202020204" pitchFamily="34" charset="0"/>
              </a:rPr>
              <a:t>The Knowledge Academy (2026) ‘Types of Information Systems’. Available at: </a:t>
            </a:r>
            <a:r>
              <a:rPr lang="en-GB" sz="1200" dirty="0">
                <a:latin typeface="Arial" panose="020B0604020202020204" pitchFamily="34" charset="0"/>
                <a:cs typeface="Arial" panose="020B0604020202020204" pitchFamily="34" charset="0"/>
                <a:hlinkClick r:id="rId4"/>
              </a:rPr>
              <a:t>https://www.theknowledgeacademy.com/</a:t>
            </a:r>
            <a:r>
              <a:rPr lang="en-GB" sz="1200" dirty="0">
                <a:latin typeface="Arial" panose="020B0604020202020204" pitchFamily="34" charset="0"/>
                <a:cs typeface="Arial" panose="020B0604020202020204" pitchFamily="34" charset="0"/>
              </a:rPr>
              <a:t> (Accessed: 5 June 2026).</a:t>
            </a:r>
          </a:p>
          <a:p>
            <a:r>
              <a:rPr lang="en-GB" sz="1200" dirty="0">
                <a:latin typeface="Arial" panose="020B0604020202020204" pitchFamily="34" charset="0"/>
                <a:cs typeface="Arial" panose="020B0604020202020204" pitchFamily="34" charset="0"/>
              </a:rPr>
              <a:t>London Business Training &amp; Consulting (2025) ‘6 Main Types of Management Information Systems Used in Businesses’. Available at: </a:t>
            </a:r>
            <a:r>
              <a:rPr lang="en-GB" sz="1200" dirty="0">
                <a:latin typeface="Arial" panose="020B0604020202020204" pitchFamily="34" charset="0"/>
                <a:cs typeface="Arial" panose="020B0604020202020204" pitchFamily="34" charset="0"/>
                <a:hlinkClick r:id="rId5"/>
              </a:rPr>
              <a:t>https://www.lbtc.co.uk/</a:t>
            </a:r>
            <a:r>
              <a:rPr lang="en-GB" sz="1200" dirty="0">
                <a:latin typeface="Arial" panose="020B0604020202020204" pitchFamily="34" charset="0"/>
                <a:cs typeface="Arial" panose="020B0604020202020204" pitchFamily="34" charset="0"/>
              </a:rPr>
              <a:t> (Accessed: 7 June 2026).</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96281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8583</TotalTime>
  <Words>2239</Words>
  <Application>Microsoft Office PowerPoint</Application>
  <PresentationFormat>Widescreen</PresentationFormat>
  <Paragraphs>237</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Trebuchet MS</vt:lpstr>
      <vt:lpstr>Wingdings 3</vt:lpstr>
      <vt:lpstr>Facet</vt:lpstr>
      <vt:lpstr>Modernising Business with Information Systems</vt:lpstr>
      <vt:lpstr>                             Introduction</vt:lpstr>
      <vt:lpstr>What Are Information Systems?</vt:lpstr>
      <vt:lpstr>Types of Information Systems</vt:lpstr>
      <vt:lpstr>TPS (Transaction Processing Systems)</vt:lpstr>
      <vt:lpstr>MIS (Management Information Systems)</vt:lpstr>
      <vt:lpstr>DSS (Decision Support Systems)</vt:lpstr>
      <vt:lpstr>CRM (Customer Relationship Management)</vt:lpstr>
      <vt:lpstr>Critical Comparison of Systems</vt:lpstr>
      <vt:lpstr>Overall Impact on Business</vt:lpstr>
      <vt:lpstr>Ethical Considerations in Information Systems</vt:lpstr>
      <vt:lpstr>Data Privacy </vt:lpstr>
      <vt:lpstr>Security</vt:lpstr>
      <vt:lpstr>Ethical Concerns in Information Systems</vt:lpstr>
      <vt:lpstr>Mitigating Risks &amp; Ensuring Responsible Use</vt:lpstr>
      <vt:lpstr>Mitigating Risks &amp; Ensuring Responsible Use</vt:lpstr>
      <vt:lpstr>Application of Information Systems to Khaadi</vt:lpstr>
      <vt:lpstr>Real World Case Examples:1</vt:lpstr>
      <vt:lpstr>Real World Case Examples:2</vt:lpstr>
      <vt:lpstr>Real World Case Examples:3</vt:lpstr>
      <vt:lpstr>Recommendations for Khaadi</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Modernising Business with Information Systems</dc:title>
  <dc:creator>Iram Shahzad</dc:creator>
  <cp:lastModifiedBy>Iram Shahzad</cp:lastModifiedBy>
  <cp:revision>28</cp:revision>
  <dcterms:created xsi:type="dcterms:W3CDTF">2026-06-01T21:27:37Z</dcterms:created>
  <dcterms:modified xsi:type="dcterms:W3CDTF">2026-06-07T20:35:28Z</dcterms:modified>
</cp:coreProperties>
</file>