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9"/>
  </p:notesMasterIdLst>
  <p:sldIdLst>
    <p:sldId id="256" r:id="rId2"/>
    <p:sldId id="257" r:id="rId3"/>
    <p:sldId id="270" r:id="rId4"/>
    <p:sldId id="264" r:id="rId5"/>
    <p:sldId id="258" r:id="rId6"/>
    <p:sldId id="259" r:id="rId7"/>
    <p:sldId id="265" r:id="rId8"/>
    <p:sldId id="272" r:id="rId9"/>
    <p:sldId id="266" r:id="rId10"/>
    <p:sldId id="267" r:id="rId11"/>
    <p:sldId id="260" r:id="rId12"/>
    <p:sldId id="261" r:id="rId13"/>
    <p:sldId id="262" r:id="rId14"/>
    <p:sldId id="271" r:id="rId15"/>
    <p:sldId id="263" r:id="rId16"/>
    <p:sldId id="268" r:id="rId17"/>
    <p:sldId id="269" r:id="rId1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ahoma" charset="0"/>
        <a:ea typeface="+mn-ea"/>
        <a:cs typeface="Arial" charset="0"/>
      </a:defRPr>
    </a:lvl1pPr>
    <a:lvl2pPr marL="457200" algn="l" rtl="0" fontAlgn="base">
      <a:spcBef>
        <a:spcPct val="0"/>
      </a:spcBef>
      <a:spcAft>
        <a:spcPct val="0"/>
      </a:spcAft>
      <a:defRPr kern="1200">
        <a:solidFill>
          <a:schemeClr val="tx1"/>
        </a:solidFill>
        <a:latin typeface="Tahoma" charset="0"/>
        <a:ea typeface="+mn-ea"/>
        <a:cs typeface="Arial" charset="0"/>
      </a:defRPr>
    </a:lvl2pPr>
    <a:lvl3pPr marL="914400" algn="l" rtl="0" fontAlgn="base">
      <a:spcBef>
        <a:spcPct val="0"/>
      </a:spcBef>
      <a:spcAft>
        <a:spcPct val="0"/>
      </a:spcAft>
      <a:defRPr kern="1200">
        <a:solidFill>
          <a:schemeClr val="tx1"/>
        </a:solidFill>
        <a:latin typeface="Tahoma" charset="0"/>
        <a:ea typeface="+mn-ea"/>
        <a:cs typeface="Arial" charset="0"/>
      </a:defRPr>
    </a:lvl3pPr>
    <a:lvl4pPr marL="1371600" algn="l" rtl="0" fontAlgn="base">
      <a:spcBef>
        <a:spcPct val="0"/>
      </a:spcBef>
      <a:spcAft>
        <a:spcPct val="0"/>
      </a:spcAft>
      <a:defRPr kern="1200">
        <a:solidFill>
          <a:schemeClr val="tx1"/>
        </a:solidFill>
        <a:latin typeface="Tahoma" charset="0"/>
        <a:ea typeface="+mn-ea"/>
        <a:cs typeface="Arial" charset="0"/>
      </a:defRPr>
    </a:lvl4pPr>
    <a:lvl5pPr marL="1828800" algn="l" rtl="0" fontAlgn="base">
      <a:spcBef>
        <a:spcPct val="0"/>
      </a:spcBef>
      <a:spcAft>
        <a:spcPct val="0"/>
      </a:spcAft>
      <a:defRPr kern="1200">
        <a:solidFill>
          <a:schemeClr val="tx1"/>
        </a:solidFill>
        <a:latin typeface="Tahoma" charset="0"/>
        <a:ea typeface="+mn-ea"/>
        <a:cs typeface="Arial" charset="0"/>
      </a:defRPr>
    </a:lvl5pPr>
    <a:lvl6pPr marL="2286000" algn="l" defTabSz="914400" rtl="0" eaLnBrk="1" latinLnBrk="0" hangingPunct="1">
      <a:defRPr kern="1200">
        <a:solidFill>
          <a:schemeClr val="tx1"/>
        </a:solidFill>
        <a:latin typeface="Tahoma" charset="0"/>
        <a:ea typeface="+mn-ea"/>
        <a:cs typeface="Arial" charset="0"/>
      </a:defRPr>
    </a:lvl6pPr>
    <a:lvl7pPr marL="2743200" algn="l" defTabSz="914400" rtl="0" eaLnBrk="1" latinLnBrk="0" hangingPunct="1">
      <a:defRPr kern="1200">
        <a:solidFill>
          <a:schemeClr val="tx1"/>
        </a:solidFill>
        <a:latin typeface="Tahoma" charset="0"/>
        <a:ea typeface="+mn-ea"/>
        <a:cs typeface="Arial" charset="0"/>
      </a:defRPr>
    </a:lvl7pPr>
    <a:lvl8pPr marL="3200400" algn="l" defTabSz="914400" rtl="0" eaLnBrk="1" latinLnBrk="0" hangingPunct="1">
      <a:defRPr kern="1200">
        <a:solidFill>
          <a:schemeClr val="tx1"/>
        </a:solidFill>
        <a:latin typeface="Tahoma" charset="0"/>
        <a:ea typeface="+mn-ea"/>
        <a:cs typeface="Arial" charset="0"/>
      </a:defRPr>
    </a:lvl8pPr>
    <a:lvl9pPr marL="3657600" algn="l" defTabSz="914400" rtl="0" eaLnBrk="1" latinLnBrk="0" hangingPunct="1">
      <a:defRPr kern="1200">
        <a:solidFill>
          <a:schemeClr val="tx1"/>
        </a:solidFill>
        <a:latin typeface="Tahoma"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1296" y="-6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GB"/>
          </a:p>
        </p:txBody>
      </p:sp>
      <p:sp>
        <p:nvSpPr>
          <p:cNvPr id="1741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endParaRPr lang="en-GB"/>
          </a:p>
        </p:txBody>
      </p:sp>
      <p:sp>
        <p:nvSpPr>
          <p:cNvPr id="1741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1741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1741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GB"/>
          </a:p>
        </p:txBody>
      </p:sp>
      <p:sp>
        <p:nvSpPr>
          <p:cNvPr id="1741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Arial" charset="0"/>
              </a:defRPr>
            </a:lvl1pPr>
          </a:lstStyle>
          <a:p>
            <a:pPr>
              <a:defRPr/>
            </a:pPr>
            <a:fld id="{96AA8C26-B949-4A99-8E6F-97BB8A8D09DB}"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p>
            <a:fld id="{939C3E9A-C3F3-4CE5-98AC-8E8FD02A722D}" type="slidenum">
              <a:rPr lang="en-GB"/>
              <a:pPr/>
              <a:t>4</a:t>
            </a:fld>
            <a:endParaRPr lang="en-GB"/>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p>
            <a:fld id="{F5BCCF34-1018-4613-B26D-482488BBEF3A}" type="slidenum">
              <a:rPr lang="en-GB"/>
              <a:pPr/>
              <a:t>7</a:t>
            </a:fld>
            <a:endParaRPr lang="en-GB"/>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p:spPr>
        <p:txBody>
          <a:bodyPr/>
          <a:lstStyle/>
          <a:p>
            <a:fld id="{689218DA-7106-49D3-B423-0513E50BA6E2}" type="slidenum">
              <a:rPr lang="en-GB"/>
              <a:pPr/>
              <a:t>9</a:t>
            </a:fld>
            <a:endParaRPr lang="en-GB"/>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C52B4590-8774-4C77-A76F-2636A202F626}" type="slidenum">
              <a:rPr lang="en-GB"/>
              <a:pPr/>
              <a:t>10</a:t>
            </a:fld>
            <a:endParaRPr lang="en-GB"/>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pPr>
              <a:defRPr/>
            </a:pPr>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pPr>
              <a:defRPr/>
            </a:pPr>
            <a:fld id="{64A4A830-AEE4-4445-86A8-C9C767921767}" type="slidenum">
              <a:rPr lang="en-US" smtClean="0"/>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endParaRPr lang="en-US"/>
          </a:p>
        </p:txBody>
      </p:sp>
      <p:sp>
        <p:nvSpPr>
          <p:cNvPr id="5" name="Footer Placeholder 4"/>
          <p:cNvSpPr>
            <a:spLocks noGrp="1"/>
          </p:cNvSpPr>
          <p:nvPr>
            <p:ph type="ftr" sz="quarter" idx="11"/>
          </p:nvPr>
        </p:nvSpPr>
        <p:spPr/>
        <p:txBody>
          <a:bodyPr/>
          <a:lstStyle>
            <a:extLst/>
          </a:lstStyle>
          <a:p>
            <a:pPr>
              <a:defRPr/>
            </a:pPr>
            <a:endParaRPr lang="en-US"/>
          </a:p>
        </p:txBody>
      </p:sp>
      <p:sp>
        <p:nvSpPr>
          <p:cNvPr id="6" name="Slide Number Placeholder 5"/>
          <p:cNvSpPr>
            <a:spLocks noGrp="1"/>
          </p:cNvSpPr>
          <p:nvPr>
            <p:ph type="sldNum" sz="quarter" idx="12"/>
          </p:nvPr>
        </p:nvSpPr>
        <p:spPr/>
        <p:txBody>
          <a:bodyPr/>
          <a:lstStyle>
            <a:extLst/>
          </a:lstStyle>
          <a:p>
            <a:pPr>
              <a:defRPr/>
            </a:pPr>
            <a:fld id="{A6873257-623D-4B3D-B278-C10F91C67C3A}" type="slidenum">
              <a:rPr lang="en-US" smtClean="0"/>
              <a:pPr>
                <a:defRPr/>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pPr>
              <a:defRPr/>
            </a:pPr>
            <a:endParaRPr lang="en-US"/>
          </a:p>
        </p:txBody>
      </p:sp>
      <p:sp>
        <p:nvSpPr>
          <p:cNvPr id="5" name="Footer Placeholder 4"/>
          <p:cNvSpPr>
            <a:spLocks noGrp="1"/>
          </p:cNvSpPr>
          <p:nvPr>
            <p:ph type="ftr" sz="quarter" idx="11"/>
          </p:nvPr>
        </p:nvSpPr>
        <p:spPr/>
        <p:txBody>
          <a:bodyPr/>
          <a:lstStyle>
            <a:extLst/>
          </a:lstStyle>
          <a:p>
            <a:pPr>
              <a:defRPr/>
            </a:pPr>
            <a:endParaRPr lang="en-US"/>
          </a:p>
        </p:txBody>
      </p:sp>
      <p:sp>
        <p:nvSpPr>
          <p:cNvPr id="6" name="Slide Number Placeholder 5"/>
          <p:cNvSpPr>
            <a:spLocks noGrp="1"/>
          </p:cNvSpPr>
          <p:nvPr>
            <p:ph type="sldNum" sz="quarter" idx="12"/>
          </p:nvPr>
        </p:nvSpPr>
        <p:spPr/>
        <p:txBody>
          <a:bodyPr/>
          <a:lstStyle>
            <a:extLst/>
          </a:lstStyle>
          <a:p>
            <a:pPr>
              <a:defRPr/>
            </a:pPr>
            <a:fld id="{E147237E-6858-4E2F-BB69-C7EF0747CFD6}" type="slidenum">
              <a:rPr lang="en-US" smtClean="0"/>
              <a:pPr>
                <a:defRPr/>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pPr>
              <a:defRPr/>
            </a:pPr>
            <a:endParaRPr lang="en-US"/>
          </a:p>
        </p:txBody>
      </p:sp>
      <p:sp>
        <p:nvSpPr>
          <p:cNvPr id="6" name="Footer Placeholder 5"/>
          <p:cNvSpPr>
            <a:spLocks noGrp="1"/>
          </p:cNvSpPr>
          <p:nvPr>
            <p:ph type="ftr" sz="quarter" idx="11"/>
          </p:nvPr>
        </p:nvSpPr>
        <p:spPr/>
        <p:txBody>
          <a:bodyPr/>
          <a:lstStyle>
            <a:extLst/>
          </a:lstStyle>
          <a:p>
            <a:pPr>
              <a:defRPr/>
            </a:pPr>
            <a:endParaRPr lang="en-US"/>
          </a:p>
        </p:txBody>
      </p:sp>
      <p:sp>
        <p:nvSpPr>
          <p:cNvPr id="7" name="Slide Number Placeholder 6"/>
          <p:cNvSpPr>
            <a:spLocks noGrp="1"/>
          </p:cNvSpPr>
          <p:nvPr>
            <p:ph type="sldNum" sz="quarter" idx="12"/>
          </p:nvPr>
        </p:nvSpPr>
        <p:spPr/>
        <p:txBody>
          <a:bodyPr/>
          <a:lstStyle>
            <a:extLst/>
          </a:lstStyle>
          <a:p>
            <a:pPr>
              <a:defRPr/>
            </a:pPr>
            <a:fld id="{04581DC1-75C6-454B-A4AB-1EDEB3077CD7}" type="slidenum">
              <a:rPr lang="en-US" smtClean="0"/>
              <a:pPr>
                <a:defRPr/>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pPr>
              <a:defRPr/>
            </a:pPr>
            <a:endParaRPr lang="en-US"/>
          </a:p>
        </p:txBody>
      </p:sp>
      <p:sp>
        <p:nvSpPr>
          <p:cNvPr id="8" name="Footer Placeholder 7"/>
          <p:cNvSpPr>
            <a:spLocks noGrp="1"/>
          </p:cNvSpPr>
          <p:nvPr>
            <p:ph type="ftr" sz="quarter" idx="11"/>
          </p:nvPr>
        </p:nvSpPr>
        <p:spPr/>
        <p:txBody>
          <a:bodyPr/>
          <a:lstStyle>
            <a:extLst/>
          </a:lstStyle>
          <a:p>
            <a:pPr>
              <a:defRPr/>
            </a:pPr>
            <a:endParaRPr lang="en-US"/>
          </a:p>
        </p:txBody>
      </p:sp>
      <p:sp>
        <p:nvSpPr>
          <p:cNvPr id="9" name="Slide Number Placeholder 8"/>
          <p:cNvSpPr>
            <a:spLocks noGrp="1"/>
          </p:cNvSpPr>
          <p:nvPr>
            <p:ph type="sldNum" sz="quarter" idx="12"/>
          </p:nvPr>
        </p:nvSpPr>
        <p:spPr/>
        <p:txBody>
          <a:bodyPr/>
          <a:lstStyle>
            <a:extLst/>
          </a:lstStyle>
          <a:p>
            <a:pPr>
              <a:defRPr/>
            </a:pPr>
            <a:fld id="{CDAF4CAA-D2F9-4D58-B9C4-532DB7DEA754}" type="slidenum">
              <a:rPr lang="en-US" smtClean="0"/>
              <a:pPr>
                <a:defRPr/>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pPr>
              <a:defRPr/>
            </a:pPr>
            <a:endParaRPr lang="en-US"/>
          </a:p>
        </p:txBody>
      </p:sp>
      <p:sp>
        <p:nvSpPr>
          <p:cNvPr id="4" name="Footer Placeholder 3"/>
          <p:cNvSpPr>
            <a:spLocks noGrp="1"/>
          </p:cNvSpPr>
          <p:nvPr>
            <p:ph type="ftr" sz="quarter" idx="11"/>
          </p:nvPr>
        </p:nvSpPr>
        <p:spPr/>
        <p:txBody>
          <a:bodyPr/>
          <a:lstStyle>
            <a:extLst/>
          </a:lstStyle>
          <a:p>
            <a:pPr>
              <a:defRPr/>
            </a:pPr>
            <a:endParaRPr lang="en-US"/>
          </a:p>
        </p:txBody>
      </p:sp>
      <p:sp>
        <p:nvSpPr>
          <p:cNvPr id="5" name="Slide Number Placeholder 4"/>
          <p:cNvSpPr>
            <a:spLocks noGrp="1"/>
          </p:cNvSpPr>
          <p:nvPr>
            <p:ph type="sldNum" sz="quarter" idx="12"/>
          </p:nvPr>
        </p:nvSpPr>
        <p:spPr/>
        <p:txBody>
          <a:bodyPr/>
          <a:lstStyle>
            <a:extLst/>
          </a:lstStyle>
          <a:p>
            <a:pPr>
              <a:defRPr/>
            </a:pPr>
            <a:fld id="{5ECDAAB0-AD3D-4DF0-AE96-BACA5A5133DB}" type="slidenum">
              <a:rPr lang="en-US" smtClean="0"/>
              <a:pPr>
                <a:defRPr/>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pPr>
              <a:defRPr/>
            </a:pPr>
            <a:endParaRPr lang="en-US"/>
          </a:p>
        </p:txBody>
      </p:sp>
      <p:sp>
        <p:nvSpPr>
          <p:cNvPr id="3" name="Footer Placeholder 2"/>
          <p:cNvSpPr>
            <a:spLocks noGrp="1"/>
          </p:cNvSpPr>
          <p:nvPr>
            <p:ph type="ftr" sz="quarter" idx="11"/>
          </p:nvPr>
        </p:nvSpPr>
        <p:spPr/>
        <p:txBody>
          <a:bodyPr/>
          <a:lstStyle>
            <a:extLst/>
          </a:lstStyle>
          <a:p>
            <a:pPr>
              <a:defRPr/>
            </a:pPr>
            <a:endParaRPr lang="en-US"/>
          </a:p>
        </p:txBody>
      </p:sp>
      <p:sp>
        <p:nvSpPr>
          <p:cNvPr id="4" name="Slide Number Placeholder 3"/>
          <p:cNvSpPr>
            <a:spLocks noGrp="1"/>
          </p:cNvSpPr>
          <p:nvPr>
            <p:ph type="sldNum" sz="quarter" idx="12"/>
          </p:nvPr>
        </p:nvSpPr>
        <p:spPr/>
        <p:txBody>
          <a:bodyPr/>
          <a:lstStyle>
            <a:extLst/>
          </a:lstStyle>
          <a:p>
            <a:pPr>
              <a:defRPr/>
            </a:pPr>
            <a:fld id="{BEE14903-5BD1-4922-9F20-9FB4D71CD75E}" type="slidenum">
              <a:rPr lang="en-US" smtClean="0"/>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pPr>
              <a:defRPr/>
            </a:pPr>
            <a:endParaRPr lang="en-US"/>
          </a:p>
        </p:txBody>
      </p:sp>
      <p:sp>
        <p:nvSpPr>
          <p:cNvPr id="6" name="Footer Placeholder 5"/>
          <p:cNvSpPr>
            <a:spLocks noGrp="1"/>
          </p:cNvSpPr>
          <p:nvPr>
            <p:ph type="ftr" sz="quarter" idx="11"/>
          </p:nvPr>
        </p:nvSpPr>
        <p:spPr/>
        <p:txBody>
          <a:bodyPr/>
          <a:lstStyle>
            <a:extLst/>
          </a:lstStyle>
          <a:p>
            <a:pPr>
              <a:defRPr/>
            </a:pPr>
            <a:endParaRPr lang="en-US"/>
          </a:p>
        </p:txBody>
      </p:sp>
      <p:sp>
        <p:nvSpPr>
          <p:cNvPr id="7" name="Slide Number Placeholder 6"/>
          <p:cNvSpPr>
            <a:spLocks noGrp="1"/>
          </p:cNvSpPr>
          <p:nvPr>
            <p:ph type="sldNum" sz="quarter" idx="12"/>
          </p:nvPr>
        </p:nvSpPr>
        <p:spPr/>
        <p:txBody>
          <a:bodyPr/>
          <a:lstStyle>
            <a:extLst/>
          </a:lstStyle>
          <a:p>
            <a:pPr>
              <a:defRPr/>
            </a:pPr>
            <a:fld id="{A906FE4E-706C-473E-9984-932F3F5042D5}" type="slidenum">
              <a:rPr lang="en-US" smtClean="0"/>
              <a:pPr>
                <a:defRPr/>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pPr>
              <a:defRPr/>
            </a:pPr>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pPr>
              <a:defRPr/>
            </a:pPr>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pPr>
              <a:defRPr/>
            </a:pPr>
            <a:fld id="{82DF5D7B-683C-4766-BF8E-A941B3C8692F}" type="slidenum">
              <a:rPr lang="en-US" smtClean="0"/>
              <a:pPr>
                <a:defRPr/>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endParaRPr lang="en-US"/>
          </a:p>
        </p:txBody>
      </p:sp>
      <p:sp>
        <p:nvSpPr>
          <p:cNvPr id="5" name="Footer Placeholder 4"/>
          <p:cNvSpPr>
            <a:spLocks noGrp="1"/>
          </p:cNvSpPr>
          <p:nvPr>
            <p:ph type="ftr" sz="quarter" idx="11"/>
          </p:nvPr>
        </p:nvSpPr>
        <p:spPr/>
        <p:txBody>
          <a:bodyPr/>
          <a:lstStyle>
            <a:extLst/>
          </a:lstStyle>
          <a:p>
            <a:pPr>
              <a:defRPr/>
            </a:pPr>
            <a:endParaRPr lang="en-US"/>
          </a:p>
        </p:txBody>
      </p:sp>
      <p:sp>
        <p:nvSpPr>
          <p:cNvPr id="6" name="Slide Number Placeholder 5"/>
          <p:cNvSpPr>
            <a:spLocks noGrp="1"/>
          </p:cNvSpPr>
          <p:nvPr>
            <p:ph type="sldNum" sz="quarter" idx="12"/>
          </p:nvPr>
        </p:nvSpPr>
        <p:spPr/>
        <p:txBody>
          <a:bodyPr/>
          <a:lstStyle>
            <a:extLst/>
          </a:lstStyle>
          <a:p>
            <a:pPr>
              <a:defRPr/>
            </a:pPr>
            <a:fld id="{C987B4C9-C683-498D-B11B-2B6CE2B58B8A}" type="slidenum">
              <a:rPr lang="en-US" smtClean="0"/>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pPr>
              <a:defRPr/>
            </a:pPr>
            <a:endParaRPr lang="en-US"/>
          </a:p>
        </p:txBody>
      </p:sp>
      <p:sp>
        <p:nvSpPr>
          <p:cNvPr id="5" name="Footer Placeholder 4"/>
          <p:cNvSpPr>
            <a:spLocks noGrp="1"/>
          </p:cNvSpPr>
          <p:nvPr>
            <p:ph type="ftr" sz="quarter" idx="11"/>
          </p:nvPr>
        </p:nvSpPr>
        <p:spPr/>
        <p:txBody>
          <a:bodyPr/>
          <a:lstStyle>
            <a:extLst/>
          </a:lstStyle>
          <a:p>
            <a:pPr>
              <a:defRPr/>
            </a:pPr>
            <a:endParaRPr lang="en-US"/>
          </a:p>
        </p:txBody>
      </p:sp>
      <p:sp>
        <p:nvSpPr>
          <p:cNvPr id="6" name="Slide Number Placeholder 5"/>
          <p:cNvSpPr>
            <a:spLocks noGrp="1"/>
          </p:cNvSpPr>
          <p:nvPr>
            <p:ph type="sldNum" sz="quarter" idx="12"/>
          </p:nvPr>
        </p:nvSpPr>
        <p:spPr/>
        <p:txBody>
          <a:bodyPr/>
          <a:lstStyle>
            <a:extLst/>
          </a:lstStyle>
          <a:p>
            <a:pPr>
              <a:defRPr/>
            </a:pPr>
            <a:fld id="{58AB91B0-6504-46BB-8621-E481856AD8D3}" type="slidenum">
              <a:rPr lang="en-US" smtClean="0"/>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pPr>
              <a:defRPr/>
            </a:pPr>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pPr>
              <a:defRPr/>
            </a:pPr>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pPr>
              <a:defRPr/>
            </a:pPr>
            <a:fld id="{226A19C3-2A50-41B3-B209-B2C59A22CE23}" type="slidenum">
              <a:rPr lang="en-US" smtClean="0"/>
              <a:pPr>
                <a:defRPr/>
              </a:pPr>
              <a:t>‹#›</a:t>
            </a:fld>
            <a:endParaRPr 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hyperlink" Target="https://www.youtube.com/watch?v=aF1CuhOXsn0"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endParaRPr lang="en-GB" smtClean="0"/>
          </a:p>
        </p:txBody>
      </p:sp>
      <p:sp>
        <p:nvSpPr>
          <p:cNvPr id="3075" name="Rectangle 3"/>
          <p:cNvSpPr>
            <a:spLocks noGrp="1" noChangeArrowheads="1"/>
          </p:cNvSpPr>
          <p:nvPr>
            <p:ph type="subTitle" idx="1"/>
          </p:nvPr>
        </p:nvSpPr>
        <p:spPr/>
        <p:txBody>
          <a:bodyPr>
            <a:normAutofit fontScale="77500" lnSpcReduction="20000"/>
          </a:bodyPr>
          <a:lstStyle/>
          <a:p>
            <a:pPr eaLnBrk="1" hangingPunct="1"/>
            <a:r>
              <a:rPr lang="en-GB" sz="6000" dirty="0" smtClean="0">
                <a:solidFill>
                  <a:schemeClr val="bg2">
                    <a:lumMod val="25000"/>
                  </a:schemeClr>
                </a:solidFill>
              </a:rPr>
              <a:t>Introduction to Behaviour</a:t>
            </a:r>
            <a:endParaRPr lang="en-US" sz="6000" dirty="0" smtClean="0">
              <a:solidFill>
                <a:schemeClr val="bg2">
                  <a:lumMod val="25000"/>
                </a:schemeClr>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idx="1"/>
          </p:nvPr>
        </p:nvSpPr>
        <p:spPr/>
        <p:txBody>
          <a:bodyPr/>
          <a:lstStyle/>
          <a:p>
            <a:pPr eaLnBrk="1" hangingPunct="1">
              <a:lnSpc>
                <a:spcPct val="90000"/>
              </a:lnSpc>
            </a:pPr>
            <a:r>
              <a:rPr lang="en-GB" sz="2800" smtClean="0"/>
              <a:t>Behaviour is observable</a:t>
            </a:r>
          </a:p>
          <a:p>
            <a:pPr eaLnBrk="1" hangingPunct="1">
              <a:lnSpc>
                <a:spcPct val="90000"/>
              </a:lnSpc>
            </a:pPr>
            <a:r>
              <a:rPr lang="en-GB" sz="2800" smtClean="0"/>
              <a:t>It can be seen </a:t>
            </a:r>
          </a:p>
          <a:p>
            <a:pPr eaLnBrk="1" hangingPunct="1">
              <a:lnSpc>
                <a:spcPct val="90000"/>
              </a:lnSpc>
            </a:pPr>
            <a:r>
              <a:rPr lang="en-GB" sz="2800" smtClean="0"/>
              <a:t>It can be heard</a:t>
            </a:r>
          </a:p>
          <a:p>
            <a:pPr eaLnBrk="1" hangingPunct="1">
              <a:lnSpc>
                <a:spcPct val="90000"/>
              </a:lnSpc>
              <a:buFont typeface="Wingdings" pitchFamily="2" charset="2"/>
              <a:buNone/>
            </a:pPr>
            <a:endParaRPr lang="en-GB" sz="2800" smtClean="0"/>
          </a:p>
          <a:p>
            <a:pPr eaLnBrk="1" hangingPunct="1">
              <a:lnSpc>
                <a:spcPct val="90000"/>
              </a:lnSpc>
              <a:buFont typeface="Wingdings" pitchFamily="2" charset="2"/>
              <a:buNone/>
            </a:pPr>
            <a:endParaRPr lang="en-GB" sz="2800" smtClean="0"/>
          </a:p>
          <a:p>
            <a:pPr eaLnBrk="1" hangingPunct="1">
              <a:lnSpc>
                <a:spcPct val="90000"/>
              </a:lnSpc>
            </a:pPr>
            <a:r>
              <a:rPr lang="en-GB" sz="2800" smtClean="0"/>
              <a:t>It is the way we act, speak and treat others and our environment</a:t>
            </a:r>
          </a:p>
          <a:p>
            <a:pPr eaLnBrk="1" hangingPunct="1">
              <a:lnSpc>
                <a:spcPct val="90000"/>
              </a:lnSpc>
            </a:pPr>
            <a:r>
              <a:rPr lang="en-GB" sz="2800" smtClean="0"/>
              <a:t>It does not include our thoughts, though these prompt what we do</a:t>
            </a:r>
          </a:p>
          <a:p>
            <a:pPr eaLnBrk="1" hangingPunct="1">
              <a:lnSpc>
                <a:spcPct val="90000"/>
              </a:lnSpc>
            </a:pPr>
            <a:endParaRPr lang="en-US" sz="2800" smtClean="0"/>
          </a:p>
        </p:txBody>
      </p:sp>
      <p:sp>
        <p:nvSpPr>
          <p:cNvPr id="4098" name="Rectangle 2"/>
          <p:cNvSpPr>
            <a:spLocks noGrp="1" noChangeArrowheads="1"/>
          </p:cNvSpPr>
          <p:nvPr>
            <p:ph type="title"/>
          </p:nvPr>
        </p:nvSpPr>
        <p:spPr/>
        <p:txBody>
          <a:bodyPr/>
          <a:lstStyle/>
          <a:p>
            <a:pPr eaLnBrk="1" hangingPunct="1"/>
            <a:r>
              <a:rPr lang="en-GB" sz="3200" smtClean="0"/>
              <a:t>What is meant by the term behaviour?</a:t>
            </a:r>
            <a:endParaRPr lang="en-US" sz="3200" smtClean="0"/>
          </a:p>
        </p:txBody>
      </p:sp>
      <p:pic>
        <p:nvPicPr>
          <p:cNvPr id="3076" name="Picture 4" descr="eye"/>
          <p:cNvPicPr>
            <a:picLocks noChangeAspect="1" noChangeArrowheads="1"/>
          </p:cNvPicPr>
          <p:nvPr/>
        </p:nvPicPr>
        <p:blipFill>
          <a:blip r:embed="rId2" cstate="print"/>
          <a:srcRect/>
          <a:stretch>
            <a:fillRect/>
          </a:stretch>
        </p:blipFill>
        <p:spPr bwMode="auto">
          <a:xfrm>
            <a:off x="6660232" y="1340768"/>
            <a:ext cx="1657350" cy="1463675"/>
          </a:xfrm>
          <a:prstGeom prst="rect">
            <a:avLst/>
          </a:prstGeom>
          <a:noFill/>
          <a:ln w="9525">
            <a:noFill/>
            <a:miter lim="800000"/>
            <a:headEnd/>
            <a:tailEnd/>
          </a:ln>
        </p:spPr>
      </p:pic>
      <p:pic>
        <p:nvPicPr>
          <p:cNvPr id="3077" name="Picture 5" descr="HM00050_"/>
          <p:cNvPicPr>
            <a:picLocks noChangeAspect="1" noChangeArrowheads="1"/>
          </p:cNvPicPr>
          <p:nvPr/>
        </p:nvPicPr>
        <p:blipFill>
          <a:blip r:embed="rId3" cstate="print"/>
          <a:srcRect/>
          <a:stretch>
            <a:fillRect/>
          </a:stretch>
        </p:blipFill>
        <p:spPr bwMode="auto">
          <a:xfrm>
            <a:off x="4572000" y="1916832"/>
            <a:ext cx="1800225" cy="15351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pPr>
              <a:buNone/>
            </a:pPr>
            <a:endParaRPr lang="en-GB" dirty="0"/>
          </a:p>
        </p:txBody>
      </p:sp>
      <p:sp>
        <p:nvSpPr>
          <p:cNvPr id="3" name="Title 2"/>
          <p:cNvSpPr>
            <a:spLocks noGrp="1"/>
          </p:cNvSpPr>
          <p:nvPr>
            <p:ph type="title"/>
          </p:nvPr>
        </p:nvSpPr>
        <p:spPr/>
        <p:txBody>
          <a:bodyPr/>
          <a:lstStyle/>
          <a:p>
            <a:r>
              <a:rPr lang="en-GB" dirty="0" smtClean="0"/>
              <a:t>Observable Behaviour</a:t>
            </a:r>
            <a:endParaRPr lang="en-GB" dirty="0"/>
          </a:p>
        </p:txBody>
      </p:sp>
      <p:pic>
        <p:nvPicPr>
          <p:cNvPr id="4" name="Picture 3" descr="Video camera.gif">
            <a:hlinkClick r:id="rId2"/>
          </p:cNvPr>
          <p:cNvPicPr>
            <a:picLocks noChangeAspect="1"/>
          </p:cNvPicPr>
          <p:nvPr/>
        </p:nvPicPr>
        <p:blipFill>
          <a:blip r:embed="rId3" cstate="print"/>
          <a:stretch>
            <a:fillRect/>
          </a:stretch>
        </p:blipFill>
        <p:spPr>
          <a:xfrm>
            <a:off x="1691680" y="1628800"/>
            <a:ext cx="6336704" cy="4292606"/>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idx="1"/>
          </p:nvPr>
        </p:nvSpPr>
        <p:spPr/>
        <p:txBody>
          <a:bodyPr/>
          <a:lstStyle/>
          <a:p>
            <a:pPr eaLnBrk="1" hangingPunct="1"/>
            <a:r>
              <a:rPr lang="en-US" sz="2800" dirty="0" smtClean="0"/>
              <a:t>Human </a:t>
            </a:r>
            <a:r>
              <a:rPr lang="en-US" sz="2800" dirty="0" err="1" smtClean="0"/>
              <a:t>behaviour</a:t>
            </a:r>
            <a:r>
              <a:rPr lang="en-US" sz="2800" dirty="0" smtClean="0"/>
              <a:t> </a:t>
            </a:r>
            <a:r>
              <a:rPr lang="en-US" sz="2800" dirty="0" smtClean="0"/>
              <a:t>can be defined as a their individual actions and reactions or an individual’s treatment of others. </a:t>
            </a:r>
            <a:endParaRPr lang="en-US" sz="2800" dirty="0" smtClean="0"/>
          </a:p>
          <a:p>
            <a:pPr eaLnBrk="1" hangingPunct="1">
              <a:buNone/>
            </a:pPr>
            <a:endParaRPr lang="en-US" sz="2800" dirty="0" smtClean="0"/>
          </a:p>
          <a:p>
            <a:pPr eaLnBrk="1" hangingPunct="1"/>
            <a:r>
              <a:rPr lang="en-US" sz="2800" dirty="0" err="1" smtClean="0"/>
              <a:t>Behaviour</a:t>
            </a:r>
            <a:r>
              <a:rPr lang="en-US" sz="2800" dirty="0" smtClean="0"/>
              <a:t> </a:t>
            </a:r>
            <a:r>
              <a:rPr lang="en-US" sz="2800" dirty="0" smtClean="0"/>
              <a:t>begins by</a:t>
            </a:r>
            <a:r>
              <a:rPr lang="en-US" sz="2800" dirty="0" smtClean="0"/>
              <a:t> </a:t>
            </a:r>
            <a:r>
              <a:rPr lang="en-US" sz="2800" dirty="0" smtClean="0"/>
              <a:t>children and young people learning to conform to parental expectations for </a:t>
            </a:r>
            <a:r>
              <a:rPr lang="en-US" sz="2800" dirty="0" err="1" smtClean="0"/>
              <a:t>behaviour</a:t>
            </a:r>
            <a:r>
              <a:rPr lang="en-US" sz="2800" dirty="0" smtClean="0"/>
              <a:t>, day care or school expectations for </a:t>
            </a:r>
            <a:r>
              <a:rPr lang="en-US" sz="2800" dirty="0" err="1" smtClean="0"/>
              <a:t>behaviour</a:t>
            </a:r>
            <a:r>
              <a:rPr lang="en-US" sz="2800" dirty="0" smtClean="0"/>
              <a:t> and society’s expectations for </a:t>
            </a:r>
            <a:r>
              <a:rPr lang="en-US" sz="2800" dirty="0" err="1" smtClean="0"/>
              <a:t>behaviour</a:t>
            </a:r>
            <a:r>
              <a:rPr lang="en-US" sz="2800" dirty="0" smtClean="0"/>
              <a:t>.</a:t>
            </a:r>
          </a:p>
        </p:txBody>
      </p:sp>
      <p:sp>
        <p:nvSpPr>
          <p:cNvPr id="5122" name="Rectangle 2"/>
          <p:cNvSpPr>
            <a:spLocks noGrp="1" noChangeArrowheads="1"/>
          </p:cNvSpPr>
          <p:nvPr>
            <p:ph type="title"/>
          </p:nvPr>
        </p:nvSpPr>
        <p:spPr/>
        <p:txBody>
          <a:bodyPr>
            <a:normAutofit fontScale="90000"/>
          </a:bodyPr>
          <a:lstStyle/>
          <a:p>
            <a:pPr algn="ctr" eaLnBrk="1" hangingPunct="1"/>
            <a:r>
              <a:rPr lang="en-US" sz="3600" smtClean="0"/>
              <a:t>Defining children’s and young people’s  behaviour</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idx="1"/>
          </p:nvPr>
        </p:nvSpPr>
        <p:spPr>
          <a:xfrm>
            <a:off x="395288" y="2205038"/>
            <a:ext cx="8559800" cy="3927475"/>
          </a:xfrm>
        </p:spPr>
        <p:txBody>
          <a:bodyPr/>
          <a:lstStyle/>
          <a:p>
            <a:pPr eaLnBrk="1" hangingPunct="1">
              <a:lnSpc>
                <a:spcPct val="90000"/>
              </a:lnSpc>
            </a:pPr>
            <a:r>
              <a:rPr lang="en-GB" sz="2400" dirty="0" smtClean="0"/>
              <a:t>The customs and practices of society or culture.</a:t>
            </a:r>
          </a:p>
          <a:p>
            <a:pPr eaLnBrk="1" hangingPunct="1">
              <a:lnSpc>
                <a:spcPct val="90000"/>
              </a:lnSpc>
            </a:pPr>
            <a:endParaRPr lang="en-GB" sz="2400" dirty="0" smtClean="0"/>
          </a:p>
          <a:p>
            <a:pPr eaLnBrk="1" hangingPunct="1">
              <a:lnSpc>
                <a:spcPct val="90000"/>
              </a:lnSpc>
            </a:pPr>
            <a:r>
              <a:rPr lang="en-GB" sz="2400" dirty="0" smtClean="0"/>
              <a:t>The rules, standards and expectations of the family.</a:t>
            </a:r>
          </a:p>
          <a:p>
            <a:pPr eaLnBrk="1" hangingPunct="1">
              <a:lnSpc>
                <a:spcPct val="90000"/>
              </a:lnSpc>
            </a:pPr>
            <a:endParaRPr lang="en-GB" sz="2400" dirty="0" smtClean="0"/>
          </a:p>
          <a:p>
            <a:pPr eaLnBrk="1" hangingPunct="1">
              <a:lnSpc>
                <a:spcPct val="90000"/>
              </a:lnSpc>
            </a:pPr>
            <a:r>
              <a:rPr lang="en-GB" sz="2400" dirty="0" smtClean="0"/>
              <a:t>Copying others – with children, particularly through play.</a:t>
            </a:r>
          </a:p>
          <a:p>
            <a:pPr eaLnBrk="1" hangingPunct="1">
              <a:lnSpc>
                <a:spcPct val="90000"/>
              </a:lnSpc>
              <a:buFont typeface="Wingdings" pitchFamily="2" charset="2"/>
              <a:buNone/>
            </a:pPr>
            <a:endParaRPr lang="en-GB" sz="2400" dirty="0" smtClean="0"/>
          </a:p>
          <a:p>
            <a:pPr eaLnBrk="1" hangingPunct="1">
              <a:lnSpc>
                <a:spcPct val="90000"/>
              </a:lnSpc>
            </a:pPr>
            <a:r>
              <a:rPr lang="en-GB" sz="2400" dirty="0" smtClean="0"/>
              <a:t>Reinforcement of positive behaviour - receiving rewards, treats or respect from others.</a:t>
            </a:r>
            <a:endParaRPr lang="en-US" sz="2400" dirty="0" smtClean="0"/>
          </a:p>
          <a:p>
            <a:pPr eaLnBrk="1" hangingPunct="1">
              <a:lnSpc>
                <a:spcPct val="90000"/>
              </a:lnSpc>
              <a:buFont typeface="Wingdings" pitchFamily="2" charset="2"/>
              <a:buNone/>
            </a:pPr>
            <a:endParaRPr lang="en-GB" sz="2400" dirty="0" smtClean="0"/>
          </a:p>
          <a:p>
            <a:pPr eaLnBrk="1" hangingPunct="1">
              <a:lnSpc>
                <a:spcPct val="90000"/>
              </a:lnSpc>
              <a:buFont typeface="Wingdings" pitchFamily="2" charset="2"/>
              <a:buNone/>
            </a:pPr>
            <a:endParaRPr lang="en-GB" sz="2400" dirty="0" smtClean="0"/>
          </a:p>
        </p:txBody>
      </p:sp>
      <p:sp>
        <p:nvSpPr>
          <p:cNvPr id="6146" name="Rectangle 2"/>
          <p:cNvSpPr>
            <a:spLocks noGrp="1" noChangeArrowheads="1"/>
          </p:cNvSpPr>
          <p:nvPr>
            <p:ph type="title"/>
          </p:nvPr>
        </p:nvSpPr>
        <p:spPr/>
        <p:txBody>
          <a:bodyPr/>
          <a:lstStyle/>
          <a:p>
            <a:pPr eaLnBrk="1" hangingPunct="1"/>
            <a:r>
              <a:rPr lang="en-GB" sz="4000" smtClean="0"/>
              <a:t>What influences our behaviour?</a:t>
            </a:r>
            <a:endParaRPr lang="en-US" sz="400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a:xfrm>
            <a:off x="539750" y="1556792"/>
            <a:ext cx="8415338" cy="4575721"/>
          </a:xfrm>
        </p:spPr>
        <p:txBody>
          <a:bodyPr/>
          <a:lstStyle/>
          <a:p>
            <a:pPr eaLnBrk="1" hangingPunct="1"/>
            <a:r>
              <a:rPr lang="en-GB" sz="2800" dirty="0" smtClean="0"/>
              <a:t>Being punished, penalised or feeling humiliated.</a:t>
            </a:r>
          </a:p>
          <a:p>
            <a:pPr eaLnBrk="1" hangingPunct="1">
              <a:buFont typeface="Wingdings" pitchFamily="2" charset="2"/>
              <a:buNone/>
            </a:pPr>
            <a:endParaRPr lang="en-GB" sz="2800" dirty="0" smtClean="0"/>
          </a:p>
          <a:p>
            <a:pPr eaLnBrk="1" hangingPunct="1"/>
            <a:r>
              <a:rPr lang="en-GB" sz="2800" dirty="0" smtClean="0"/>
              <a:t>The actions of a peer group.</a:t>
            </a:r>
          </a:p>
          <a:p>
            <a:pPr eaLnBrk="1" hangingPunct="1">
              <a:buFont typeface="Wingdings" pitchFamily="2" charset="2"/>
              <a:buNone/>
            </a:pPr>
            <a:endParaRPr lang="en-GB" sz="2800" dirty="0" smtClean="0"/>
          </a:p>
          <a:p>
            <a:pPr eaLnBrk="1" hangingPunct="1"/>
            <a:r>
              <a:rPr lang="en-GB" sz="2800" dirty="0" smtClean="0"/>
              <a:t>The desire to be useful to others and to achieve something for doing something worthwhile.</a:t>
            </a:r>
            <a:endParaRPr lang="en-US" sz="2800" dirty="0" smtClean="0"/>
          </a:p>
        </p:txBody>
      </p:sp>
      <p:sp>
        <p:nvSpPr>
          <p:cNvPr id="7170" name="Rectangle 2"/>
          <p:cNvSpPr>
            <a:spLocks noGrp="1" noChangeArrowheads="1"/>
          </p:cNvSpPr>
          <p:nvPr>
            <p:ph type="title"/>
          </p:nvPr>
        </p:nvSpPr>
        <p:spPr/>
        <p:txBody>
          <a:bodyPr/>
          <a:lstStyle/>
          <a:p>
            <a:pPr eaLnBrk="1" hangingPunct="1"/>
            <a:r>
              <a:rPr lang="en-GB" sz="4000" smtClean="0"/>
              <a:t>What influences our behaviour?</a:t>
            </a:r>
            <a:endParaRPr lang="en-US" sz="40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10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123">
                                            <p:txEl>
                                              <p:pRg st="2" end="2"/>
                                            </p:txEl>
                                          </p:spTgt>
                                        </p:tgtEl>
                                        <p:attrNameLst>
                                          <p:attrName>style.visibility</p:attrName>
                                        </p:attrNameLst>
                                      </p:cBhvr>
                                      <p:to>
                                        <p:strVal val="visible"/>
                                      </p:to>
                                    </p:set>
                                    <p:anim calcmode="lin" valueType="num">
                                      <p:cBhvr additive="base">
                                        <p:cTn id="13" dur="1000" fill="hold"/>
                                        <p:tgtEl>
                                          <p:spTgt spid="5123">
                                            <p:txEl>
                                              <p:pRg st="2" end="2"/>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512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anim calcmode="lin" valueType="num">
                                      <p:cBhvr additive="base">
                                        <p:cTn id="19" dur="1000" fill="hold"/>
                                        <p:tgtEl>
                                          <p:spTgt spid="5123">
                                            <p:txEl>
                                              <p:pRg st="4" end="4"/>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512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idx="1"/>
          </p:nvPr>
        </p:nvSpPr>
        <p:spPr>
          <a:xfrm>
            <a:off x="395288" y="1700808"/>
            <a:ext cx="8559800" cy="4431705"/>
          </a:xfrm>
        </p:spPr>
        <p:txBody>
          <a:bodyPr/>
          <a:lstStyle/>
          <a:p>
            <a:pPr eaLnBrk="1" hangingPunct="1">
              <a:lnSpc>
                <a:spcPct val="90000"/>
              </a:lnSpc>
            </a:pPr>
            <a:r>
              <a:rPr lang="en-US" sz="2400" dirty="0" smtClean="0"/>
              <a:t>Children and young people learn what their parents consider to be acceptable </a:t>
            </a:r>
            <a:r>
              <a:rPr lang="en-US" sz="2400" dirty="0" err="1" smtClean="0"/>
              <a:t>behaviour</a:t>
            </a:r>
            <a:r>
              <a:rPr lang="en-US" sz="2400" dirty="0" smtClean="0"/>
              <a:t> and will bring these expectations to </a:t>
            </a:r>
            <a:r>
              <a:rPr lang="en-US" sz="2400" dirty="0" smtClean="0"/>
              <a:t>any</a:t>
            </a:r>
            <a:r>
              <a:rPr lang="en-US" sz="2400" dirty="0" smtClean="0"/>
              <a:t> setting they attend outside of home. </a:t>
            </a:r>
          </a:p>
          <a:p>
            <a:pPr eaLnBrk="1" hangingPunct="1">
              <a:lnSpc>
                <a:spcPct val="90000"/>
              </a:lnSpc>
            </a:pPr>
            <a:endParaRPr lang="en-US" sz="2400" dirty="0" smtClean="0"/>
          </a:p>
          <a:p>
            <a:pPr eaLnBrk="1" hangingPunct="1">
              <a:lnSpc>
                <a:spcPct val="90000"/>
              </a:lnSpc>
            </a:pPr>
            <a:endParaRPr lang="en-US" sz="2400" dirty="0" smtClean="0"/>
          </a:p>
          <a:p>
            <a:pPr>
              <a:lnSpc>
                <a:spcPct val="90000"/>
              </a:lnSpc>
            </a:pPr>
            <a:r>
              <a:rPr lang="en-US" sz="2400" dirty="0" smtClean="0"/>
              <a:t>Children and young people also </a:t>
            </a:r>
            <a:r>
              <a:rPr lang="en-US" sz="2400" b="1" dirty="0" smtClean="0"/>
              <a:t>observe </a:t>
            </a:r>
            <a:r>
              <a:rPr lang="en-US" sz="2400" dirty="0" smtClean="0"/>
              <a:t>the </a:t>
            </a:r>
            <a:r>
              <a:rPr lang="en-US" sz="2400" dirty="0" err="1" smtClean="0"/>
              <a:t>behaviour</a:t>
            </a:r>
            <a:r>
              <a:rPr lang="en-US" sz="2400" dirty="0" smtClean="0"/>
              <a:t> of their parents</a:t>
            </a:r>
            <a:r>
              <a:rPr lang="en-US" sz="2400" dirty="0" smtClean="0"/>
              <a:t>. </a:t>
            </a:r>
            <a:endParaRPr lang="en-US" sz="2400" dirty="0" smtClean="0"/>
          </a:p>
        </p:txBody>
      </p:sp>
      <p:sp>
        <p:nvSpPr>
          <p:cNvPr id="8196" name="Rectangle 5"/>
          <p:cNvSpPr>
            <a:spLocks noGrp="1" noChangeArrowheads="1"/>
          </p:cNvSpPr>
          <p:nvPr>
            <p:ph type="title"/>
          </p:nvPr>
        </p:nvSpPr>
        <p:spPr/>
        <p:txBody>
          <a:bodyPr>
            <a:normAutofit fontScale="90000"/>
          </a:bodyPr>
          <a:lstStyle/>
          <a:p>
            <a:pPr algn="ctr" eaLnBrk="1" hangingPunct="1"/>
            <a:r>
              <a:rPr lang="en-US" sz="4000" dirty="0" smtClean="0"/>
              <a:t>Influences on children and young people’s </a:t>
            </a:r>
            <a:r>
              <a:rPr lang="en-US" sz="4000" dirty="0" err="1" smtClean="0"/>
              <a:t>behaviour</a:t>
            </a:r>
            <a:endParaRPr lang="en-GB" sz="40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 calcmode="lin" valueType="num">
                                      <p:cBhvr additive="base">
                                        <p:cTn id="7" dur="1000" fill="hold"/>
                                        <p:tgtEl>
                                          <p:spTgt spid="19459">
                                            <p:txEl>
                                              <p:pRg st="0" end="0"/>
                                            </p:txEl>
                                          </p:spTgt>
                                        </p:tgtEl>
                                        <p:attrNameLst>
                                          <p:attrName>ppt_x</p:attrName>
                                        </p:attrNameLst>
                                      </p:cBhvr>
                                      <p:tavLst>
                                        <p:tav tm="0">
                                          <p:val>
                                            <p:strVal val="1+#ppt_w/2"/>
                                          </p:val>
                                        </p:tav>
                                        <p:tav tm="100000">
                                          <p:val>
                                            <p:strVal val="#ppt_x"/>
                                          </p:val>
                                        </p:tav>
                                      </p:tavLst>
                                    </p:anim>
                                    <p:anim calcmode="lin" valueType="num">
                                      <p:cBhvr additive="base">
                                        <p:cTn id="8" dur="1000" fill="hold"/>
                                        <p:tgtEl>
                                          <p:spTgt spid="1945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19459">
                                            <p:txEl>
                                              <p:pRg st="3" end="3"/>
                                            </p:txEl>
                                          </p:spTgt>
                                        </p:tgtEl>
                                        <p:attrNameLst>
                                          <p:attrName>style.visibility</p:attrName>
                                        </p:attrNameLst>
                                      </p:cBhvr>
                                      <p:to>
                                        <p:strVal val="visible"/>
                                      </p:to>
                                    </p:set>
                                    <p:anim calcmode="lin" valueType="num">
                                      <p:cBhvr additive="base">
                                        <p:cTn id="13" dur="1000" fill="hold"/>
                                        <p:tgtEl>
                                          <p:spTgt spid="19459">
                                            <p:txEl>
                                              <p:pRg st="3" end="3"/>
                                            </p:txEl>
                                          </p:spTgt>
                                        </p:tgtEl>
                                        <p:attrNameLst>
                                          <p:attrName>ppt_x</p:attrName>
                                        </p:attrNameLst>
                                      </p:cBhvr>
                                      <p:tavLst>
                                        <p:tav tm="0">
                                          <p:val>
                                            <p:strVal val="1+#ppt_w/2"/>
                                          </p:val>
                                        </p:tav>
                                        <p:tav tm="100000">
                                          <p:val>
                                            <p:strVal val="#ppt_x"/>
                                          </p:val>
                                        </p:tav>
                                      </p:tavLst>
                                    </p:anim>
                                    <p:anim calcmode="lin" valueType="num">
                                      <p:cBhvr additive="base">
                                        <p:cTn id="14" dur="1000" fill="hold"/>
                                        <p:tgtEl>
                                          <p:spTgt spid="19459">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00808"/>
            <a:ext cx="8229600" cy="4306483"/>
          </a:xfrm>
        </p:spPr>
        <p:txBody>
          <a:bodyPr/>
          <a:lstStyle/>
          <a:p>
            <a:r>
              <a:rPr lang="en-GB" dirty="0" smtClean="0"/>
              <a:t>Children may observe parents who are:</a:t>
            </a:r>
          </a:p>
          <a:p>
            <a:endParaRPr lang="en-GB" dirty="0" smtClean="0"/>
          </a:p>
          <a:p>
            <a:pPr>
              <a:lnSpc>
                <a:spcPct val="90000"/>
              </a:lnSpc>
            </a:pPr>
            <a:r>
              <a:rPr lang="en-US" sz="2800" b="1" dirty="0" smtClean="0"/>
              <a:t>Assertive</a:t>
            </a:r>
            <a:r>
              <a:rPr lang="en-US" sz="2800" dirty="0" smtClean="0"/>
              <a:t>: sensitive to their own and other people’s </a:t>
            </a:r>
            <a:r>
              <a:rPr lang="en-US" sz="2800" dirty="0" smtClean="0"/>
              <a:t>needs</a:t>
            </a:r>
          </a:p>
          <a:p>
            <a:pPr>
              <a:lnSpc>
                <a:spcPct val="90000"/>
              </a:lnSpc>
              <a:buNone/>
            </a:pPr>
            <a:endParaRPr lang="en-US" sz="2800" dirty="0" smtClean="0"/>
          </a:p>
          <a:p>
            <a:pPr>
              <a:lnSpc>
                <a:spcPct val="90000"/>
              </a:lnSpc>
            </a:pPr>
            <a:r>
              <a:rPr lang="en-US" sz="2800" b="1" dirty="0" smtClean="0"/>
              <a:t>Passive:</a:t>
            </a:r>
            <a:r>
              <a:rPr lang="en-US" sz="2800" dirty="0" smtClean="0"/>
              <a:t> too sensitive to other people’s needs so </a:t>
            </a:r>
            <a:r>
              <a:rPr lang="en-US" sz="2800" dirty="0" smtClean="0"/>
              <a:t>ignore </a:t>
            </a:r>
            <a:r>
              <a:rPr lang="en-US" sz="2800" dirty="0" smtClean="0"/>
              <a:t>their own </a:t>
            </a:r>
            <a:r>
              <a:rPr lang="en-US" sz="2800" dirty="0" smtClean="0"/>
              <a:t>needs</a:t>
            </a:r>
          </a:p>
          <a:p>
            <a:pPr>
              <a:lnSpc>
                <a:spcPct val="90000"/>
              </a:lnSpc>
              <a:buNone/>
            </a:pPr>
            <a:endParaRPr lang="en-US" sz="2800" dirty="0" smtClean="0"/>
          </a:p>
          <a:p>
            <a:pPr>
              <a:lnSpc>
                <a:spcPct val="90000"/>
              </a:lnSpc>
            </a:pPr>
            <a:r>
              <a:rPr lang="en-US" sz="2800" b="1" dirty="0" smtClean="0"/>
              <a:t>Aggressive:</a:t>
            </a:r>
            <a:r>
              <a:rPr lang="en-US" sz="2800" dirty="0" smtClean="0"/>
              <a:t> obsessed with own needs so ignore other people’s needs</a:t>
            </a:r>
          </a:p>
          <a:p>
            <a:endParaRPr lang="en-GB" dirty="0"/>
          </a:p>
        </p:txBody>
      </p:sp>
      <p:sp>
        <p:nvSpPr>
          <p:cNvPr id="3" name="Title 2"/>
          <p:cNvSpPr>
            <a:spLocks noGrp="1"/>
          </p:cNvSpPr>
          <p:nvPr>
            <p:ph type="title"/>
          </p:nvPr>
        </p:nvSpPr>
        <p:spPr/>
        <p:txBody>
          <a:bodyPr>
            <a:normAutofit fontScale="90000"/>
          </a:bodyPr>
          <a:lstStyle/>
          <a:p>
            <a:pPr algn="ctr"/>
            <a:r>
              <a:rPr lang="en-US" sz="4400" b="0" dirty="0" smtClean="0">
                <a:effectLst>
                  <a:outerShdw blurRad="38100" dist="38100" dir="2700000" algn="tl">
                    <a:srgbClr val="000000">
                      <a:alpha val="43137"/>
                    </a:srgbClr>
                  </a:outerShdw>
                </a:effectLst>
              </a:rPr>
              <a:t>Influences on children and young people’s </a:t>
            </a:r>
            <a:r>
              <a:rPr lang="en-US" sz="4400" b="0" dirty="0" err="1" smtClean="0">
                <a:effectLst>
                  <a:outerShdw blurRad="38100" dist="38100" dir="2700000" algn="tl">
                    <a:srgbClr val="000000">
                      <a:alpha val="43137"/>
                    </a:srgbClr>
                  </a:outerShdw>
                </a:effectLst>
              </a:rPr>
              <a:t>behaviour</a:t>
            </a:r>
            <a:endParaRPr lang="en-GB" b="0" dirty="0">
              <a:effectLst>
                <a:outerShdw blurRad="38100" dist="38100" dir="2700000" algn="tl">
                  <a:srgbClr val="000000">
                    <a:alpha val="43137"/>
                  </a:srgbClr>
                </a:outerShdw>
              </a:effectLs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a:xfrm>
            <a:off x="395288" y="2017713"/>
            <a:ext cx="8559800" cy="4114800"/>
          </a:xfrm>
        </p:spPr>
        <p:txBody>
          <a:bodyPr/>
          <a:lstStyle/>
          <a:p>
            <a:pPr eaLnBrk="1" hangingPunct="1">
              <a:buFont typeface="Wingdings" pitchFamily="2" charset="2"/>
              <a:buNone/>
            </a:pPr>
            <a:r>
              <a:rPr lang="en-US" dirty="0" smtClean="0"/>
              <a:t>	Practitioners also need to be aware of negative or traumatic family incidents, which may be experienced by the children and young people with whom they work, and the impact these might have on their cognitive and physical abilities, </a:t>
            </a:r>
            <a:r>
              <a:rPr lang="en-US" dirty="0" err="1" smtClean="0"/>
              <a:t>behaviour</a:t>
            </a:r>
            <a:r>
              <a:rPr lang="en-US" dirty="0" smtClean="0"/>
              <a:t> and emotional responsiveness.</a:t>
            </a:r>
          </a:p>
        </p:txBody>
      </p:sp>
      <p:sp>
        <p:nvSpPr>
          <p:cNvPr id="9218" name="Rectangle 2"/>
          <p:cNvSpPr>
            <a:spLocks noGrp="1" noChangeArrowheads="1"/>
          </p:cNvSpPr>
          <p:nvPr>
            <p:ph type="title"/>
          </p:nvPr>
        </p:nvSpPr>
        <p:spPr/>
        <p:txBody>
          <a:bodyPr>
            <a:normAutofit fontScale="90000"/>
          </a:bodyPr>
          <a:lstStyle/>
          <a:p>
            <a:pPr algn="ctr" eaLnBrk="1" hangingPunct="1"/>
            <a:r>
              <a:rPr lang="en-US" sz="3600" smtClean="0"/>
              <a:t>Other influences on children and young people’s behaviour</a:t>
            </a:r>
            <a:endParaRPr lang="en-GB" sz="3600"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p:cNvSpPr>
            <a:spLocks noGrp="1" noChangeArrowheads="1"/>
          </p:cNvSpPr>
          <p:nvPr>
            <p:ph idx="1"/>
          </p:nvPr>
        </p:nvSpPr>
        <p:spPr>
          <a:xfrm>
            <a:off x="1187450" y="1989138"/>
            <a:ext cx="7488238" cy="4114800"/>
          </a:xfrm>
        </p:spPr>
        <p:txBody>
          <a:bodyPr/>
          <a:lstStyle/>
          <a:p>
            <a:pPr eaLnBrk="1" hangingPunct="1"/>
            <a:r>
              <a:rPr lang="en-US" sz="2800" dirty="0" smtClean="0"/>
              <a:t>Traumatic Incidents</a:t>
            </a:r>
          </a:p>
          <a:p>
            <a:pPr lvl="1" eaLnBrk="1" hangingPunct="1"/>
            <a:r>
              <a:rPr lang="en-US" sz="2400" dirty="0" smtClean="0"/>
              <a:t>Bereavement</a:t>
            </a:r>
          </a:p>
          <a:p>
            <a:pPr lvl="1" eaLnBrk="1" hangingPunct="1"/>
            <a:r>
              <a:rPr lang="en-US" sz="2400" dirty="0" smtClean="0"/>
              <a:t>Serious illness</a:t>
            </a:r>
          </a:p>
          <a:p>
            <a:pPr lvl="1" eaLnBrk="1" hangingPunct="1"/>
            <a:r>
              <a:rPr lang="en-US" sz="2400" dirty="0" smtClean="0"/>
              <a:t>Abuse</a:t>
            </a:r>
          </a:p>
          <a:p>
            <a:pPr eaLnBrk="1" hangingPunct="1"/>
            <a:r>
              <a:rPr lang="en-US" sz="2800" dirty="0" smtClean="0"/>
              <a:t>Other influences</a:t>
            </a:r>
          </a:p>
          <a:p>
            <a:pPr lvl="1" eaLnBrk="1" hangingPunct="1"/>
            <a:r>
              <a:rPr lang="en-US" sz="2400" dirty="0" smtClean="0"/>
              <a:t>Competition</a:t>
            </a:r>
          </a:p>
          <a:p>
            <a:pPr lvl="1" eaLnBrk="1" hangingPunct="1"/>
            <a:r>
              <a:rPr lang="en-US" sz="2400" dirty="0" smtClean="0"/>
              <a:t>Media</a:t>
            </a:r>
          </a:p>
          <a:p>
            <a:pPr lvl="1" eaLnBrk="1" hangingPunct="1"/>
            <a:r>
              <a:rPr lang="en-GB" sz="2400" dirty="0" smtClean="0"/>
              <a:t>Learning difficulties, genetic or hereditary factors</a:t>
            </a:r>
          </a:p>
          <a:p>
            <a:pPr lvl="1" eaLnBrk="1" hangingPunct="1">
              <a:buFont typeface="Wingdings" pitchFamily="2" charset="2"/>
              <a:buNone/>
            </a:pPr>
            <a:endParaRPr lang="en-US" sz="2400" dirty="0" smtClean="0"/>
          </a:p>
        </p:txBody>
      </p:sp>
      <p:sp>
        <p:nvSpPr>
          <p:cNvPr id="10242" name="Rectangle 2"/>
          <p:cNvSpPr>
            <a:spLocks noGrp="1" noChangeArrowheads="1"/>
          </p:cNvSpPr>
          <p:nvPr>
            <p:ph type="title"/>
          </p:nvPr>
        </p:nvSpPr>
        <p:spPr/>
        <p:txBody>
          <a:bodyPr>
            <a:normAutofit fontScale="90000"/>
          </a:bodyPr>
          <a:lstStyle/>
          <a:p>
            <a:pPr algn="ctr" eaLnBrk="1" hangingPunct="1"/>
            <a:r>
              <a:rPr lang="en-US" sz="4000" smtClean="0"/>
              <a:t/>
            </a:r>
            <a:br>
              <a:rPr lang="en-US" sz="4000" smtClean="0"/>
            </a:br>
            <a:r>
              <a:rPr lang="en-US" sz="4000" smtClean="0"/>
              <a:t/>
            </a:r>
            <a:br>
              <a:rPr lang="en-US" sz="4000" smtClean="0"/>
            </a:br>
            <a:r>
              <a:rPr lang="en-US" sz="4000" smtClean="0"/>
              <a:t>Other influences on children and young people’s behaviour</a:t>
            </a:r>
            <a:endParaRPr lang="en-GB" sz="4000" b="1" u="sng"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p:txBody>
          <a:bodyPr/>
          <a:lstStyle/>
          <a:p>
            <a:pPr eaLnBrk="1" hangingPunct="1">
              <a:lnSpc>
                <a:spcPct val="80000"/>
              </a:lnSpc>
            </a:pPr>
            <a:r>
              <a:rPr lang="en-GB" sz="2400" dirty="0" smtClean="0"/>
              <a:t>In the first years of their lives children have </a:t>
            </a:r>
            <a:r>
              <a:rPr lang="en-GB" sz="2400" dirty="0" smtClean="0"/>
              <a:t>much to </a:t>
            </a:r>
            <a:r>
              <a:rPr lang="en-GB" sz="2400" dirty="0" smtClean="0"/>
              <a:t>learn:</a:t>
            </a:r>
          </a:p>
          <a:p>
            <a:pPr eaLnBrk="1" hangingPunct="1">
              <a:lnSpc>
                <a:spcPct val="80000"/>
              </a:lnSpc>
              <a:buFont typeface="Wingdings" pitchFamily="2" charset="2"/>
              <a:buNone/>
            </a:pPr>
            <a:endParaRPr lang="en-GB" sz="2400" dirty="0" smtClean="0"/>
          </a:p>
          <a:p>
            <a:pPr eaLnBrk="1" hangingPunct="1">
              <a:lnSpc>
                <a:spcPct val="80000"/>
              </a:lnSpc>
            </a:pPr>
            <a:r>
              <a:rPr lang="en-GB" sz="2400" dirty="0" smtClean="0"/>
              <a:t>They learn to move around, develop physical skills and start to communicate.</a:t>
            </a:r>
          </a:p>
          <a:p>
            <a:pPr eaLnBrk="1" hangingPunct="1">
              <a:lnSpc>
                <a:spcPct val="80000"/>
              </a:lnSpc>
              <a:buFont typeface="Wingdings" pitchFamily="2" charset="2"/>
              <a:buNone/>
            </a:pPr>
            <a:endParaRPr lang="en-GB" sz="2400" dirty="0" smtClean="0"/>
          </a:p>
          <a:p>
            <a:pPr eaLnBrk="1" hangingPunct="1">
              <a:lnSpc>
                <a:spcPct val="80000"/>
              </a:lnSpc>
            </a:pPr>
            <a:r>
              <a:rPr lang="en-GB" sz="2400" dirty="0" smtClean="0"/>
              <a:t>They also have to learn behaviour which is acceptable to the society that they live in.</a:t>
            </a:r>
          </a:p>
          <a:p>
            <a:pPr eaLnBrk="1" hangingPunct="1">
              <a:lnSpc>
                <a:spcPct val="80000"/>
              </a:lnSpc>
              <a:buFont typeface="Wingdings" pitchFamily="2" charset="2"/>
              <a:buNone/>
            </a:pPr>
            <a:endParaRPr lang="en-GB" sz="2400" dirty="0" smtClean="0"/>
          </a:p>
          <a:p>
            <a:pPr eaLnBrk="1" hangingPunct="1">
              <a:lnSpc>
                <a:spcPct val="80000"/>
              </a:lnSpc>
            </a:pPr>
            <a:r>
              <a:rPr lang="en-GB" sz="2400" dirty="0" smtClean="0"/>
              <a:t>Children are not born with self-control or consideration for others.</a:t>
            </a:r>
            <a:endParaRPr lang="en-US" sz="2400" dirty="0" smtClean="0"/>
          </a:p>
        </p:txBody>
      </p:sp>
      <p:sp>
        <p:nvSpPr>
          <p:cNvPr id="11266" name="Rectangle 2"/>
          <p:cNvSpPr>
            <a:spLocks noGrp="1" noChangeArrowheads="1"/>
          </p:cNvSpPr>
          <p:nvPr>
            <p:ph type="title"/>
          </p:nvPr>
        </p:nvSpPr>
        <p:spPr/>
        <p:txBody>
          <a:bodyPr/>
          <a:lstStyle/>
          <a:p>
            <a:pPr eaLnBrk="1" hangingPunct="1"/>
            <a:r>
              <a:rPr lang="en-GB" sz="3600" smtClean="0"/>
              <a:t>Understanding children’s behaviour</a:t>
            </a:r>
            <a:endParaRPr lang="en-US" sz="360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468313" y="1556792"/>
            <a:ext cx="8420100" cy="4474121"/>
          </a:xfrm>
        </p:spPr>
        <p:txBody>
          <a:bodyPr>
            <a:normAutofit/>
          </a:bodyPr>
          <a:lstStyle/>
          <a:p>
            <a:pPr eaLnBrk="1" hangingPunct="1">
              <a:lnSpc>
                <a:spcPct val="80000"/>
              </a:lnSpc>
            </a:pPr>
            <a:r>
              <a:rPr lang="en-GB" sz="2400" dirty="0" smtClean="0"/>
              <a:t>There is no rule book to give to children or parents when children are born.</a:t>
            </a:r>
          </a:p>
          <a:p>
            <a:pPr eaLnBrk="1" hangingPunct="1">
              <a:lnSpc>
                <a:spcPct val="80000"/>
              </a:lnSpc>
            </a:pPr>
            <a:endParaRPr lang="en-GB" sz="2400" dirty="0" smtClean="0"/>
          </a:p>
          <a:p>
            <a:pPr eaLnBrk="1" hangingPunct="1">
              <a:lnSpc>
                <a:spcPct val="80000"/>
              </a:lnSpc>
            </a:pPr>
            <a:r>
              <a:rPr lang="en-GB" sz="2400" dirty="0" smtClean="0"/>
              <a:t>Each society and family tends to have its own rules and boundaries.</a:t>
            </a:r>
          </a:p>
          <a:p>
            <a:pPr eaLnBrk="1" hangingPunct="1">
              <a:lnSpc>
                <a:spcPct val="80000"/>
              </a:lnSpc>
            </a:pPr>
            <a:endParaRPr lang="en-GB" sz="2400" dirty="0" smtClean="0"/>
          </a:p>
          <a:p>
            <a:pPr eaLnBrk="1" hangingPunct="1">
              <a:lnSpc>
                <a:spcPct val="80000"/>
              </a:lnSpc>
            </a:pPr>
            <a:r>
              <a:rPr lang="en-GB" sz="2400" dirty="0" smtClean="0"/>
              <a:t>Different childcare and education, leisure and recreation settings also have their own rules and boundaries.</a:t>
            </a:r>
          </a:p>
          <a:p>
            <a:pPr eaLnBrk="1" hangingPunct="1">
              <a:lnSpc>
                <a:spcPct val="80000"/>
              </a:lnSpc>
              <a:buFont typeface="Wingdings" pitchFamily="2" charset="2"/>
              <a:buNone/>
            </a:pPr>
            <a:endParaRPr lang="en-GB" sz="2400" dirty="0" smtClean="0"/>
          </a:p>
          <a:p>
            <a:pPr eaLnBrk="1" hangingPunct="1">
              <a:lnSpc>
                <a:spcPct val="80000"/>
              </a:lnSpc>
            </a:pPr>
            <a:r>
              <a:rPr lang="en-GB" sz="2400" dirty="0" smtClean="0"/>
              <a:t>Practitioners may have different expectations of behaviour, based on their own experiences or culture.</a:t>
            </a:r>
            <a:endParaRPr lang="en-US" sz="2400" dirty="0" smtClean="0"/>
          </a:p>
        </p:txBody>
      </p:sp>
      <p:sp>
        <p:nvSpPr>
          <p:cNvPr id="12290" name="Rectangle 2"/>
          <p:cNvSpPr>
            <a:spLocks noGrp="1" noChangeArrowheads="1"/>
          </p:cNvSpPr>
          <p:nvPr>
            <p:ph type="title"/>
          </p:nvPr>
        </p:nvSpPr>
        <p:spPr/>
        <p:txBody>
          <a:bodyPr/>
          <a:lstStyle/>
          <a:p>
            <a:pPr eaLnBrk="1" hangingPunct="1"/>
            <a:r>
              <a:rPr lang="en-GB" sz="4000" smtClean="0"/>
              <a:t>Expectations of behaviour</a:t>
            </a:r>
            <a:endParaRPr lang="en-US" sz="4000"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67544" y="332656"/>
            <a:ext cx="8229600" cy="1143000"/>
          </a:xfrm>
        </p:spPr>
        <p:txBody>
          <a:bodyPr>
            <a:normAutofit fontScale="90000"/>
          </a:bodyPr>
          <a:lstStyle/>
          <a:p>
            <a:pPr algn="ctr"/>
            <a:r>
              <a:rPr lang="en-GB" sz="3200" dirty="0" smtClean="0"/>
              <a:t/>
            </a:r>
            <a:br>
              <a:rPr lang="en-GB" sz="3200" dirty="0" smtClean="0"/>
            </a:br>
            <a:r>
              <a:rPr lang="en-GB" sz="3200" dirty="0" smtClean="0"/>
              <a:t/>
            </a:r>
            <a:br>
              <a:rPr lang="en-GB" sz="3200" dirty="0" smtClean="0"/>
            </a:br>
            <a:r>
              <a:rPr lang="en-GB" sz="3200" dirty="0" smtClean="0"/>
              <a:t> </a:t>
            </a:r>
            <a:r>
              <a:rPr lang="en-GB" sz="3600" dirty="0" smtClean="0"/>
              <a:t>Expectations of behaviour vary between culture and change over time </a:t>
            </a:r>
            <a:r>
              <a:rPr lang="en-GB" sz="3200" dirty="0" smtClean="0"/>
              <a:t/>
            </a:r>
            <a:br>
              <a:rPr lang="en-GB" sz="3200" dirty="0" smtClean="0"/>
            </a:br>
            <a:r>
              <a:rPr lang="en-GB" sz="4000" dirty="0" smtClean="0"/>
              <a:t/>
            </a:r>
            <a:br>
              <a:rPr lang="en-GB" sz="4000" dirty="0" smtClean="0"/>
            </a:br>
            <a:endParaRPr lang="en-US" sz="3200" dirty="0" smtClean="0"/>
          </a:p>
        </p:txBody>
      </p:sp>
      <p:sp>
        <p:nvSpPr>
          <p:cNvPr id="8195" name="Rectangle 3"/>
          <p:cNvSpPr>
            <a:spLocks noGrp="1" noChangeArrowheads="1"/>
          </p:cNvSpPr>
          <p:nvPr>
            <p:ph sz="quarter" idx="2"/>
          </p:nvPr>
        </p:nvSpPr>
        <p:spPr>
          <a:xfrm>
            <a:off x="457200" y="1700807"/>
            <a:ext cx="4040188" cy="2376265"/>
          </a:xfrm>
        </p:spPr>
        <p:txBody>
          <a:bodyPr/>
          <a:lstStyle/>
          <a:p>
            <a:pPr eaLnBrk="1" hangingPunct="1">
              <a:lnSpc>
                <a:spcPct val="80000"/>
              </a:lnSpc>
            </a:pPr>
            <a:r>
              <a:rPr lang="en-GB" sz="2400" dirty="0" smtClean="0"/>
              <a:t>30 years ago it was considered rude to eat in the street</a:t>
            </a:r>
          </a:p>
          <a:p>
            <a:pPr eaLnBrk="1" hangingPunct="1">
              <a:lnSpc>
                <a:spcPct val="80000"/>
              </a:lnSpc>
              <a:buFont typeface="Wingdings" pitchFamily="2" charset="2"/>
              <a:buNone/>
            </a:pPr>
            <a:endParaRPr lang="en-GB" sz="2400" dirty="0" smtClean="0"/>
          </a:p>
          <a:p>
            <a:pPr eaLnBrk="1" hangingPunct="1">
              <a:lnSpc>
                <a:spcPct val="80000"/>
              </a:lnSpc>
            </a:pPr>
            <a:endParaRPr lang="en-GB" sz="2400" dirty="0" smtClean="0"/>
          </a:p>
        </p:txBody>
      </p:sp>
      <p:sp>
        <p:nvSpPr>
          <p:cNvPr id="8196" name="Rectangle 4"/>
          <p:cNvSpPr>
            <a:spLocks noGrp="1" noChangeArrowheads="1"/>
          </p:cNvSpPr>
          <p:nvPr>
            <p:ph sz="quarter" idx="4"/>
          </p:nvPr>
        </p:nvSpPr>
        <p:spPr>
          <a:xfrm>
            <a:off x="4645025" y="1628800"/>
            <a:ext cx="4041775" cy="3757257"/>
          </a:xfrm>
        </p:spPr>
        <p:txBody>
          <a:bodyPr/>
          <a:lstStyle/>
          <a:p>
            <a:pPr eaLnBrk="1" hangingPunct="1">
              <a:lnSpc>
                <a:spcPct val="80000"/>
              </a:lnSpc>
            </a:pPr>
            <a:r>
              <a:rPr lang="en-GB" sz="2400" dirty="0" smtClean="0"/>
              <a:t>These days many people eat as they walk along</a:t>
            </a:r>
          </a:p>
          <a:p>
            <a:pPr eaLnBrk="1" hangingPunct="1">
              <a:lnSpc>
                <a:spcPct val="80000"/>
              </a:lnSpc>
              <a:buFont typeface="Wingdings" pitchFamily="2" charset="2"/>
              <a:buNone/>
            </a:pPr>
            <a:endParaRPr lang="en-GB" sz="2400" dirty="0" smtClean="0"/>
          </a:p>
        </p:txBody>
      </p:sp>
      <p:sp>
        <p:nvSpPr>
          <p:cNvPr id="13317" name="Text Box 5"/>
          <p:cNvSpPr txBox="1">
            <a:spLocks noChangeArrowheads="1"/>
          </p:cNvSpPr>
          <p:nvPr/>
        </p:nvSpPr>
        <p:spPr bwMode="auto">
          <a:xfrm>
            <a:off x="482600" y="4941888"/>
            <a:ext cx="7977188" cy="366712"/>
          </a:xfrm>
          <a:prstGeom prst="rect">
            <a:avLst/>
          </a:prstGeom>
          <a:noFill/>
          <a:ln w="9525">
            <a:noFill/>
            <a:miter lim="800000"/>
            <a:headEnd/>
            <a:tailEnd/>
          </a:ln>
        </p:spPr>
        <p:txBody>
          <a:bodyPr>
            <a:spAutoFit/>
          </a:bodyPr>
          <a:lstStyle/>
          <a:p>
            <a:pPr>
              <a:spcBef>
                <a:spcPct val="50000"/>
              </a:spcBef>
            </a:pPr>
            <a:endParaRPr lang="en-GB">
              <a:latin typeface="Arial" charset="0"/>
            </a:endParaRPr>
          </a:p>
        </p:txBody>
      </p:sp>
      <p:pic>
        <p:nvPicPr>
          <p:cNvPr id="8" name="Picture 7" descr="Eating at table.jpg"/>
          <p:cNvPicPr>
            <a:picLocks noChangeAspect="1"/>
          </p:cNvPicPr>
          <p:nvPr/>
        </p:nvPicPr>
        <p:blipFill>
          <a:blip r:embed="rId2" cstate="print"/>
          <a:stretch>
            <a:fillRect/>
          </a:stretch>
        </p:blipFill>
        <p:spPr>
          <a:xfrm>
            <a:off x="539552" y="3356992"/>
            <a:ext cx="3765922" cy="2347071"/>
          </a:xfrm>
          <a:prstGeom prst="rect">
            <a:avLst/>
          </a:prstGeom>
        </p:spPr>
      </p:pic>
      <p:pic>
        <p:nvPicPr>
          <p:cNvPr id="10" name="Picture 9" descr="eating and walking.jpg"/>
          <p:cNvPicPr>
            <a:picLocks noChangeAspect="1"/>
          </p:cNvPicPr>
          <p:nvPr/>
        </p:nvPicPr>
        <p:blipFill>
          <a:blip r:embed="rId3" cstate="print"/>
          <a:stretch>
            <a:fillRect/>
          </a:stretch>
        </p:blipFill>
        <p:spPr>
          <a:xfrm>
            <a:off x="4860032" y="3356992"/>
            <a:ext cx="3493750" cy="2376264"/>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smtClean="0"/>
              <a:t>Expectations of behaviour vary between culture and change over time</a:t>
            </a:r>
            <a:endParaRPr lang="en-GB" sz="3200" dirty="0"/>
          </a:p>
        </p:txBody>
      </p:sp>
      <p:sp>
        <p:nvSpPr>
          <p:cNvPr id="5" name="Content Placeholder 4"/>
          <p:cNvSpPr>
            <a:spLocks noGrp="1"/>
          </p:cNvSpPr>
          <p:nvPr>
            <p:ph sz="quarter" idx="2"/>
          </p:nvPr>
        </p:nvSpPr>
        <p:spPr/>
        <p:txBody>
          <a:bodyPr/>
          <a:lstStyle/>
          <a:p>
            <a:r>
              <a:rPr lang="en-GB" dirty="0" smtClean="0"/>
              <a:t>In some cultures people eat with their fingers or by lifting bowls off the table to eat from.</a:t>
            </a:r>
          </a:p>
          <a:p>
            <a:pPr>
              <a:buNone/>
            </a:pPr>
            <a:endParaRPr lang="en-GB" dirty="0" smtClean="0"/>
          </a:p>
          <a:p>
            <a:endParaRPr lang="en-GB" dirty="0" smtClean="0"/>
          </a:p>
          <a:p>
            <a:r>
              <a:rPr lang="en-GB" dirty="0" smtClean="0"/>
              <a:t>In others these are considered rude, or bad table manners</a:t>
            </a:r>
            <a:endParaRPr lang="en-US" dirty="0" smtClean="0"/>
          </a:p>
          <a:p>
            <a:endParaRPr lang="en-GB" dirty="0" smtClean="0"/>
          </a:p>
          <a:p>
            <a:endParaRPr lang="en-GB" dirty="0"/>
          </a:p>
        </p:txBody>
      </p:sp>
      <p:pic>
        <p:nvPicPr>
          <p:cNvPr id="7" name="Content Placeholder 6" descr="eating with chopsticks.jpg"/>
          <p:cNvPicPr>
            <a:picLocks noGrp="1" noChangeAspect="1"/>
          </p:cNvPicPr>
          <p:nvPr>
            <p:ph sz="quarter" idx="4"/>
          </p:nvPr>
        </p:nvPicPr>
        <p:blipFill>
          <a:blip r:embed="rId2" cstate="print"/>
          <a:stretch>
            <a:fillRect/>
          </a:stretch>
        </p:blipFill>
        <p:spPr>
          <a:xfrm>
            <a:off x="4788024" y="4077072"/>
            <a:ext cx="3969767" cy="2377700"/>
          </a:xfrm>
        </p:spPr>
      </p:pic>
      <p:pic>
        <p:nvPicPr>
          <p:cNvPr id="8" name="Picture 7" descr="eating cuury.jpg"/>
          <p:cNvPicPr>
            <a:picLocks noChangeAspect="1"/>
          </p:cNvPicPr>
          <p:nvPr/>
        </p:nvPicPr>
        <p:blipFill>
          <a:blip r:embed="rId3" cstate="print"/>
          <a:stretch>
            <a:fillRect/>
          </a:stretch>
        </p:blipFill>
        <p:spPr>
          <a:xfrm>
            <a:off x="4788024" y="1556792"/>
            <a:ext cx="3960440" cy="2266840"/>
          </a:xfrm>
          <a:prstGeom prst="rect">
            <a:avLst/>
          </a:prstGeo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323850" y="1556792"/>
            <a:ext cx="8631238" cy="4547146"/>
          </a:xfrm>
        </p:spPr>
        <p:txBody>
          <a:bodyPr/>
          <a:lstStyle/>
          <a:p>
            <a:pPr eaLnBrk="1" hangingPunct="1">
              <a:lnSpc>
                <a:spcPct val="80000"/>
              </a:lnSpc>
            </a:pPr>
            <a:r>
              <a:rPr lang="en-GB" sz="2800" dirty="0" smtClean="0"/>
              <a:t>Never assume that your personal expectations will be the same as those in your setting.</a:t>
            </a:r>
          </a:p>
          <a:p>
            <a:pPr eaLnBrk="1" hangingPunct="1">
              <a:lnSpc>
                <a:spcPct val="80000"/>
              </a:lnSpc>
            </a:pPr>
            <a:endParaRPr lang="en-GB" sz="2800" dirty="0" smtClean="0"/>
          </a:p>
          <a:p>
            <a:pPr eaLnBrk="1" hangingPunct="1">
              <a:lnSpc>
                <a:spcPct val="80000"/>
              </a:lnSpc>
            </a:pPr>
            <a:r>
              <a:rPr lang="en-GB" sz="2800" dirty="0" smtClean="0"/>
              <a:t>Most childcare, education and youth work settings have a written or verbal policy on behaviour.</a:t>
            </a:r>
          </a:p>
          <a:p>
            <a:pPr eaLnBrk="1" hangingPunct="1">
              <a:lnSpc>
                <a:spcPct val="80000"/>
              </a:lnSpc>
            </a:pPr>
            <a:endParaRPr lang="en-GB" sz="2800" dirty="0" smtClean="0"/>
          </a:p>
          <a:p>
            <a:pPr eaLnBrk="1" hangingPunct="1">
              <a:lnSpc>
                <a:spcPct val="80000"/>
              </a:lnSpc>
            </a:pPr>
            <a:r>
              <a:rPr lang="en-GB" sz="2800" dirty="0" smtClean="0"/>
              <a:t>Practitioners working with children or young people need to find </a:t>
            </a:r>
            <a:r>
              <a:rPr lang="en-GB" sz="2800" dirty="0" smtClean="0"/>
              <a:t>out what the policy of </a:t>
            </a:r>
            <a:r>
              <a:rPr lang="en-GB" sz="2800" dirty="0" smtClean="0"/>
              <a:t>the</a:t>
            </a:r>
            <a:r>
              <a:rPr lang="en-GB" sz="2800" dirty="0" smtClean="0"/>
              <a:t> </a:t>
            </a:r>
            <a:r>
              <a:rPr lang="en-GB" sz="2800" dirty="0" smtClean="0"/>
              <a:t>setting </a:t>
            </a:r>
            <a:r>
              <a:rPr lang="en-GB" sz="2800" dirty="0" smtClean="0"/>
              <a:t>is in order to ensure a consistent </a:t>
            </a:r>
            <a:r>
              <a:rPr lang="en-GB" sz="2800" dirty="0" err="1" smtClean="0"/>
              <a:t>apporach</a:t>
            </a:r>
            <a:r>
              <a:rPr lang="en-GB" sz="2800" dirty="0" smtClean="0"/>
              <a:t>.</a:t>
            </a:r>
            <a:endParaRPr lang="en-GB" sz="2800" dirty="0" smtClean="0"/>
          </a:p>
          <a:p>
            <a:pPr eaLnBrk="1" hangingPunct="1">
              <a:lnSpc>
                <a:spcPct val="80000"/>
              </a:lnSpc>
            </a:pPr>
            <a:endParaRPr lang="en-GB" sz="2800" dirty="0" smtClean="0"/>
          </a:p>
        </p:txBody>
      </p:sp>
      <p:sp>
        <p:nvSpPr>
          <p:cNvPr id="14338" name="Rectangle 2"/>
          <p:cNvSpPr>
            <a:spLocks noGrp="1" noChangeArrowheads="1"/>
          </p:cNvSpPr>
          <p:nvPr>
            <p:ph type="title"/>
          </p:nvPr>
        </p:nvSpPr>
        <p:spPr/>
        <p:txBody>
          <a:bodyPr/>
          <a:lstStyle/>
          <a:p>
            <a:pPr eaLnBrk="1" hangingPunct="1"/>
            <a:r>
              <a:rPr lang="en-GB" sz="3600" smtClean="0"/>
              <a:t>Expectations of behaviour</a:t>
            </a:r>
            <a:endParaRPr lang="en-US" sz="36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10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102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43">
                                            <p:txEl>
                                              <p:pRg st="2" end="2"/>
                                            </p:txEl>
                                          </p:spTgt>
                                        </p:tgtEl>
                                        <p:attrNameLst>
                                          <p:attrName>style.visibility</p:attrName>
                                        </p:attrNameLst>
                                      </p:cBhvr>
                                      <p:to>
                                        <p:strVal val="visible"/>
                                      </p:to>
                                    </p:set>
                                    <p:anim calcmode="lin" valueType="num">
                                      <p:cBhvr additive="base">
                                        <p:cTn id="13" dur="10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102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anim calcmode="lin" valueType="num">
                                      <p:cBhvr additive="base">
                                        <p:cTn id="19" dur="10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1024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idx="1"/>
          </p:nvPr>
        </p:nvSpPr>
        <p:spPr/>
        <p:txBody>
          <a:bodyPr>
            <a:normAutofit lnSpcReduction="10000"/>
          </a:bodyPr>
          <a:lstStyle/>
          <a:p>
            <a:pPr eaLnBrk="1" hangingPunct="1">
              <a:lnSpc>
                <a:spcPct val="80000"/>
              </a:lnSpc>
            </a:pPr>
            <a:r>
              <a:rPr lang="en-GB" sz="2800" dirty="0" smtClean="0"/>
              <a:t>New or inexperienced practitioners can observe </a:t>
            </a:r>
            <a:r>
              <a:rPr lang="en-GB" sz="2800" dirty="0" smtClean="0"/>
              <a:t>how </a:t>
            </a:r>
            <a:r>
              <a:rPr lang="en-GB" sz="2800" dirty="0" smtClean="0"/>
              <a:t>experienced staff </a:t>
            </a:r>
            <a:r>
              <a:rPr lang="en-GB" sz="2800" dirty="0" smtClean="0"/>
              <a:t>help children and young people to learn what is expected.</a:t>
            </a:r>
          </a:p>
          <a:p>
            <a:pPr eaLnBrk="1" hangingPunct="1">
              <a:lnSpc>
                <a:spcPct val="80000"/>
              </a:lnSpc>
            </a:pPr>
            <a:endParaRPr lang="en-GB" sz="2800" dirty="0" smtClean="0"/>
          </a:p>
          <a:p>
            <a:pPr eaLnBrk="1" hangingPunct="1">
              <a:lnSpc>
                <a:spcPct val="80000"/>
              </a:lnSpc>
            </a:pPr>
            <a:r>
              <a:rPr lang="en-GB" sz="2800" dirty="0" smtClean="0"/>
              <a:t>Parents need to be aware of the setting’s expectations.</a:t>
            </a:r>
          </a:p>
          <a:p>
            <a:pPr eaLnBrk="1" hangingPunct="1">
              <a:lnSpc>
                <a:spcPct val="80000"/>
              </a:lnSpc>
              <a:buFont typeface="Wingdings" pitchFamily="2" charset="2"/>
              <a:buNone/>
            </a:pPr>
            <a:endParaRPr lang="en-GB" sz="2800" dirty="0" smtClean="0"/>
          </a:p>
          <a:p>
            <a:pPr eaLnBrk="1" hangingPunct="1">
              <a:lnSpc>
                <a:spcPct val="90000"/>
              </a:lnSpc>
            </a:pPr>
            <a:r>
              <a:rPr lang="en-GB" sz="2800" dirty="0" smtClean="0"/>
              <a:t>When children and young people show behaviour which is inappropriate in our culture, it is essential that we handle it sensitively.</a:t>
            </a:r>
            <a:endParaRPr lang="en-US" sz="2800" dirty="0" smtClean="0"/>
          </a:p>
          <a:p>
            <a:pPr eaLnBrk="1" hangingPunct="1">
              <a:lnSpc>
                <a:spcPct val="80000"/>
              </a:lnSpc>
            </a:pPr>
            <a:endParaRPr lang="en-US" sz="2800" dirty="0" smtClean="0"/>
          </a:p>
          <a:p>
            <a:pPr eaLnBrk="1" hangingPunct="1">
              <a:lnSpc>
                <a:spcPct val="80000"/>
              </a:lnSpc>
            </a:pPr>
            <a:endParaRPr lang="en-GB" sz="2800" dirty="0" smtClean="0"/>
          </a:p>
        </p:txBody>
      </p:sp>
      <p:sp>
        <p:nvSpPr>
          <p:cNvPr id="15362" name="Rectangle 2"/>
          <p:cNvSpPr>
            <a:spLocks noGrp="1" noChangeArrowheads="1"/>
          </p:cNvSpPr>
          <p:nvPr>
            <p:ph type="title"/>
          </p:nvPr>
        </p:nvSpPr>
        <p:spPr/>
        <p:txBody>
          <a:bodyPr/>
          <a:lstStyle/>
          <a:p>
            <a:pPr eaLnBrk="1" hangingPunct="1"/>
            <a:r>
              <a:rPr lang="en-GB" sz="4000" smtClean="0"/>
              <a:t>Expectations of behaviour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 calcmode="lin" valueType="num">
                                      <p:cBhvr additive="base">
                                        <p:cTn id="7" dur="1000" fill="hold"/>
                                        <p:tgtEl>
                                          <p:spTgt spid="29699">
                                            <p:txEl>
                                              <p:pRg st="0" end="0"/>
                                            </p:txEl>
                                          </p:spTgt>
                                        </p:tgtEl>
                                        <p:attrNameLst>
                                          <p:attrName>ppt_x</p:attrName>
                                        </p:attrNameLst>
                                      </p:cBhvr>
                                      <p:tavLst>
                                        <p:tav tm="0">
                                          <p:val>
                                            <p:strVal val="1+#ppt_w/2"/>
                                          </p:val>
                                        </p:tav>
                                        <p:tav tm="100000">
                                          <p:val>
                                            <p:strVal val="#ppt_x"/>
                                          </p:val>
                                        </p:tav>
                                      </p:tavLst>
                                    </p:anim>
                                    <p:anim calcmode="lin" valueType="num">
                                      <p:cBhvr additive="base">
                                        <p:cTn id="8" dur="1000" fill="hold"/>
                                        <p:tgtEl>
                                          <p:spTgt spid="296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29699">
                                            <p:txEl>
                                              <p:pRg st="2" end="2"/>
                                            </p:txEl>
                                          </p:spTgt>
                                        </p:tgtEl>
                                        <p:attrNameLst>
                                          <p:attrName>style.visibility</p:attrName>
                                        </p:attrNameLst>
                                      </p:cBhvr>
                                      <p:to>
                                        <p:strVal val="visible"/>
                                      </p:to>
                                    </p:set>
                                    <p:anim calcmode="lin" valueType="num">
                                      <p:cBhvr additive="base">
                                        <p:cTn id="13" dur="1000" fill="hold"/>
                                        <p:tgtEl>
                                          <p:spTgt spid="29699">
                                            <p:txEl>
                                              <p:pRg st="2" end="2"/>
                                            </p:txEl>
                                          </p:spTgt>
                                        </p:tgtEl>
                                        <p:attrNameLst>
                                          <p:attrName>ppt_x</p:attrName>
                                        </p:attrNameLst>
                                      </p:cBhvr>
                                      <p:tavLst>
                                        <p:tav tm="0">
                                          <p:val>
                                            <p:strVal val="1+#ppt_w/2"/>
                                          </p:val>
                                        </p:tav>
                                        <p:tav tm="100000">
                                          <p:val>
                                            <p:strVal val="#ppt_x"/>
                                          </p:val>
                                        </p:tav>
                                      </p:tavLst>
                                    </p:anim>
                                    <p:anim calcmode="lin" valueType="num">
                                      <p:cBhvr additive="base">
                                        <p:cTn id="14" dur="1000" fill="hold"/>
                                        <p:tgtEl>
                                          <p:spTgt spid="2969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nodeType="clickEffect">
                                  <p:stCondLst>
                                    <p:cond delay="0"/>
                                  </p:stCondLst>
                                  <p:childTnLst>
                                    <p:set>
                                      <p:cBhvr>
                                        <p:cTn id="18" dur="1" fill="hold">
                                          <p:stCondLst>
                                            <p:cond delay="0"/>
                                          </p:stCondLst>
                                        </p:cTn>
                                        <p:tgtEl>
                                          <p:spTgt spid="29699">
                                            <p:txEl>
                                              <p:pRg st="4" end="4"/>
                                            </p:txEl>
                                          </p:spTgt>
                                        </p:tgtEl>
                                        <p:attrNameLst>
                                          <p:attrName>style.visibility</p:attrName>
                                        </p:attrNameLst>
                                      </p:cBhvr>
                                      <p:to>
                                        <p:strVal val="visible"/>
                                      </p:to>
                                    </p:set>
                                    <p:anim calcmode="lin" valueType="num">
                                      <p:cBhvr additive="base">
                                        <p:cTn id="19" dur="1000" fill="hold"/>
                                        <p:tgtEl>
                                          <p:spTgt spid="29699">
                                            <p:txEl>
                                              <p:pRg st="4" end="4"/>
                                            </p:txEl>
                                          </p:spTgt>
                                        </p:tgtEl>
                                        <p:attrNameLst>
                                          <p:attrName>ppt_x</p:attrName>
                                        </p:attrNameLst>
                                      </p:cBhvr>
                                      <p:tavLst>
                                        <p:tav tm="0">
                                          <p:val>
                                            <p:strVal val="1+#ppt_w/2"/>
                                          </p:val>
                                        </p:tav>
                                        <p:tav tm="100000">
                                          <p:val>
                                            <p:strVal val="#ppt_x"/>
                                          </p:val>
                                        </p:tav>
                                      </p:tavLst>
                                    </p:anim>
                                    <p:anim calcmode="lin" valueType="num">
                                      <p:cBhvr additive="base">
                                        <p:cTn id="20" dur="1000" fill="hold"/>
                                        <p:tgtEl>
                                          <p:spTgt spid="29699">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idx="1"/>
          </p:nvPr>
        </p:nvSpPr>
        <p:spPr>
          <a:xfrm>
            <a:off x="323850" y="1628800"/>
            <a:ext cx="8631238" cy="4503713"/>
          </a:xfrm>
        </p:spPr>
        <p:txBody>
          <a:bodyPr/>
          <a:lstStyle/>
          <a:p>
            <a:pPr eaLnBrk="1" hangingPunct="1">
              <a:buFont typeface="Wingdings" pitchFamily="2" charset="2"/>
              <a:buNone/>
            </a:pPr>
            <a:r>
              <a:rPr lang="en-GB" dirty="0" smtClean="0"/>
              <a:t>	</a:t>
            </a:r>
          </a:p>
          <a:p>
            <a:pPr eaLnBrk="1" hangingPunct="1">
              <a:buFont typeface="Wingdings" pitchFamily="2" charset="2"/>
              <a:buNone/>
            </a:pPr>
            <a:r>
              <a:rPr lang="en-GB" dirty="0" smtClean="0"/>
              <a:t>	In order to have realistic expectations of children and young people’s behaviour it is essential the practitioners have an understanding of child development milestones, and the theories of how behaviour is learned</a:t>
            </a:r>
            <a:r>
              <a:rPr lang="en-GB" dirty="0" smtClean="0"/>
              <a:t>.</a:t>
            </a:r>
          </a:p>
          <a:p>
            <a:pPr eaLnBrk="1" hangingPunct="1">
              <a:buFont typeface="Wingdings" pitchFamily="2" charset="2"/>
              <a:buNone/>
            </a:pPr>
            <a:endParaRPr lang="en-GB" dirty="0" smtClean="0"/>
          </a:p>
          <a:p>
            <a:pPr eaLnBrk="1" hangingPunct="1">
              <a:buFont typeface="Wingdings" pitchFamily="2" charset="2"/>
              <a:buNone/>
            </a:pPr>
            <a:r>
              <a:rPr lang="en-GB" dirty="0" smtClean="0"/>
              <a:t>	Behaviours learned by children and young people can continue to influence their behaviours as adults</a:t>
            </a:r>
            <a:endParaRPr lang="en-GB" dirty="0" smtClean="0"/>
          </a:p>
        </p:txBody>
      </p:sp>
      <p:sp>
        <p:nvSpPr>
          <p:cNvPr id="16386" name="Rectangle 2"/>
          <p:cNvSpPr>
            <a:spLocks noGrp="1" noChangeArrowheads="1"/>
          </p:cNvSpPr>
          <p:nvPr>
            <p:ph type="title"/>
          </p:nvPr>
        </p:nvSpPr>
        <p:spPr/>
        <p:txBody>
          <a:bodyPr/>
          <a:lstStyle/>
          <a:p>
            <a:pPr eaLnBrk="1" hangingPunct="1"/>
            <a:r>
              <a:rPr lang="en-GB" smtClean="0"/>
              <a:t>Expectations of </a:t>
            </a:r>
            <a:r>
              <a:rPr lang="en-GB" smtClean="0"/>
              <a:t>Behaviour</a:t>
            </a:r>
            <a:endParaRPr lang="en-GB" dirty="0" smtClean="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212</TotalTime>
  <Words>617</Words>
  <Application>Microsoft Office PowerPoint</Application>
  <PresentationFormat>On-screen Show (4:3)</PresentationFormat>
  <Paragraphs>97</Paragraphs>
  <Slides>17</Slides>
  <Notes>4</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Concourse</vt:lpstr>
      <vt:lpstr>Slide 1</vt:lpstr>
      <vt:lpstr>What is meant by the term behaviour?</vt:lpstr>
      <vt:lpstr>Observable Behaviour</vt:lpstr>
      <vt:lpstr>Defining children’s and young people’s  behaviour</vt:lpstr>
      <vt:lpstr>What influences our behaviour?</vt:lpstr>
      <vt:lpstr>What influences our behaviour?</vt:lpstr>
      <vt:lpstr>Influences on children and young people’s behaviour</vt:lpstr>
      <vt:lpstr>Influences on children and young people’s behaviour</vt:lpstr>
      <vt:lpstr>Other influences on children and young people’s behaviour</vt:lpstr>
      <vt:lpstr>  Other influences on children and young people’s behaviour</vt:lpstr>
      <vt:lpstr>Understanding children’s behaviour</vt:lpstr>
      <vt:lpstr>Expectations of behaviour</vt:lpstr>
      <vt:lpstr>   Expectations of behaviour vary between culture and change over time   </vt:lpstr>
      <vt:lpstr>Expectations of behaviour vary between culture and change over time</vt:lpstr>
      <vt:lpstr>Expectations of behaviour</vt:lpstr>
      <vt:lpstr>Expectations of behaviour</vt:lpstr>
      <vt:lpstr>Expectations of Behaviour</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Behaviour</dc:title>
  <dc:creator>Karen Hudson</dc:creator>
  <cp:lastModifiedBy>Karen</cp:lastModifiedBy>
  <cp:revision>17</cp:revision>
  <dcterms:created xsi:type="dcterms:W3CDTF">2006-01-07T16:16:05Z</dcterms:created>
  <dcterms:modified xsi:type="dcterms:W3CDTF">2015-02-07T07:14:05Z</dcterms:modified>
</cp:coreProperties>
</file>