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22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23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24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56"/>
  </p:notesMasterIdLst>
  <p:sldIdLst>
    <p:sldId id="382" r:id="rId4"/>
    <p:sldId id="771" r:id="rId5"/>
    <p:sldId id="809" r:id="rId6"/>
    <p:sldId id="1214" r:id="rId7"/>
    <p:sldId id="1215" r:id="rId8"/>
    <p:sldId id="1150" r:id="rId9"/>
    <p:sldId id="1078" r:id="rId10"/>
    <p:sldId id="1033" r:id="rId11"/>
    <p:sldId id="1216" r:id="rId12"/>
    <p:sldId id="810" r:id="rId13"/>
    <p:sldId id="738" r:id="rId14"/>
    <p:sldId id="1168" r:id="rId15"/>
    <p:sldId id="1169" r:id="rId16"/>
    <p:sldId id="1217" r:id="rId17"/>
    <p:sldId id="1218" r:id="rId18"/>
    <p:sldId id="1031" r:id="rId19"/>
    <p:sldId id="1032" r:id="rId20"/>
    <p:sldId id="745" r:id="rId21"/>
    <p:sldId id="822" r:id="rId22"/>
    <p:sldId id="821" r:id="rId23"/>
    <p:sldId id="825" r:id="rId24"/>
    <p:sldId id="1176" r:id="rId25"/>
    <p:sldId id="1219" r:id="rId26"/>
    <p:sldId id="1220" r:id="rId27"/>
    <p:sldId id="1221" r:id="rId28"/>
    <p:sldId id="1222" r:id="rId29"/>
    <p:sldId id="1201" r:id="rId30"/>
    <p:sldId id="1223" r:id="rId31"/>
    <p:sldId id="1224" r:id="rId32"/>
    <p:sldId id="1227" r:id="rId33"/>
    <p:sldId id="1228" r:id="rId34"/>
    <p:sldId id="1225" r:id="rId35"/>
    <p:sldId id="1226" r:id="rId36"/>
    <p:sldId id="751" r:id="rId37"/>
    <p:sldId id="1229" r:id="rId38"/>
    <p:sldId id="1195" r:id="rId39"/>
    <p:sldId id="1230" r:id="rId40"/>
    <p:sldId id="1231" r:id="rId41"/>
    <p:sldId id="1232" r:id="rId42"/>
    <p:sldId id="1233" r:id="rId43"/>
    <p:sldId id="367" r:id="rId44"/>
    <p:sldId id="1235" r:id="rId45"/>
    <p:sldId id="1236" r:id="rId46"/>
    <p:sldId id="1054" r:id="rId47"/>
    <p:sldId id="1055" r:id="rId48"/>
    <p:sldId id="1056" r:id="rId49"/>
    <p:sldId id="1057" r:id="rId50"/>
    <p:sldId id="1062" r:id="rId51"/>
    <p:sldId id="1065" r:id="rId52"/>
    <p:sldId id="1066" r:id="rId53"/>
    <p:sldId id="1067" r:id="rId54"/>
    <p:sldId id="1068" r:id="rId55"/>
  </p:sldIdLst>
  <p:sldSz cx="9144000" cy="6858000" type="screen4x3"/>
  <p:notesSz cx="6858000" cy="9144000"/>
  <p:embeddedFontLst>
    <p:embeddedFont>
      <p:font typeface="GB Pinyinok-D" panose="020B0604020202020204" charset="-122"/>
      <p:regular r:id="rId57"/>
    </p:embeddedFont>
    <p:embeddedFont>
      <p:font typeface="Calibri" panose="020F0502020204030204" pitchFamily="34" charset="0"/>
      <p:regular r:id="rId58"/>
      <p:bold r:id="rId59"/>
      <p:italic r:id="rId60"/>
      <p:boldItalic r:id="rId61"/>
    </p:embeddedFont>
    <p:embeddedFont>
      <p:font typeface="Calibri Light" panose="020F0302020204030204" pitchFamily="34" charset="0"/>
      <p:regular r:id="rId62"/>
      <p:italic r:id="rId63"/>
    </p:embeddedFont>
    <p:embeddedFont>
      <p:font typeface="Microsoft YaHei" panose="020B0503020204020204" pitchFamily="34" charset="-122"/>
      <p:regular r:id="rId64"/>
      <p:bold r:id="rId65"/>
    </p:embeddedFont>
    <p:embeddedFont>
      <p:font typeface="SimSun" panose="02010600030101010101" pitchFamily="2" charset="-122"/>
      <p:regular r:id="rId66"/>
    </p:embeddedFont>
    <p:embeddedFont>
      <p:font typeface="STKaiti" panose="02010600040101010101" pitchFamily="2" charset="-122"/>
      <p:regular r:id="rId67"/>
    </p:embeddedFont>
    <p:embeddedFont>
      <p:font typeface="Wingdings 2" panose="05020102010507070707" pitchFamily="18" charset="2"/>
      <p:regular r:id="rId68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font" Target="fonts/font7.fntdata"/><Relationship Id="rId68" Type="http://schemas.openxmlformats.org/officeDocument/2006/relationships/font" Target="fonts/font12.fntdata"/><Relationship Id="rId7" Type="http://schemas.openxmlformats.org/officeDocument/2006/relationships/slide" Target="slides/slide4.xml"/><Relationship Id="rId71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font" Target="fonts/font2.fntdata"/><Relationship Id="rId66" Type="http://schemas.openxmlformats.org/officeDocument/2006/relationships/font" Target="fonts/font10.fntdata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font" Target="fonts/font1.fntdata"/><Relationship Id="rId61" Type="http://schemas.openxmlformats.org/officeDocument/2006/relationships/font" Target="fonts/font5.fntdata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font" Target="fonts/font4.fntdata"/><Relationship Id="rId65" Type="http://schemas.openxmlformats.org/officeDocument/2006/relationships/font" Target="fonts/font9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notesMaster" Target="notesMasters/notesMaster1.xml"/><Relationship Id="rId64" Type="http://schemas.openxmlformats.org/officeDocument/2006/relationships/font" Target="fonts/font8.fntdata"/><Relationship Id="rId69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font" Target="fonts/font3.fntdata"/><Relationship Id="rId67" Type="http://schemas.openxmlformats.org/officeDocument/2006/relationships/font" Target="fonts/font11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6.fntdata"/><Relationship Id="rId7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2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2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2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24892578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11928499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15873808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  <p:extLst>
      <p:ext uri="{BB962C8B-B14F-4D97-AF65-F5344CB8AC3E}">
        <p14:creationId xmlns:p14="http://schemas.microsoft.com/office/powerpoint/2010/main" val="13044594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20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10342451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现在你房间的门开着吗？电脑开着吗？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5614322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5102354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9263" y="1592263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24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64343121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52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47675" y="1590675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21718021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29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5144349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32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32934838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不是   吗  强调的是后面的。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33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276408447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可以提前设计一下语境做一下问答，之后再让学生读。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35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77115720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36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79608082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51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79593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gif"/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gif"/><Relationship Id="rId2" Type="http://schemas.openxmlformats.org/officeDocument/2006/relationships/image" Target="../media/image26.gif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gif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gif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13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门开着呢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5677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得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7344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qīzi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0785" y="23963"/>
              <a:ext cx="903912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妻子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xuě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雪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7457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零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56457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度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chuān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穿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254757"/>
            <a:ext cx="5741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242875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进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dìdi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弟弟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8912FED5-A562-4023-B60E-67B8ADB1E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6368" y="4338010"/>
            <a:ext cx="57419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79E02C31-ACC4-4C04-B7E0-320E506DDD01}"/>
              </a:ext>
            </a:extLst>
          </p:cNvPr>
          <p:cNvGrpSpPr>
            <a:grpSpLocks/>
          </p:cNvGrpSpPr>
          <p:nvPr/>
        </p:nvGrpSpPr>
        <p:grpSpPr bwMode="auto">
          <a:xfrm>
            <a:off x="778193" y="4341185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C7775FF0-9E92-4B19-B537-CC4B0F0FE8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7D58F83A-5DBA-45D0-A315-F5C624D4F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近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得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雪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xuě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236764" y="188109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妻子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qīzi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零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进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穿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chuān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度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24D3F80-E0BD-4F0F-A79D-3B33A57C77E4}"/>
              </a:ext>
            </a:extLst>
          </p:cNvPr>
          <p:cNvSpPr txBox="1"/>
          <p:nvPr/>
        </p:nvSpPr>
        <p:spPr>
          <a:xfrm>
            <a:off x="444254" y="52632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近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jìn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F963AFC-8234-4F10-A2DD-45D3B3951181}"/>
              </a:ext>
            </a:extLst>
          </p:cNvPr>
          <p:cNvSpPr txBox="1"/>
          <p:nvPr/>
        </p:nvSpPr>
        <p:spPr>
          <a:xfrm>
            <a:off x="5701480" y="552485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弟弟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dìdi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6055439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introduce a complement of result or degree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407121" y="23837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degree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wife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snow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wear/put on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zero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younger brother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enter to/come in/go in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F321CD1-7FD0-4F50-A15F-0C1A97ECC83B}"/>
              </a:ext>
            </a:extLst>
          </p:cNvPr>
          <p:cNvSpPr txBox="1"/>
          <p:nvPr/>
        </p:nvSpPr>
        <p:spPr>
          <a:xfrm>
            <a:off x="4718409" y="578810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near, close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360745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3" grpId="0"/>
      <p:bldP spid="15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distinguish these characters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雨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雪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进 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  <a:r>
              <a:rPr lang="zh-CN" altLang="en-US" sz="3600" dirty="0">
                <a:solidFill>
                  <a:srgbClr val="0070C0"/>
                </a:solidFill>
              </a:rPr>
              <a:t> 近</a:t>
            </a:r>
            <a:r>
              <a:rPr lang="en-US" altLang="zh-CN" sz="3600" dirty="0">
                <a:solidFill>
                  <a:srgbClr val="0070C0"/>
                </a:solidFill>
              </a:rPr>
              <a:t>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第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弟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  <a:p>
            <a:endParaRPr lang="en-US" altLang="zh-CN" sz="3600" dirty="0">
              <a:solidFill>
                <a:srgbClr val="0070C0"/>
              </a:solidFill>
            </a:endParaRPr>
          </a:p>
          <a:p>
            <a:r>
              <a:rPr lang="zh-CN" altLang="en-US" sz="3600" dirty="0">
                <a:solidFill>
                  <a:srgbClr val="0070C0"/>
                </a:solidFill>
              </a:rPr>
              <a:t>真</a:t>
            </a:r>
            <a:r>
              <a:rPr lang="en-US" altLang="zh-CN" sz="3600" dirty="0">
                <a:solidFill>
                  <a:srgbClr val="0070C0"/>
                </a:solidFill>
              </a:rPr>
              <a:t>______</a:t>
            </a:r>
            <a:r>
              <a:rPr lang="zh-CN" altLang="en-US" sz="3600" dirty="0">
                <a:solidFill>
                  <a:srgbClr val="0070C0"/>
                </a:solidFill>
              </a:rPr>
              <a:t>直</a:t>
            </a:r>
            <a:r>
              <a:rPr lang="en-US" altLang="zh-CN" sz="3600" dirty="0">
                <a:solidFill>
                  <a:srgbClr val="0070C0"/>
                </a:solidFill>
              </a:rPr>
              <a:t>_____</a:t>
            </a:r>
          </a:p>
        </p:txBody>
      </p:sp>
    </p:spTree>
    <p:extLst>
      <p:ext uri="{BB962C8B-B14F-4D97-AF65-F5344CB8AC3E}">
        <p14:creationId xmlns:p14="http://schemas.microsoft.com/office/powerpoint/2010/main" val="1297370481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5729272B-C46D-4E8F-B9E1-19735F4697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9950" y="771524"/>
            <a:ext cx="7390130" cy="5363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7184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着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91723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手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542409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拿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112562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qiānbǐ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铅笔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73930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班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长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254757"/>
            <a:ext cx="8082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242875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笑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bīnguǎn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宾馆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8912FED5-A562-4023-B60E-67B8ADB1E0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327" y="4315642"/>
            <a:ext cx="91884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yìzhí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79E02C31-ACC4-4C04-B7E0-320E506DDD01}"/>
              </a:ext>
            </a:extLst>
          </p:cNvPr>
          <p:cNvGrpSpPr>
            <a:grpSpLocks/>
          </p:cNvGrpSpPr>
          <p:nvPr/>
        </p:nvGrpSpPr>
        <p:grpSpPr bwMode="auto">
          <a:xfrm>
            <a:off x="551152" y="4318817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C7775FF0-9E92-4B19-B537-CC4B0F0FE8C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7D58F83A-5DBA-45D0-A315-F5C624D4F2F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一直</a:t>
              </a:r>
              <a:endParaRPr lang="zh-CN" altLang="en-US" dirty="0"/>
            </a:p>
          </p:txBody>
        </p:sp>
      </p:grpSp>
      <p:sp>
        <p:nvSpPr>
          <p:cNvPr id="63" name="文本框 141">
            <a:extLst>
              <a:ext uri="{FF2B5EF4-FFF2-40B4-BE49-F238E27FC236}">
                <a16:creationId xmlns:a16="http://schemas.microsoft.com/office/drawing/2014/main" id="{32078EE0-4ADB-4AF6-80F3-55EE9B2BB4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4278742"/>
            <a:ext cx="188818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4" name="组合 4">
            <a:extLst>
              <a:ext uri="{FF2B5EF4-FFF2-40B4-BE49-F238E27FC236}">
                <a16:creationId xmlns:a16="http://schemas.microsoft.com/office/drawing/2014/main" id="{30D4D5EC-6129-427F-8C13-369DD04204DF}"/>
              </a:ext>
            </a:extLst>
          </p:cNvPr>
          <p:cNvGrpSpPr>
            <a:grpSpLocks/>
          </p:cNvGrpSpPr>
          <p:nvPr/>
        </p:nvGrpSpPr>
        <p:grpSpPr bwMode="auto">
          <a:xfrm>
            <a:off x="5138578" y="4253254"/>
            <a:ext cx="1363821" cy="555515"/>
            <a:chOff x="0" y="0"/>
            <a:chExt cx="1338943" cy="529187"/>
          </a:xfrm>
        </p:grpSpPr>
        <p:sp>
          <p:nvSpPr>
            <p:cNvPr id="65" name="圆角矩形 33">
              <a:extLst>
                <a:ext uri="{FF2B5EF4-FFF2-40B4-BE49-F238E27FC236}">
                  <a16:creationId xmlns:a16="http://schemas.microsoft.com/office/drawing/2014/main" id="{E422FC5A-2C55-448D-A2C1-DF653DBD66E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6" name="文本框 85">
              <a:extLst>
                <a:ext uri="{FF2B5EF4-FFF2-40B4-BE49-F238E27FC236}">
                  <a16:creationId xmlns:a16="http://schemas.microsoft.com/office/drawing/2014/main" id="{B8EEE0FD-C5EE-468C-A050-405B5F91A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32876" cy="50086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往</a:t>
              </a:r>
              <a:endParaRPr lang="zh-CN" altLang="en-US" dirty="0"/>
            </a:p>
          </p:txBody>
        </p:sp>
      </p:grpSp>
      <p:sp>
        <p:nvSpPr>
          <p:cNvPr id="67" name="文本框 141">
            <a:extLst>
              <a:ext uri="{FF2B5EF4-FFF2-40B4-BE49-F238E27FC236}">
                <a16:creationId xmlns:a16="http://schemas.microsoft.com/office/drawing/2014/main" id="{E570CF05-4228-4CE2-803F-7FF5E330BB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327" y="5502437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lùkǒu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8" name="组合 4">
            <a:extLst>
              <a:ext uri="{FF2B5EF4-FFF2-40B4-BE49-F238E27FC236}">
                <a16:creationId xmlns:a16="http://schemas.microsoft.com/office/drawing/2014/main" id="{23642A43-851F-428A-A7A5-09411D7B436D}"/>
              </a:ext>
            </a:extLst>
          </p:cNvPr>
          <p:cNvGrpSpPr>
            <a:grpSpLocks/>
          </p:cNvGrpSpPr>
          <p:nvPr/>
        </p:nvGrpSpPr>
        <p:grpSpPr bwMode="auto">
          <a:xfrm>
            <a:off x="636271" y="5477884"/>
            <a:ext cx="1339850" cy="542413"/>
            <a:chOff x="0" y="0"/>
            <a:chExt cx="1338943" cy="541885"/>
          </a:xfrm>
        </p:grpSpPr>
        <p:sp>
          <p:nvSpPr>
            <p:cNvPr id="69" name="圆角矩形 33">
              <a:extLst>
                <a:ext uri="{FF2B5EF4-FFF2-40B4-BE49-F238E27FC236}">
                  <a16:creationId xmlns:a16="http://schemas.microsoft.com/office/drawing/2014/main" id="{034BDEBE-CB26-4753-812D-5B67546604B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70" name="文本框 85">
              <a:extLst>
                <a:ext uri="{FF2B5EF4-FFF2-40B4-BE49-F238E27FC236}">
                  <a16:creationId xmlns:a16="http://schemas.microsoft.com/office/drawing/2014/main" id="{AB4EEA8C-A570-4350-859A-2E9B9DCC194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路口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022181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67" grpId="0" bldLvl="0" autoUpdateAnimBg="0"/>
      <p:bldP spid="67" grpId="1" bldLvl="0" autoUpdateAnimBg="0"/>
      <p:bldP spid="67" grpId="2" bldLvl="0" autoUpdateAnimBg="0"/>
      <p:bldP spid="67" grpId="3" bldLvl="0" autoUpdateAnimBg="0"/>
      <p:bldP spid="67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着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7" y="194272"/>
            <a:ext cx="6450801" cy="255216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7" y="316194"/>
            <a:ext cx="6684493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门开着    雨下着     听着    看着     想着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我听着呢，你说吧。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我想着去一次北京。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你看着，我怎么做中国菜。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AED07EC1-06B9-451D-BAB7-D499676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" y="310535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DBB5E931-0D7E-4AE9-A2AC-0E3219359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2" y="3105353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手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04F21C3A-5DDA-4127-B2FD-82796B30F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2660" y="3010600"/>
            <a:ext cx="6582893" cy="331908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1A16A50D-BF79-4EA9-8FF8-F7D9181DE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31940" y="3412375"/>
            <a:ext cx="631206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左手   右手    手里    在手上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我喜欢用左手写字。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你手里的东西是什么？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那个手里拿着铅笔的人是谁？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13" grpId="0" bldLvl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7" y="35353"/>
            <a:ext cx="7058980" cy="3266647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拿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634062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拿东西    拿铅笔    拿好     没拿到   拿着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下车的时候，请大家拿好东西。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别让他拿那么多东西。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那个手里拿着铅笔的人是我的朋友。</a:t>
            </a: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520B7DA3-E19C-4790-8901-13A336C41B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7655" y="4126641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A75531AC-F557-4D55-8495-CEE92808AE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2" y="4126641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铅笔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A5064CAC-148A-42C2-BB1C-269B893C6C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9140" y="4031888"/>
            <a:ext cx="6737205" cy="161707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51075860-0A2D-48E8-ACC8-9A3019EBC1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2993" y="4118415"/>
            <a:ext cx="631206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笔   毛笔    钢笔     签字笔    中性笔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漂亮的铅笔     铅笔很好看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13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6860542" cy="252496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班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622173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b="1" dirty="0"/>
              <a:t>5</a:t>
            </a:r>
            <a:r>
              <a:rPr lang="zh-CN" altLang="en-US" sz="2400" b="1" dirty="0"/>
              <a:t>班   </a:t>
            </a:r>
            <a:r>
              <a:rPr lang="en-US" altLang="zh-CN" sz="2400" b="1" dirty="0"/>
              <a:t>6</a:t>
            </a:r>
            <a:r>
              <a:rPr lang="zh-CN" altLang="en-US" sz="2400" b="1" dirty="0"/>
              <a:t>班    汉语班    英语班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你在哪班？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哪个教室是你们班？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3515093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长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5" y="3568273"/>
            <a:ext cx="6197595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长大         长高         长着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孩子已经长大了。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几年没看见你，你都长这么高了。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大卫的女朋友，就是我们班那个长着两个大眼睛的女孩子。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89077876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6729734" cy="179344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笑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爱笑    喜欢笑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她是一个爱笑的女孩子。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249380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宾馆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433633"/>
            <a:ext cx="595756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图书馆        餐馆       体育馆       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来宾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请问，宾馆离这儿远吗？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243877409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7" y="35351"/>
            <a:ext cx="6973889" cy="327220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一直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6117" y="305227"/>
            <a:ext cx="6729734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一直走    一直往前走    一直往后走   一直往左走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从这儿一直走就是我们学校。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一直往左走就是宾馆。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从这儿一直往前走。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249380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30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742" y="4140994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往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433633"/>
            <a:ext cx="5957564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往前   往后   往左   往右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往东   往西    往南    往北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你往前走，走</a:t>
            </a:r>
            <a:r>
              <a:rPr lang="en-US" altLang="zh-CN" sz="2400" b="1" dirty="0"/>
              <a:t>50</a:t>
            </a:r>
            <a:r>
              <a:rPr lang="zh-CN" altLang="en-US" sz="2400" b="1" dirty="0"/>
              <a:t>米后，再往右走。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127735492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7" y="35351"/>
            <a:ext cx="6973889" cy="3272203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路口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6117" y="305227"/>
            <a:ext cx="6729734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十字路口   大路口     左边路口      路口的右边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前边有一个十字路口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路口的右边就是医院。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从这儿一直往前走，到了前面的路口再向右走。</a:t>
            </a:r>
          </a:p>
        </p:txBody>
      </p:sp>
    </p:spTree>
    <p:extLst>
      <p:ext uri="{BB962C8B-B14F-4D97-AF65-F5344CB8AC3E}">
        <p14:creationId xmlns:p14="http://schemas.microsoft.com/office/powerpoint/2010/main" val="333619214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着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zhe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拿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ná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236764" y="188109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手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铅笔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qiānbǐ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笑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xiào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长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班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824D3F80-E0BD-4F0F-A79D-3B33A57C77E4}"/>
              </a:ext>
            </a:extLst>
          </p:cNvPr>
          <p:cNvSpPr txBox="1"/>
          <p:nvPr/>
        </p:nvSpPr>
        <p:spPr>
          <a:xfrm>
            <a:off x="444254" y="52632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宾馆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bīnguǎn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4F963AFC-8234-4F10-A2DD-45D3B3951181}"/>
              </a:ext>
            </a:extLst>
          </p:cNvPr>
          <p:cNvSpPr txBox="1"/>
          <p:nvPr/>
        </p:nvSpPr>
        <p:spPr>
          <a:xfrm>
            <a:off x="6099400" y="604807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一直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yìzhí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E0E236C6-D397-4317-87A6-7FC220DADF34}"/>
              </a:ext>
            </a:extLst>
          </p:cNvPr>
          <p:cNvSpPr txBox="1"/>
          <p:nvPr/>
        </p:nvSpPr>
        <p:spPr>
          <a:xfrm>
            <a:off x="3107854" y="466934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往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wǎng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A3BA6E5-8D9E-4BB9-BC68-6FF8554CAEAD}"/>
              </a:ext>
            </a:extLst>
          </p:cNvPr>
          <p:cNvSpPr txBox="1"/>
          <p:nvPr/>
        </p:nvSpPr>
        <p:spPr>
          <a:xfrm>
            <a:off x="5848227" y="474002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路口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lùkǒu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2" grpId="0"/>
      <p:bldP spid="13" grpId="0"/>
      <p:bldP spid="14" grpId="0"/>
      <p:bldP spid="12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used to indicate a state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407121" y="23837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class, grade, team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hand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hold/take/bring</a:t>
            </a: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grow/develop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pencil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96961" y="4467320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hotel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6403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smile/laugh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2F321CD1-7FD0-4F50-A15F-0C1A97ECC83B}"/>
              </a:ext>
            </a:extLst>
          </p:cNvPr>
          <p:cNvSpPr txBox="1"/>
          <p:nvPr/>
        </p:nvSpPr>
        <p:spPr>
          <a:xfrm>
            <a:off x="4718409" y="5788107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straight, all along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A3E4472-3A02-4238-A89D-9E06F3D842D3}"/>
              </a:ext>
            </a:extLst>
          </p:cNvPr>
          <p:cNvSpPr txBox="1"/>
          <p:nvPr/>
        </p:nvSpPr>
        <p:spPr>
          <a:xfrm>
            <a:off x="462633" y="5671925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to, towards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6" name="文本框 15">
            <a:extLst>
              <a:ext uri="{FF2B5EF4-FFF2-40B4-BE49-F238E27FC236}">
                <a16:creationId xmlns:a16="http://schemas.microsoft.com/office/drawing/2014/main" id="{3B1A2B74-442D-4878-91AC-06669FDEF7E7}"/>
              </a:ext>
            </a:extLst>
          </p:cNvPr>
          <p:cNvSpPr txBox="1"/>
          <p:nvPr/>
        </p:nvSpPr>
        <p:spPr>
          <a:xfrm>
            <a:off x="5640256" y="4789871"/>
            <a:ext cx="3270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crossing, crossroads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3" grpId="0"/>
      <p:bldP spid="15" grpId="0"/>
      <p:bldP spid="14" grpId="0"/>
      <p:bldP spid="12" grpId="0"/>
      <p:bldP spid="1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>
            <a:extLst>
              <a:ext uri="{FF2B5EF4-FFF2-40B4-BE49-F238E27FC236}">
                <a16:creationId xmlns:a16="http://schemas.microsoft.com/office/drawing/2014/main" id="{6BCDE71C-6E3C-4E2B-9522-7CC70A649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190"/>
            <a:ext cx="9144000" cy="6727620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18677" y="5277548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118677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024437" y="597463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696517" y="5209059"/>
            <a:ext cx="14474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4686458" y="520905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8DCFFA3-060A-4229-B632-80D61DCA5D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66821"/>
            <a:ext cx="9144000" cy="3724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E06D20D-FCBB-447E-A453-38E3B9FFC4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27007"/>
            <a:ext cx="9144000" cy="600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FD1ECAC-74B2-41AA-AA3D-642DB12636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51592"/>
            <a:ext cx="9144000" cy="4154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11CB370-751E-48C8-8ED8-AB60463289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41120"/>
            <a:ext cx="9134475" cy="3781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06586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18EAF44-8F79-451E-99F1-278D80931B77}" type="slidenum">
              <a:rPr lang="zh-CN" altLang="en-US"/>
              <a:pPr/>
              <a:t>23</a:t>
            </a:fld>
            <a:endParaRPr lang="en-US" altLang="zh-CN" sz="1800"/>
          </a:p>
        </p:txBody>
      </p:sp>
      <p:sp>
        <p:nvSpPr>
          <p:cNvPr id="21506" name="圆角矩形 7"/>
          <p:cNvSpPr>
            <a:spLocks noChangeArrowheads="1"/>
          </p:cNvSpPr>
          <p:nvPr/>
        </p:nvSpPr>
        <p:spPr bwMode="auto">
          <a:xfrm>
            <a:off x="975360" y="995363"/>
            <a:ext cx="6878320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cxnSp>
        <p:nvCxnSpPr>
          <p:cNvPr id="3584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1331913" y="123507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4125913" y="995363"/>
            <a:ext cx="21859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solidFill>
                  <a:schemeClr val="tx2"/>
                </a:solidFill>
              </a:rPr>
              <a:t>Predicate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1217295" y="2727325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               喝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着</a:t>
            </a:r>
            <a:r>
              <a:rPr lang="zh-CN" altLang="en-US" sz="2800" b="1" dirty="0"/>
              <a:t>               牛奶。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</a:t>
            </a:r>
          </a:p>
          <a:p>
            <a:endParaRPr lang="zh-CN" altLang="en-US" dirty="0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1196975" y="3667125"/>
            <a:ext cx="7413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她               唱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着 </a:t>
            </a:r>
            <a:r>
              <a:rPr lang="zh-CN" altLang="en-US" sz="2800" b="1" dirty="0"/>
              <a:t>              歌。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1217613" y="2117725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他        说 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着</a:t>
            </a:r>
            <a:r>
              <a:rPr lang="zh-CN" altLang="en-US" sz="2800" b="1" dirty="0">
                <a:latin typeface="宋体" pitchFamily="2" charset="-122"/>
              </a:rPr>
              <a:t>        话。 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5018088" cy="1554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他们穿</a:t>
            </a:r>
            <a:r>
              <a:rPr lang="zh-CN" altLang="en-US" sz="2400" b="1">
                <a:solidFill>
                  <a:srgbClr val="FF0000"/>
                </a:solidFill>
              </a:rPr>
              <a:t>着</a:t>
            </a:r>
            <a:r>
              <a:rPr lang="zh-CN" altLang="en-US" sz="2400" b="1"/>
              <a:t>红色的衣服。</a:t>
            </a:r>
          </a:p>
          <a:p>
            <a:r>
              <a:rPr lang="zh-CN" altLang="en-US" sz="2400" b="1"/>
              <a:t>他们拿</a:t>
            </a:r>
            <a:r>
              <a:rPr lang="zh-CN" altLang="en-US" sz="2400" b="1">
                <a:solidFill>
                  <a:srgbClr val="FF0000"/>
                </a:solidFill>
              </a:rPr>
              <a:t>着</a:t>
            </a:r>
            <a:r>
              <a:rPr lang="zh-CN" altLang="en-US" sz="2400" b="1"/>
              <a:t>铅笔。</a:t>
            </a:r>
          </a:p>
          <a:p>
            <a:r>
              <a:rPr lang="zh-CN" altLang="en-US" sz="2400" b="1"/>
              <a:t>门开</a:t>
            </a:r>
            <a:r>
              <a:rPr lang="zh-CN" altLang="en-US" sz="2400" b="1">
                <a:solidFill>
                  <a:srgbClr val="FF0000"/>
                </a:solidFill>
              </a:rPr>
              <a:t>着</a:t>
            </a:r>
            <a:r>
              <a:rPr lang="zh-CN" altLang="en-US" sz="2400" b="1"/>
              <a:t>。</a:t>
            </a:r>
          </a:p>
          <a:p>
            <a:endParaRPr lang="zh-CN" altLang="en-US" sz="2400" b="1"/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2457450" y="1511300"/>
            <a:ext cx="615315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 V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着</a:t>
            </a:r>
            <a:r>
              <a:rPr lang="zh-CN" altLang="en-US" sz="2800" b="1" dirty="0"/>
              <a:t>                O</a:t>
            </a:r>
          </a:p>
        </p:txBody>
      </p:sp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2589213" y="2135188"/>
            <a:ext cx="565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没</a:t>
            </a:r>
          </a:p>
        </p:txBody>
      </p:sp>
      <p:sp>
        <p:nvSpPr>
          <p:cNvPr id="21520" name="Text Box 16"/>
          <p:cNvSpPr txBox="1">
            <a:spLocks noChangeArrowheads="1"/>
          </p:cNvSpPr>
          <p:nvPr/>
        </p:nvSpPr>
        <p:spPr bwMode="auto">
          <a:xfrm>
            <a:off x="2606675" y="3667125"/>
            <a:ext cx="541338" cy="517525"/>
          </a:xfrm>
          <a:prstGeom prst="rect">
            <a:avLst/>
          </a:prstGeom>
          <a:noFill/>
          <a:ln w="9525">
            <a:noFill/>
            <a:bevel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没</a:t>
            </a:r>
          </a:p>
        </p:txBody>
      </p:sp>
      <p:sp>
        <p:nvSpPr>
          <p:cNvPr id="21521" name="Text Box 17"/>
          <p:cNvSpPr txBox="1">
            <a:spLocks noChangeArrowheads="1"/>
          </p:cNvSpPr>
          <p:nvPr/>
        </p:nvSpPr>
        <p:spPr bwMode="auto">
          <a:xfrm>
            <a:off x="2623820" y="2837815"/>
            <a:ext cx="412750" cy="519113"/>
          </a:xfrm>
          <a:prstGeom prst="rect">
            <a:avLst/>
          </a:prstGeom>
          <a:noFill/>
          <a:ln w="9525">
            <a:noFill/>
            <a:bevel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没</a:t>
            </a:r>
          </a:p>
        </p:txBody>
      </p:sp>
      <p:sp>
        <p:nvSpPr>
          <p:cNvPr id="21522" name="Text Box 18"/>
          <p:cNvSpPr txBox="1">
            <a:spLocks noChangeArrowheads="1"/>
          </p:cNvSpPr>
          <p:nvPr/>
        </p:nvSpPr>
        <p:spPr bwMode="auto">
          <a:xfrm>
            <a:off x="2604770" y="1514475"/>
            <a:ext cx="942975" cy="517525"/>
          </a:xfrm>
          <a:prstGeom prst="rect">
            <a:avLst/>
          </a:prstGeom>
          <a:noFill/>
          <a:ln w="9525">
            <a:noFill/>
            <a:bevel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没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9" dur="500"/>
                                        <p:tgtEl>
                                          <p:spTgt spid="21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4" dur="5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9" dur="500"/>
                                        <p:tgtEl>
                                          <p:spTgt spid="21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4" dur="500"/>
                                        <p:tgtEl>
                                          <p:spTgt spid="215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6" grpId="0" bldLvl="0" animBg="1" autoUpdateAnimBg="0"/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6" grpId="0" bldLvl="0" autoUpdateAnimBg="0"/>
      <p:bldP spid="21517" grpId="0" bldLvl="0" autoUpdateAnimBg="0"/>
      <p:bldP spid="21518" grpId="0" bldLvl="0" autoUpdateAnimBg="0"/>
      <p:bldP spid="21519" grpId="0" bldLvl="0" autoUpdateAnimBg="0"/>
      <p:bldP spid="21520" grpId="0" bldLvl="0" autoUpdateAnimBg="0"/>
      <p:bldP spid="21521" grpId="0" bldLvl="0" autoUpdateAnimBg="0"/>
      <p:bldP spid="21522" grpId="0" bldLvl="0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7784BCF-D09F-424F-9AE0-81655E5FA9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84745"/>
            <a:ext cx="9144000" cy="3888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41633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6AB2BB0-F8DC-4F48-9EF0-4FCE4A92FD16}" type="slidenum">
              <a:rPr lang="zh-CN" altLang="en-US"/>
              <a:pPr/>
              <a:t>25</a:t>
            </a:fld>
            <a:endParaRPr lang="en-US" altLang="zh-CN" sz="1800"/>
          </a:p>
        </p:txBody>
      </p:sp>
      <p:sp>
        <p:nvSpPr>
          <p:cNvPr id="23554" name="圆角矩形 7"/>
          <p:cNvSpPr>
            <a:spLocks noChangeArrowheads="1"/>
          </p:cNvSpPr>
          <p:nvPr/>
        </p:nvSpPr>
        <p:spPr bwMode="auto">
          <a:xfrm>
            <a:off x="873760" y="995363"/>
            <a:ext cx="7564120" cy="111760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cxnSp>
        <p:nvCxnSpPr>
          <p:cNvPr id="36871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1159193" y="123507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/>
              <a:t>S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3953193" y="995363"/>
            <a:ext cx="218598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Predicate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1024255" y="2727325"/>
            <a:ext cx="7699375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你         带           </a:t>
            </a:r>
            <a:r>
              <a:rPr lang="zh-CN" altLang="en-US" sz="2800" b="1" dirty="0">
                <a:solidFill>
                  <a:srgbClr val="FF0000"/>
                </a:solidFill>
              </a:rPr>
              <a:t>着</a:t>
            </a:r>
            <a:r>
              <a:rPr lang="zh-CN" altLang="en-US" sz="2800" b="1" dirty="0"/>
              <a:t>          孩子           没有？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 </a:t>
            </a:r>
          </a:p>
          <a:p>
            <a:endParaRPr lang="zh-CN" altLang="en-US" dirty="0"/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1024255" y="3667125"/>
            <a:ext cx="741362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他         拿          </a:t>
            </a:r>
            <a:r>
              <a:rPr lang="zh-CN" altLang="en-US" sz="2800" b="1" dirty="0">
                <a:solidFill>
                  <a:srgbClr val="FF0000"/>
                </a:solidFill>
              </a:rPr>
              <a:t> 着</a:t>
            </a:r>
            <a:r>
              <a:rPr lang="zh-CN" altLang="en-US" sz="2800" b="1" dirty="0"/>
              <a:t>          手机           没有？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1044893" y="2117725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他     拿 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着</a:t>
            </a:r>
            <a:r>
              <a:rPr lang="zh-CN" altLang="en-US" sz="2800" b="1" dirty="0">
                <a:latin typeface="宋体" pitchFamily="2" charset="-122"/>
              </a:rPr>
              <a:t>      伞       没有？ 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965200" y="4595813"/>
            <a:ext cx="501808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门开着没有？</a:t>
            </a:r>
          </a:p>
          <a:p>
            <a:r>
              <a:rPr lang="zh-CN" altLang="en-US" sz="2400" b="1" dirty="0"/>
              <a:t>你穿着红色的衣服没有？</a:t>
            </a:r>
          </a:p>
          <a:p>
            <a:r>
              <a:rPr lang="zh-CN" altLang="en-US" sz="2400" b="1" dirty="0"/>
              <a:t>她手里拿着铅笔没有？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2284730" y="1511300"/>
            <a:ext cx="615315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V            着            O             没有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23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23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4" grpId="0" bldLvl="0" animBg="1" autoUpdateAnimBg="0"/>
      <p:bldP spid="23560" grpId="0" bldLvl="0" autoUpdateAnimBg="0"/>
      <p:bldP spid="23561" grpId="0" bldLvl="0" autoUpdateAnimBg="0"/>
      <p:bldP spid="23562" grpId="0" bldLvl="0" autoUpdateAnimBg="0"/>
      <p:bldP spid="23563" grpId="0" bldLvl="0" autoUpdateAnimBg="0"/>
      <p:bldP spid="23564" grpId="0" bldLvl="0" autoUpdateAnimBg="0"/>
      <p:bldP spid="23565" grpId="0" bldLvl="0" autoUpdateAnimBg="0"/>
      <p:bldP spid="23566" grpId="0" bldLvl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80035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 and translate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同学们在教室里坐着。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她穿着一件白色的衣服。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房间的门开着，小王在里边学习汉语呢。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电视开着，没有人看。</a:t>
            </a:r>
          </a:p>
        </p:txBody>
      </p:sp>
    </p:spTree>
    <p:extLst>
      <p:ext uri="{BB962C8B-B14F-4D97-AF65-F5344CB8AC3E}">
        <p14:creationId xmlns:p14="http://schemas.microsoft.com/office/powerpoint/2010/main" val="636234571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8B359A6B-9E00-4521-9341-096C86616C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0234"/>
            <a:ext cx="9144000" cy="6377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242180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0D04A18-F8A4-42FC-8C80-A215DD48F0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72160"/>
            <a:ext cx="9144000" cy="5486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9195497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58EE5EC-F9B3-44BB-B70D-767CD9128B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13" y="0"/>
            <a:ext cx="911517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534654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zh-CN" altLang="en-US" sz="4000" dirty="0">
                <a:solidFill>
                  <a:srgbClr val="00B050"/>
                </a:solidFill>
              </a:rPr>
              <a:t>那个正在说话的人是谁？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谁认识杨笑笑？为什么？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那个手里拿着铅笔的人是谁？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942767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</a:t>
            </a:r>
            <a:r>
              <a:rPr lang="zh-CN" altLang="en-US" sz="2800" dirty="0"/>
              <a:t>那个</a:t>
            </a:r>
            <a:r>
              <a:rPr lang="en-US" altLang="zh-CN" sz="2800" dirty="0"/>
              <a:t>…….</a:t>
            </a:r>
            <a:r>
              <a:rPr lang="zh-CN" altLang="en-US" sz="2800" dirty="0"/>
              <a:t> 是谁？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：我知道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，她姓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，叫杨笑笑，她姐   姐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：那个</a:t>
            </a:r>
            <a:r>
              <a:rPr lang="en-US" altLang="zh-CN" sz="2800" dirty="0"/>
              <a:t>……</a:t>
            </a:r>
            <a:r>
              <a:rPr lang="zh-CN" altLang="en-US" sz="2800" dirty="0"/>
              <a:t>的呢？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：我不认识。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490079158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E92F090-62F9-420E-B9C6-2A894E5F52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2090"/>
            <a:ext cx="9144000" cy="6673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1817626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5A31076-9D45-4FA3-841A-EF8C7556CB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500996"/>
            <a:ext cx="9144000" cy="3856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20077"/>
      </p:ext>
    </p:extLst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3473C846-D065-4D3B-BD9A-9F87E3134ADA}" type="slidenum">
              <a:rPr lang="zh-CN" altLang="en-US"/>
              <a:pPr/>
              <a:t>34</a:t>
            </a:fld>
            <a:endParaRPr lang="en-US" altLang="zh-CN" sz="1800"/>
          </a:p>
        </p:txBody>
      </p:sp>
      <p:sp>
        <p:nvSpPr>
          <p:cNvPr id="37891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7892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7893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7894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1073468" y="911225"/>
            <a:ext cx="6640512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2403793" y="995363"/>
            <a:ext cx="21859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 不是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1073468" y="2540000"/>
            <a:ext cx="6640512" cy="1646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/>
              <a:t>大卫       </a:t>
            </a:r>
            <a:r>
              <a:rPr lang="zh-CN" altLang="en-US" sz="2800" b="1">
                <a:solidFill>
                  <a:srgbClr val="FF0000"/>
                </a:solidFill>
              </a:rPr>
              <a:t>不是</a:t>
            </a:r>
            <a:r>
              <a:rPr lang="zh-CN" altLang="en-US" sz="2800" b="1"/>
              <a:t>           你的朋友      </a:t>
            </a:r>
            <a:r>
              <a:rPr lang="zh-CN" altLang="en-US" sz="2800" b="1">
                <a:solidFill>
                  <a:srgbClr val="FF0000"/>
                </a:solidFill>
              </a:rPr>
              <a:t> 吗</a:t>
            </a:r>
            <a:r>
              <a:rPr lang="zh-CN" altLang="en-US" sz="2800" b="1"/>
              <a:t>？</a:t>
            </a:r>
          </a:p>
          <a:p>
            <a:pPr>
              <a:lnSpc>
                <a:spcPct val="150000"/>
              </a:lnSpc>
            </a:pPr>
            <a:endParaRPr lang="zh-CN" altLang="en-US" sz="2800" b="1"/>
          </a:p>
          <a:p>
            <a:endParaRPr lang="zh-CN" altLang="en-US"/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1073468" y="3667125"/>
            <a:ext cx="6884987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你           </a:t>
            </a:r>
            <a:r>
              <a:rPr lang="zh-CN" altLang="en-US" sz="2800" b="1">
                <a:solidFill>
                  <a:srgbClr val="FF0000"/>
                </a:solidFill>
              </a:rPr>
              <a:t>不是</a:t>
            </a:r>
            <a:r>
              <a:rPr lang="zh-CN" altLang="en-US" sz="2800" b="1"/>
              <a:t>            吃饭了         </a:t>
            </a:r>
            <a:r>
              <a:rPr lang="zh-CN" altLang="en-US" sz="2800" b="1">
                <a:solidFill>
                  <a:srgbClr val="FF0000"/>
                </a:solidFill>
              </a:rPr>
              <a:t>吗</a:t>
            </a:r>
            <a:r>
              <a:rPr lang="zh-CN" altLang="en-US" sz="2800" b="1"/>
              <a:t>？                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107188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 他  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不是</a:t>
            </a:r>
            <a:r>
              <a:rPr lang="zh-CN" altLang="en-US" sz="2800" b="1" dirty="0">
                <a:latin typeface="宋体" pitchFamily="2" charset="-122"/>
              </a:rPr>
              <a:t>      你的老师 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吗</a:t>
            </a:r>
            <a:r>
              <a:rPr lang="zh-CN" altLang="en-US" sz="2800" b="1" dirty="0">
                <a:latin typeface="宋体" pitchFamily="2" charset="-122"/>
              </a:rPr>
              <a:t>？    </a:t>
            </a:r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1231900" y="4595813"/>
            <a:ext cx="609600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/>
              <a:t>不是说今天有雨吗？怎么没下？</a:t>
            </a:r>
          </a:p>
          <a:p>
            <a:r>
              <a:rPr lang="zh-CN" altLang="en-US" sz="2400" b="1"/>
              <a:t>你不是北京人吗？怎么不会说北京话？</a:t>
            </a:r>
          </a:p>
          <a:p>
            <a:r>
              <a:rPr lang="zh-CN" altLang="en-US" sz="2400" b="1"/>
              <a:t>她不是有男朋友了吗？</a:t>
            </a:r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4023678" y="996950"/>
            <a:ext cx="4864100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                     </a:t>
            </a:r>
            <a:r>
              <a:rPr lang="zh-CN" altLang="en-US" sz="2800" b="1" dirty="0">
                <a:solidFill>
                  <a:srgbClr val="FF0000"/>
                </a:solidFill>
              </a:rPr>
              <a:t>   吗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8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25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1" dur="500"/>
                                        <p:tgtEl>
                                          <p:spTgt spid="25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4" dur="500"/>
                                        <p:tgtEl>
                                          <p:spTgt spid="25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25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2" grpId="0" bldLvl="0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80035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aloud and translate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你不是说今天休息吗？怎么来学校了？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你不是没钱吗？怎么还买这么贵的衣服？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en-US" altLang="zh-CN" sz="3200" dirty="0"/>
              <a:t> </a:t>
            </a:r>
            <a:r>
              <a:rPr lang="zh-CN" altLang="en-US" sz="3200" dirty="0"/>
              <a:t>你弟弟去北京了？他不是去伦敦了吗？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前边不是有一个书店吗？</a:t>
            </a:r>
          </a:p>
        </p:txBody>
      </p:sp>
    </p:spTree>
    <p:extLst>
      <p:ext uri="{BB962C8B-B14F-4D97-AF65-F5344CB8AC3E}">
        <p14:creationId xmlns:p14="http://schemas.microsoft.com/office/powerpoint/2010/main" val="1573443224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0E9622B0-7E36-412A-8588-3B1CCA4C2617}"/>
              </a:ext>
            </a:extLst>
          </p:cNvPr>
          <p:cNvSpPr txBox="1"/>
          <p:nvPr/>
        </p:nvSpPr>
        <p:spPr>
          <a:xfrm>
            <a:off x="999490" y="1351280"/>
            <a:ext cx="71450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200" dirty="0">
                <a:solidFill>
                  <a:srgbClr val="FF0000"/>
                </a:solidFill>
              </a:rPr>
              <a:t>try to change to </a:t>
            </a:r>
            <a:r>
              <a:rPr lang="zh-CN" altLang="en-US" sz="3200" dirty="0">
                <a:solidFill>
                  <a:srgbClr val="FF0000"/>
                </a:solidFill>
              </a:rPr>
              <a:t>不是</a:t>
            </a:r>
            <a:r>
              <a:rPr lang="en-US" altLang="zh-CN" sz="3200" dirty="0">
                <a:solidFill>
                  <a:srgbClr val="FF0000"/>
                </a:solidFill>
              </a:rPr>
              <a:t>……</a:t>
            </a:r>
            <a:r>
              <a:rPr lang="zh-CN" altLang="en-US" sz="3200" dirty="0">
                <a:solidFill>
                  <a:srgbClr val="FF0000"/>
                </a:solidFill>
              </a:rPr>
              <a:t>吗</a:t>
            </a:r>
            <a:endParaRPr lang="en-US" altLang="zh-CN" dirty="0"/>
          </a:p>
          <a:p>
            <a:endParaRPr lang="en-US" altLang="zh-CN" dirty="0"/>
          </a:p>
          <a:p>
            <a:r>
              <a:rPr lang="en-US" altLang="zh-CN" sz="2800" dirty="0">
                <a:solidFill>
                  <a:srgbClr val="00B050"/>
                </a:solidFill>
              </a:rPr>
              <a:t>1. </a:t>
            </a:r>
            <a:r>
              <a:rPr lang="zh-CN" altLang="en-US" sz="2800" dirty="0">
                <a:solidFill>
                  <a:srgbClr val="00B050"/>
                </a:solidFill>
              </a:rPr>
              <a:t>王方</a:t>
            </a:r>
            <a:r>
              <a:rPr lang="en-US" altLang="zh-CN" sz="2800" dirty="0">
                <a:solidFill>
                  <a:srgbClr val="00B050"/>
                </a:solidFill>
              </a:rPr>
              <a:t>19</a:t>
            </a:r>
            <a:r>
              <a:rPr lang="zh-CN" altLang="en-US" sz="2800" dirty="0">
                <a:solidFill>
                  <a:srgbClr val="00B050"/>
                </a:solidFill>
              </a:rPr>
              <a:t>岁了（</a:t>
            </a:r>
            <a:r>
              <a:rPr lang="en-US" altLang="zh-CN" sz="2800" dirty="0">
                <a:solidFill>
                  <a:srgbClr val="00B050"/>
                </a:solidFill>
              </a:rPr>
              <a:t>20</a:t>
            </a:r>
            <a:r>
              <a:rPr lang="zh-CN" altLang="en-US" sz="2800" dirty="0">
                <a:solidFill>
                  <a:srgbClr val="00B050"/>
                </a:solidFill>
              </a:rPr>
              <a:t>岁）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2. </a:t>
            </a:r>
            <a:r>
              <a:rPr lang="zh-CN" altLang="en-US" sz="2800" dirty="0">
                <a:solidFill>
                  <a:srgbClr val="00B050"/>
                </a:solidFill>
              </a:rPr>
              <a:t>前边有一个英国餐馆（中国餐馆）。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3. </a:t>
            </a:r>
            <a:r>
              <a:rPr lang="zh-CN" altLang="en-US" sz="2800" dirty="0">
                <a:solidFill>
                  <a:srgbClr val="00B050"/>
                </a:solidFill>
              </a:rPr>
              <a:t>我住在</a:t>
            </a:r>
            <a:r>
              <a:rPr lang="en-US" altLang="zh-CN" sz="2800" dirty="0" err="1">
                <a:solidFill>
                  <a:srgbClr val="00B050"/>
                </a:solidFill>
              </a:rPr>
              <a:t>carmarthen</a:t>
            </a:r>
            <a:r>
              <a:rPr lang="zh-CN" altLang="en-US" sz="2800" dirty="0">
                <a:solidFill>
                  <a:srgbClr val="00B050"/>
                </a:solidFill>
              </a:rPr>
              <a:t>（</a:t>
            </a:r>
            <a:r>
              <a:rPr lang="en-US" altLang="zh-CN" sz="2800" dirty="0">
                <a:solidFill>
                  <a:srgbClr val="00B050"/>
                </a:solidFill>
              </a:rPr>
              <a:t>Lampeter</a:t>
            </a:r>
            <a:r>
              <a:rPr lang="zh-CN" altLang="en-US" sz="2800" dirty="0">
                <a:solidFill>
                  <a:srgbClr val="00B050"/>
                </a:solidFill>
              </a:rPr>
              <a:t>）。</a:t>
            </a:r>
            <a:endParaRPr lang="en-US" altLang="zh-CN" sz="2800" dirty="0">
              <a:solidFill>
                <a:srgbClr val="00B050"/>
              </a:solidFill>
            </a:endParaRPr>
          </a:p>
          <a:p>
            <a:endParaRPr lang="en-US" altLang="zh-CN" sz="2800" dirty="0">
              <a:solidFill>
                <a:srgbClr val="00B050"/>
              </a:solidFill>
            </a:endParaRPr>
          </a:p>
          <a:p>
            <a:r>
              <a:rPr lang="en-US" altLang="zh-CN" sz="2800" dirty="0">
                <a:solidFill>
                  <a:srgbClr val="00B050"/>
                </a:solidFill>
              </a:rPr>
              <a:t>4. </a:t>
            </a:r>
            <a:r>
              <a:rPr lang="zh-CN" altLang="en-US" sz="2800" dirty="0">
                <a:solidFill>
                  <a:srgbClr val="00B050"/>
                </a:solidFill>
              </a:rPr>
              <a:t>我去学校了（商店）。</a:t>
            </a:r>
          </a:p>
        </p:txBody>
      </p:sp>
    </p:spTree>
    <p:extLst>
      <p:ext uri="{BB962C8B-B14F-4D97-AF65-F5344CB8AC3E}">
        <p14:creationId xmlns:p14="http://schemas.microsoft.com/office/powerpoint/2010/main" val="1381787515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en-US" altLang="zh-CN" sz="4000" dirty="0">
                <a:solidFill>
                  <a:srgbClr val="00B050"/>
                </a:solidFill>
              </a:rPr>
              <a:t>B</a:t>
            </a:r>
            <a:r>
              <a:rPr lang="zh-CN" altLang="en-US" sz="4000" dirty="0">
                <a:solidFill>
                  <a:srgbClr val="00B050"/>
                </a:solidFill>
              </a:rPr>
              <a:t>有女朋友了吗？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说说</a:t>
            </a:r>
            <a:r>
              <a:rPr lang="en-US" altLang="zh-CN" sz="4000" dirty="0">
                <a:solidFill>
                  <a:srgbClr val="00B050"/>
                </a:solidFill>
              </a:rPr>
              <a:t>B</a:t>
            </a:r>
            <a:r>
              <a:rPr lang="zh-CN" altLang="en-US" sz="4000" dirty="0">
                <a:solidFill>
                  <a:srgbClr val="00B050"/>
                </a:solidFill>
              </a:rPr>
              <a:t>的女朋友。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A</a:t>
            </a:r>
            <a:r>
              <a:rPr lang="zh-CN" altLang="en-US" sz="4000" dirty="0">
                <a:solidFill>
                  <a:srgbClr val="00B050"/>
                </a:solidFill>
              </a:rPr>
              <a:t>认识</a:t>
            </a:r>
            <a:r>
              <a:rPr lang="en-US" altLang="zh-CN" sz="4000" dirty="0">
                <a:solidFill>
                  <a:srgbClr val="00B050"/>
                </a:solidFill>
              </a:rPr>
              <a:t>B</a:t>
            </a:r>
            <a:r>
              <a:rPr lang="zh-CN" altLang="en-US" sz="4000" dirty="0">
                <a:solidFill>
                  <a:srgbClr val="00B050"/>
                </a:solidFill>
              </a:rPr>
              <a:t>的女朋友吗？为什么？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“前男友”是什么意思？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654615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听说</a:t>
            </a:r>
            <a:r>
              <a:rPr lang="en-US" altLang="zh-CN" sz="2800" dirty="0"/>
              <a:t>…….</a:t>
            </a:r>
            <a:r>
              <a:rPr lang="zh-CN" altLang="en-US" sz="2800" dirty="0"/>
              <a:t>了 ？我认识她吗？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：就是我们班那个</a:t>
            </a:r>
            <a:r>
              <a:rPr lang="en-US" altLang="zh-CN" sz="2800" dirty="0"/>
              <a:t>……</a:t>
            </a:r>
            <a:r>
              <a:rPr lang="zh-CN" altLang="en-US" sz="2800" dirty="0"/>
              <a:t>，非常</a:t>
            </a:r>
            <a:r>
              <a:rPr lang="en-US" altLang="zh-CN" sz="2800" dirty="0"/>
              <a:t>……</a:t>
            </a:r>
            <a:r>
              <a:rPr lang="zh-CN" altLang="en-US" sz="2800" dirty="0"/>
              <a:t>的女孩儿。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：她不是</a:t>
            </a:r>
            <a:r>
              <a:rPr lang="en-US" altLang="zh-CN" sz="2800" dirty="0"/>
              <a:t>……</a:t>
            </a:r>
            <a:r>
              <a:rPr lang="zh-CN" altLang="en-US" sz="2800" dirty="0"/>
              <a:t>吗。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：那个已经是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400166749"/>
      </p:ext>
    </p:extLst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129E044-5B3C-459A-9921-E1665BDC5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2060"/>
            <a:ext cx="9144000" cy="6373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484972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8B13D5C0-4894-4165-8CFA-37E8C2B317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43852"/>
            <a:ext cx="9144000" cy="3370296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B276BFF4-3395-4D8A-A65F-41427366E405}"/>
              </a:ext>
            </a:extLst>
          </p:cNvPr>
          <p:cNvSpPr txBox="1"/>
          <p:nvPr/>
        </p:nvSpPr>
        <p:spPr>
          <a:xfrm>
            <a:off x="1940560" y="912855"/>
            <a:ext cx="44373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b="1" dirty="0">
                <a:solidFill>
                  <a:srgbClr val="FF0000"/>
                </a:solidFill>
              </a:rPr>
              <a:t>往</a:t>
            </a:r>
            <a:r>
              <a:rPr lang="en-US" altLang="zh-CN" sz="4800" b="1" dirty="0">
                <a:solidFill>
                  <a:srgbClr val="FF0000"/>
                </a:solidFill>
              </a:rPr>
              <a:t>+</a:t>
            </a:r>
            <a:r>
              <a:rPr lang="en-US" altLang="zh-CN" sz="4800" b="1" dirty="0" err="1">
                <a:solidFill>
                  <a:srgbClr val="FF0000"/>
                </a:solidFill>
              </a:rPr>
              <a:t>position+V</a:t>
            </a:r>
            <a:endParaRPr lang="zh-CN" altLang="en-US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7980353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微信图片_20181113142342"/>
          <p:cNvPicPr>
            <a:picLocks noChangeAspect="1"/>
          </p:cNvPicPr>
          <p:nvPr/>
        </p:nvPicPr>
        <p:blipFill>
          <a:blip r:embed="rId2"/>
          <a:srcRect l="4109" t="2903" r="13599" b="3902"/>
          <a:stretch>
            <a:fillRect/>
          </a:stretch>
        </p:blipFill>
        <p:spPr>
          <a:xfrm rot="16200000">
            <a:off x="1733680" y="87760"/>
            <a:ext cx="5788400" cy="7752080"/>
          </a:xfrm>
          <a:prstGeom prst="rect">
            <a:avLst/>
          </a:prstGeom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BAFD8E1B-A20A-427A-BCC0-9116FCE35542}"/>
              </a:ext>
            </a:extLst>
          </p:cNvPr>
          <p:cNvSpPr txBox="1"/>
          <p:nvPr/>
        </p:nvSpPr>
        <p:spPr>
          <a:xfrm>
            <a:off x="1686560" y="5420975"/>
            <a:ext cx="1493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老师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9FAC6FD-F867-44DE-8F52-5BFB1E218D2E}"/>
              </a:ext>
            </a:extLst>
          </p:cNvPr>
          <p:cNvSpPr txBox="1"/>
          <p:nvPr/>
        </p:nvSpPr>
        <p:spPr>
          <a:xfrm>
            <a:off x="1899920" y="223520"/>
            <a:ext cx="5659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b="1" dirty="0">
                <a:solidFill>
                  <a:srgbClr val="FF0000"/>
                </a:solidFill>
              </a:rPr>
              <a:t>往</a:t>
            </a:r>
            <a:r>
              <a:rPr lang="en-US" altLang="zh-CN" sz="3200" b="1" dirty="0">
                <a:solidFill>
                  <a:srgbClr val="FF0000"/>
                </a:solidFill>
              </a:rPr>
              <a:t>…</a:t>
            </a:r>
            <a:r>
              <a:rPr lang="zh-CN" altLang="en-US" sz="3200" b="1" dirty="0">
                <a:solidFill>
                  <a:srgbClr val="FF0000"/>
                </a:solidFill>
              </a:rPr>
              <a:t>走，再往</a:t>
            </a:r>
            <a:r>
              <a:rPr lang="en-US" altLang="zh-CN" sz="3200" b="1" dirty="0">
                <a:solidFill>
                  <a:srgbClr val="FF0000"/>
                </a:solidFill>
              </a:rPr>
              <a:t>…</a:t>
            </a:r>
            <a:r>
              <a:rPr lang="zh-CN" altLang="en-US" sz="3200" b="1" dirty="0">
                <a:solidFill>
                  <a:srgbClr val="FF0000"/>
                </a:solidFill>
              </a:rPr>
              <a:t>走，就到了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246381" y="386080"/>
            <a:ext cx="8897619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pPr marL="742950" indent="-742950">
              <a:buAutoNum type="arabicPeriod"/>
            </a:pPr>
            <a:r>
              <a:rPr lang="en-US" altLang="zh-CN" sz="4000" dirty="0">
                <a:solidFill>
                  <a:srgbClr val="00B050"/>
                </a:solidFill>
              </a:rPr>
              <a:t>A</a:t>
            </a:r>
            <a:r>
              <a:rPr lang="zh-CN" altLang="en-US" sz="4000" dirty="0">
                <a:solidFill>
                  <a:srgbClr val="00B050"/>
                </a:solidFill>
              </a:rPr>
              <a:t>在做什么呢？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pPr marL="742950" indent="-742950">
              <a:buAutoNum type="arabicPeriod"/>
            </a:pP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A</a:t>
            </a:r>
            <a:r>
              <a:rPr lang="zh-CN" altLang="en-US" sz="4000" dirty="0">
                <a:solidFill>
                  <a:srgbClr val="00B050"/>
                </a:solidFill>
              </a:rPr>
              <a:t>想去什么地方？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新京宾馆离这儿远不远？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去新京宾馆怎么走？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09895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请问，</a:t>
            </a:r>
            <a:r>
              <a:rPr lang="en-US" altLang="zh-CN" sz="2800" dirty="0"/>
              <a:t>…….</a:t>
            </a:r>
            <a:r>
              <a:rPr lang="zh-CN" altLang="en-US" sz="2800" dirty="0"/>
              <a:t>远吗 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：不远，走路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：你能</a:t>
            </a:r>
            <a:r>
              <a:rPr lang="en-US" altLang="zh-CN" sz="2800" dirty="0"/>
              <a:t>……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：从这儿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，到了前面的路口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97577306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44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7F2907A1-CE86-40B9-AF3C-FCDAD1ED04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2154"/>
            <a:ext cx="9144000" cy="4333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CF32F3CD-7670-4461-8CEB-653E59E986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0318"/>
            <a:ext cx="9144000" cy="6317363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45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3390742" y="1778623"/>
            <a:ext cx="12769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拿着笔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4368800" y="2747815"/>
            <a:ext cx="2102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solidFill>
                  <a:srgbClr val="FF0000"/>
                </a:solidFill>
              </a:rPr>
              <a:t>穿着白色的衣服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3998278" y="3646968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开着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1882457" y="5559002"/>
            <a:ext cx="178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开着车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C0B70EEE-1E63-4005-A9F3-E6922200AC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967487"/>
            <a:ext cx="9144000" cy="4923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47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4D4FE73-14C8-416F-AB9C-2EE1C87D28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3423"/>
            <a:ext cx="9144000" cy="6311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A2EB99ED-F29F-4109-ADBD-2730C38F93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290" y="175641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769DA318-6E9E-441A-9727-82BE1DACC21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3010" y="175641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13698B0-1AB7-4F05-B39A-4264BFEDD4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8050" y="177673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7B00EC2-1DB9-4405-9B82-AE12CFDEB5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330" y="17767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E86DD0F-A5B8-40D5-8A8B-CE694FFE99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8370" y="18986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9BB32A66-9F31-4B30-AAE1-E81E26472E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58132" y="18986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D1F7AD4-A661-4025-A34C-407F3AEAB9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10" y="1993106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8335CFCE-B33D-4856-810B-531660E106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669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1FAE08C3-24A0-4C42-B916-C97564AB83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8690" y="1993106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2E51C149-FF51-4C48-8A2B-B4369DB6DA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77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2116</TotalTime>
  <Pages>0</Pages>
  <Words>1195</Words>
  <Characters>0</Characters>
  <Application>Microsoft Office PowerPoint</Application>
  <DocSecurity>0</DocSecurity>
  <PresentationFormat>全屏显示(4:3)</PresentationFormat>
  <Lines>0</Lines>
  <Paragraphs>340</Paragraphs>
  <Slides>52</Slides>
  <Notes>25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52</vt:i4>
      </vt:variant>
    </vt:vector>
  </HeadingPairs>
  <TitlesOfParts>
    <vt:vector size="64" baseType="lpstr">
      <vt:lpstr>Arial</vt:lpstr>
      <vt:lpstr>Times New Roman</vt:lpstr>
      <vt:lpstr>Wingdings 2</vt:lpstr>
      <vt:lpstr>Microsoft YaHei</vt:lpstr>
      <vt:lpstr>Calibri Light</vt:lpstr>
      <vt:lpstr>STKaiti</vt:lpstr>
      <vt:lpstr>GB Pinyinok-D</vt:lpstr>
      <vt:lpstr>Calibri</vt:lpstr>
      <vt:lpstr>SimSun</vt:lpstr>
      <vt:lpstr>默认设计模板</vt:lpstr>
      <vt:lpstr>1_A000120150209A07PWBG</vt:lpstr>
      <vt:lpstr>自定义设计方案</vt:lpstr>
      <vt:lpstr>第 13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281</cp:revision>
  <dcterms:created xsi:type="dcterms:W3CDTF">2013-01-25T01:44:00Z</dcterms:created>
  <dcterms:modified xsi:type="dcterms:W3CDTF">2021-01-07T21:50:55Z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