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73" r:id="rId3"/>
    <p:sldId id="278" r:id="rId4"/>
    <p:sldId id="271" r:id="rId5"/>
    <p:sldId id="276" r:id="rId6"/>
    <p:sldId id="272" r:id="rId7"/>
    <p:sldId id="266" r:id="rId8"/>
    <p:sldId id="277" r:id="rId9"/>
    <p:sldId id="274" r:id="rId10"/>
    <p:sldId id="275" r:id="rId11"/>
    <p:sldId id="260" r:id="rId12"/>
    <p:sldId id="267" r:id="rId13"/>
    <p:sldId id="264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714218-06D4-4C27-A26E-4BED7D01E212}" v="2" dt="2024-05-02T14:34:04.01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922" autoAdjust="0"/>
    <p:restoredTop sz="71792" autoAdjust="0"/>
  </p:normalViewPr>
  <p:slideViewPr>
    <p:cSldViewPr snapToGrid="0">
      <p:cViewPr varScale="1">
        <p:scale>
          <a:sx n="79" d="100"/>
          <a:sy n="79" d="100"/>
        </p:scale>
        <p:origin x="61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 Thomas" userId="2af13b6d24d29b42" providerId="LiveId" clId="{5F714218-06D4-4C27-A26E-4BED7D01E212}"/>
    <pc:docChg chg="custSel modSld">
      <pc:chgData name="Julie Thomas" userId="2af13b6d24d29b42" providerId="LiveId" clId="{5F714218-06D4-4C27-A26E-4BED7D01E212}" dt="2024-05-02T14:35:17.483" v="29" actId="20577"/>
      <pc:docMkLst>
        <pc:docMk/>
      </pc:docMkLst>
      <pc:sldChg chg="addSp delSp modSp mod modClrScheme chgLayout modNotesTx">
        <pc:chgData name="Julie Thomas" userId="2af13b6d24d29b42" providerId="LiveId" clId="{5F714218-06D4-4C27-A26E-4BED7D01E212}" dt="2024-05-02T14:34:51.836" v="12" actId="113"/>
        <pc:sldMkLst>
          <pc:docMk/>
          <pc:sldMk cId="1131551729" sldId="274"/>
        </pc:sldMkLst>
        <pc:spChg chg="add del mod">
          <ac:chgData name="Julie Thomas" userId="2af13b6d24d29b42" providerId="LiveId" clId="{5F714218-06D4-4C27-A26E-4BED7D01E212}" dt="2024-05-02T14:34:29.638" v="10" actId="478"/>
          <ac:spMkLst>
            <pc:docMk/>
            <pc:sldMk cId="1131551729" sldId="274"/>
            <ac:spMk id="9" creationId="{8BF07B0B-36BA-76A1-D0E3-F2C4F5BC7EEB}"/>
          </ac:spMkLst>
        </pc:spChg>
        <pc:spChg chg="add mod">
          <ac:chgData name="Julie Thomas" userId="2af13b6d24d29b42" providerId="LiveId" clId="{5F714218-06D4-4C27-A26E-4BED7D01E212}" dt="2024-05-02T14:34:51.836" v="12" actId="113"/>
          <ac:spMkLst>
            <pc:docMk/>
            <pc:sldMk cId="1131551729" sldId="274"/>
            <ac:spMk id="11" creationId="{073DD754-C724-044B-5463-8A8CFA68C66F}"/>
          </ac:spMkLst>
        </pc:spChg>
        <pc:picChg chg="del">
          <ac:chgData name="Julie Thomas" userId="2af13b6d24d29b42" providerId="LiveId" clId="{5F714218-06D4-4C27-A26E-4BED7D01E212}" dt="2024-05-02T14:31:13.141" v="0" actId="478"/>
          <ac:picMkLst>
            <pc:docMk/>
            <pc:sldMk cId="1131551729" sldId="274"/>
            <ac:picMk id="3" creationId="{35FC609C-1B0A-CFD8-4F0A-1E85B1A1A8CE}"/>
          </ac:picMkLst>
        </pc:picChg>
        <pc:picChg chg="add mod ord">
          <ac:chgData name="Julie Thomas" userId="2af13b6d24d29b42" providerId="LiveId" clId="{5F714218-06D4-4C27-A26E-4BED7D01E212}" dt="2024-05-02T14:34:43.125" v="11" actId="26606"/>
          <ac:picMkLst>
            <pc:docMk/>
            <pc:sldMk cId="1131551729" sldId="274"/>
            <ac:picMk id="4" creationId="{A0ACD7C0-BFE8-D6F3-72E4-904B6D84BD22}"/>
          </ac:picMkLst>
        </pc:picChg>
      </pc:sldChg>
      <pc:sldChg chg="modSp mod">
        <pc:chgData name="Julie Thomas" userId="2af13b6d24d29b42" providerId="LiveId" clId="{5F714218-06D4-4C27-A26E-4BED7D01E212}" dt="2024-05-02T14:35:17.483" v="29" actId="20577"/>
        <pc:sldMkLst>
          <pc:docMk/>
          <pc:sldMk cId="568540587" sldId="275"/>
        </pc:sldMkLst>
        <pc:spChg chg="mod">
          <ac:chgData name="Julie Thomas" userId="2af13b6d24d29b42" providerId="LiveId" clId="{5F714218-06D4-4C27-A26E-4BED7D01E212}" dt="2024-05-02T14:35:11.753" v="14" actId="20577"/>
          <ac:spMkLst>
            <pc:docMk/>
            <pc:sldMk cId="568540587" sldId="275"/>
            <ac:spMk id="2" creationId="{832782C1-2697-4B73-A35F-73843E968E17}"/>
          </ac:spMkLst>
        </pc:spChg>
        <pc:spChg chg="mod">
          <ac:chgData name="Julie Thomas" userId="2af13b6d24d29b42" providerId="LiveId" clId="{5F714218-06D4-4C27-A26E-4BED7D01E212}" dt="2024-05-02T14:35:17.483" v="29" actId="20577"/>
          <ac:spMkLst>
            <pc:docMk/>
            <pc:sldMk cId="568540587" sldId="275"/>
            <ac:spMk id="3" creationId="{4CFEB0EE-60F0-4414-84B7-9DEEE32E8EF9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0D63F3-ADF7-41AF-B0F7-B243D79779BE}" type="datetimeFigureOut">
              <a:rPr lang="en-GB" smtClean="0"/>
              <a:t>02/05/2024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9666A9-A017-4979-922A-77D3804969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393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9666A9-A017-4979-922A-77D38049694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2159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6E9DE0A-A122-461F-8F53-94339D20DC11}" type="datetimeFigureOut">
              <a:rPr lang="en-GB" smtClean="0"/>
              <a:t>02/05/2024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9067-FB0E-46EA-91DA-E9950B158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0156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9DE0A-A122-461F-8F53-94339D20DC11}" type="datetimeFigureOut">
              <a:rPr lang="en-GB" smtClean="0"/>
              <a:t>02/05/2024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9067-FB0E-46EA-91DA-E9950B158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188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9DE0A-A122-461F-8F53-94339D20DC11}" type="datetimeFigureOut">
              <a:rPr lang="en-GB" smtClean="0"/>
              <a:t>02/05/2024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9067-FB0E-46EA-91DA-E9950B158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361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9DE0A-A122-461F-8F53-94339D20DC11}" type="datetimeFigureOut">
              <a:rPr lang="en-GB" smtClean="0"/>
              <a:t>02/05/2024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9067-FB0E-46EA-91DA-E9950B158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309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9DE0A-A122-461F-8F53-94339D20DC11}" type="datetimeFigureOut">
              <a:rPr lang="en-GB" smtClean="0"/>
              <a:t>02/05/2024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9067-FB0E-46EA-91DA-E9950B158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461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9DE0A-A122-461F-8F53-94339D20DC11}" type="datetimeFigureOut">
              <a:rPr lang="en-GB" smtClean="0"/>
              <a:t>02/05/2024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9067-FB0E-46EA-91DA-E9950B158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849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9DE0A-A122-461F-8F53-94339D20DC11}" type="datetimeFigureOut">
              <a:rPr lang="en-GB" smtClean="0"/>
              <a:t>02/05/2024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9067-FB0E-46EA-91DA-E9950B158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481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9DE0A-A122-461F-8F53-94339D20DC11}" type="datetimeFigureOut">
              <a:rPr lang="en-GB" smtClean="0"/>
              <a:t>02/05/2024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9067-FB0E-46EA-91DA-E9950B158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448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9DE0A-A122-461F-8F53-94339D20DC11}" type="datetimeFigureOut">
              <a:rPr lang="en-GB" smtClean="0"/>
              <a:t>02/05/2024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9067-FB0E-46EA-91DA-E9950B158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284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9DE0A-A122-461F-8F53-94339D20DC11}" type="datetimeFigureOut">
              <a:rPr lang="en-GB" smtClean="0"/>
              <a:t>02/05/2024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9067-FB0E-46EA-91DA-E9950B158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1060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9DE0A-A122-461F-8F53-94339D20DC11}" type="datetimeFigureOut">
              <a:rPr lang="en-GB" smtClean="0"/>
              <a:t>02/05/2024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9067-FB0E-46EA-91DA-E9950B158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049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E9DE0A-A122-461F-8F53-94339D20DC11}" type="datetimeFigureOut">
              <a:rPr lang="en-GB" smtClean="0"/>
              <a:t>02/05/2024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D19067-FB0E-46EA-91DA-E9950B158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865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ipd.co.uk/knowledge/fundamentals/relations/flexible-working/remote-working-top-tips" TargetMode="External"/><Relationship Id="rId2" Type="http://schemas.openxmlformats.org/officeDocument/2006/relationships/hyperlink" Target="https://www.cipd.co.uk/Images/mental-health-at-work-1_tcm18-10567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acas.org.uk/supporting-mental-health-workplac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534B4-C8AB-41FA-B381-AE3AE4FA15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11750" y="1514448"/>
            <a:ext cx="7149500" cy="1470025"/>
          </a:xfrm>
        </p:spPr>
        <p:txBody>
          <a:bodyPr/>
          <a:lstStyle/>
          <a:p>
            <a:r>
              <a:rPr lang="en-GB" b="1" dirty="0"/>
              <a:t>Wellbeing and Performance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E4433A-7249-4B30-A05B-98B5A6CAB6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3295192"/>
            <a:ext cx="8534400" cy="1752600"/>
          </a:xfrm>
        </p:spPr>
        <p:txBody>
          <a:bodyPr/>
          <a:lstStyle/>
          <a:p>
            <a:r>
              <a:rPr lang="en-GB" dirty="0"/>
              <a:t>Julie Thomas</a:t>
            </a:r>
          </a:p>
        </p:txBody>
      </p:sp>
    </p:spTree>
    <p:extLst>
      <p:ext uri="{BB962C8B-B14F-4D97-AF65-F5344CB8AC3E}">
        <p14:creationId xmlns:p14="http://schemas.microsoft.com/office/powerpoint/2010/main" val="2039571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24552-1DDF-4957-A3B7-F08CD83E4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By the end of today’s session you will have: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7568BC-049B-43B3-9FB2-2C652309F0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good understanding of how managers can support the wellbeing of their staff</a:t>
            </a:r>
          </a:p>
          <a:p>
            <a:r>
              <a:rPr lang="en-GB" dirty="0"/>
              <a:t>A good awareness of how wellbeing affects performance</a:t>
            </a:r>
          </a:p>
          <a:p>
            <a:r>
              <a:rPr lang="en-GB" dirty="0"/>
              <a:t>An enhanced appreciation of the importance of emotional intelligence skills in maintaining wellbeing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2349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75279-38E4-844F-18CD-79429BC53C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516" y="232299"/>
            <a:ext cx="11431480" cy="550985"/>
          </a:xfrm>
        </p:spPr>
        <p:txBody>
          <a:bodyPr>
            <a:noAutofit/>
          </a:bodyPr>
          <a:lstStyle/>
          <a:p>
            <a:r>
              <a:rPr lang="en-GB" sz="3600" b="1" dirty="0"/>
              <a:t>HR Practices that Promote Wellbeing - Guest (2017)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804BA75-2DBF-3CE9-1085-9E0EBD65F0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00400" y="937846"/>
            <a:ext cx="5474677" cy="4578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044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A664A5-944F-4D59-BF93-B9AB5BD218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2963" y="274638"/>
            <a:ext cx="11745157" cy="1143000"/>
          </a:xfrm>
        </p:spPr>
        <p:txBody>
          <a:bodyPr>
            <a:noAutofit/>
          </a:bodyPr>
          <a:lstStyle/>
          <a:p>
            <a:r>
              <a:rPr lang="en-GB" sz="3600" b="1" dirty="0"/>
              <a:t>6 Steps to help your team thrive in work (CIPD, 2020)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CFF84-7728-489D-A8BC-2E154915FF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Get to know your team better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Lead by example to promote healthy working habits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Review workloads, duties and responsibilities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Reflect on your own management style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Discourage presenteeism in your team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Manage the mental health of your team while remote working</a:t>
            </a:r>
          </a:p>
        </p:txBody>
      </p:sp>
    </p:spTree>
    <p:extLst>
      <p:ext uri="{BB962C8B-B14F-4D97-AF65-F5344CB8AC3E}">
        <p14:creationId xmlns:p14="http://schemas.microsoft.com/office/powerpoint/2010/main" val="636261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3A4E1-5C15-4311-ADFB-2AB0D835B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Four Core EI Skills (Bradberry, 2020)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04F204-D521-4F9F-8DF7-6850934F56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141414"/>
                </a:solidFill>
                <a:effectLst/>
                <a:latin typeface="Neue Helvetica W01"/>
              </a:rPr>
              <a:t>Self-Awareness</a:t>
            </a:r>
            <a:r>
              <a:rPr lang="en-GB" b="0" i="0" dirty="0">
                <a:solidFill>
                  <a:srgbClr val="141414"/>
                </a:solidFill>
                <a:effectLst/>
                <a:latin typeface="Neue Helvetica W01"/>
              </a:rPr>
              <a:t> is your ability to accurately perceive your emotions and stay aware of them as they happen.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141414"/>
                </a:solidFill>
                <a:effectLst/>
                <a:latin typeface="Neue Helvetica W01"/>
              </a:rPr>
              <a:t>Self-Management</a:t>
            </a:r>
            <a:r>
              <a:rPr lang="en-GB" b="0" i="0" dirty="0">
                <a:solidFill>
                  <a:srgbClr val="141414"/>
                </a:solidFill>
                <a:effectLst/>
                <a:latin typeface="Neue Helvetica W01"/>
              </a:rPr>
              <a:t> is your ability to use awareness of your emotions to stay flexible and positively direct your behaviour.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141414"/>
                </a:solidFill>
                <a:effectLst/>
                <a:latin typeface="Neue Helvetica W01"/>
              </a:rPr>
              <a:t>Social Awareness</a:t>
            </a:r>
            <a:r>
              <a:rPr lang="en-GB" b="0" i="0" dirty="0">
                <a:solidFill>
                  <a:srgbClr val="141414"/>
                </a:solidFill>
                <a:effectLst/>
                <a:latin typeface="Neue Helvetica W01"/>
              </a:rPr>
              <a:t> is your ability to accurately pick up on emotions in other people and understand what is really going on.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141414"/>
                </a:solidFill>
                <a:effectLst/>
                <a:latin typeface="Neue Helvetica W01"/>
              </a:rPr>
              <a:t>Relationship Management</a:t>
            </a:r>
            <a:r>
              <a:rPr lang="en-GB" b="0" i="0" dirty="0">
                <a:solidFill>
                  <a:srgbClr val="141414"/>
                </a:solidFill>
                <a:effectLst/>
                <a:latin typeface="Neue Helvetica W01"/>
              </a:rPr>
              <a:t> is your ability to use awareness of your emotions and the others’ emotions to manage interactions successfully.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65998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93A5DF-CB8B-4C0E-AF5F-58FAEF59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28235F-8213-45C1-A45A-2A266D9462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546935"/>
            <a:ext cx="10972800" cy="3917032"/>
          </a:xfrm>
        </p:spPr>
        <p:txBody>
          <a:bodyPr/>
          <a:lstStyle/>
          <a:p>
            <a:r>
              <a:rPr lang="en-GB" dirty="0"/>
              <a:t>Read the CIPD Document.</a:t>
            </a:r>
          </a:p>
          <a:p>
            <a:r>
              <a:rPr lang="en-GB" dirty="0"/>
              <a:t>Critically analyse the importance of having strong emotional intelligence skills to carry out each step successfully</a:t>
            </a:r>
          </a:p>
          <a:p>
            <a:r>
              <a:rPr lang="en-GB" dirty="0"/>
              <a:t>Keep your notes to underpin points in your assignment</a:t>
            </a:r>
          </a:p>
        </p:txBody>
      </p:sp>
    </p:spTree>
    <p:extLst>
      <p:ext uri="{BB962C8B-B14F-4D97-AF65-F5344CB8AC3E}">
        <p14:creationId xmlns:p14="http://schemas.microsoft.com/office/powerpoint/2010/main" val="37595252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8F9BF-3C63-4CBA-85E3-68107F222A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815931"/>
          </a:xfrm>
        </p:spPr>
        <p:txBody>
          <a:bodyPr/>
          <a:lstStyle/>
          <a:p>
            <a:r>
              <a:rPr lang="en-GB" b="1" dirty="0"/>
              <a:t>Role of Emotional Intelligence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D29178-DC55-46CF-8267-820E96F707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64642"/>
            <a:ext cx="10972800" cy="3917032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Managers and employees need to be aware of their emotions and ability to regulate them. They need to practice self-care.</a:t>
            </a:r>
          </a:p>
          <a:p>
            <a:r>
              <a:rPr lang="en-GB" dirty="0"/>
              <a:t>They need to use this awareness to manage their relationships with other people.</a:t>
            </a:r>
          </a:p>
          <a:p>
            <a:r>
              <a:rPr lang="en-GB" dirty="0"/>
              <a:t>Managers have the ability to influence employees wellbeing – they can use their EI skills to provide the right support for individuals.</a:t>
            </a:r>
          </a:p>
          <a:p>
            <a:r>
              <a:rPr lang="en-GB" dirty="0"/>
              <a:t>Employees with good EI skills will be more resilient, suffer less stress and have an enhanced sense of wellbeing. </a:t>
            </a:r>
          </a:p>
        </p:txBody>
      </p:sp>
    </p:spTree>
    <p:extLst>
      <p:ext uri="{BB962C8B-B14F-4D97-AF65-F5344CB8AC3E}">
        <p14:creationId xmlns:p14="http://schemas.microsoft.com/office/powerpoint/2010/main" val="19279851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E2B8FA-AE25-6276-2BD3-9645BC3419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Group 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90CA5-1DCB-882E-8B51-D9BFDAC347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Search the library catalogue for articles that link wellbeing and performance</a:t>
            </a:r>
            <a:r>
              <a:rPr lang="en-GB"/>
              <a:t>/productivity </a:t>
            </a:r>
            <a:r>
              <a:rPr lang="en-GB" dirty="0"/>
              <a:t>– what are their conclusions?</a:t>
            </a:r>
          </a:p>
          <a:p>
            <a:r>
              <a:rPr lang="en-GB" dirty="0"/>
              <a:t>Search the internet for wellbeing initiatives and find good organisational examples, where the business benefits are discussed. </a:t>
            </a:r>
          </a:p>
          <a:p>
            <a:r>
              <a:rPr lang="en-GB" dirty="0"/>
              <a:t>Report back your findings. </a:t>
            </a:r>
          </a:p>
        </p:txBody>
      </p:sp>
    </p:spTree>
    <p:extLst>
      <p:ext uri="{BB962C8B-B14F-4D97-AF65-F5344CB8AC3E}">
        <p14:creationId xmlns:p14="http://schemas.microsoft.com/office/powerpoint/2010/main" val="20680065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073DD754-C724-044B-5463-8A8CFA68C6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7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</a:rPr>
              <a:t>This year’s theme is movement: moving more for our mental health. </a:t>
            </a:r>
          </a:p>
          <a:p>
            <a:pPr>
              <a:lnSpc>
                <a:spcPct val="90000"/>
              </a:lnSpc>
            </a:pPr>
            <a:endParaRPr lang="en-US" sz="3700" dirty="0"/>
          </a:p>
        </p:txBody>
      </p:sp>
      <p:pic>
        <p:nvPicPr>
          <p:cNvPr id="4" name="Picture 3" descr="A blue background with white text and purple circles&#10;&#10;Description automatically generated">
            <a:extLst>
              <a:ext uri="{FF2B5EF4-FFF2-40B4-BE49-F238E27FC236}">
                <a16:creationId xmlns:a16="http://schemas.microsoft.com/office/drawing/2014/main" id="{A0ACD7C0-BFE8-D6F3-72E4-904B6D84BD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2692" y="1600201"/>
            <a:ext cx="3966615" cy="39170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315517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2782C1-2697-4B73-A35F-73843E968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Mental Health Awareness Week - 2024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FEB0EE-60F0-4414-84B7-9DEEE32E8E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This year the theme is </a:t>
            </a:r>
            <a:r>
              <a:rPr lang="en-GB"/>
              <a:t>‘movement’.</a:t>
            </a:r>
            <a:endParaRPr lang="en-GB" dirty="0"/>
          </a:p>
          <a:p>
            <a:r>
              <a:rPr lang="en-GB" dirty="0"/>
              <a:t>How is your employer supporting this theme? If they are not, how could they support it?</a:t>
            </a:r>
          </a:p>
          <a:p>
            <a:r>
              <a:rPr lang="en-GB" dirty="0"/>
              <a:t>What wellbeing initiatives would you like to see introduced at your work?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85405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78801-3E80-4E24-8580-93408D845C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69334"/>
            <a:ext cx="10972800" cy="654756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Increasing Resilience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D1E153-D9CD-485D-9579-73BA31E73A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970844"/>
            <a:ext cx="10972800" cy="4546389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‘Bounce-</a:t>
            </a:r>
            <a:r>
              <a:rPr lang="en-GB" dirty="0" err="1"/>
              <a:t>backability</a:t>
            </a:r>
            <a:r>
              <a:rPr lang="en-GB" dirty="0"/>
              <a:t>’</a:t>
            </a:r>
          </a:p>
          <a:p>
            <a:r>
              <a:rPr lang="en-GB" dirty="0"/>
              <a:t>Ability to recover quickly from set-backs, manage stress</a:t>
            </a:r>
          </a:p>
          <a:p>
            <a:r>
              <a:rPr lang="en-GB" dirty="0"/>
              <a:t>Change the narrative – write about your experiences, think about the positives that have come out of it </a:t>
            </a:r>
          </a:p>
          <a:p>
            <a:r>
              <a:rPr lang="en-GB" dirty="0"/>
              <a:t>Face our fears – expose yourself in small doses to experiences that you fear, e.g. public speaking</a:t>
            </a:r>
          </a:p>
          <a:p>
            <a:r>
              <a:rPr lang="en-GB" dirty="0"/>
              <a:t>Practice self-compassion – recognise your feelings (be mindful); recognise that others sometimes feel that way; be kind to yourself (ask yourself, how would you treat a friend who was feeling this way?)</a:t>
            </a:r>
          </a:p>
          <a:p>
            <a:r>
              <a:rPr lang="en-GB" dirty="0"/>
              <a:t>Meditation</a:t>
            </a:r>
          </a:p>
          <a:p>
            <a:r>
              <a:rPr lang="en-GB" dirty="0"/>
              <a:t>Cultivate forgiveness – let go of grudges</a:t>
            </a:r>
          </a:p>
          <a:p>
            <a:pPr marL="0" indent="0">
              <a:buNone/>
            </a:pPr>
            <a:r>
              <a:rPr lang="en-GB" dirty="0"/>
              <a:t>(Newman, 2016)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25693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86FF77-B16A-4F25-99F1-26610EFCF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4043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Activity – Practising Gratitude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6FEFFD-A850-435F-9B29-CCB90D37B6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83516"/>
            <a:ext cx="10972800" cy="4233717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One way of building resilience and coping with life’s ups and downs is to recognise what’s good about your life right now.</a:t>
            </a:r>
          </a:p>
          <a:p>
            <a:r>
              <a:rPr lang="en-GB" dirty="0"/>
              <a:t>Name three things that you are currently grateful for – e.g. your warm house.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i="1" dirty="0"/>
              <a:t>Every night, look back on the day and think about what you’re specifically grateful for – e.g. that you felt well, that your children seemed to have a good day in school, that you made a customer smile.</a:t>
            </a:r>
          </a:p>
          <a:p>
            <a:pPr marL="0" indent="0">
              <a:buNone/>
            </a:pPr>
            <a:r>
              <a:rPr lang="en-GB" i="1" dirty="0"/>
              <a:t>Building up a reservoir of good thoughts, helps you deal with the bad times. We’ll come back to this in the session on ‘positive psychology’.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19350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4561A7-5EDD-44A4-A788-AC2620F95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CD5C1A-679E-4C0A-ADB1-C7F4F7CEC5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CIPD and Mind </a:t>
            </a:r>
            <a:r>
              <a:rPr lang="en-GB" dirty="0">
                <a:hlinkClick r:id="rId2"/>
              </a:rPr>
              <a:t>People Managers’ Guide to Mental Health</a:t>
            </a:r>
            <a:br>
              <a:rPr lang="en-GB" dirty="0">
                <a:hlinkClick r:id="rId2"/>
              </a:rPr>
            </a:br>
            <a:br>
              <a:rPr lang="en-GB" dirty="0"/>
            </a:br>
            <a:r>
              <a:rPr lang="en-GB" dirty="0"/>
              <a:t>CIPD: </a:t>
            </a:r>
            <a:r>
              <a:rPr lang="en-GB" dirty="0">
                <a:hlinkClick r:id="rId3"/>
              </a:rPr>
              <a:t>Getting the most out of remote working top tips</a:t>
            </a:r>
            <a:br>
              <a:rPr lang="en-GB" dirty="0">
                <a:hlinkClick r:id="rId3"/>
              </a:rPr>
            </a:br>
            <a:br>
              <a:rPr lang="en-GB" dirty="0"/>
            </a:br>
            <a:r>
              <a:rPr lang="en-GB" dirty="0" err="1"/>
              <a:t>Acas</a:t>
            </a:r>
            <a:r>
              <a:rPr lang="en-GB" dirty="0"/>
              <a:t>: </a:t>
            </a:r>
            <a:r>
              <a:rPr lang="en-GB" dirty="0">
                <a:hlinkClick r:id="rId4"/>
              </a:rPr>
              <a:t>Supporting mental health in the workplace</a:t>
            </a:r>
            <a:br>
              <a:rPr lang="en-GB" dirty="0">
                <a:hlinkClick r:id="rId4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3886696"/>
      </p:ext>
    </p:extLst>
  </p:cSld>
  <p:clrMapOvr>
    <a:masterClrMapping/>
  </p:clrMapOvr>
</p:sld>
</file>

<file path=ppt/theme/theme1.xml><?xml version="1.0" encoding="utf-8"?>
<a:theme xmlns:a="http://schemas.openxmlformats.org/drawingml/2006/main" name="ThemeUWTSD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UWTSD" id="{F21EE35A-C65B-4304-A6CB-CDA628125EC2}" vid="{AD4FE309-27E3-4943-B06C-08E55F433F3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ThemeUWTSD</Template>
  <TotalTime>682</TotalTime>
  <Words>682</Words>
  <Application>Microsoft Office PowerPoint</Application>
  <PresentationFormat>Widescreen</PresentationFormat>
  <Paragraphs>55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Aptos</vt:lpstr>
      <vt:lpstr>Arial</vt:lpstr>
      <vt:lpstr>Myriad Pro</vt:lpstr>
      <vt:lpstr>Neue Helvetica W01</vt:lpstr>
      <vt:lpstr>ThemeUWTSD</vt:lpstr>
      <vt:lpstr>Wellbeing and Performance</vt:lpstr>
      <vt:lpstr>By the end of today’s session you will have:</vt:lpstr>
      <vt:lpstr>HR Practices that Promote Wellbeing - Guest (2017)</vt:lpstr>
      <vt:lpstr>6 Steps to help your team thrive in work (CIPD, 2020)</vt:lpstr>
      <vt:lpstr>Four Core EI Skills (Bradberry, 2020)</vt:lpstr>
      <vt:lpstr>Activity</vt:lpstr>
      <vt:lpstr>Role of Emotional Intelligence</vt:lpstr>
      <vt:lpstr>Group Activity</vt:lpstr>
      <vt:lpstr>This year’s theme is movement: moving more for our mental health.  </vt:lpstr>
      <vt:lpstr>Mental Health Awareness Week - 2024</vt:lpstr>
      <vt:lpstr>Increasing Resilience</vt:lpstr>
      <vt:lpstr>Activity – Practising Gratitude</vt:lpstr>
      <vt:lpstr>Resources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Thomas</dc:creator>
  <cp:lastModifiedBy>Julie Thomas</cp:lastModifiedBy>
  <cp:revision>40</cp:revision>
  <dcterms:created xsi:type="dcterms:W3CDTF">2020-05-18T15:06:33Z</dcterms:created>
  <dcterms:modified xsi:type="dcterms:W3CDTF">2024-05-02T14:35:20Z</dcterms:modified>
</cp:coreProperties>
</file>