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27"/>
  </p:notesMasterIdLst>
  <p:sldIdLst>
    <p:sldId id="409" r:id="rId10"/>
    <p:sldId id="412" r:id="rId11"/>
    <p:sldId id="413" r:id="rId12"/>
    <p:sldId id="414" r:id="rId13"/>
    <p:sldId id="420" r:id="rId14"/>
    <p:sldId id="572" r:id="rId15"/>
    <p:sldId id="443" r:id="rId16"/>
    <p:sldId id="574" r:id="rId17"/>
    <p:sldId id="578" r:id="rId18"/>
    <p:sldId id="579" r:id="rId19"/>
    <p:sldId id="580" r:id="rId20"/>
    <p:sldId id="581" r:id="rId21"/>
    <p:sldId id="582" r:id="rId22"/>
    <p:sldId id="583" r:id="rId23"/>
    <p:sldId id="584" r:id="rId24"/>
    <p:sldId id="585" r:id="rId25"/>
    <p:sldId id="40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9443" autoAdjust="0"/>
  </p:normalViewPr>
  <p:slideViewPr>
    <p:cSldViewPr snapToGrid="0">
      <p:cViewPr varScale="1">
        <p:scale>
          <a:sx n="70" d="100"/>
          <a:sy n="70" d="100"/>
        </p:scale>
        <p:origin x="18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E276C65-FDEA-4E87-833E-4FC6CAF9E7CE}"/>
    <pc:docChg chg="custSel modSld">
      <pc:chgData name="Nitheesh Kaliyamurthy" userId="2821ebda-f4ac-4963-9a4e-a836dfc45829" providerId="ADAL" clId="{0E276C65-FDEA-4E87-833E-4FC6CAF9E7CE}" dt="2025-02-04T09:57:49.664" v="65" actId="6549"/>
      <pc:docMkLst>
        <pc:docMk/>
      </pc:docMkLst>
      <pc:sldChg chg="modNotesTx">
        <pc:chgData name="Nitheesh Kaliyamurthy" userId="2821ebda-f4ac-4963-9a4e-a836dfc45829" providerId="ADAL" clId="{0E276C65-FDEA-4E87-833E-4FC6CAF9E7CE}" dt="2025-02-04T09:57:39.226" v="64" actId="6549"/>
        <pc:sldMkLst>
          <pc:docMk/>
          <pc:sldMk cId="840170834" sldId="405"/>
        </pc:sldMkLst>
      </pc:sldChg>
      <pc:sldChg chg="modNotesTx">
        <pc:chgData name="Nitheesh Kaliyamurthy" userId="2821ebda-f4ac-4963-9a4e-a836dfc45829" providerId="ADAL" clId="{0E276C65-FDEA-4E87-833E-4FC6CAF9E7CE}" dt="2025-02-04T09:57:49.664" v="65" actId="6549"/>
        <pc:sldMkLst>
          <pc:docMk/>
          <pc:sldMk cId="1693028494" sldId="412"/>
        </pc:sldMkLst>
      </pc:sldChg>
      <pc:sldChg chg="modSp mod">
        <pc:chgData name="Nitheesh Kaliyamurthy" userId="2821ebda-f4ac-4963-9a4e-a836dfc45829" providerId="ADAL" clId="{0E276C65-FDEA-4E87-833E-4FC6CAF9E7CE}" dt="2025-02-04T09:52:04.791" v="23"/>
        <pc:sldMkLst>
          <pc:docMk/>
          <pc:sldMk cId="683668143" sldId="413"/>
        </pc:sldMkLst>
        <pc:spChg chg="mod">
          <ac:chgData name="Nitheesh Kaliyamurthy" userId="2821ebda-f4ac-4963-9a4e-a836dfc45829" providerId="ADAL" clId="{0E276C65-FDEA-4E87-833E-4FC6CAF9E7CE}" dt="2025-02-04T09:52:04.791" v="23"/>
          <ac:spMkLst>
            <pc:docMk/>
            <pc:sldMk cId="683668143" sldId="413"/>
            <ac:spMk id="2" creationId="{484653CD-72F3-E6A4-09FE-AAB8490BA43B}"/>
          </ac:spMkLst>
        </pc:spChg>
      </pc:sldChg>
      <pc:sldChg chg="modSp mod">
        <pc:chgData name="Nitheesh Kaliyamurthy" userId="2821ebda-f4ac-4963-9a4e-a836dfc45829" providerId="ADAL" clId="{0E276C65-FDEA-4E87-833E-4FC6CAF9E7CE}" dt="2025-02-04T09:55:52.802" v="63" actId="20577"/>
        <pc:sldMkLst>
          <pc:docMk/>
          <pc:sldMk cId="1128288593" sldId="414"/>
        </pc:sldMkLst>
        <pc:spChg chg="mod">
          <ac:chgData name="Nitheesh Kaliyamurthy" userId="2821ebda-f4ac-4963-9a4e-a836dfc45829" providerId="ADAL" clId="{0E276C65-FDEA-4E87-833E-4FC6CAF9E7CE}" dt="2025-02-04T09:55:52.802" v="63" actId="20577"/>
          <ac:spMkLst>
            <pc:docMk/>
            <pc:sldMk cId="1128288593" sldId="414"/>
            <ac:spMk id="2" creationId="{484653CD-72F3-E6A4-09FE-AAB8490BA43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dgm:spPr/>
      <dgm:t>
        <a:bodyPr/>
        <a:lstStyle/>
        <a:p>
          <a:endParaRPr lang="en-GB"/>
        </a:p>
      </dgm:t>
    </dgm:pt>
    <dgm:pt modelId="{5A67F704-C498-4F33-BF22-C32842830C97}">
      <dgm:prSet/>
      <dgm:spPr/>
      <dgm:t>
        <a:bodyPr/>
        <a:lstStyle/>
        <a:p>
          <a:r>
            <a:rPr lang="en-US" b="0" i="1" baseline="0" dirty="0"/>
            <a:t>Server Virtualization</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a:t>Understanding Virtualization and its components</a:t>
          </a:r>
          <a:endParaRPr lang="en-GB"/>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Understanding Virtualization Security concerns</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794051" y="3102241"/>
          <a:ext cx="2603896" cy="260389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6510" tIns="16510" rIns="16510" bIns="16510" numCol="1" spcCol="1270" anchor="ctr" anchorCtr="0">
          <a:noAutofit/>
          <a:sp3d extrusionH="28000" prstMaterial="matte"/>
        </a:bodyPr>
        <a:lstStyle/>
        <a:p>
          <a:pPr marL="0" lvl="0" indent="0" algn="ctr" defTabSz="1155700">
            <a:lnSpc>
              <a:spcPct val="90000"/>
            </a:lnSpc>
            <a:spcBef>
              <a:spcPct val="0"/>
            </a:spcBef>
            <a:spcAft>
              <a:spcPct val="35000"/>
            </a:spcAft>
            <a:buNone/>
          </a:pPr>
          <a:r>
            <a:rPr lang="en-US" sz="2600" b="0" i="1" kern="1200" baseline="0" dirty="0"/>
            <a:t>Server Virtualization</a:t>
          </a:r>
          <a:endParaRPr lang="en-GB" sz="2600" kern="1200" dirty="0"/>
        </a:p>
      </dsp:txBody>
      <dsp:txXfrm>
        <a:off x="5175383" y="3483573"/>
        <a:ext cx="1841232" cy="1841232"/>
      </dsp:txXfrm>
    </dsp:sp>
    <dsp:sp modelId="{C89468C5-F1AF-4F13-8009-C7A40122AFE5}">
      <dsp:nvSpPr>
        <dsp:cNvPr id="0" name=""/>
        <dsp:cNvSpPr/>
      </dsp:nvSpPr>
      <dsp:spPr>
        <a:xfrm rot="12900000">
          <a:off x="3119643"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063201"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a:t>Understanding Virtualization and its components</a:t>
          </a:r>
          <a:endParaRPr lang="en-GB" sz="2900" kern="1200"/>
        </a:p>
      </dsp:txBody>
      <dsp:txXfrm>
        <a:off x="2121163" y="1514927"/>
        <a:ext cx="2357778" cy="1863037"/>
      </dsp:txXfrm>
    </dsp:sp>
    <dsp:sp modelId="{CA9AF66C-833B-4803-8DC0-ADC6D484BFC1}">
      <dsp:nvSpPr>
        <dsp:cNvPr id="0" name=""/>
        <dsp:cNvSpPr/>
      </dsp:nvSpPr>
      <dsp:spPr>
        <a:xfrm rot="16200000">
          <a:off x="5098423" y="1617489"/>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859148" y="1487"/>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dirty="0"/>
            <a:t>Understanding Virtualization Security concerns</a:t>
          </a:r>
          <a:endParaRPr lang="en-GB" sz="2900" kern="1200" dirty="0"/>
        </a:p>
      </dsp:txBody>
      <dsp:txXfrm>
        <a:off x="4917110" y="59449"/>
        <a:ext cx="2357778" cy="1863037"/>
      </dsp:txXfrm>
    </dsp:sp>
    <dsp:sp modelId="{8401AB4C-0A51-46B7-9524-B3C7A6F3DC3C}">
      <dsp:nvSpPr>
        <dsp:cNvPr id="0" name=""/>
        <dsp:cNvSpPr/>
      </dsp:nvSpPr>
      <dsp:spPr>
        <a:xfrm rot="19500000">
          <a:off x="7077204"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655096"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55245" tIns="55245" rIns="55245" bIns="55245"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b="0" i="1" kern="1200" baseline="0"/>
            <a:t>Best Practices</a:t>
          </a:r>
          <a:endParaRPr lang="en-GB" sz="2900" kern="1200"/>
        </a:p>
      </dsp:txBody>
      <dsp:txXfrm>
        <a:off x="7713058" y="1514927"/>
        <a:ext cx="2357778" cy="186303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b="0" i="0" u="none" strike="noStrike" baseline="0" dirty="0">
              <a:solidFill>
                <a:srgbClr val="FF0000"/>
              </a:solidFill>
              <a:latin typeface="LinLibertineO"/>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686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951313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42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612666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923769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65612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020740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433406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429136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081078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677237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339825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04/02/2025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12.pn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image" Target="../media/image14.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9.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4007934730"/>
              </p:ext>
            </p:extLst>
          </p:nvPr>
        </p:nvGraphicFramePr>
        <p:xfrm>
          <a:off x="0" y="0"/>
          <a:ext cx="12192000" cy="5707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923330"/>
          </a:xfrm>
          <a:prstGeom prst="rect">
            <a:avLst/>
          </a:prstGeom>
          <a:noFill/>
        </p:spPr>
        <p:txBody>
          <a:bodyPr wrap="square">
            <a:spAutoFit/>
          </a:bodyPr>
          <a:lstStyle/>
          <a:p>
            <a:pPr algn="just">
              <a:spcBef>
                <a:spcPts val="0"/>
              </a:spcBef>
            </a:pPr>
            <a:r>
              <a:rPr lang="en-US" i="1" dirty="0">
                <a:solidFill>
                  <a:schemeClr val="tx1">
                    <a:lumMod val="50000"/>
                  </a:schemeClr>
                </a:solidFill>
              </a:rPr>
              <a:t>During this week, we shall focus on server virtualization! we will delve into the virtualization concepts, with a primary focus on understanding its components, exploring virtualization security concerns, and learning about best practices in this field.</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in the previous lecture session.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81563" y="1"/>
            <a:ext cx="9375820" cy="1917289"/>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Resources required for your Coursework – Worksheets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Download from Microsoft Evaluation Center</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Download from https://www.debian.org/distrib/</a:t>
            </a:r>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Resources</a:t>
            </a:r>
          </a:p>
        </p:txBody>
      </p:sp>
      <p:pic>
        <p:nvPicPr>
          <p:cNvPr id="7" name="Graphic 6" descr="Compost outline">
            <a:extLst>
              <a:ext uri="{FF2B5EF4-FFF2-40B4-BE49-F238E27FC236}">
                <a16:creationId xmlns:a16="http://schemas.microsoft.com/office/drawing/2014/main" id="{1E20BC79-A312-38E5-B5BA-2D47F306681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4616" y="730044"/>
            <a:ext cx="1482213" cy="1482213"/>
          </a:xfrm>
          <a:prstGeom prst="rect">
            <a:avLst/>
          </a:prstGeom>
        </p:spPr>
      </p:pic>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18522" y="4169521"/>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2921732"/>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2481563" y="2212257"/>
            <a:ext cx="9375820" cy="340687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As we conclude today's lecture on server virtualization, I hope you now have a clearer understanding of virtualization concepts and its various perspectives.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This newfound clarity will empower you to embark on detailed research into different types of hypervisors used in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By exploring various hypervisor options, you'll be equipped to make informed decisions regarding the selection of a hypervisor that aligns with the requirements of your coursework.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Remember, the choice of hypervisor can significantly impact the performance, scalability, and management of virtualized environments. So, use this knowledge wisely as you progress through your coursework and beyond. Good luck!</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Discuss with your group on your understanding about IP Addressing – Introduced and research done during previous lecture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Virtualization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Research on Hypervisor</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Advise: Complete Task 1 (Hypervisor and IP Addressing) in Coursework 1</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5737612" y="206191"/>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Virtualization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737612" y="887228"/>
            <a:ext cx="6089794" cy="2180437"/>
          </a:xfrm>
        </p:spPr>
        <p:txBody>
          <a:bodyPr vert="horz" lIns="91440" tIns="45720" rIns="91440" bIns="45720" rtlCol="0">
            <a:normAutofit/>
          </a:bodyPr>
          <a:lstStyle/>
          <a:p>
            <a:pPr algn="just">
              <a:spcBef>
                <a:spcPts val="600"/>
              </a:spcBef>
              <a:spcAft>
                <a:spcPts val="600"/>
              </a:spcAft>
              <a:buClr>
                <a:schemeClr val="tx2"/>
              </a:buClr>
              <a:buSzPct val="90000"/>
            </a:pPr>
            <a:r>
              <a:rPr lang="en-US" sz="2000" dirty="0"/>
              <a:t>Virtualization refers to a </a:t>
            </a:r>
            <a:r>
              <a:rPr lang="en-US" sz="2000" b="1" dirty="0"/>
              <a:t>software-based virtual representation of an IT infrastructure</a:t>
            </a:r>
            <a:r>
              <a:rPr lang="en-US" sz="2000" dirty="0"/>
              <a:t> that includes network, devices, applications, storage, etc.</a:t>
            </a:r>
          </a:p>
          <a:p>
            <a:pPr algn="just">
              <a:spcBef>
                <a:spcPts val="600"/>
              </a:spcBef>
              <a:spcAft>
                <a:spcPts val="600"/>
              </a:spcAft>
              <a:buClr>
                <a:schemeClr val="tx2"/>
              </a:buClr>
              <a:buSzPct val="90000"/>
            </a:pPr>
            <a:r>
              <a:rPr lang="en-US" sz="2000" dirty="0"/>
              <a:t>The virtualization framework </a:t>
            </a:r>
            <a:r>
              <a:rPr lang="en-US" sz="2000" b="1" dirty="0"/>
              <a:t>divides the physical resources which are traditionally bound to hardware</a:t>
            </a:r>
            <a:r>
              <a:rPr lang="en-US" sz="2000" dirty="0"/>
              <a:t>, into multiple individual simulated environments</a:t>
            </a:r>
          </a:p>
          <a:p>
            <a:pPr algn="just">
              <a:spcBef>
                <a:spcPts val="600"/>
              </a:spcBef>
              <a:spcAft>
                <a:spcPts val="600"/>
              </a:spcAft>
              <a:buClr>
                <a:schemeClr val="tx2"/>
              </a:buClr>
              <a:buSzPct val="90000"/>
            </a:pPr>
            <a:endParaRPr lang="en-US" sz="2000" dirty="0"/>
          </a:p>
        </p:txBody>
      </p:sp>
      <p:pic>
        <p:nvPicPr>
          <p:cNvPr id="4" name="Picture 3">
            <a:extLst>
              <a:ext uri="{FF2B5EF4-FFF2-40B4-BE49-F238E27FC236}">
                <a16:creationId xmlns:a16="http://schemas.microsoft.com/office/drawing/2014/main" id="{BDB8E517-3DBF-2D4C-07CA-59BA0F027F34}"/>
              </a:ext>
            </a:extLst>
          </p:cNvPr>
          <p:cNvPicPr>
            <a:picLocks noChangeAspect="1"/>
          </p:cNvPicPr>
          <p:nvPr/>
        </p:nvPicPr>
        <p:blipFill rotWithShape="1">
          <a:blip r:embed="rId3"/>
          <a:srcRect r="57944"/>
          <a:stretch/>
        </p:blipFill>
        <p:spPr>
          <a:xfrm>
            <a:off x="364594" y="206191"/>
            <a:ext cx="4756831" cy="3486831"/>
          </a:xfrm>
          <a:prstGeom prst="rect">
            <a:avLst/>
          </a:prstGeom>
        </p:spPr>
      </p:pic>
      <p:pic>
        <p:nvPicPr>
          <p:cNvPr id="6" name="Picture 5">
            <a:extLst>
              <a:ext uri="{FF2B5EF4-FFF2-40B4-BE49-F238E27FC236}">
                <a16:creationId xmlns:a16="http://schemas.microsoft.com/office/drawing/2014/main" id="{A75433D8-0942-3D56-2639-C594FA13E391}"/>
              </a:ext>
            </a:extLst>
          </p:cNvPr>
          <p:cNvPicPr>
            <a:picLocks noChangeAspect="1"/>
          </p:cNvPicPr>
          <p:nvPr/>
        </p:nvPicPr>
        <p:blipFill rotWithShape="1">
          <a:blip r:embed="rId3"/>
          <a:srcRect l="56756" b="7968"/>
          <a:stretch/>
        </p:blipFill>
        <p:spPr>
          <a:xfrm>
            <a:off x="6660543" y="3429000"/>
            <a:ext cx="4912222" cy="3222809"/>
          </a:xfrm>
          <a:prstGeom prst="rect">
            <a:avLst/>
          </a:prstGeom>
        </p:spPr>
      </p:pic>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150725" y="507268"/>
            <a:ext cx="11915878" cy="1967272"/>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Sharing existing underutilized resources across a catalogue of IT Applications. </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The technique of virtualization has existed in Processing, storage, and networking.</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The past decade has focused on development of Virtual Machines. </a:t>
            </a:r>
          </a:p>
          <a:p>
            <a:pPr marL="342900" indent="-342900" algn="just">
              <a:buBlip>
                <a:blip r:embed="rId3">
                  <a:extLst>
                    <a:ext uri="{96DAC541-7B7A-43D3-8B79-37D633B846F1}">
                      <asvg:svgBlip xmlns:asvg="http://schemas.microsoft.com/office/drawing/2016/SVG/main" r:embed="rId4"/>
                    </a:ext>
                  </a:extLst>
                </a:blip>
              </a:buBlip>
            </a:pPr>
            <a:r>
              <a:rPr lang="en-GB" dirty="0">
                <a:solidFill>
                  <a:schemeClr val="tx1"/>
                </a:solidFill>
              </a:rPr>
              <a:t>A virtual machine is a </a:t>
            </a:r>
            <a:r>
              <a:rPr lang="en-GB" b="1" dirty="0">
                <a:solidFill>
                  <a:schemeClr val="tx1"/>
                </a:solidFill>
              </a:rPr>
              <a:t>tightly isolated software container </a:t>
            </a:r>
            <a:r>
              <a:rPr lang="en-GB" dirty="0">
                <a:solidFill>
                  <a:schemeClr val="tx1"/>
                </a:solidFill>
              </a:rPr>
              <a:t>that runs its own operating system and applications as if it were a physical machine – (VMware website)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Virtualization</a:t>
            </a:r>
          </a:p>
        </p:txBody>
      </p:sp>
      <p:pic>
        <p:nvPicPr>
          <p:cNvPr id="4" name="Picture 3">
            <a:extLst>
              <a:ext uri="{FF2B5EF4-FFF2-40B4-BE49-F238E27FC236}">
                <a16:creationId xmlns:a16="http://schemas.microsoft.com/office/drawing/2014/main" id="{301969CB-BAA3-97C0-1464-DE49561FAA2F}"/>
              </a:ext>
            </a:extLst>
          </p:cNvPr>
          <p:cNvPicPr>
            <a:picLocks noChangeAspect="1"/>
          </p:cNvPicPr>
          <p:nvPr/>
        </p:nvPicPr>
        <p:blipFill>
          <a:blip r:embed="rId5"/>
          <a:stretch>
            <a:fillRect/>
          </a:stretch>
        </p:blipFill>
        <p:spPr>
          <a:xfrm>
            <a:off x="7167716" y="2360679"/>
            <a:ext cx="5024284" cy="3096728"/>
          </a:xfrm>
          <a:prstGeom prst="rect">
            <a:avLst/>
          </a:prstGeom>
        </p:spPr>
      </p:pic>
      <p:sp>
        <p:nvSpPr>
          <p:cNvPr id="6" name="Content Placeholder 1">
            <a:extLst>
              <a:ext uri="{FF2B5EF4-FFF2-40B4-BE49-F238E27FC236}">
                <a16:creationId xmlns:a16="http://schemas.microsoft.com/office/drawing/2014/main" id="{857149C7-6DBF-A79B-AB40-F8D86E7E67A1}"/>
              </a:ext>
            </a:extLst>
          </p:cNvPr>
          <p:cNvSpPr txBox="1">
            <a:spLocks/>
          </p:cNvSpPr>
          <p:nvPr/>
        </p:nvSpPr>
        <p:spPr>
          <a:xfrm>
            <a:off x="150725" y="2331183"/>
            <a:ext cx="7311959" cy="3289852"/>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Virtualization also </a:t>
            </a:r>
            <a:r>
              <a:rPr lang="en-GB" b="1" dirty="0">
                <a:solidFill>
                  <a:schemeClr val="tx1"/>
                </a:solidFill>
              </a:rPr>
              <a:t>enables you to create storage devices and network resources</a:t>
            </a:r>
            <a:r>
              <a:rPr lang="en-GB" dirty="0">
                <a:solidFill>
                  <a:schemeClr val="tx1"/>
                </a:solidFill>
              </a:rPr>
              <a:t>. So, instead of having ten physical machines/servers, you can have one physical server and nine VMs running on it.</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Windows Server 2019 comes equipped with a Hyper-V feature that enables virtualization. </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As a descendant of Windows Virtual PC, Microsoft's Hyper-V was introduced in </a:t>
            </a:r>
            <a:r>
              <a:rPr lang="en-GB" b="1" dirty="0">
                <a:solidFill>
                  <a:schemeClr val="tx1"/>
                </a:solidFill>
              </a:rPr>
              <a:t>Windows Server 2008</a:t>
            </a:r>
            <a:r>
              <a:rPr lang="en-GB" dirty="0">
                <a:solidFill>
                  <a:schemeClr val="tx1"/>
                </a:solidFill>
              </a:rPr>
              <a:t>. </a:t>
            </a:r>
          </a:p>
          <a:p>
            <a:pPr marL="342900" indent="-342900" algn="just">
              <a:buFont typeface="Arial"/>
              <a:buBlip>
                <a:blip r:embed="rId3">
                  <a:extLst>
                    <a:ext uri="{96DAC541-7B7A-43D3-8B79-37D633B846F1}">
                      <asvg:svgBlip xmlns:asvg="http://schemas.microsoft.com/office/drawing/2016/SVG/main" r:embed="rId4"/>
                    </a:ext>
                  </a:extLst>
                </a:blip>
              </a:buBlip>
            </a:pPr>
            <a:r>
              <a:rPr lang="en-GB" dirty="0">
                <a:solidFill>
                  <a:schemeClr val="tx1"/>
                </a:solidFill>
              </a:rPr>
              <a:t>“Hyper-V provides the services that can be used to create and manage VMs, along with their resources” </a:t>
            </a:r>
          </a:p>
        </p:txBody>
      </p:sp>
    </p:spTree>
    <p:extLst>
      <p:ext uri="{BB962C8B-B14F-4D97-AF65-F5344CB8AC3E}">
        <p14:creationId xmlns:p14="http://schemas.microsoft.com/office/powerpoint/2010/main" val="407386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5221C66-E0F6-588F-495D-2DA0890FFD4B}"/>
              </a:ext>
            </a:extLst>
          </p:cNvPr>
          <p:cNvPicPr>
            <a:picLocks noChangeAspect="1"/>
          </p:cNvPicPr>
          <p:nvPr/>
        </p:nvPicPr>
        <p:blipFill>
          <a:blip r:embed="rId3"/>
          <a:stretch>
            <a:fillRect/>
          </a:stretch>
        </p:blipFill>
        <p:spPr>
          <a:xfrm>
            <a:off x="365294" y="797382"/>
            <a:ext cx="11683012" cy="5263235"/>
          </a:xfrm>
          <a:prstGeom prst="rect">
            <a:avLst/>
          </a:prstGeom>
        </p:spPr>
      </p:pic>
    </p:spTree>
    <p:extLst>
      <p:ext uri="{BB962C8B-B14F-4D97-AF65-F5344CB8AC3E}">
        <p14:creationId xmlns:p14="http://schemas.microsoft.com/office/powerpoint/2010/main" val="73059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7412" y="1182776"/>
            <a:ext cx="8420283" cy="2822169"/>
          </a:xfrm>
        </p:spPr>
        <p:txBody>
          <a:bodyPr/>
          <a:lstStyle/>
          <a:p>
            <a:pPr marL="0" indent="0" algn="just"/>
            <a:r>
              <a:rPr lang="en-US" b="1" dirty="0">
                <a:solidFill>
                  <a:schemeClr val="tx1"/>
                </a:solidFill>
              </a:rPr>
              <a:t>Type 1 Hypervisor: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Bare-metal Hypervisor - runs directly on the physical hardware.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allows for the creation and management of multiple virtual machines (VMs) on a single physical server.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Type 1 hypervisors are used to implement server virtualization, desktop virtualization, and other forms of virtualization.</a:t>
            </a:r>
          </a:p>
          <a:p>
            <a:pPr marL="0" indent="0" algn="just"/>
            <a:r>
              <a:rPr lang="en-US" b="1" dirty="0">
                <a:solidFill>
                  <a:schemeClr val="tx1"/>
                </a:solidFill>
              </a:rPr>
              <a:t>Type 2 Hypervisor: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Hosted Hypervisor - runs on top of a host operating system.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enables users to create and manage VMs on their desktop or laptop computers.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Type 2 hypervisors are primarily used for desktop virtualization and </a:t>
            </a:r>
            <a:r>
              <a:rPr lang="en-US" b="1" dirty="0">
                <a:solidFill>
                  <a:schemeClr val="tx1"/>
                </a:solidFill>
              </a:rPr>
              <a:t>development/testing purposes</a:t>
            </a:r>
            <a:r>
              <a:rPr lang="en-US" dirty="0">
                <a:solidFill>
                  <a:schemeClr val="tx1"/>
                </a:solidFill>
              </a:rPr>
              <a:t>.</a:t>
            </a:r>
          </a:p>
          <a:p>
            <a:pPr marL="0" indent="0" algn="just"/>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Technologies</a:t>
            </a:r>
          </a:p>
        </p:txBody>
      </p:sp>
      <p:pic>
        <p:nvPicPr>
          <p:cNvPr id="4" name="Picture 3">
            <a:extLst>
              <a:ext uri="{FF2B5EF4-FFF2-40B4-BE49-F238E27FC236}">
                <a16:creationId xmlns:a16="http://schemas.microsoft.com/office/drawing/2014/main" id="{35F2AA0A-29CD-92DC-835F-6CCD8B8420F3}"/>
              </a:ext>
            </a:extLst>
          </p:cNvPr>
          <p:cNvPicPr>
            <a:picLocks noChangeAspect="1"/>
          </p:cNvPicPr>
          <p:nvPr/>
        </p:nvPicPr>
        <p:blipFill>
          <a:blip r:embed="rId5"/>
          <a:stretch>
            <a:fillRect/>
          </a:stretch>
        </p:blipFill>
        <p:spPr>
          <a:xfrm>
            <a:off x="8741438" y="3274273"/>
            <a:ext cx="3450562" cy="2412588"/>
          </a:xfrm>
          <a:prstGeom prst="rect">
            <a:avLst/>
          </a:prstGeom>
        </p:spPr>
      </p:pic>
      <p:pic>
        <p:nvPicPr>
          <p:cNvPr id="6" name="Picture 5">
            <a:extLst>
              <a:ext uri="{FF2B5EF4-FFF2-40B4-BE49-F238E27FC236}">
                <a16:creationId xmlns:a16="http://schemas.microsoft.com/office/drawing/2014/main" id="{EF6B7F7B-A5F0-23BC-A6BE-1E92268BB582}"/>
              </a:ext>
            </a:extLst>
          </p:cNvPr>
          <p:cNvPicPr>
            <a:picLocks noChangeAspect="1"/>
          </p:cNvPicPr>
          <p:nvPr/>
        </p:nvPicPr>
        <p:blipFill>
          <a:blip r:embed="rId6"/>
          <a:stretch>
            <a:fillRect/>
          </a:stretch>
        </p:blipFill>
        <p:spPr>
          <a:xfrm>
            <a:off x="8677695" y="1182776"/>
            <a:ext cx="3514305" cy="1934047"/>
          </a:xfrm>
          <a:prstGeom prst="rect">
            <a:avLst/>
          </a:prstGeom>
        </p:spPr>
      </p:pic>
      <p:sp>
        <p:nvSpPr>
          <p:cNvPr id="7" name="Content Placeholder 1">
            <a:extLst>
              <a:ext uri="{FF2B5EF4-FFF2-40B4-BE49-F238E27FC236}">
                <a16:creationId xmlns:a16="http://schemas.microsoft.com/office/drawing/2014/main" id="{40A41C99-AAFB-E8D5-1FA9-2C45A8628BE6}"/>
              </a:ext>
            </a:extLst>
          </p:cNvPr>
          <p:cNvSpPr txBox="1">
            <a:spLocks/>
          </p:cNvSpPr>
          <p:nvPr/>
        </p:nvSpPr>
        <p:spPr>
          <a:xfrm>
            <a:off x="257412" y="555118"/>
            <a:ext cx="11934588" cy="2594113"/>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r:embed="rId3">
                  <a:extLst>
                    <a:ext uri="{96DAC541-7B7A-43D3-8B79-37D633B846F1}">
                      <asvg:svgBlip xmlns:asvg="http://schemas.microsoft.com/office/drawing/2016/SVG/main" r:embed="rId4"/>
                    </a:ext>
                  </a:extLst>
                </a:blip>
              </a:buBlip>
            </a:pPr>
            <a:r>
              <a:rPr lang="en-US" dirty="0">
                <a:solidFill>
                  <a:schemeClr val="tx1"/>
                </a:solidFill>
              </a:rPr>
              <a:t>Enable various forms of virtualization, including network virtualization, server virtualization, desktop virtualization, and OS virtualization.</a:t>
            </a:r>
          </a:p>
          <a:p>
            <a:pPr marL="0" indent="0" algn="just"/>
            <a:endParaRPr lang="en-US" dirty="0">
              <a:solidFill>
                <a:schemeClr val="tx1"/>
              </a:solidFill>
            </a:endParaRPr>
          </a:p>
        </p:txBody>
      </p:sp>
    </p:spTree>
    <p:extLst>
      <p:ext uri="{BB962C8B-B14F-4D97-AF65-F5344CB8AC3E}">
        <p14:creationId xmlns:p14="http://schemas.microsoft.com/office/powerpoint/2010/main" val="27369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7" y="507268"/>
            <a:ext cx="6685936"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Full virtualization involves a setup where the </a:t>
            </a:r>
            <a:r>
              <a:rPr lang="en-US" b="1" dirty="0">
                <a:solidFill>
                  <a:schemeClr val="tx1"/>
                </a:solidFill>
              </a:rPr>
              <a:t>guest operating system </a:t>
            </a:r>
            <a:r>
              <a:rPr lang="en-US" dirty="0">
                <a:solidFill>
                  <a:schemeClr val="tx1"/>
                </a:solidFill>
              </a:rPr>
              <a:t>(OS) remains oblivious to the fact that it's running in a virtualized environment</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Instead of directly communicating with the underlying hardware, the guest OS sends commands to the VMM.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The VMM acts as an intermediary between the guest OS and the host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receives commands </a:t>
            </a:r>
            <a:r>
              <a:rPr lang="en-US" sz="2000" dirty="0"/>
              <a:t>from the guest OS and translates them into binary instructions that the underlying hardware (host hardware) can execute.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VMM is responsible for managing and allocating resources to the guest OS.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It ensures that the guest OS has access to the necessary resources, such as CPU, memory, and storage, while also maintaining isolation between multiple guest OS instances running on the same physical hardware.</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endParaRPr lang="en-US" b="1"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Full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5"/>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3032173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7" y="507268"/>
            <a:ext cx="6685936" cy="2594113"/>
          </a:xfrm>
        </p:spPr>
        <p:txBody>
          <a:bodyPr/>
          <a:lstStyle/>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guest OS is aware of the virtual environment it's running in.</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guest OS communicates directly with the host machine to request resources.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Commands from the guest OS are translated into binary code for the hardware.</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The Virtual Machine Monitor (VMM) is not involved in the request and response operations.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Para virtualization is commonly used in environments where </a:t>
            </a:r>
            <a:r>
              <a:rPr lang="en-US" sz="2000" b="1" dirty="0"/>
              <a:t>performance is critical</a:t>
            </a:r>
            <a:r>
              <a:rPr lang="en-US" sz="2000" dirty="0"/>
              <a:t>, such as high-performance computing (HPC) or real-time systems.</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r>
              <a:rPr lang="en-US" sz="2000" dirty="0"/>
              <a:t>It provides a </a:t>
            </a:r>
            <a:r>
              <a:rPr lang="en-US" sz="2000" b="1" dirty="0"/>
              <a:t>balance between performance and flexibility</a:t>
            </a:r>
            <a:r>
              <a:rPr lang="en-US" sz="2000" dirty="0"/>
              <a:t>, making it a suitable choice for specific use cases where performance optimization is a priority.</a:t>
            </a:r>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endParaRPr lang="en-US" sz="2000" dirty="0"/>
          </a:p>
          <a:p>
            <a:pPr marL="342900" lvl="1" indent="-342900" algn="just" defTabSz="457105">
              <a:lnSpc>
                <a:spcPct val="100000"/>
              </a:lnSpc>
              <a:spcBef>
                <a:spcPct val="20000"/>
              </a:spcBef>
              <a:buBlip>
                <a:blip r:embed="rId3">
                  <a:extLst>
                    <a:ext uri="{96DAC541-7B7A-43D3-8B79-37D633B846F1}">
                      <asvg:svgBlip xmlns:asvg="http://schemas.microsoft.com/office/drawing/2016/SVG/main" r:embed="rId4"/>
                    </a:ext>
                  </a:extLst>
                </a:blip>
              </a:buBlip>
            </a:pPr>
            <a:endParaRPr lang="en-US" sz="2000" dirty="0"/>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Para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5"/>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209771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i="1" dirty="0">
                <a:solidFill>
                  <a:schemeClr val="tx1"/>
                </a:solidFill>
              </a:rPr>
              <a:t>“Modern microprocessor architectures feature special instructions designed to assist with hardware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instructions allow the </a:t>
            </a:r>
            <a:r>
              <a:rPr lang="en-US" b="1" dirty="0">
                <a:solidFill>
                  <a:schemeClr val="tx1"/>
                </a:solidFill>
              </a:rPr>
              <a:t>guest operating system (OS) to execute privileged instructions </a:t>
            </a:r>
            <a:r>
              <a:rPr lang="en-US" dirty="0">
                <a:solidFill>
                  <a:schemeClr val="tx1"/>
                </a:solidFill>
              </a:rPr>
              <a:t>directly on the processor.</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 operating system treats system calls as user-level programs, </a:t>
            </a:r>
            <a:r>
              <a:rPr lang="en-US" b="1" dirty="0">
                <a:solidFill>
                  <a:schemeClr val="tx1"/>
                </a:solidFill>
              </a:rPr>
              <a:t>enhancing the efficiency and performance of virtualization</a:t>
            </a:r>
            <a:r>
              <a:rPr lang="en-US" dirty="0">
                <a:solidFill>
                  <a:schemeClr val="tx1"/>
                </a:solidFill>
              </a:rPr>
              <a:t>.</a:t>
            </a:r>
          </a:p>
          <a:p>
            <a:pPr marL="0" indent="0" algn="just"/>
            <a:endParaRPr lang="en-US" dirty="0">
              <a:solidFill>
                <a:schemeClr val="tx1"/>
              </a:solidFill>
            </a:endParaRPr>
          </a:p>
          <a:p>
            <a:pPr marL="0" indent="0" algn="l" defTabSz="914400">
              <a:lnSpc>
                <a:spcPct val="90000"/>
              </a:lnSpc>
              <a:spcBef>
                <a:spcPct val="0"/>
              </a:spcBef>
            </a:pPr>
            <a:r>
              <a:rPr lang="en-US" sz="2900" dirty="0">
                <a:solidFill>
                  <a:srgbClr val="004C69"/>
                </a:solidFill>
                <a:latin typeface="+mj-lt"/>
                <a:ea typeface="+mj-ea"/>
                <a:cs typeface="+mj-cs"/>
              </a:rPr>
              <a:t>Hybrid Virtualization</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In this type of virtualization, the guest OS adopts the functionality of para virtualization and uses the VMM for binary translation to different types of hardware resources.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Hardware Assisted Virtualization</a:t>
            </a:r>
          </a:p>
        </p:txBody>
      </p:sp>
    </p:spTree>
    <p:extLst>
      <p:ext uri="{BB962C8B-B14F-4D97-AF65-F5344CB8AC3E}">
        <p14:creationId xmlns:p14="http://schemas.microsoft.com/office/powerpoint/2010/main" val="389355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Storage Device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is the virtualization of storage devices using techniques such as data striping and data mirroring. </a:t>
            </a:r>
          </a:p>
          <a:p>
            <a:pPr marL="743010" lvl="1" indent="-342900" algn="just">
              <a:buBlip>
                <a:blip r:embed="rId3">
                  <a:extLst>
                    <a:ext uri="{96DAC541-7B7A-43D3-8B79-37D633B846F1}">
                      <asvg:svgBlip xmlns:asvg="http://schemas.microsoft.com/office/drawing/2016/SVG/main" r:embed="rId4"/>
                    </a:ext>
                  </a:extLst>
                </a:blip>
              </a:buBlip>
            </a:pPr>
            <a:r>
              <a:rPr lang="en-US" sz="2000" b="1" dirty="0">
                <a:solidFill>
                  <a:schemeClr val="tx1"/>
                </a:solidFill>
              </a:rPr>
              <a:t>RAID </a:t>
            </a:r>
            <a:r>
              <a:rPr lang="en-US" sz="2000" dirty="0">
                <a:solidFill>
                  <a:schemeClr val="tx1"/>
                </a:solidFill>
              </a:rPr>
              <a:t>is an example of storage virtualization, in which multiple storage devices are combined into a single logical unit.</a:t>
            </a:r>
          </a:p>
          <a:p>
            <a:pPr marL="0" indent="0" algn="just"/>
            <a:r>
              <a:rPr lang="en-US" b="1" dirty="0">
                <a:solidFill>
                  <a:schemeClr val="tx1"/>
                </a:solidFill>
              </a:rPr>
              <a:t>File System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refers to the virtualization of data at the level of the file system.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facilitates convenience of sharing and protection of data within the software.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Virtualized data pools manipulate files and data based on user demand.</a:t>
            </a:r>
          </a:p>
          <a:p>
            <a:pPr marL="0" indent="0" algn="just"/>
            <a:r>
              <a:rPr lang="en-US" b="1" dirty="0">
                <a:solidFill>
                  <a:schemeClr val="tx1"/>
                </a:solidFill>
              </a:rPr>
              <a:t>Server Virtualization</a:t>
            </a:r>
            <a:r>
              <a:rPr lang="en-US" dirty="0">
                <a:solidFill>
                  <a:schemeClr val="tx1"/>
                </a:solidFill>
              </a:rPr>
              <a: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Server level virtualization enables the partition (or virtualization) of the server’s OS environment.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involves the logical partitioning of the server’s hard drive.</a:t>
            </a:r>
          </a:p>
          <a:p>
            <a:pPr marL="0" indent="0" algn="just"/>
            <a:r>
              <a:rPr lang="en-US" b="1" dirty="0">
                <a:solidFill>
                  <a:schemeClr val="tx1"/>
                </a:solidFill>
              </a:rPr>
              <a:t>Fabric Virtualization</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This level of virtualization makes the virtual devices independent of the physical computer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It creates a massive pool of storage areas for different virtual machines running on the hardware. </a:t>
            </a:r>
          </a:p>
          <a:p>
            <a:pPr marL="743010" lvl="1" indent="-342900" algn="just">
              <a:buBlip>
                <a:blip r:embed="rId3">
                  <a:extLst>
                    <a:ext uri="{96DAC541-7B7A-43D3-8B79-37D633B846F1}">
                      <asvg:svgBlip xmlns:asvg="http://schemas.microsoft.com/office/drawing/2016/SVG/main" r:embed="rId4"/>
                    </a:ext>
                  </a:extLst>
                </a:blip>
              </a:buBlip>
            </a:pPr>
            <a:r>
              <a:rPr lang="en-US" sz="2000" dirty="0">
                <a:solidFill>
                  <a:schemeClr val="tx1"/>
                </a:solidFill>
              </a:rPr>
              <a:t>Storage area network (SAN) technology is used to achieve fabric level virtualization.</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Levels</a:t>
            </a:r>
          </a:p>
        </p:txBody>
      </p:sp>
    </p:spTree>
    <p:extLst>
      <p:ext uri="{BB962C8B-B14F-4D97-AF65-F5344CB8AC3E}">
        <p14:creationId xmlns:p14="http://schemas.microsoft.com/office/powerpoint/2010/main" val="2568569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Operating System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Enables hardware to execute multiple operating systems simultaneously.</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Reduces hardware costs and software update time by running applications requiring different OSs on a single system.</a:t>
            </a:r>
          </a:p>
          <a:p>
            <a:pPr marL="0" indent="0" algn="just"/>
            <a:endParaRPr lang="en-US" dirty="0">
              <a:solidFill>
                <a:schemeClr val="tx1"/>
              </a:solidFill>
            </a:endParaRPr>
          </a:p>
          <a:p>
            <a:pPr marL="0" indent="0" algn="just"/>
            <a:r>
              <a:rPr lang="en-US" dirty="0">
                <a:solidFill>
                  <a:schemeClr val="tx1"/>
                </a:solidFill>
              </a:rPr>
              <a:t>Discussion Point: What are some interesting projects or applications you could imagine using virtualized OS instances for?</a:t>
            </a:r>
          </a:p>
          <a:p>
            <a:pPr marL="0" indent="0" algn="just"/>
            <a:endParaRPr lang="en-US" dirty="0">
              <a:solidFill>
                <a:schemeClr val="tx1"/>
              </a:solidFill>
            </a:endParaRPr>
          </a:p>
          <a:p>
            <a:pPr marL="0" indent="0" algn="just"/>
            <a:r>
              <a:rPr lang="en-US" b="1" dirty="0">
                <a:solidFill>
                  <a:schemeClr val="tx1"/>
                </a:solidFill>
              </a:rPr>
              <a:t>Network Virtualization</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Abstracts physical network resources to create virtual networks.</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Combines multiple physical networks into a single virtual network or divides a physical network into multiple independent virtual networks.</a:t>
            </a:r>
          </a:p>
          <a:p>
            <a:pPr marL="0" indent="0" algn="just"/>
            <a:endParaRPr lang="en-US" dirty="0">
              <a:solidFill>
                <a:schemeClr val="tx1"/>
              </a:solidFill>
            </a:endParaRPr>
          </a:p>
          <a:p>
            <a:pPr marL="0" indent="0" algn="just"/>
            <a:r>
              <a:rPr lang="en-US" dirty="0">
                <a:solidFill>
                  <a:schemeClr val="tx1"/>
                </a:solidFill>
              </a:rPr>
              <a:t>Discussion Point: Can you think of any games, simulations, or collaborative activities that could benefit from virtual network technology?</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Tree>
    <p:extLst>
      <p:ext uri="{BB962C8B-B14F-4D97-AF65-F5344CB8AC3E}">
        <p14:creationId xmlns:p14="http://schemas.microsoft.com/office/powerpoint/2010/main" val="2159768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Server Virtualization</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Virtualizes server resources such as physical servers, processors, and operating systems.</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Enables creation of multiple virtual machines on a single server, each running its own OS.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a:p>
            <a:pPr marL="0" indent="0" algn="just"/>
            <a:r>
              <a:rPr lang="en-US" b="1" dirty="0">
                <a:solidFill>
                  <a:schemeClr val="tx1"/>
                </a:solidFill>
              </a:rPr>
              <a:t>Desktop Virtualization</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Hosts desktop operating system instances on a central server in the cloud.</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Allows users to access and control their desktops from any device.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Data and files are stored centrally in the cloud, reducing dependency on local devices.</a:t>
            </a:r>
          </a:p>
          <a:p>
            <a:pPr marL="342900" indent="-342900" algn="just">
              <a:buBlip>
                <a:blip r:embed="rId3">
                  <a:extLst>
                    <a:ext uri="{96DAC541-7B7A-43D3-8B79-37D633B846F1}">
                      <asvg:svgBlip xmlns:asvg="http://schemas.microsoft.com/office/drawing/2016/SVG/main" r:embed="rId4"/>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
        <p:nvSpPr>
          <p:cNvPr id="6" name="Rectangle 5">
            <a:extLst>
              <a:ext uri="{FF2B5EF4-FFF2-40B4-BE49-F238E27FC236}">
                <a16:creationId xmlns:a16="http://schemas.microsoft.com/office/drawing/2014/main" id="{EC43DD03-CBD6-537F-FC4B-A96678707286}"/>
              </a:ext>
            </a:extLst>
          </p:cNvPr>
          <p:cNvSpPr/>
          <p:nvPr/>
        </p:nvSpPr>
        <p:spPr>
          <a:xfrm>
            <a:off x="245806" y="3962609"/>
            <a:ext cx="11488363" cy="1200329"/>
          </a:xfrm>
          <a:prstGeom prst="rect">
            <a:avLst/>
          </a:prstGeom>
          <a:noFill/>
        </p:spPr>
        <p:txBody>
          <a:bodyPr wrap="square" lIns="91440" tIns="45720" rIns="91440" bIns="45720">
            <a:spAutoFit/>
          </a:bodyPr>
          <a:lstStyle/>
          <a:p>
            <a:pPr algn="ctr"/>
            <a:r>
              <a:rPr lang="en-US" sz="2400" b="1" i="0" cap="none" spc="0" dirty="0">
                <a:ln w="0"/>
                <a:solidFill>
                  <a:srgbClr val="FF0000"/>
                </a:solidFill>
                <a:effectLst>
                  <a:reflection blurRad="6350" stA="53000" endA="300" endPos="35500" dir="5400000" sy="-90000" algn="bl" rotWithShape="0"/>
                </a:effectLst>
                <a:latin typeface="Söhne"/>
              </a:rPr>
              <a:t>Overall, these forms of virtualization offer significant benefits such as resource optimization, cost reduction, and improved flexibility, making them essential components of modern IT infrastructures.</a:t>
            </a:r>
            <a:endParaRPr lang="en-GB" sz="2400" b="1" cap="none" spc="0" dirty="0">
              <a:ln w="0"/>
              <a:solidFill>
                <a:srgbClr val="FF0000"/>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3837266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Includes Network Virtualization (NV), Software-Defined Networking (SDN), and Network Function Virtualization (NFV).</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technologies facilitate the creation of virtual environments by decoupling logical and virtual networks from underlying network hardware.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 networks created with these technologies can be integrated with virtual environments and run independently over physical networks within a hypervisor.</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SDN and NFV technologies are responsible for decoupling control and forwarding planes, combining hardware and software to create a completely software-defined network.</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These technologies enable simpler provisioning and management of network resources, playing a key role in virtualization.</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Enablers</a:t>
            </a:r>
          </a:p>
        </p:txBody>
      </p:sp>
    </p:spTree>
    <p:extLst>
      <p:ext uri="{BB962C8B-B14F-4D97-AF65-F5344CB8AC3E}">
        <p14:creationId xmlns:p14="http://schemas.microsoft.com/office/powerpoint/2010/main" val="3563295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Vmware</a:t>
            </a:r>
            <a:r>
              <a:rPr lang="en-US" dirty="0">
                <a:solidFill>
                  <a:schemeClr val="tx1"/>
                </a:solidFill>
              </a:rPr>
              <a:t> </a:t>
            </a:r>
            <a:r>
              <a:rPr lang="en-US" dirty="0" err="1">
                <a:solidFill>
                  <a:schemeClr val="tx1"/>
                </a:solidFill>
              </a:rPr>
              <a:t>ESXi</a:t>
            </a:r>
            <a:r>
              <a:rPr lang="en-US" dirty="0">
                <a:solidFill>
                  <a:schemeClr val="tx1"/>
                </a:solidFill>
              </a:rPr>
              <a:t> </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Citrix Hypervisor</a:t>
            </a:r>
          </a:p>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VirtualIron</a:t>
            </a:r>
            <a:endParaRPr lang="en-US" dirty="0">
              <a:solidFill>
                <a:schemeClr val="tx1"/>
              </a:solidFill>
            </a:endParaRP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Microsoft Hyper-V</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Virtual Box</a:t>
            </a:r>
          </a:p>
          <a:p>
            <a:pPr marL="342900" indent="-342900" algn="just">
              <a:buBlip>
                <a:blip r:embed="rId3">
                  <a:extLst>
                    <a:ext uri="{96DAC541-7B7A-43D3-8B79-37D633B846F1}">
                      <asvg:svgBlip xmlns:asvg="http://schemas.microsoft.com/office/drawing/2016/SVG/main" r:embed="rId4"/>
                    </a:ext>
                  </a:extLst>
                </a:blip>
              </a:buBlip>
            </a:pPr>
            <a:r>
              <a:rPr lang="en-US" dirty="0" err="1">
                <a:solidFill>
                  <a:schemeClr val="tx1"/>
                </a:solidFill>
              </a:rPr>
              <a:t>Proxmox</a:t>
            </a:r>
            <a:r>
              <a:rPr lang="en-US" dirty="0">
                <a:solidFill>
                  <a:schemeClr val="tx1"/>
                </a:solidFill>
              </a:rPr>
              <a:t> VE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Vendors </a:t>
            </a:r>
          </a:p>
        </p:txBody>
      </p:sp>
    </p:spTree>
    <p:extLst>
      <p:ext uri="{BB962C8B-B14F-4D97-AF65-F5344CB8AC3E}">
        <p14:creationId xmlns:p14="http://schemas.microsoft.com/office/powerpoint/2010/main" val="705254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NOSS </a:t>
            </a:r>
            <a:r>
              <a:rPr lang="en-GB" i="1" dirty="0"/>
              <a:t>(ACCA5023)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1428</Words>
  <Application>Microsoft Office PowerPoint</Application>
  <PresentationFormat>Widescreen</PresentationFormat>
  <Paragraphs>144</Paragraphs>
  <Slides>17</Slides>
  <Notes>16</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17</vt:i4>
      </vt:variant>
    </vt:vector>
  </HeadingPairs>
  <TitlesOfParts>
    <vt:vector size="29" baseType="lpstr">
      <vt:lpstr>LinLibertineO</vt:lpstr>
      <vt:lpstr>Söhne</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Resources</vt:lpstr>
      <vt:lpstr>Objectives</vt:lpstr>
      <vt:lpstr>PowerPoint Presentation</vt:lpstr>
      <vt:lpstr>Virtualization</vt:lpstr>
      <vt:lpstr>PowerPoint Presentation</vt:lpstr>
      <vt:lpstr>Technologies</vt:lpstr>
      <vt:lpstr>Full Virtualization</vt:lpstr>
      <vt:lpstr>Para Virtualization</vt:lpstr>
      <vt:lpstr>Hardware Assisted Virtualization</vt:lpstr>
      <vt:lpstr>Virtualization Levels</vt:lpstr>
      <vt:lpstr>Types</vt:lpstr>
      <vt:lpstr>Types</vt:lpstr>
      <vt:lpstr>Virtualization Enablers</vt:lpstr>
      <vt:lpstr>Vendors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2025-02-04T09:57:54Z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