
<file path=[Content_Types].xml><?xml version="1.0" encoding="utf-8"?>
<Types xmlns="http://schemas.openxmlformats.org/package/2006/content-types"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7" r:id="rId2"/>
    <p:sldId id="276" r:id="rId3"/>
    <p:sldId id="293" r:id="rId4"/>
    <p:sldId id="313" r:id="rId5"/>
    <p:sldId id="275" r:id="rId6"/>
    <p:sldId id="312" r:id="rId7"/>
    <p:sldId id="304" r:id="rId8"/>
    <p:sldId id="305" r:id="rId9"/>
    <p:sldId id="294" r:id="rId10"/>
    <p:sldId id="295" r:id="rId11"/>
    <p:sldId id="296" r:id="rId12"/>
    <p:sldId id="306" r:id="rId13"/>
    <p:sldId id="307" r:id="rId14"/>
    <p:sldId id="308" r:id="rId15"/>
    <p:sldId id="309" r:id="rId16"/>
    <p:sldId id="310" r:id="rId17"/>
    <p:sldId id="300" r:id="rId18"/>
    <p:sldId id="297" r:id="rId19"/>
    <p:sldId id="291" r:id="rId20"/>
    <p:sldId id="298" r:id="rId21"/>
    <p:sldId id="311" r:id="rId22"/>
    <p:sldId id="273" r:id="rId23"/>
    <p:sldId id="28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895"/>
    <p:restoredTop sz="40586"/>
  </p:normalViewPr>
  <p:slideViewPr>
    <p:cSldViewPr snapToGrid="0" snapToObjects="1">
      <p:cViewPr varScale="1">
        <p:scale>
          <a:sx n="64" d="100"/>
          <a:sy n="64" d="100"/>
        </p:scale>
        <p:origin x="16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272066-F0DE-E743-8C87-501869DAC068}" type="datetimeFigureOut">
              <a:rPr lang="en-US" smtClean="0"/>
              <a:t>6/1/20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CECC3E-ED79-4946-8FB0-BC91252D72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653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956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769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035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6257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6420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03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3628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0520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318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4991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8711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9536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5842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8151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512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01/06/2020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01/06/2020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01/06/2020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FCA4A94-EA50-5741-99A8-0A685A7BC2DA}"/>
              </a:ext>
            </a:extLst>
          </p:cNvPr>
          <p:cNvSpPr txBox="1">
            <a:spLocks/>
          </p:cNvSpPr>
          <p:nvPr userDrawn="1"/>
        </p:nvSpPr>
        <p:spPr>
          <a:xfrm>
            <a:off x="11329416" y="6619156"/>
            <a:ext cx="896111" cy="222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/>
              <a:t>M. Bell-Davies</a:t>
            </a:r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b2wgroup.com/examples-of-exceptional-customer-service/" TargetMode="External"/><Relationship Id="rId2" Type="http://schemas.openxmlformats.org/officeDocument/2006/relationships/hyperlink" Target="https://www.marketplace.org/2019/07/05/a-broken-guitar-a-youtube-video-and-a-new-era-of-customer-servi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rbes.com/sites/blakemorgan/2019/09/16/10-examples-of-customer-experience-turnarounds/#3c1a18424415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BMSK5003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060" y="3744615"/>
            <a:ext cx="7989164" cy="52967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Understanding the Customer Experience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630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624E0-EED6-F345-8795-C24FA88A2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4000" b="1" dirty="0"/>
              <a:t>Assignment - recap</a:t>
            </a:r>
            <a:endParaRPr lang="en-US" sz="4000" dirty="0"/>
          </a:p>
          <a:p>
            <a:endParaRPr lang="en-US" sz="4000" dirty="0"/>
          </a:p>
          <a:p>
            <a:pPr marL="0" indent="0">
              <a:buNone/>
            </a:pPr>
            <a:r>
              <a:rPr lang="en-US" sz="4000" b="1" dirty="0"/>
              <a:t>Critically </a:t>
            </a:r>
            <a:r>
              <a:rPr lang="en-US" sz="4000" b="1" dirty="0" err="1"/>
              <a:t>analyse</a:t>
            </a:r>
            <a:r>
              <a:rPr lang="en-US" sz="4000" b="1" dirty="0"/>
              <a:t> the factors that impact on your </a:t>
            </a:r>
            <a:r>
              <a:rPr lang="en-US" sz="4000" b="1" dirty="0" err="1"/>
              <a:t>organisations</a:t>
            </a:r>
            <a:r>
              <a:rPr lang="en-US" sz="4000" b="1" dirty="0"/>
              <a:t> ability to </a:t>
            </a:r>
            <a:r>
              <a:rPr lang="en-US" sz="4000" b="1" dirty="0" err="1"/>
              <a:t>maximise</a:t>
            </a:r>
            <a:r>
              <a:rPr lang="en-US" sz="4000" b="1" dirty="0"/>
              <a:t> customer value. </a:t>
            </a:r>
          </a:p>
          <a:p>
            <a:pPr marL="0" indent="0">
              <a:buNone/>
            </a:pPr>
            <a:r>
              <a:rPr lang="en-US" sz="4000" dirty="0"/>
              <a:t>	a. </a:t>
            </a:r>
            <a:r>
              <a:rPr lang="en-US" sz="4000" dirty="0" err="1"/>
              <a:t>analyse</a:t>
            </a:r>
            <a:r>
              <a:rPr lang="en-US" sz="4000" dirty="0"/>
              <a:t> the customers’ experience of an </a:t>
            </a:r>
            <a:r>
              <a:rPr lang="en-US" sz="4000" dirty="0" err="1"/>
              <a:t>organisation</a:t>
            </a:r>
            <a:r>
              <a:rPr lang="en-US" sz="4000" dirty="0"/>
              <a:t>;</a:t>
            </a:r>
          </a:p>
          <a:p>
            <a:pPr marL="0" indent="0">
              <a:buNone/>
            </a:pPr>
            <a:r>
              <a:rPr lang="en-US" sz="4000" dirty="0"/>
              <a:t>	b. critically evaluate the benefits and challenges of developing and maintaining good customer relationships.</a:t>
            </a:r>
          </a:p>
          <a:p>
            <a:endParaRPr lang="en-US" sz="4000" dirty="0"/>
          </a:p>
          <a:p>
            <a:pPr marL="0" indent="0">
              <a:buNone/>
            </a:pPr>
            <a:r>
              <a:rPr lang="en-US" sz="4000" b="1" dirty="0"/>
              <a:t>Critical understanding of your </a:t>
            </a:r>
            <a:r>
              <a:rPr lang="en-US" sz="4000" b="1" dirty="0" err="1"/>
              <a:t>organisations</a:t>
            </a:r>
            <a:r>
              <a:rPr lang="en-US" sz="4000" b="1" dirty="0"/>
              <a:t> quality processes and its effectiveness in meeting customer requirements.</a:t>
            </a:r>
          </a:p>
          <a:p>
            <a:pPr marL="0" indent="0">
              <a:buNone/>
            </a:pPr>
            <a:r>
              <a:rPr lang="en-US" sz="4000" dirty="0"/>
              <a:t>	a. evidence a critical understanding of quality process in the workplace;</a:t>
            </a:r>
          </a:p>
          <a:p>
            <a:pPr marL="0" indent="0">
              <a:buNone/>
            </a:pPr>
            <a:r>
              <a:rPr lang="en-US" sz="4000" dirty="0"/>
              <a:t>	b. </a:t>
            </a:r>
            <a:r>
              <a:rPr lang="en-US" sz="4000" dirty="0" err="1"/>
              <a:t>analyse</a:t>
            </a:r>
            <a:r>
              <a:rPr lang="en-US" sz="4000" dirty="0"/>
              <a:t> the customers’ experience of an </a:t>
            </a:r>
            <a:r>
              <a:rPr lang="en-US" sz="4000" dirty="0" err="1"/>
              <a:t>organisation</a:t>
            </a:r>
            <a:r>
              <a:rPr lang="en-US" sz="4000" dirty="0"/>
              <a:t>;</a:t>
            </a:r>
          </a:p>
          <a:p>
            <a:pPr marL="0" indent="0">
              <a:buNone/>
            </a:pPr>
            <a:r>
              <a:rPr lang="en-US" sz="4000" dirty="0"/>
              <a:t>  </a:t>
            </a:r>
          </a:p>
          <a:p>
            <a:pPr marL="0" indent="0">
              <a:buNone/>
            </a:pPr>
            <a:r>
              <a:rPr lang="en-US" sz="4000" b="1" dirty="0"/>
              <a:t>Aim</a:t>
            </a:r>
          </a:p>
          <a:p>
            <a:pPr marL="0" indent="0">
              <a:buNone/>
            </a:pPr>
            <a:r>
              <a:rPr lang="en-US" sz="4000" dirty="0"/>
              <a:t>To instill a critical understanding of quality systems and controls for customers</a:t>
            </a:r>
          </a:p>
          <a:p>
            <a:endParaRPr lang="en-US" sz="4000" dirty="0"/>
          </a:p>
          <a:p>
            <a:pPr marL="0" indent="0">
              <a:buNone/>
            </a:pPr>
            <a:br>
              <a:rPr lang="en-US" sz="4000" b="1" dirty="0">
                <a:solidFill>
                  <a:srgbClr val="FF0000"/>
                </a:solidFill>
              </a:rPr>
            </a:br>
            <a:r>
              <a:rPr lang="en-US" sz="4000" b="1" dirty="0">
                <a:solidFill>
                  <a:srgbClr val="FF0000"/>
                </a:solidFill>
              </a:rPr>
              <a:t>							Submission Date: Sunday 19th July 2020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56B7B-4337-5C46-BFC8-BAF2878D3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82B824D-014C-5E4D-BFDF-B892FA5C9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3517386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0B4E8-0292-6F46-AD74-9509CAB79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ECE98E-8BE4-E942-A046-7042179FA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14E46C33-1EBF-4B44-91F2-B10CEE5E623F}"/>
              </a:ext>
            </a:extLst>
          </p:cNvPr>
          <p:cNvSpPr txBox="1">
            <a:spLocks/>
          </p:cNvSpPr>
          <p:nvPr/>
        </p:nvSpPr>
        <p:spPr>
          <a:xfrm>
            <a:off x="597778" y="1386809"/>
            <a:ext cx="5828506" cy="4329224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altLang="en-US" b="1" dirty="0">
                <a:cs typeface="Arial" panose="020B0604020202020204" pitchFamily="34" charset="0"/>
              </a:rPr>
              <a:t>Critically analyse the factors that impact on your organisations ability to maximise customer value</a:t>
            </a:r>
          </a:p>
          <a:p>
            <a:pPr marL="571500" indent="-571500">
              <a:buFont typeface="+mj-lt"/>
              <a:buAutoNum type="romanLcPeriod"/>
            </a:pPr>
            <a:endParaRPr lang="en-GB" altLang="en-US" sz="2200" i="1" dirty="0">
              <a:cs typeface="Arial" panose="020B0604020202020204" pitchFamily="34" charset="0"/>
            </a:endParaRPr>
          </a:p>
          <a:p>
            <a:r>
              <a:rPr lang="en-GB" altLang="en-US" sz="2500" dirty="0">
                <a:cs typeface="Arial" panose="020B0604020202020204" pitchFamily="34" charset="0"/>
              </a:rPr>
              <a:t>What is criticality?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factors?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Who said what about factors?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maximises customer value?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is customer value? Who said?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Where does your own organisation fit in?</a:t>
            </a:r>
          </a:p>
          <a:p>
            <a:pPr marL="0" indent="0">
              <a:buFont typeface="Arial" pitchFamily="34" charset="0"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en-GB" altLang="en-US" b="1" dirty="0">
                <a:cs typeface="Arial" panose="020B0604020202020204" pitchFamily="34" charset="0"/>
              </a:rPr>
              <a:t>Demonstrate critical understanding of organisations quality processes and its effectiveness in meeting customer requirements. </a:t>
            </a:r>
          </a:p>
          <a:p>
            <a:pPr marL="0" indent="0">
              <a:buFont typeface="Arial" pitchFamily="34" charset="0"/>
              <a:buNone/>
            </a:pPr>
            <a:endParaRPr lang="en-GB" altLang="en-US" sz="2900" b="1" dirty="0">
              <a:cs typeface="Arial" panose="020B0604020202020204" pitchFamily="34" charset="0"/>
            </a:endParaRP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is Critical Understanding?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quality systems do your organisation and others have?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How do they work?  Do they work? Are they effective?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do the customers want?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Who are your customers?</a:t>
            </a:r>
          </a:p>
          <a:p>
            <a:pPr marL="0" indent="0">
              <a:buFont typeface="Arial" pitchFamily="34" charset="0"/>
              <a:buNone/>
            </a:pPr>
            <a:endParaRPr lang="en-GB" altLang="en-US" sz="2600" dirty="0">
              <a:cs typeface="Arial" panose="020B0604020202020204" pitchFamily="34" charset="0"/>
            </a:endParaRPr>
          </a:p>
          <a:p>
            <a:endParaRPr lang="en-GB" sz="2200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956464-5E0D-2540-95E6-AFD4AF0A7E25}"/>
              </a:ext>
            </a:extLst>
          </p:cNvPr>
          <p:cNvSpPr txBox="1">
            <a:spLocks/>
          </p:cNvSpPr>
          <p:nvPr/>
        </p:nvSpPr>
        <p:spPr>
          <a:xfrm>
            <a:off x="6158270" y="1212531"/>
            <a:ext cx="6033730" cy="4135202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600" b="1" dirty="0"/>
              <a:t>Common Assessment Criteria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endParaRPr lang="en-GB" sz="33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Engagement with Literature Skills.			20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Knowledge and Understanding Skills 			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Cognitive and Intellectual Skills          			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Practical Application Skills 				10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Transferable Skills for Life and Professional Practice 	10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82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Session 6 - </a:t>
            </a:r>
            <a:r>
              <a:rPr lang="en-GB" b="1" dirty="0"/>
              <a:t>Buyer Seller Relationships</a:t>
            </a:r>
            <a:br>
              <a:rPr lang="en-GB" b="1" dirty="0"/>
            </a:br>
            <a:br>
              <a:rPr lang="en-GB" b="1" dirty="0"/>
            </a:br>
            <a:r>
              <a:rPr lang="en-GB" dirty="0"/>
              <a:t>What facilitates it?</a:t>
            </a:r>
          </a:p>
          <a:p>
            <a:pPr marL="0" indent="0">
              <a:buNone/>
            </a:pPr>
            <a:r>
              <a:rPr lang="en-GB" dirty="0"/>
              <a:t>Consumer product firm – consumer in stores</a:t>
            </a:r>
          </a:p>
          <a:p>
            <a:pPr marL="0" indent="0">
              <a:buNone/>
            </a:pPr>
            <a:r>
              <a:rPr lang="en-GB" dirty="0"/>
              <a:t>Client-lawyer</a:t>
            </a:r>
          </a:p>
          <a:p>
            <a:pPr marL="0" indent="0">
              <a:buNone/>
            </a:pPr>
            <a:r>
              <a:rPr lang="en-GB" dirty="0"/>
              <a:t>Raw material supplier - manufacturer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6B33D3-D484-B54D-9DBE-F7BB46E4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799484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825" y="1600201"/>
            <a:ext cx="7949309" cy="26736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Session 6 - </a:t>
            </a:r>
            <a:r>
              <a:rPr lang="en-GB" b="1" dirty="0"/>
              <a:t>Buyer Seller Relationships  - overview</a:t>
            </a:r>
            <a:br>
              <a:rPr lang="en-GB" b="1" dirty="0"/>
            </a:br>
            <a:endParaRPr lang="en-GB" b="1" dirty="0"/>
          </a:p>
          <a:p>
            <a:r>
              <a:rPr lang="en-GB" sz="2400" dirty="0"/>
              <a:t>Transactional (distant) relationship</a:t>
            </a:r>
          </a:p>
          <a:p>
            <a:r>
              <a:rPr lang="en-GB" sz="2400" dirty="0"/>
              <a:t>Value – added (continuing) relationship</a:t>
            </a:r>
          </a:p>
          <a:p>
            <a:r>
              <a:rPr lang="en-GB" sz="2400" dirty="0"/>
              <a:t>Partnering/Collaborative (close) relationship</a:t>
            </a:r>
          </a:p>
          <a:p>
            <a:r>
              <a:rPr lang="en-GB" sz="2400" dirty="0"/>
              <a:t>Trust!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0E7F14-6BCE-F14D-A526-F1E4510919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4089" y="2544417"/>
            <a:ext cx="4738154" cy="315876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F46B33D3-D484-B54D-9DBE-F7BB46E4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EC7301-F01B-0F4A-9D4E-D193E3F4C771}"/>
              </a:ext>
            </a:extLst>
          </p:cNvPr>
          <p:cNvSpPr txBox="1"/>
          <p:nvPr/>
        </p:nvSpPr>
        <p:spPr>
          <a:xfrm>
            <a:off x="4950742" y="4084044"/>
            <a:ext cx="2276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(Hutt and </a:t>
            </a:r>
            <a:r>
              <a:rPr lang="en-GB" dirty="0" err="1"/>
              <a:t>Speh</a:t>
            </a:r>
            <a:r>
              <a:rPr lang="en-GB" dirty="0"/>
              <a:t>, 2013)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162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Session 6 - </a:t>
            </a:r>
            <a:r>
              <a:rPr lang="en-GB" b="1" dirty="0"/>
              <a:t>Buyer Seller Relationships</a:t>
            </a:r>
            <a:br>
              <a:rPr lang="en-GB" b="1" dirty="0"/>
            </a:br>
            <a:endParaRPr lang="en-GB" b="1" dirty="0"/>
          </a:p>
          <a:p>
            <a:r>
              <a:rPr lang="en-GB" dirty="0"/>
              <a:t>Basic buyer building block </a:t>
            </a:r>
          </a:p>
          <a:p>
            <a:r>
              <a:rPr lang="en-GB" dirty="0"/>
              <a:t>Perceptions</a:t>
            </a:r>
          </a:p>
          <a:p>
            <a:r>
              <a:rPr lang="en-GB" dirty="0"/>
              <a:t>Needs &amp; objectives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6B33D3-D484-B54D-9DBE-F7BB46E4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D65070-629E-614A-ACB9-1D695FD503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3825" y="2024765"/>
            <a:ext cx="5545873" cy="3693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207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933" y="793506"/>
            <a:ext cx="11756067" cy="631257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Session 6 - </a:t>
            </a:r>
            <a:r>
              <a:rPr lang="en-GB" b="1" dirty="0"/>
              <a:t>Buyer Seller Relationships – what customers want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6B33D3-D484-B54D-9DBE-F7BB46E4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6362F26-4B4F-7E44-9B3F-2B633E8871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509" y="1289650"/>
            <a:ext cx="5716914" cy="4349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79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447" y="793507"/>
            <a:ext cx="7836195" cy="43313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Buyer Seller Relationships – The Marketing Mix</a:t>
            </a:r>
          </a:p>
          <a:p>
            <a:pPr marL="0" indent="0">
              <a:buNone/>
            </a:pPr>
            <a:endParaRPr lang="en-GB" b="1" dirty="0"/>
          </a:p>
          <a:p>
            <a:pPr fontAlgn="b"/>
            <a:r>
              <a:rPr lang="en-GB" sz="2000" b="1" dirty="0"/>
              <a:t>Product</a:t>
            </a:r>
            <a:r>
              <a:rPr lang="en-GB" sz="2000" dirty="0"/>
              <a:t> - does it satisfy requirements</a:t>
            </a:r>
          </a:p>
          <a:p>
            <a:pPr fontAlgn="b"/>
            <a:r>
              <a:rPr lang="en-GB" sz="2000" b="1" dirty="0"/>
              <a:t>Place – </a:t>
            </a:r>
            <a:r>
              <a:rPr lang="en-GB" sz="2000" dirty="0"/>
              <a:t>is it readily available</a:t>
            </a:r>
          </a:p>
          <a:p>
            <a:pPr fontAlgn="b"/>
            <a:r>
              <a:rPr lang="en-GB" sz="2000" b="1" dirty="0"/>
              <a:t>Price – </a:t>
            </a:r>
            <a:r>
              <a:rPr lang="en-GB" sz="2000" dirty="0"/>
              <a:t>value for money</a:t>
            </a:r>
          </a:p>
          <a:p>
            <a:pPr fontAlgn="b"/>
            <a:r>
              <a:rPr lang="en-GB" sz="2000" b="1" dirty="0"/>
              <a:t>Promotion </a:t>
            </a:r>
            <a:r>
              <a:rPr lang="en-GB" sz="2000" dirty="0"/>
              <a:t>– to the correct audience</a:t>
            </a:r>
            <a:endParaRPr lang="en-GB" sz="2000" b="1" dirty="0"/>
          </a:p>
          <a:p>
            <a:pPr fontAlgn="b"/>
            <a:r>
              <a:rPr lang="en-GB" sz="2000" b="1" dirty="0"/>
              <a:t>People</a:t>
            </a:r>
            <a:r>
              <a:rPr lang="en-GB" sz="2000" dirty="0"/>
              <a:t> – are they aligned</a:t>
            </a:r>
          </a:p>
          <a:p>
            <a:pPr fontAlgn="b"/>
            <a:r>
              <a:rPr lang="en-GB" sz="2000" b="1" dirty="0"/>
              <a:t>Processes</a:t>
            </a:r>
            <a:r>
              <a:rPr lang="en-GB" sz="2000" dirty="0"/>
              <a:t> – correct and proper</a:t>
            </a:r>
          </a:p>
          <a:p>
            <a:pPr fontAlgn="b"/>
            <a:r>
              <a:rPr lang="en-GB" sz="2000" b="1" dirty="0"/>
              <a:t>Physical Evidence</a:t>
            </a:r>
            <a:r>
              <a:rPr lang="en-GB" sz="2000" dirty="0"/>
              <a:t> – tangible service</a:t>
            </a:r>
          </a:p>
          <a:p>
            <a:pPr marL="0" indent="0" fontAlgn="b">
              <a:buNone/>
            </a:pPr>
            <a:br>
              <a:rPr lang="en-GB" sz="2000" dirty="0"/>
            </a:br>
            <a:r>
              <a:rPr lang="en-GB" sz="2000" dirty="0"/>
              <a:t>Is there an </a:t>
            </a:r>
            <a:r>
              <a:rPr lang="en-GB" sz="2000" b="1" dirty="0"/>
              <a:t>8</a:t>
            </a:r>
            <a:r>
              <a:rPr lang="en-GB" sz="2000" b="1" baseline="30000" dirty="0"/>
              <a:t>th</a:t>
            </a:r>
            <a:r>
              <a:rPr lang="en-GB" sz="2000" b="1" dirty="0"/>
              <a:t> P</a:t>
            </a:r>
            <a:r>
              <a:rPr lang="en-GB" sz="2000" dirty="0"/>
              <a:t> of the marketing mix???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6B33D3-D484-B54D-9DBE-F7BB46E4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36961E-D696-4E44-8EB1-3E08FE9AE7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0650" y="1339123"/>
            <a:ext cx="5885601" cy="43405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ABD3C7-A1C8-1049-AC72-41F2A1F01B71}"/>
              </a:ext>
            </a:extLst>
          </p:cNvPr>
          <p:cNvSpPr txBox="1"/>
          <p:nvPr/>
        </p:nvSpPr>
        <p:spPr>
          <a:xfrm>
            <a:off x="4859079" y="5217611"/>
            <a:ext cx="1539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(Kottler, 2000)</a:t>
            </a:r>
          </a:p>
        </p:txBody>
      </p:sp>
    </p:spTree>
    <p:extLst>
      <p:ext uri="{BB962C8B-B14F-4D97-AF65-F5344CB8AC3E}">
        <p14:creationId xmlns:p14="http://schemas.microsoft.com/office/powerpoint/2010/main" val="325032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Buyer Seller Relationships - Transactional (distant) relationship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One-time transaction/exchange</a:t>
            </a:r>
          </a:p>
          <a:p>
            <a:r>
              <a:rPr lang="en-GB" sz="2400" dirty="0"/>
              <a:t>Buyers prefer this when: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there are large number of suppliers available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sz="2400" dirty="0"/>
              <a:t>When the supply market is stable/constant 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sz="2400" dirty="0"/>
              <a:t>Little/no complexity in the purchase decision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This method is preferred by sellers when they feel buyer’s have low potentials.</a:t>
            </a:r>
          </a:p>
          <a:p>
            <a:r>
              <a:rPr lang="en-GB" sz="2400" dirty="0"/>
              <a:t>Focus is on lowest/competitive prices &amp; availability. Timely delivery also a factor.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A5AF17F-8D4F-CA46-B0BB-25E8D55BE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508343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64096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Buyer Seller Relationships - Value – added (continuing) relationship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dirty="0"/>
              <a:t>Occurs when there is medium sales and profit potential of the buyer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Aims at fulfilling the needs of the buyers more than that of the competitors, that is, providing them with the maximum value (Bowersox, </a:t>
            </a:r>
            <a:r>
              <a:rPr lang="en-GB" sz="2400" dirty="0" err="1"/>
              <a:t>Closs</a:t>
            </a:r>
            <a:r>
              <a:rPr lang="en-GB" sz="2400" dirty="0"/>
              <a:t> and Stank 2000).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The main objective of the seller in this type of relationship is getting the maximum share of the market.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Buyers are split </a:t>
            </a:r>
            <a:r>
              <a:rPr lang="en-GB" sz="2400" dirty="0" err="1"/>
              <a:t>loyals</a:t>
            </a:r>
            <a:r>
              <a:rPr lang="en-GB" sz="2400" dirty="0"/>
              <a:t> (</a:t>
            </a:r>
            <a:r>
              <a:rPr lang="en-GB" sz="2400" dirty="0" err="1"/>
              <a:t>ie</a:t>
            </a:r>
            <a:r>
              <a:rPr lang="en-GB" sz="2400" dirty="0"/>
              <a:t>, have 2 or 3 suppliers)</a:t>
            </a:r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23B474-4140-BD4A-ACF9-092733E5B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C5D8E0-BB5A-0446-B115-3997E909D4C8}"/>
              </a:ext>
            </a:extLst>
          </p:cNvPr>
          <p:cNvSpPr txBox="1"/>
          <p:nvPr/>
        </p:nvSpPr>
        <p:spPr>
          <a:xfrm>
            <a:off x="9867753" y="4812569"/>
            <a:ext cx="14814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(Porter, 1985)</a:t>
            </a:r>
          </a:p>
        </p:txBody>
      </p:sp>
    </p:spTree>
    <p:extLst>
      <p:ext uri="{BB962C8B-B14F-4D97-AF65-F5344CB8AC3E}">
        <p14:creationId xmlns:p14="http://schemas.microsoft.com/office/powerpoint/2010/main" val="3511712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93506"/>
            <a:ext cx="10972800" cy="48727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/>
              <a:t>Buyer Seller Relationships: Partnering/Collaborative (close) relationship</a:t>
            </a:r>
          </a:p>
          <a:p>
            <a:pPr marL="0" indent="0">
              <a:buNone/>
            </a:pPr>
            <a:endParaRPr lang="en-GB" sz="1600" b="1" dirty="0"/>
          </a:p>
          <a:p>
            <a:r>
              <a:rPr lang="en-GB" sz="1600" dirty="0"/>
              <a:t>The basic foundation in this type of relationship is the commitment and trust between the buyer and the supplier.</a:t>
            </a:r>
          </a:p>
          <a:p>
            <a:endParaRPr lang="en-GB" sz="1600" dirty="0"/>
          </a:p>
          <a:p>
            <a:r>
              <a:rPr lang="en-GB" sz="1600" dirty="0"/>
              <a:t>The major objective in this is to maintain a long term mutually benefitted relationship.</a:t>
            </a:r>
          </a:p>
          <a:p>
            <a:endParaRPr lang="en-GB" sz="1600" dirty="0"/>
          </a:p>
          <a:p>
            <a:r>
              <a:rPr lang="en-GB" sz="1600" dirty="0"/>
              <a:t>Buyers prefer this type of relationship mostly when: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1600" dirty="0"/>
              <a:t>less choice in selection of the suppliers.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1600" dirty="0"/>
              <a:t>Few supply alternatives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1600" dirty="0"/>
              <a:t>High purchase complexity &amp; uncertainty</a:t>
            </a:r>
          </a:p>
          <a:p>
            <a:pPr marL="0" indent="0">
              <a:buNone/>
            </a:pPr>
            <a:endParaRPr lang="en-GB" sz="1600" dirty="0"/>
          </a:p>
          <a:p>
            <a:pPr marL="971550" lvl="1" indent="-514350">
              <a:buFont typeface="+mj-lt"/>
              <a:buAutoNum type="arabicPeriod"/>
            </a:pPr>
            <a:r>
              <a:rPr lang="en-GB" sz="1600" dirty="0"/>
              <a:t>Sellers prefer this type of relationship when</a:t>
            </a:r>
            <a:br>
              <a:rPr lang="en-GB" sz="1600" dirty="0"/>
            </a:br>
            <a:r>
              <a:rPr lang="en-GB" sz="1600" dirty="0"/>
              <a:t>they feel that the potential profit of the buying firms are high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1600" dirty="0"/>
              <a:t>Process includes strong social, economic, service, technical ties, joint problem solving, multiple connections &amp; integrating operations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Buyers are hard-core loyal to one supplier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F6F707F-65C8-AD4F-B513-000B77323C8D}"/>
              </a:ext>
            </a:extLst>
          </p:cNvPr>
          <p:cNvSpPr txBox="1">
            <a:spLocks/>
          </p:cNvSpPr>
          <p:nvPr/>
        </p:nvSpPr>
        <p:spPr>
          <a:xfrm>
            <a:off x="3002935" y="126752"/>
            <a:ext cx="6172200" cy="666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/>
              <a:t>Understanding the Customer Experience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024283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99460"/>
            <a:ext cx="10972800" cy="45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400" b="1" dirty="0"/>
              <a:t>Developing Effective Marketing Strategies</a:t>
            </a:r>
            <a:br>
              <a:rPr lang="en-GB" sz="3400" b="1" dirty="0"/>
            </a:br>
            <a:endParaRPr lang="en-GB" sz="3400" b="1" dirty="0"/>
          </a:p>
          <a:p>
            <a:r>
              <a:rPr lang="en-GB" sz="3400" dirty="0"/>
              <a:t>Linking CRM with customer database</a:t>
            </a:r>
          </a:p>
          <a:p>
            <a:r>
              <a:rPr lang="en-GB" sz="3400" dirty="0"/>
              <a:t>Selecting customers</a:t>
            </a:r>
          </a:p>
          <a:p>
            <a:r>
              <a:rPr lang="en-GB" sz="3400" dirty="0"/>
              <a:t>Develop good strategies and objectives</a:t>
            </a:r>
          </a:p>
          <a:p>
            <a:r>
              <a:rPr lang="en-GB" sz="3400" dirty="0"/>
              <a:t>Implement relationship strategies</a:t>
            </a:r>
          </a:p>
          <a:p>
            <a:r>
              <a:rPr lang="en-GB" sz="3400" dirty="0"/>
              <a:t>Evaluate relationship objectives &amp; strategies</a:t>
            </a:r>
          </a:p>
          <a:p>
            <a:pPr marL="0" indent="0">
              <a:buNone/>
            </a:pPr>
            <a:endParaRPr lang="en-GB" sz="3400" b="1" dirty="0"/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F6F707F-65C8-AD4F-B513-000B77323C8D}"/>
              </a:ext>
            </a:extLst>
          </p:cNvPr>
          <p:cNvSpPr txBox="1">
            <a:spLocks/>
          </p:cNvSpPr>
          <p:nvPr/>
        </p:nvSpPr>
        <p:spPr>
          <a:xfrm>
            <a:off x="3002935" y="126752"/>
            <a:ext cx="6172200" cy="666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/>
              <a:t>Understanding the Customer Experience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78880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FDFCC-B80D-AF4F-A366-E1A169752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93506"/>
            <a:ext cx="10972800" cy="47237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Customer Relationship Management (CRM) (revision)</a:t>
            </a:r>
            <a:br>
              <a:rPr lang="en-US" dirty="0"/>
            </a:br>
            <a:endParaRPr lang="en-US" dirty="0"/>
          </a:p>
          <a:p>
            <a:pPr marL="0" indent="0" algn="ctr">
              <a:buNone/>
            </a:pPr>
            <a:r>
              <a:rPr lang="en-US" i="1" dirty="0">
                <a:solidFill>
                  <a:srgbClr val="FF0000"/>
                </a:solidFill>
              </a:rPr>
              <a:t>To develop a customer strategy, business processes, customer-centric culture, supported by software</a:t>
            </a:r>
          </a:p>
          <a:p>
            <a:pPr marL="0" indent="0" algn="ctr">
              <a:buNone/>
            </a:pPr>
            <a:endParaRPr lang="en-US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dirty="0"/>
              <a:t>Objective: to provide shared customer date to all customer interacting actors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Applications:</a:t>
            </a:r>
            <a:br>
              <a:rPr lang="en-US" dirty="0"/>
            </a:br>
            <a:r>
              <a:rPr lang="en-US" dirty="0"/>
              <a:t>	Salesforce automation &amp; management</a:t>
            </a:r>
          </a:p>
          <a:p>
            <a:pPr marL="0" indent="0">
              <a:buNone/>
            </a:pPr>
            <a:r>
              <a:rPr lang="en-US" dirty="0"/>
              <a:t>	Customer service &amp; support</a:t>
            </a:r>
          </a:p>
          <a:p>
            <a:pPr marL="0" indent="0">
              <a:buNone/>
            </a:pPr>
            <a:r>
              <a:rPr lang="en-US" dirty="0"/>
              <a:t>	Integrating marketing functions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B83C3-84D3-0241-A734-D6DFADE9B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41C5B32-876B-DC4C-A8A6-AE92B40880F8}"/>
              </a:ext>
            </a:extLst>
          </p:cNvPr>
          <p:cNvSpPr txBox="1">
            <a:spLocks/>
          </p:cNvSpPr>
          <p:nvPr/>
        </p:nvSpPr>
        <p:spPr>
          <a:xfrm>
            <a:off x="3002935" y="126752"/>
            <a:ext cx="6172200" cy="666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/>
              <a:t>Understanding the Customer Experience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51316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FDFCC-B80D-AF4F-A366-E1A1697529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93506"/>
            <a:ext cx="6371063" cy="47237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Benefits &amp; Costs of CRM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b="1" dirty="0"/>
              <a:t>Benefits:</a:t>
            </a:r>
          </a:p>
          <a:p>
            <a:pPr marL="0" indent="0">
              <a:buNone/>
            </a:pPr>
            <a:r>
              <a:rPr lang="en-US" dirty="0"/>
              <a:t>Unified customer database</a:t>
            </a:r>
          </a:p>
          <a:p>
            <a:pPr marL="0" indent="0">
              <a:buNone/>
            </a:pPr>
            <a:r>
              <a:rPr lang="en-US" dirty="0"/>
              <a:t>Retaining &amp; acquiring customers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Costs:</a:t>
            </a:r>
          </a:p>
          <a:p>
            <a:pPr marL="0" indent="0">
              <a:buNone/>
            </a:pPr>
            <a:r>
              <a:rPr lang="en-US" dirty="0"/>
              <a:t>CRM Software </a:t>
            </a:r>
          </a:p>
          <a:p>
            <a:pPr marL="0" indent="0">
              <a:buNone/>
            </a:pPr>
            <a:r>
              <a:rPr lang="en-US" dirty="0"/>
              <a:t>Implementation &amp; Integration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CB83C3-84D3-0241-A734-D6DFADE9B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41C5B32-876B-DC4C-A8A6-AE92B40880F8}"/>
              </a:ext>
            </a:extLst>
          </p:cNvPr>
          <p:cNvSpPr txBox="1">
            <a:spLocks/>
          </p:cNvSpPr>
          <p:nvPr/>
        </p:nvSpPr>
        <p:spPr>
          <a:xfrm>
            <a:off x="3002935" y="126752"/>
            <a:ext cx="6172200" cy="666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77505F-4CCC-F942-85C5-C1D1DFF60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992" y="1128042"/>
            <a:ext cx="3443408" cy="339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130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B0ED8-5818-304A-9780-1D15D02DE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Influencing the Customer</a:t>
            </a:r>
          </a:p>
          <a:p>
            <a:endParaRPr lang="en-US" dirty="0"/>
          </a:p>
          <a:p>
            <a:r>
              <a:rPr lang="en-US" dirty="0"/>
              <a:t>Sales presentation</a:t>
            </a:r>
          </a:p>
          <a:p>
            <a:r>
              <a:rPr lang="en-US" dirty="0"/>
              <a:t>Negotiation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BF69E4-C98C-EB4A-B7F5-60C3CEFD0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48BAD89-A9F6-E54D-BB45-FBAF8A3788DB}"/>
              </a:ext>
            </a:extLst>
          </p:cNvPr>
          <p:cNvSpPr txBox="1">
            <a:spLocks/>
          </p:cNvSpPr>
          <p:nvPr/>
        </p:nvSpPr>
        <p:spPr>
          <a:xfrm>
            <a:off x="3002935" y="126752"/>
            <a:ext cx="6172200" cy="666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9F4600A-2912-C54A-9907-4063B58E58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190" y="1976432"/>
            <a:ext cx="6794810" cy="3805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5008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FB826-E1D1-7149-AC32-63A03A1A4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635" y="1248937"/>
            <a:ext cx="10972800" cy="429059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Dealing with Customer’s Customers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Can be sensitive</a:t>
            </a:r>
          </a:p>
          <a:p>
            <a:pPr marL="0" indent="0">
              <a:buNone/>
            </a:pPr>
            <a:r>
              <a:rPr lang="en-US" dirty="0"/>
              <a:t>Planning and co-ordination is required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5D9234-310C-824B-9AD2-C8ACF3334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DF41B26-0C5A-0C47-97AB-8207FD67CA2F}"/>
              </a:ext>
            </a:extLst>
          </p:cNvPr>
          <p:cNvSpPr txBox="1">
            <a:spLocks/>
          </p:cNvSpPr>
          <p:nvPr/>
        </p:nvSpPr>
        <p:spPr>
          <a:xfrm>
            <a:off x="3002935" y="126752"/>
            <a:ext cx="6172200" cy="6667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13D9D5-5936-2D4E-B5E7-CAD60283D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615" y="1747670"/>
            <a:ext cx="5657385" cy="3966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121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635" y="1004777"/>
            <a:ext cx="6159672" cy="47063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Buyer Seller Relationships: Trust!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dirty="0"/>
              <a:t>Trust is grounded in the belief that someone else is dependable and will honour their commitments, even though they might take advantage of us if they choose to.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But what is the source of trust in a buyer-seller relationship? 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Researchers have found that it consists of 3 dimensions—</a:t>
            </a:r>
            <a:r>
              <a:rPr lang="en-GB" sz="2000" b="1" dirty="0"/>
              <a:t>competence</a:t>
            </a:r>
            <a:r>
              <a:rPr lang="en-GB" sz="2000" dirty="0"/>
              <a:t>, </a:t>
            </a:r>
            <a:r>
              <a:rPr lang="en-GB" sz="2000" b="1" dirty="0"/>
              <a:t>honesty</a:t>
            </a:r>
            <a:r>
              <a:rPr lang="en-GB" sz="2000" dirty="0"/>
              <a:t>, and </a:t>
            </a:r>
            <a:r>
              <a:rPr lang="en-GB" sz="2000" b="1" dirty="0"/>
              <a:t>benevolence </a:t>
            </a:r>
            <a:r>
              <a:rPr lang="en-GB" sz="2000" dirty="0"/>
              <a:t>and that two of them are particularly intertwined.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32A7FF1-5111-2348-9657-6CCC69405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D7C5999-3CB9-F447-A439-154A923F9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307" y="1973519"/>
            <a:ext cx="5606460" cy="37376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20B3C2-4FF5-EF4C-8F86-61C74FDBAF27}"/>
              </a:ext>
            </a:extLst>
          </p:cNvPr>
          <p:cNvSpPr txBox="1"/>
          <p:nvPr/>
        </p:nvSpPr>
        <p:spPr>
          <a:xfrm>
            <a:off x="4865369" y="5384358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A culture of trust:</a:t>
            </a:r>
          </a:p>
        </p:txBody>
      </p:sp>
    </p:spTree>
    <p:extLst>
      <p:ext uri="{BB962C8B-B14F-4D97-AF65-F5344CB8AC3E}">
        <p14:creationId xmlns:p14="http://schemas.microsoft.com/office/powerpoint/2010/main" val="26155234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549483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Customer Service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</a:rPr>
              <a:t>A supplement to a core product/service, give </a:t>
            </a:r>
            <a:r>
              <a:rPr lang="en-GB" b="1" i="1" u="sng" dirty="0">
                <a:solidFill>
                  <a:srgbClr val="FF0000"/>
                </a:solidFill>
              </a:rPr>
              <a:t>FREE OF CHARGE </a:t>
            </a:r>
            <a:r>
              <a:rPr lang="en-GB" b="1" i="1" dirty="0">
                <a:solidFill>
                  <a:srgbClr val="FF0000"/>
                </a:solidFill>
              </a:rPr>
              <a:t>by supplier to customers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32A7FF1-5111-2348-9657-6CCC69405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CDBBF4B-25C2-1540-B9B5-A0BB04B924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198" y="2477291"/>
            <a:ext cx="4858492" cy="324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5296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6D76D-D70E-3B43-BEE5-367907A4D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Session 6 – Buyer/Seller Relationships – Review/What has been covered. </a:t>
            </a:r>
            <a:br>
              <a:rPr lang="en-US" b="1" dirty="0"/>
            </a:br>
            <a:endParaRPr lang="en-US" b="1" dirty="0"/>
          </a:p>
          <a:p>
            <a:r>
              <a:rPr lang="en-GB" dirty="0"/>
              <a:t>Transactional (distant) relationship.</a:t>
            </a:r>
          </a:p>
          <a:p>
            <a:r>
              <a:rPr lang="en-GB" dirty="0"/>
              <a:t>Value – added (continuing) relationship.</a:t>
            </a:r>
          </a:p>
          <a:p>
            <a:r>
              <a:rPr lang="en-GB" dirty="0"/>
              <a:t>Partnering/Collaborative (close) relationship.</a:t>
            </a:r>
          </a:p>
          <a:p>
            <a:r>
              <a:rPr lang="en-GB" dirty="0"/>
              <a:t>Trust!</a:t>
            </a:r>
          </a:p>
          <a:p>
            <a:r>
              <a:rPr lang="en-GB" dirty="0"/>
              <a:t>Review of CRM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EC9B7-2AB7-F347-874B-295AFC69B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932909-B5BB-D64E-A5FE-E62C40D139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3007" y="3267856"/>
            <a:ext cx="5816410" cy="242350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3169DD3-4BD5-3C4D-9B8A-5A84B036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727658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6D76D-D70E-3B43-BEE5-367907A4D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Session 6 – Buyer/Seller Relationships – </a:t>
            </a:r>
            <a:r>
              <a:rPr lang="en-GB" b="1" dirty="0"/>
              <a:t>Homework</a:t>
            </a:r>
          </a:p>
          <a:p>
            <a:pPr marL="0" indent="0">
              <a:buNone/>
            </a:pPr>
            <a:br>
              <a:rPr lang="en-GB" sz="2000" b="1" dirty="0"/>
            </a:br>
            <a:r>
              <a:rPr lang="en-GB" sz="2000" dirty="0"/>
              <a:t>Review the following for discussion briefly at next session.</a:t>
            </a:r>
            <a:br>
              <a:rPr lang="en-GB" sz="2000" dirty="0"/>
            </a:br>
            <a:endParaRPr lang="en-GB" sz="2000" dirty="0"/>
          </a:p>
          <a:p>
            <a:r>
              <a:rPr lang="en-GB" sz="2000" b="1" dirty="0"/>
              <a:t>United broke my guitar 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https://www.marketplace.org/2019/07/05/a-broken-guitar-a-youtube-video-and-a-new-era-of-customer-service/</a:t>
            </a:r>
            <a:endParaRPr lang="en-US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Customer service examples</a:t>
            </a:r>
          </a:p>
          <a:p>
            <a:pPr marL="0" indent="0">
              <a:buNone/>
            </a:pPr>
            <a:br>
              <a:rPr lang="en-GB" sz="2000" dirty="0"/>
            </a:br>
            <a:r>
              <a:rPr lang="en-GB" sz="2000" dirty="0"/>
              <a:t>1:  </a:t>
            </a:r>
            <a:r>
              <a:rPr lang="en-GB" sz="2000" dirty="0">
                <a:hlinkClick r:id="rId3"/>
              </a:rPr>
              <a:t>https://b2wgroup.com/examples-of-exceptional-customer-service/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2: </a:t>
            </a:r>
            <a:r>
              <a:rPr lang="en-GB" sz="2000" dirty="0">
                <a:hlinkClick r:id="rId4"/>
              </a:rPr>
              <a:t>https://www.forbes.com/sites/blakemorgan/2019/09/16/10-examples-of-customer-experience-turnarounds/#3c1a18424415</a:t>
            </a:r>
            <a:endParaRPr lang="en-US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EC9B7-2AB7-F347-874B-295AFC69B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169DD3-4BD5-3C4D-9B8A-5A84B036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5456560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6D76D-D70E-3B43-BEE5-367907A4D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Session 6 – Buyer/Seller Relationships – </a:t>
            </a:r>
            <a:r>
              <a:rPr lang="en-GB" b="1" dirty="0"/>
              <a:t>Homework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Review the dimensions of buyer-seller relations</a:t>
            </a:r>
          </a:p>
          <a:p>
            <a:r>
              <a:rPr lang="en-GB" dirty="0"/>
              <a:t>What are the types of buyer-seller relationships</a:t>
            </a:r>
          </a:p>
          <a:p>
            <a:r>
              <a:rPr lang="en-GB" dirty="0"/>
              <a:t>How can you develop effective RM strategies</a:t>
            </a:r>
          </a:p>
          <a:p>
            <a:r>
              <a:rPr lang="en-GB" dirty="0"/>
              <a:t>What aspects comprise RM, CRM and CLV</a:t>
            </a:r>
          </a:p>
          <a:p>
            <a:r>
              <a:rPr lang="en-GB" dirty="0"/>
              <a:t>How can you influence customers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EC9B7-2AB7-F347-874B-295AFC69B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169DD3-4BD5-3C4D-9B8A-5A84B036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1234857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C9F92E14-77D9-4F48-B96D-6FE17F316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7758296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689113" y="1174746"/>
            <a:ext cx="2700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References</a:t>
            </a:r>
            <a:endParaRPr lang="en-US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AD142F-1159-844D-826D-373F8A3BA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3" y="1959566"/>
            <a:ext cx="10972800" cy="358679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900" dirty="0"/>
              <a:t>Bowersox, D. J.; </a:t>
            </a:r>
            <a:r>
              <a:rPr lang="en-GB" sz="2900" dirty="0" err="1"/>
              <a:t>Closs</a:t>
            </a:r>
            <a:r>
              <a:rPr lang="en-GB" sz="2900" dirty="0"/>
              <a:t>, D. J. and Stank, T. P. (2000). “Ten mega-trends that will revolutionize supply chain logistics.” Journal of Business Logistics, 21(2), 1-16. 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Hutt, M. and </a:t>
            </a:r>
            <a:r>
              <a:rPr lang="en-GB" sz="2900" dirty="0" err="1"/>
              <a:t>Speh</a:t>
            </a:r>
            <a:r>
              <a:rPr lang="en-GB" sz="2900" dirty="0"/>
              <a:t>, T., 2013. </a:t>
            </a:r>
            <a:r>
              <a:rPr lang="en-GB" sz="2900" i="1" dirty="0"/>
              <a:t>Business Marketing Management</a:t>
            </a:r>
            <a:r>
              <a:rPr lang="en-GB" sz="2900" dirty="0"/>
              <a:t>. 1st ed. Mason, Ohio: South-Western Cengage Learning.</a:t>
            </a:r>
          </a:p>
          <a:p>
            <a:pPr marL="0" indent="0">
              <a:buNone/>
            </a:pPr>
            <a:br>
              <a:rPr lang="en-GB" sz="2900" dirty="0"/>
            </a:br>
            <a:r>
              <a:rPr lang="en-GB" sz="2900" dirty="0"/>
              <a:t>Kotler, P., Marketing Management, (Millennium Edition), Custom Edition for University of Phoenix, Prentice Hall, 2000, p. 9.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Porter, M. E. (1985). Competitive advantage, creating and sustaining superior performance. The Free Press, New York. </a:t>
            </a:r>
          </a:p>
          <a:p>
            <a:pPr marL="0" indent="0">
              <a:buNone/>
            </a:pPr>
            <a:r>
              <a:rPr lang="en-GB" sz="2900" dirty="0"/>
              <a:t> </a:t>
            </a:r>
            <a:br>
              <a:rPr lang="en-GB" sz="2900" dirty="0"/>
            </a:br>
            <a:r>
              <a:rPr lang="en-GB" sz="2900" dirty="0" err="1"/>
              <a:t>Visioncritical.com</a:t>
            </a:r>
            <a:r>
              <a:rPr lang="en-GB" sz="2900" dirty="0"/>
              <a:t>. 2020. </a:t>
            </a:r>
            <a:r>
              <a:rPr lang="en-GB" sz="2900" i="1" dirty="0"/>
              <a:t>3 Companies That Have Mastered The Art Of Using Customer Data</a:t>
            </a:r>
            <a:r>
              <a:rPr lang="en-GB" sz="2900" dirty="0"/>
              <a:t>. [online] Available at: &lt;https://</a:t>
            </a:r>
            <a:r>
              <a:rPr lang="en-GB" sz="2900" dirty="0" err="1"/>
              <a:t>www.visioncritical.com</a:t>
            </a:r>
            <a:r>
              <a:rPr lang="en-GB" sz="2900" dirty="0"/>
              <a:t>/blog/master-use-customer-data&gt; [Accessed 25 May 2020].</a:t>
            </a:r>
            <a:br>
              <a:rPr lang="en-GB" sz="2900" dirty="0"/>
            </a:br>
            <a:endParaRPr lang="en-US" sz="29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F7ACEA-B27A-4042-BF6C-B448A7512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5449343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ession 6 [Buyer Seller Relationships]" id="{927D119D-488D-B34D-9435-65CFBC397E78}" vid="{3BF2D7CA-43E9-C848-80CF-4F5FAA6A26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3145</TotalTime>
  <Words>1387</Words>
  <Application>Microsoft Macintosh PowerPoint</Application>
  <PresentationFormat>Widescreen</PresentationFormat>
  <Paragraphs>229</Paragraphs>
  <Slides>23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BA Management Skills for the Workplace BMSK5003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Bell-Davies</dc:creator>
  <cp:lastModifiedBy>Mark Bell-Davies</cp:lastModifiedBy>
  <cp:revision>33</cp:revision>
  <dcterms:created xsi:type="dcterms:W3CDTF">2020-05-28T10:35:06Z</dcterms:created>
  <dcterms:modified xsi:type="dcterms:W3CDTF">2020-06-02T12:54:44Z</dcterms:modified>
</cp:coreProperties>
</file>