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1"/>
  </p:notesMasterIdLst>
  <p:sldIdLst>
    <p:sldId id="266" r:id="rId7"/>
    <p:sldId id="257" r:id="rId8"/>
    <p:sldId id="258" r:id="rId9"/>
    <p:sldId id="279" r:id="rId10"/>
    <p:sldId id="259" r:id="rId11"/>
    <p:sldId id="260" r:id="rId12"/>
    <p:sldId id="261" r:id="rId13"/>
    <p:sldId id="262" r:id="rId14"/>
    <p:sldId id="263" r:id="rId15"/>
    <p:sldId id="264" r:id="rId16"/>
    <p:sldId id="268" r:id="rId17"/>
    <p:sldId id="281" r:id="rId18"/>
    <p:sldId id="269" r:id="rId19"/>
    <p:sldId id="270" r:id="rId20"/>
    <p:sldId id="271" r:id="rId21"/>
    <p:sldId id="272" r:id="rId22"/>
    <p:sldId id="273" r:id="rId23"/>
    <p:sldId id="274" r:id="rId24"/>
    <p:sldId id="275" r:id="rId25"/>
    <p:sldId id="280" r:id="rId26"/>
    <p:sldId id="276" r:id="rId27"/>
    <p:sldId id="277" r:id="rId28"/>
    <p:sldId id="278" r:id="rId29"/>
    <p:sldId id="267" r:id="rId30"/>
    <p:sldId id="289" r:id="rId31"/>
    <p:sldId id="285" r:id="rId32"/>
    <p:sldId id="290" r:id="rId33"/>
    <p:sldId id="287" r:id="rId34"/>
    <p:sldId id="292" r:id="rId35"/>
    <p:sldId id="293" r:id="rId36"/>
    <p:sldId id="283" r:id="rId37"/>
    <p:sldId id="288" r:id="rId38"/>
    <p:sldId id="282" r:id="rId39"/>
    <p:sldId id="26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6112F3-9F17-4922-A15C-C08AEB2CA163}" v="16" dt="2025-07-04T08:43:43.6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96327"/>
  </p:normalViewPr>
  <p:slideViewPr>
    <p:cSldViewPr snapToGrid="0" snapToObjects="1">
      <p:cViewPr varScale="1">
        <p:scale>
          <a:sx n="107" d="100"/>
          <a:sy n="107" d="100"/>
        </p:scale>
        <p:origin x="420" y="114"/>
      </p:cViewPr>
      <p:guideLst/>
    </p:cSldViewPr>
  </p:slideViewPr>
  <p:notesTextViewPr>
    <p:cViewPr>
      <p:scale>
        <a:sx n="1" d="1"/>
        <a:sy n="1" d="1"/>
      </p:scale>
      <p:origin x="0" y="-264"/>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viewProps" Target="viewProp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FE3554-7E29-4481-BE7C-507CB75A3D8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B82F243-E610-480A-86BE-B688F227FFAD}">
      <dgm:prSet custT="1"/>
      <dgm:spPr/>
      <dgm:t>
        <a:bodyPr/>
        <a:lstStyle/>
        <a:p>
          <a:pPr>
            <a:lnSpc>
              <a:spcPct val="100000"/>
            </a:lnSpc>
          </a:pPr>
          <a:r>
            <a:rPr lang="en-GB" sz="1600" b="1" dirty="0"/>
            <a:t>1. </a:t>
          </a:r>
          <a:r>
            <a:rPr lang="en-GB" sz="1600" dirty="0"/>
            <a:t>Clinician and Patient Encounters- Clinicians document patient interactions during care encounters, recording observations and treatments.</a:t>
          </a:r>
          <a:endParaRPr lang="en-US" sz="1600" dirty="0"/>
        </a:p>
      </dgm:t>
    </dgm:pt>
    <dgm:pt modelId="{A37FC8DC-A738-4E26-A021-E80D6F27CD23}" type="parTrans" cxnId="{4862B403-8776-468C-96F0-59DD25C5E47A}">
      <dgm:prSet/>
      <dgm:spPr/>
      <dgm:t>
        <a:bodyPr/>
        <a:lstStyle/>
        <a:p>
          <a:endParaRPr lang="en-US"/>
        </a:p>
      </dgm:t>
    </dgm:pt>
    <dgm:pt modelId="{7E3C2CBA-92AC-4F0D-98D4-A974FA45CB3D}" type="sibTrans" cxnId="{4862B403-8776-468C-96F0-59DD25C5E47A}">
      <dgm:prSet/>
      <dgm:spPr/>
      <dgm:t>
        <a:bodyPr/>
        <a:lstStyle/>
        <a:p>
          <a:endParaRPr lang="en-US"/>
        </a:p>
      </dgm:t>
    </dgm:pt>
    <dgm:pt modelId="{A5831B45-715D-44D7-A159-72422DE33952}">
      <dgm:prSet custT="1"/>
      <dgm:spPr/>
      <dgm:t>
        <a:bodyPr/>
        <a:lstStyle/>
        <a:p>
          <a:pPr>
            <a:lnSpc>
              <a:spcPct val="100000"/>
            </a:lnSpc>
          </a:pPr>
          <a:r>
            <a:rPr lang="en-GB" sz="1500" b="1" dirty="0"/>
            <a:t>2. </a:t>
          </a:r>
          <a:r>
            <a:rPr lang="en-GB" sz="1600" dirty="0"/>
            <a:t>Data Captured in EHR Systems- Patient data from encounters are collected and stored within Electronic Health Records (EHRs). This includes structured data like vital signs, medications, and medical history.</a:t>
          </a:r>
          <a:endParaRPr lang="en-US" sz="1500" dirty="0"/>
        </a:p>
      </dgm:t>
    </dgm:pt>
    <dgm:pt modelId="{B44FD808-7D96-4B0A-9176-5F7F31CD9354}" type="parTrans" cxnId="{F796D037-0154-49BE-A04F-F1999AED2993}">
      <dgm:prSet/>
      <dgm:spPr/>
      <dgm:t>
        <a:bodyPr/>
        <a:lstStyle/>
        <a:p>
          <a:endParaRPr lang="en-US"/>
        </a:p>
      </dgm:t>
    </dgm:pt>
    <dgm:pt modelId="{0EE31D54-C0FD-46D1-A348-25014838FE42}" type="sibTrans" cxnId="{F796D037-0154-49BE-A04F-F1999AED2993}">
      <dgm:prSet/>
      <dgm:spPr/>
      <dgm:t>
        <a:bodyPr/>
        <a:lstStyle/>
        <a:p>
          <a:endParaRPr lang="en-US"/>
        </a:p>
      </dgm:t>
    </dgm:pt>
    <dgm:pt modelId="{79A8D0FA-1887-4C9A-969A-8C5828F11B6C}">
      <dgm:prSet custT="1"/>
      <dgm:spPr/>
      <dgm:t>
        <a:bodyPr/>
        <a:lstStyle/>
        <a:p>
          <a:pPr>
            <a:lnSpc>
              <a:spcPct val="100000"/>
            </a:lnSpc>
          </a:pPr>
          <a:r>
            <a:rPr lang="en-GB" sz="1500" b="1" dirty="0"/>
            <a:t>3. </a:t>
          </a:r>
          <a:r>
            <a:rPr lang="en-GB" sz="1600" dirty="0"/>
            <a:t>Data Processed into Data Warehouse- The EHR data are then processed overnight, meaning the system takes the data and transfers it into a larger storage facility, known as the EPIC Clarity Data Warehouse.</a:t>
          </a:r>
          <a:endParaRPr lang="en-US" sz="1500" dirty="0"/>
        </a:p>
      </dgm:t>
    </dgm:pt>
    <dgm:pt modelId="{F93B363F-E049-4655-86CF-0991279BE3DD}" type="parTrans" cxnId="{99AAF6A9-B0AB-49C1-88CF-80D0AC22875F}">
      <dgm:prSet/>
      <dgm:spPr/>
      <dgm:t>
        <a:bodyPr/>
        <a:lstStyle/>
        <a:p>
          <a:endParaRPr lang="en-US"/>
        </a:p>
      </dgm:t>
    </dgm:pt>
    <dgm:pt modelId="{C1993E56-35DA-4648-8753-57E1015FB12A}" type="sibTrans" cxnId="{99AAF6A9-B0AB-49C1-88CF-80D0AC22875F}">
      <dgm:prSet/>
      <dgm:spPr/>
      <dgm:t>
        <a:bodyPr/>
        <a:lstStyle/>
        <a:p>
          <a:endParaRPr lang="en-US"/>
        </a:p>
      </dgm:t>
    </dgm:pt>
    <dgm:pt modelId="{65F7D7FA-2476-458B-831B-52E287E90754}">
      <dgm:prSet custT="1"/>
      <dgm:spPr/>
      <dgm:t>
        <a:bodyPr/>
        <a:lstStyle/>
        <a:p>
          <a:pPr>
            <a:lnSpc>
              <a:spcPct val="100000"/>
            </a:lnSpc>
          </a:pPr>
          <a:r>
            <a:rPr lang="en-GB" sz="1500" b="1" dirty="0"/>
            <a:t>4. </a:t>
          </a:r>
          <a:r>
            <a:rPr lang="en-GB" sz="1600" dirty="0"/>
            <a:t>Automated Extraction, Transformation, and Loading (ETL)In this step, data from the warehouse are further processed through an ETL system (Extraction, Transformation, Loading), which ensures the data is ready for analysis by cleaning, formatting, and integrating it.</a:t>
          </a:r>
          <a:endParaRPr lang="en-US" sz="1500" dirty="0"/>
        </a:p>
      </dgm:t>
    </dgm:pt>
    <dgm:pt modelId="{36F5F2AA-B75D-494C-AFE5-115ACD43D4A3}" type="parTrans" cxnId="{AFD9AA95-E1AC-44C9-93A2-E417CC351895}">
      <dgm:prSet/>
      <dgm:spPr/>
      <dgm:t>
        <a:bodyPr/>
        <a:lstStyle/>
        <a:p>
          <a:endParaRPr lang="en-US"/>
        </a:p>
      </dgm:t>
    </dgm:pt>
    <dgm:pt modelId="{76601416-1667-4CF3-AD65-E7DF7B5ED884}" type="sibTrans" cxnId="{AFD9AA95-E1AC-44C9-93A2-E417CC351895}">
      <dgm:prSet/>
      <dgm:spPr/>
      <dgm:t>
        <a:bodyPr/>
        <a:lstStyle/>
        <a:p>
          <a:endParaRPr lang="en-US"/>
        </a:p>
      </dgm:t>
    </dgm:pt>
    <dgm:pt modelId="{A3B51B1E-C8F8-4F5B-9AD6-8B48A0A0F4DA}" type="pres">
      <dgm:prSet presAssocID="{38FE3554-7E29-4481-BE7C-507CB75A3D83}" presName="root" presStyleCnt="0">
        <dgm:presLayoutVars>
          <dgm:dir/>
          <dgm:resizeHandles val="exact"/>
        </dgm:presLayoutVars>
      </dgm:prSet>
      <dgm:spPr/>
    </dgm:pt>
    <dgm:pt modelId="{35ABB383-25C7-46A2-BE24-11A6829A178C}" type="pres">
      <dgm:prSet presAssocID="{2B82F243-E610-480A-86BE-B688F227FFAD}" presName="compNode" presStyleCnt="0"/>
      <dgm:spPr/>
    </dgm:pt>
    <dgm:pt modelId="{DBE1B2E6-228A-4620-8ACF-1E558A3BCF37}" type="pres">
      <dgm:prSet presAssocID="{2B82F243-E610-480A-86BE-B688F227FFAD}" presName="bgRect" presStyleLbl="bgShp" presStyleIdx="0" presStyleCnt="4"/>
      <dgm:spPr/>
    </dgm:pt>
    <dgm:pt modelId="{60E86B9D-7006-4F69-868A-2C77EDEB621F}" type="pres">
      <dgm:prSet presAssocID="{2B82F243-E610-480A-86BE-B688F227FFA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7B9E6811-CBB0-48DC-B5CE-95962E79198E}" type="pres">
      <dgm:prSet presAssocID="{2B82F243-E610-480A-86BE-B688F227FFAD}" presName="spaceRect" presStyleCnt="0"/>
      <dgm:spPr/>
    </dgm:pt>
    <dgm:pt modelId="{680996E7-89C9-47B0-A09F-043B2A78F05F}" type="pres">
      <dgm:prSet presAssocID="{2B82F243-E610-480A-86BE-B688F227FFAD}" presName="parTx" presStyleLbl="revTx" presStyleIdx="0" presStyleCnt="4">
        <dgm:presLayoutVars>
          <dgm:chMax val="0"/>
          <dgm:chPref val="0"/>
        </dgm:presLayoutVars>
      </dgm:prSet>
      <dgm:spPr/>
    </dgm:pt>
    <dgm:pt modelId="{AF5B0083-8236-4C31-B51C-1B2980C48A96}" type="pres">
      <dgm:prSet presAssocID="{7E3C2CBA-92AC-4F0D-98D4-A974FA45CB3D}" presName="sibTrans" presStyleCnt="0"/>
      <dgm:spPr/>
    </dgm:pt>
    <dgm:pt modelId="{5DA24C03-CC32-4822-AE47-B45B7220D60C}" type="pres">
      <dgm:prSet presAssocID="{A5831B45-715D-44D7-A159-72422DE33952}" presName="compNode" presStyleCnt="0"/>
      <dgm:spPr/>
    </dgm:pt>
    <dgm:pt modelId="{CA9534B3-34F8-46B1-B616-A394EEE04D4D}" type="pres">
      <dgm:prSet presAssocID="{A5831B45-715D-44D7-A159-72422DE33952}" presName="bgRect" presStyleLbl="bgShp" presStyleIdx="1" presStyleCnt="4"/>
      <dgm:spPr/>
    </dgm:pt>
    <dgm:pt modelId="{28FCB9B8-50B6-482F-9AAF-F553F1D3ADF3}" type="pres">
      <dgm:prSet presAssocID="{A5831B45-715D-44D7-A159-72422DE3395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AF858E7E-0892-4DF4-ADDE-4EB8D2156D71}" type="pres">
      <dgm:prSet presAssocID="{A5831B45-715D-44D7-A159-72422DE33952}" presName="spaceRect" presStyleCnt="0"/>
      <dgm:spPr/>
    </dgm:pt>
    <dgm:pt modelId="{09327068-CEA6-4F4B-B69F-E0FC2970EE5A}" type="pres">
      <dgm:prSet presAssocID="{A5831B45-715D-44D7-A159-72422DE33952}" presName="parTx" presStyleLbl="revTx" presStyleIdx="1" presStyleCnt="4">
        <dgm:presLayoutVars>
          <dgm:chMax val="0"/>
          <dgm:chPref val="0"/>
        </dgm:presLayoutVars>
      </dgm:prSet>
      <dgm:spPr/>
    </dgm:pt>
    <dgm:pt modelId="{B35CFF07-6AD6-44D8-8B80-F436FBE10856}" type="pres">
      <dgm:prSet presAssocID="{0EE31D54-C0FD-46D1-A348-25014838FE42}" presName="sibTrans" presStyleCnt="0"/>
      <dgm:spPr/>
    </dgm:pt>
    <dgm:pt modelId="{8BC974EF-6177-4E2D-8638-981F42870BA6}" type="pres">
      <dgm:prSet presAssocID="{79A8D0FA-1887-4C9A-969A-8C5828F11B6C}" presName="compNode" presStyleCnt="0"/>
      <dgm:spPr/>
    </dgm:pt>
    <dgm:pt modelId="{98167250-7B55-4298-A65D-D790E8BA2B03}" type="pres">
      <dgm:prSet presAssocID="{79A8D0FA-1887-4C9A-969A-8C5828F11B6C}" presName="bgRect" presStyleLbl="bgShp" presStyleIdx="2" presStyleCnt="4"/>
      <dgm:spPr/>
    </dgm:pt>
    <dgm:pt modelId="{D84A4EDE-077C-466D-A4AF-75EDFDDC2CF7}" type="pres">
      <dgm:prSet presAssocID="{79A8D0FA-1887-4C9A-969A-8C5828F11B6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C04E8B58-1702-40C4-BCB7-7034DB0CD83E}" type="pres">
      <dgm:prSet presAssocID="{79A8D0FA-1887-4C9A-969A-8C5828F11B6C}" presName="spaceRect" presStyleCnt="0"/>
      <dgm:spPr/>
    </dgm:pt>
    <dgm:pt modelId="{7D2B483E-58BC-4540-9FCA-2A6FE4D627EB}" type="pres">
      <dgm:prSet presAssocID="{79A8D0FA-1887-4C9A-969A-8C5828F11B6C}" presName="parTx" presStyleLbl="revTx" presStyleIdx="2" presStyleCnt="4">
        <dgm:presLayoutVars>
          <dgm:chMax val="0"/>
          <dgm:chPref val="0"/>
        </dgm:presLayoutVars>
      </dgm:prSet>
      <dgm:spPr/>
    </dgm:pt>
    <dgm:pt modelId="{7B704103-CBCF-45BA-A044-78303EB0950D}" type="pres">
      <dgm:prSet presAssocID="{C1993E56-35DA-4648-8753-57E1015FB12A}" presName="sibTrans" presStyleCnt="0"/>
      <dgm:spPr/>
    </dgm:pt>
    <dgm:pt modelId="{2BF99C3B-7E24-4A2A-B5F9-F34B907513DE}" type="pres">
      <dgm:prSet presAssocID="{65F7D7FA-2476-458B-831B-52E287E90754}" presName="compNode" presStyleCnt="0"/>
      <dgm:spPr/>
    </dgm:pt>
    <dgm:pt modelId="{8F1B4B44-90F7-4224-A6BF-A9E8D0999E8A}" type="pres">
      <dgm:prSet presAssocID="{65F7D7FA-2476-458B-831B-52E287E90754}" presName="bgRect" presStyleLbl="bgShp" presStyleIdx="3" presStyleCnt="4"/>
      <dgm:spPr/>
    </dgm:pt>
    <dgm:pt modelId="{452FEB80-A307-4FDB-A814-D5080DB9B5CC}" type="pres">
      <dgm:prSet presAssocID="{65F7D7FA-2476-458B-831B-52E287E9075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grammer"/>
        </a:ext>
      </dgm:extLst>
    </dgm:pt>
    <dgm:pt modelId="{FB1CD871-D592-4ABD-8636-AAD7AA51826C}" type="pres">
      <dgm:prSet presAssocID="{65F7D7FA-2476-458B-831B-52E287E90754}" presName="spaceRect" presStyleCnt="0"/>
      <dgm:spPr/>
    </dgm:pt>
    <dgm:pt modelId="{816DA33B-8B60-478B-AFBF-619C8121C86F}" type="pres">
      <dgm:prSet presAssocID="{65F7D7FA-2476-458B-831B-52E287E90754}" presName="parTx" presStyleLbl="revTx" presStyleIdx="3" presStyleCnt="4">
        <dgm:presLayoutVars>
          <dgm:chMax val="0"/>
          <dgm:chPref val="0"/>
        </dgm:presLayoutVars>
      </dgm:prSet>
      <dgm:spPr/>
    </dgm:pt>
  </dgm:ptLst>
  <dgm:cxnLst>
    <dgm:cxn modelId="{4862B403-8776-468C-96F0-59DD25C5E47A}" srcId="{38FE3554-7E29-4481-BE7C-507CB75A3D83}" destId="{2B82F243-E610-480A-86BE-B688F227FFAD}" srcOrd="0" destOrd="0" parTransId="{A37FC8DC-A738-4E26-A021-E80D6F27CD23}" sibTransId="{7E3C2CBA-92AC-4F0D-98D4-A974FA45CB3D}"/>
    <dgm:cxn modelId="{3B2EC20A-E269-47DA-8F4A-52CAFCD652ED}" type="presOf" srcId="{65F7D7FA-2476-458B-831B-52E287E90754}" destId="{816DA33B-8B60-478B-AFBF-619C8121C86F}" srcOrd="0" destOrd="0" presId="urn:microsoft.com/office/officeart/2018/2/layout/IconVerticalSolidList"/>
    <dgm:cxn modelId="{7456250B-088D-4BE5-8B93-6E75DF9B7885}" type="presOf" srcId="{79A8D0FA-1887-4C9A-969A-8C5828F11B6C}" destId="{7D2B483E-58BC-4540-9FCA-2A6FE4D627EB}" srcOrd="0" destOrd="0" presId="urn:microsoft.com/office/officeart/2018/2/layout/IconVerticalSolidList"/>
    <dgm:cxn modelId="{F796D037-0154-49BE-A04F-F1999AED2993}" srcId="{38FE3554-7E29-4481-BE7C-507CB75A3D83}" destId="{A5831B45-715D-44D7-A159-72422DE33952}" srcOrd="1" destOrd="0" parTransId="{B44FD808-7D96-4B0A-9176-5F7F31CD9354}" sibTransId="{0EE31D54-C0FD-46D1-A348-25014838FE42}"/>
    <dgm:cxn modelId="{F56DD966-8063-41B1-B294-F56008D41C5E}" type="presOf" srcId="{2B82F243-E610-480A-86BE-B688F227FFAD}" destId="{680996E7-89C9-47B0-A09F-043B2A78F05F}" srcOrd="0" destOrd="0" presId="urn:microsoft.com/office/officeart/2018/2/layout/IconVerticalSolidList"/>
    <dgm:cxn modelId="{40BE8F81-42F0-467C-A8BC-B210E2A5FE89}" type="presOf" srcId="{A5831B45-715D-44D7-A159-72422DE33952}" destId="{09327068-CEA6-4F4B-B69F-E0FC2970EE5A}" srcOrd="0" destOrd="0" presId="urn:microsoft.com/office/officeart/2018/2/layout/IconVerticalSolidList"/>
    <dgm:cxn modelId="{AFD9AA95-E1AC-44C9-93A2-E417CC351895}" srcId="{38FE3554-7E29-4481-BE7C-507CB75A3D83}" destId="{65F7D7FA-2476-458B-831B-52E287E90754}" srcOrd="3" destOrd="0" parTransId="{36F5F2AA-B75D-494C-AFE5-115ACD43D4A3}" sibTransId="{76601416-1667-4CF3-AD65-E7DF7B5ED884}"/>
    <dgm:cxn modelId="{63556999-8C73-4772-A2EA-5A0E2B51ED00}" type="presOf" srcId="{38FE3554-7E29-4481-BE7C-507CB75A3D83}" destId="{A3B51B1E-C8F8-4F5B-9AD6-8B48A0A0F4DA}" srcOrd="0" destOrd="0" presId="urn:microsoft.com/office/officeart/2018/2/layout/IconVerticalSolidList"/>
    <dgm:cxn modelId="{99AAF6A9-B0AB-49C1-88CF-80D0AC22875F}" srcId="{38FE3554-7E29-4481-BE7C-507CB75A3D83}" destId="{79A8D0FA-1887-4C9A-969A-8C5828F11B6C}" srcOrd="2" destOrd="0" parTransId="{F93B363F-E049-4655-86CF-0991279BE3DD}" sibTransId="{C1993E56-35DA-4648-8753-57E1015FB12A}"/>
    <dgm:cxn modelId="{77D46DBB-EAE1-48C5-B7EF-4B21F3C46B78}" type="presParOf" srcId="{A3B51B1E-C8F8-4F5B-9AD6-8B48A0A0F4DA}" destId="{35ABB383-25C7-46A2-BE24-11A6829A178C}" srcOrd="0" destOrd="0" presId="urn:microsoft.com/office/officeart/2018/2/layout/IconVerticalSolidList"/>
    <dgm:cxn modelId="{34282853-EDF1-4B94-90C4-E82363125A98}" type="presParOf" srcId="{35ABB383-25C7-46A2-BE24-11A6829A178C}" destId="{DBE1B2E6-228A-4620-8ACF-1E558A3BCF37}" srcOrd="0" destOrd="0" presId="urn:microsoft.com/office/officeart/2018/2/layout/IconVerticalSolidList"/>
    <dgm:cxn modelId="{D41645DB-C23B-4E92-A7D1-97C63F7B576B}" type="presParOf" srcId="{35ABB383-25C7-46A2-BE24-11A6829A178C}" destId="{60E86B9D-7006-4F69-868A-2C77EDEB621F}" srcOrd="1" destOrd="0" presId="urn:microsoft.com/office/officeart/2018/2/layout/IconVerticalSolidList"/>
    <dgm:cxn modelId="{211FE3C9-6505-4088-AB80-4406765360DC}" type="presParOf" srcId="{35ABB383-25C7-46A2-BE24-11A6829A178C}" destId="{7B9E6811-CBB0-48DC-B5CE-95962E79198E}" srcOrd="2" destOrd="0" presId="urn:microsoft.com/office/officeart/2018/2/layout/IconVerticalSolidList"/>
    <dgm:cxn modelId="{86CC86C0-F387-4B16-9334-C48ADE207DE5}" type="presParOf" srcId="{35ABB383-25C7-46A2-BE24-11A6829A178C}" destId="{680996E7-89C9-47B0-A09F-043B2A78F05F}" srcOrd="3" destOrd="0" presId="urn:microsoft.com/office/officeart/2018/2/layout/IconVerticalSolidList"/>
    <dgm:cxn modelId="{92A4AC46-73EA-448C-96A3-EBDC7B189BF1}" type="presParOf" srcId="{A3B51B1E-C8F8-4F5B-9AD6-8B48A0A0F4DA}" destId="{AF5B0083-8236-4C31-B51C-1B2980C48A96}" srcOrd="1" destOrd="0" presId="urn:microsoft.com/office/officeart/2018/2/layout/IconVerticalSolidList"/>
    <dgm:cxn modelId="{56C00ACA-F3E7-4341-AEC9-AD035C97DF2D}" type="presParOf" srcId="{A3B51B1E-C8F8-4F5B-9AD6-8B48A0A0F4DA}" destId="{5DA24C03-CC32-4822-AE47-B45B7220D60C}" srcOrd="2" destOrd="0" presId="urn:microsoft.com/office/officeart/2018/2/layout/IconVerticalSolidList"/>
    <dgm:cxn modelId="{931233BC-CB56-474E-9391-22B797FE4F5A}" type="presParOf" srcId="{5DA24C03-CC32-4822-AE47-B45B7220D60C}" destId="{CA9534B3-34F8-46B1-B616-A394EEE04D4D}" srcOrd="0" destOrd="0" presId="urn:microsoft.com/office/officeart/2018/2/layout/IconVerticalSolidList"/>
    <dgm:cxn modelId="{504F4F77-72A9-4F52-BEE0-A2512714386D}" type="presParOf" srcId="{5DA24C03-CC32-4822-AE47-B45B7220D60C}" destId="{28FCB9B8-50B6-482F-9AAF-F553F1D3ADF3}" srcOrd="1" destOrd="0" presId="urn:microsoft.com/office/officeart/2018/2/layout/IconVerticalSolidList"/>
    <dgm:cxn modelId="{AEE04B56-DE6D-40F2-BF67-50C91951C35E}" type="presParOf" srcId="{5DA24C03-CC32-4822-AE47-B45B7220D60C}" destId="{AF858E7E-0892-4DF4-ADDE-4EB8D2156D71}" srcOrd="2" destOrd="0" presId="urn:microsoft.com/office/officeart/2018/2/layout/IconVerticalSolidList"/>
    <dgm:cxn modelId="{883F0EB1-10AB-4110-850C-7085B300285B}" type="presParOf" srcId="{5DA24C03-CC32-4822-AE47-B45B7220D60C}" destId="{09327068-CEA6-4F4B-B69F-E0FC2970EE5A}" srcOrd="3" destOrd="0" presId="urn:microsoft.com/office/officeart/2018/2/layout/IconVerticalSolidList"/>
    <dgm:cxn modelId="{418FE2AC-6195-4E69-9CEE-D6B888699310}" type="presParOf" srcId="{A3B51B1E-C8F8-4F5B-9AD6-8B48A0A0F4DA}" destId="{B35CFF07-6AD6-44D8-8B80-F436FBE10856}" srcOrd="3" destOrd="0" presId="urn:microsoft.com/office/officeart/2018/2/layout/IconVerticalSolidList"/>
    <dgm:cxn modelId="{25AD5F35-941E-4E16-BE1D-D1F3144C139F}" type="presParOf" srcId="{A3B51B1E-C8F8-4F5B-9AD6-8B48A0A0F4DA}" destId="{8BC974EF-6177-4E2D-8638-981F42870BA6}" srcOrd="4" destOrd="0" presId="urn:microsoft.com/office/officeart/2018/2/layout/IconVerticalSolidList"/>
    <dgm:cxn modelId="{919D14D9-F413-43A8-A6D5-76D306AE6126}" type="presParOf" srcId="{8BC974EF-6177-4E2D-8638-981F42870BA6}" destId="{98167250-7B55-4298-A65D-D790E8BA2B03}" srcOrd="0" destOrd="0" presId="urn:microsoft.com/office/officeart/2018/2/layout/IconVerticalSolidList"/>
    <dgm:cxn modelId="{3FD26455-EB94-41C5-895D-EACCC38F745A}" type="presParOf" srcId="{8BC974EF-6177-4E2D-8638-981F42870BA6}" destId="{D84A4EDE-077C-466D-A4AF-75EDFDDC2CF7}" srcOrd="1" destOrd="0" presId="urn:microsoft.com/office/officeart/2018/2/layout/IconVerticalSolidList"/>
    <dgm:cxn modelId="{1343B2BD-383C-42BE-B96F-6625882E9827}" type="presParOf" srcId="{8BC974EF-6177-4E2D-8638-981F42870BA6}" destId="{C04E8B58-1702-40C4-BCB7-7034DB0CD83E}" srcOrd="2" destOrd="0" presId="urn:microsoft.com/office/officeart/2018/2/layout/IconVerticalSolidList"/>
    <dgm:cxn modelId="{0D509A97-48C3-4BB6-AEC0-F62C4B7C8AE3}" type="presParOf" srcId="{8BC974EF-6177-4E2D-8638-981F42870BA6}" destId="{7D2B483E-58BC-4540-9FCA-2A6FE4D627EB}" srcOrd="3" destOrd="0" presId="urn:microsoft.com/office/officeart/2018/2/layout/IconVerticalSolidList"/>
    <dgm:cxn modelId="{272F2123-E9F3-429F-AF99-6C0AA1C91371}" type="presParOf" srcId="{A3B51B1E-C8F8-4F5B-9AD6-8B48A0A0F4DA}" destId="{7B704103-CBCF-45BA-A044-78303EB0950D}" srcOrd="5" destOrd="0" presId="urn:microsoft.com/office/officeart/2018/2/layout/IconVerticalSolidList"/>
    <dgm:cxn modelId="{3167823A-1AAF-4CB2-861A-90A3847A328A}" type="presParOf" srcId="{A3B51B1E-C8F8-4F5B-9AD6-8B48A0A0F4DA}" destId="{2BF99C3B-7E24-4A2A-B5F9-F34B907513DE}" srcOrd="6" destOrd="0" presId="urn:microsoft.com/office/officeart/2018/2/layout/IconVerticalSolidList"/>
    <dgm:cxn modelId="{A79AC9E7-21A7-4880-975A-BE1F77BFF1FA}" type="presParOf" srcId="{2BF99C3B-7E24-4A2A-B5F9-F34B907513DE}" destId="{8F1B4B44-90F7-4224-A6BF-A9E8D0999E8A}" srcOrd="0" destOrd="0" presId="urn:microsoft.com/office/officeart/2018/2/layout/IconVerticalSolidList"/>
    <dgm:cxn modelId="{FAB358F7-0BBC-42D8-96D8-B934754DEBC5}" type="presParOf" srcId="{2BF99C3B-7E24-4A2A-B5F9-F34B907513DE}" destId="{452FEB80-A307-4FDB-A814-D5080DB9B5CC}" srcOrd="1" destOrd="0" presId="urn:microsoft.com/office/officeart/2018/2/layout/IconVerticalSolidList"/>
    <dgm:cxn modelId="{4065A1DC-7173-4C7D-96F4-A4C22CCC1486}" type="presParOf" srcId="{2BF99C3B-7E24-4A2A-B5F9-F34B907513DE}" destId="{FB1CD871-D592-4ABD-8636-AAD7AA51826C}" srcOrd="2" destOrd="0" presId="urn:microsoft.com/office/officeart/2018/2/layout/IconVerticalSolidList"/>
    <dgm:cxn modelId="{915E3943-D946-4BFF-B623-F1AB10E32E56}" type="presParOf" srcId="{2BF99C3B-7E24-4A2A-B5F9-F34B907513DE}" destId="{816DA33B-8B60-478B-AFBF-619C8121C86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A3C933-90DF-489F-9746-43EB6F6D2A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802D6C8-6DD1-4762-B650-F99814F7712C}">
      <dgm:prSet custT="1"/>
      <dgm:spPr/>
      <dgm:t>
        <a:bodyPr/>
        <a:lstStyle/>
        <a:p>
          <a:r>
            <a:rPr lang="en-GB" sz="1800" b="0" dirty="0"/>
            <a:t>5. Data Stored in PostgreSQL Database- The processed data is stored in a PostgreSQL database, a       structured database optimized for fast querying, auditing, and generating reports.</a:t>
          </a:r>
          <a:endParaRPr lang="en-US" sz="1800" b="0" dirty="0"/>
        </a:p>
      </dgm:t>
    </dgm:pt>
    <dgm:pt modelId="{3512CEAE-9D87-42FC-B3EB-9379CC21B3B1}" type="parTrans" cxnId="{7BFDCEE1-5A12-45A6-A3C0-FC8F7EF89505}">
      <dgm:prSet/>
      <dgm:spPr/>
      <dgm:t>
        <a:bodyPr/>
        <a:lstStyle/>
        <a:p>
          <a:endParaRPr lang="en-US"/>
        </a:p>
      </dgm:t>
    </dgm:pt>
    <dgm:pt modelId="{482F1859-CEDD-497C-B0DD-7D3BE459FBAE}" type="sibTrans" cxnId="{7BFDCEE1-5A12-45A6-A3C0-FC8F7EF89505}">
      <dgm:prSet/>
      <dgm:spPr/>
      <dgm:t>
        <a:bodyPr/>
        <a:lstStyle/>
        <a:p>
          <a:endParaRPr lang="en-US"/>
        </a:p>
      </dgm:t>
    </dgm:pt>
    <dgm:pt modelId="{63A7E35F-81EC-45E7-A316-C83E202FE60D}">
      <dgm:prSet custT="1"/>
      <dgm:spPr/>
      <dgm:t>
        <a:bodyPr/>
        <a:lstStyle/>
        <a:p>
          <a:r>
            <a:rPr lang="en-GB" sz="1800" b="0" dirty="0"/>
            <a:t>6. API and Data Request Handling- </a:t>
          </a:r>
          <a:r>
            <a:rPr lang="en-GB" sz="1800" b="0" dirty="0" err="1"/>
            <a:t>RequePostgreSQLsts</a:t>
          </a:r>
          <a:r>
            <a:rPr lang="en-GB" sz="1800" b="0" dirty="0"/>
            <a:t> for this data are handled by an API (Application Programming Interface) built using Python. It interacts with the database and prepares the data in a format suitable for web applications.</a:t>
          </a:r>
          <a:endParaRPr lang="en-US" sz="1800" b="0" dirty="0"/>
        </a:p>
      </dgm:t>
    </dgm:pt>
    <dgm:pt modelId="{9E3AE79A-2C0C-4892-8BB4-409BC0E5FAB0}" type="parTrans" cxnId="{74AFD424-451C-4F79-B401-EA33651513FE}">
      <dgm:prSet/>
      <dgm:spPr/>
      <dgm:t>
        <a:bodyPr/>
        <a:lstStyle/>
        <a:p>
          <a:endParaRPr lang="en-US"/>
        </a:p>
      </dgm:t>
    </dgm:pt>
    <dgm:pt modelId="{4AF19187-F09A-4179-9D9C-ACCAE16E346C}" type="sibTrans" cxnId="{74AFD424-451C-4F79-B401-EA33651513FE}">
      <dgm:prSet/>
      <dgm:spPr/>
      <dgm:t>
        <a:bodyPr/>
        <a:lstStyle/>
        <a:p>
          <a:endParaRPr lang="en-US"/>
        </a:p>
      </dgm:t>
    </dgm:pt>
    <dgm:pt modelId="{3FBC194C-7D94-498D-850A-BD04E1FFCEC8}">
      <dgm:prSet custT="1"/>
      <dgm:spPr/>
      <dgm:t>
        <a:bodyPr/>
        <a:lstStyle/>
        <a:p>
          <a:r>
            <a:rPr lang="en-GB" sz="1800" b="0" dirty="0"/>
            <a:t>7. Data Access Through Web Applications- Health providers and other users can access this data through a LAMP (Linux, Apache, MySQL, PHP/Perl/Python) stack, which is a suite of software used to run and deliver applications.</a:t>
          </a:r>
          <a:endParaRPr lang="en-US" sz="1800" b="0" dirty="0"/>
        </a:p>
      </dgm:t>
    </dgm:pt>
    <dgm:pt modelId="{4E75243F-1FD9-4199-B93C-0827115C5AAC}" type="parTrans" cxnId="{47CD16D9-06EB-4228-A85C-27D2DDC276EF}">
      <dgm:prSet/>
      <dgm:spPr/>
      <dgm:t>
        <a:bodyPr/>
        <a:lstStyle/>
        <a:p>
          <a:endParaRPr lang="en-US"/>
        </a:p>
      </dgm:t>
    </dgm:pt>
    <dgm:pt modelId="{DCE38140-5158-427D-A0FB-62418FB3020D}" type="sibTrans" cxnId="{47CD16D9-06EB-4228-A85C-27D2DDC276EF}">
      <dgm:prSet/>
      <dgm:spPr/>
      <dgm:t>
        <a:bodyPr/>
        <a:lstStyle/>
        <a:p>
          <a:endParaRPr lang="en-US"/>
        </a:p>
      </dgm:t>
    </dgm:pt>
    <dgm:pt modelId="{92C108CE-8BA8-41A6-94A1-A26AB811768D}">
      <dgm:prSet custT="1"/>
      <dgm:spPr/>
      <dgm:t>
        <a:bodyPr/>
        <a:lstStyle/>
        <a:p>
          <a:r>
            <a:rPr lang="en-GB" sz="1800" b="0" dirty="0"/>
            <a:t>8. Data Visualization- Finally, the system presents the data in an easy-to-understand format using Google Charts or </a:t>
          </a:r>
          <a:r>
            <a:rPr lang="en-GB" sz="1800" b="0" dirty="0" err="1"/>
            <a:t>DataTables</a:t>
          </a:r>
          <a:r>
            <a:rPr lang="en-GB" sz="1800" b="0" dirty="0"/>
            <a:t>, which allow healthcare professionals to visualize the data, such as through graphs, dashboards, and reports.</a:t>
          </a:r>
          <a:endParaRPr lang="en-US" sz="1800" b="0" dirty="0"/>
        </a:p>
      </dgm:t>
    </dgm:pt>
    <dgm:pt modelId="{D216C407-1E78-4E51-BA6A-E7E8F5B48D4F}" type="parTrans" cxnId="{67E045E4-C8AF-4733-8C39-D77BB06B247A}">
      <dgm:prSet/>
      <dgm:spPr/>
      <dgm:t>
        <a:bodyPr/>
        <a:lstStyle/>
        <a:p>
          <a:endParaRPr lang="en-US"/>
        </a:p>
      </dgm:t>
    </dgm:pt>
    <dgm:pt modelId="{6C44079A-0C98-47F6-AA24-FCCB211C4490}" type="sibTrans" cxnId="{67E045E4-C8AF-4733-8C39-D77BB06B247A}">
      <dgm:prSet/>
      <dgm:spPr/>
      <dgm:t>
        <a:bodyPr/>
        <a:lstStyle/>
        <a:p>
          <a:endParaRPr lang="en-US"/>
        </a:p>
      </dgm:t>
    </dgm:pt>
    <dgm:pt modelId="{211DBEA4-A7BF-4AD2-A06E-BA56C8C675C7}" type="pres">
      <dgm:prSet presAssocID="{AAA3C933-90DF-489F-9746-43EB6F6D2A1D}" presName="root" presStyleCnt="0">
        <dgm:presLayoutVars>
          <dgm:dir/>
          <dgm:resizeHandles val="exact"/>
        </dgm:presLayoutVars>
      </dgm:prSet>
      <dgm:spPr/>
    </dgm:pt>
    <dgm:pt modelId="{FBB807AB-E558-425F-BB32-CAB3D085C749}" type="pres">
      <dgm:prSet presAssocID="{4802D6C8-6DD1-4762-B650-F99814F7712C}" presName="compNode" presStyleCnt="0"/>
      <dgm:spPr/>
    </dgm:pt>
    <dgm:pt modelId="{56702A42-1D2E-4091-813A-57A968B597C5}" type="pres">
      <dgm:prSet presAssocID="{4802D6C8-6DD1-4762-B650-F99814F7712C}" presName="bgRect" presStyleLbl="bgShp" presStyleIdx="0" presStyleCnt="4" custLinFactNeighborY="11366"/>
      <dgm:spPr/>
    </dgm:pt>
    <dgm:pt modelId="{FD36A5B5-F3BC-44BF-93A8-0E641398C623}" type="pres">
      <dgm:prSet presAssocID="{4802D6C8-6DD1-4762-B650-F99814F771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D9443758-888F-4B79-A041-169ADA5F3AC7}" type="pres">
      <dgm:prSet presAssocID="{4802D6C8-6DD1-4762-B650-F99814F7712C}" presName="spaceRect" presStyleCnt="0"/>
      <dgm:spPr/>
    </dgm:pt>
    <dgm:pt modelId="{CDBD8FD3-EB6A-4941-9CD6-B20C94E5FEE1}" type="pres">
      <dgm:prSet presAssocID="{4802D6C8-6DD1-4762-B650-F99814F7712C}" presName="parTx" presStyleLbl="revTx" presStyleIdx="0" presStyleCnt="4">
        <dgm:presLayoutVars>
          <dgm:chMax val="0"/>
          <dgm:chPref val="0"/>
        </dgm:presLayoutVars>
      </dgm:prSet>
      <dgm:spPr/>
    </dgm:pt>
    <dgm:pt modelId="{0C3D1B2C-AF49-42E2-BCF0-1389F98753BC}" type="pres">
      <dgm:prSet presAssocID="{482F1859-CEDD-497C-B0DD-7D3BE459FBAE}" presName="sibTrans" presStyleCnt="0"/>
      <dgm:spPr/>
    </dgm:pt>
    <dgm:pt modelId="{5FF28D6F-66B1-45BC-8076-9CC638B33F8B}" type="pres">
      <dgm:prSet presAssocID="{63A7E35F-81EC-45E7-A316-C83E202FE60D}" presName="compNode" presStyleCnt="0"/>
      <dgm:spPr/>
    </dgm:pt>
    <dgm:pt modelId="{FE41EC97-C064-416F-ACDC-7052EC7DB302}" type="pres">
      <dgm:prSet presAssocID="{63A7E35F-81EC-45E7-A316-C83E202FE60D}" presName="bgRect" presStyleLbl="bgShp" presStyleIdx="1" presStyleCnt="4"/>
      <dgm:spPr/>
    </dgm:pt>
    <dgm:pt modelId="{24D6DC8C-BB8A-4F58-9FD8-B570BCD220DF}" type="pres">
      <dgm:prSet presAssocID="{63A7E35F-81EC-45E7-A316-C83E202FE6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1984F530-07BE-44CD-9BD2-F8E3AE89CB47}" type="pres">
      <dgm:prSet presAssocID="{63A7E35F-81EC-45E7-A316-C83E202FE60D}" presName="spaceRect" presStyleCnt="0"/>
      <dgm:spPr/>
    </dgm:pt>
    <dgm:pt modelId="{E355783B-3241-4F57-B7F5-B0CA14A378F1}" type="pres">
      <dgm:prSet presAssocID="{63A7E35F-81EC-45E7-A316-C83E202FE60D}" presName="parTx" presStyleLbl="revTx" presStyleIdx="1" presStyleCnt="4">
        <dgm:presLayoutVars>
          <dgm:chMax val="0"/>
          <dgm:chPref val="0"/>
        </dgm:presLayoutVars>
      </dgm:prSet>
      <dgm:spPr/>
    </dgm:pt>
    <dgm:pt modelId="{1CCAB540-E2E7-4818-B29D-472661429D70}" type="pres">
      <dgm:prSet presAssocID="{4AF19187-F09A-4179-9D9C-ACCAE16E346C}" presName="sibTrans" presStyleCnt="0"/>
      <dgm:spPr/>
    </dgm:pt>
    <dgm:pt modelId="{7770B278-054F-4878-9825-2435FD6C8C72}" type="pres">
      <dgm:prSet presAssocID="{3FBC194C-7D94-498D-850A-BD04E1FFCEC8}" presName="compNode" presStyleCnt="0"/>
      <dgm:spPr/>
    </dgm:pt>
    <dgm:pt modelId="{82D6FE4A-C4A4-43D2-9ABA-B89F0021238E}" type="pres">
      <dgm:prSet presAssocID="{3FBC194C-7D94-498D-850A-BD04E1FFCEC8}" presName="bgRect" presStyleLbl="bgShp" presStyleIdx="2" presStyleCnt="4"/>
      <dgm:spPr/>
    </dgm:pt>
    <dgm:pt modelId="{9A4AF238-1963-4F80-895C-BC5430F82854}" type="pres">
      <dgm:prSet presAssocID="{3FBC194C-7D94-498D-850A-BD04E1FFCEC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erver"/>
        </a:ext>
      </dgm:extLst>
    </dgm:pt>
    <dgm:pt modelId="{2D4FB6A8-F88C-424E-A4D4-1883B1D95817}" type="pres">
      <dgm:prSet presAssocID="{3FBC194C-7D94-498D-850A-BD04E1FFCEC8}" presName="spaceRect" presStyleCnt="0"/>
      <dgm:spPr/>
    </dgm:pt>
    <dgm:pt modelId="{A721D9D4-CD69-4C74-81BA-F4012C84D645}" type="pres">
      <dgm:prSet presAssocID="{3FBC194C-7D94-498D-850A-BD04E1FFCEC8}" presName="parTx" presStyleLbl="revTx" presStyleIdx="2" presStyleCnt="4">
        <dgm:presLayoutVars>
          <dgm:chMax val="0"/>
          <dgm:chPref val="0"/>
        </dgm:presLayoutVars>
      </dgm:prSet>
      <dgm:spPr/>
    </dgm:pt>
    <dgm:pt modelId="{00962603-BB6E-4AF1-8176-215C8B72D7EE}" type="pres">
      <dgm:prSet presAssocID="{DCE38140-5158-427D-A0FB-62418FB3020D}" presName="sibTrans" presStyleCnt="0"/>
      <dgm:spPr/>
    </dgm:pt>
    <dgm:pt modelId="{8CCC0246-3258-4AF0-AEE7-E64D15D7B79F}" type="pres">
      <dgm:prSet presAssocID="{92C108CE-8BA8-41A6-94A1-A26AB811768D}" presName="compNode" presStyleCnt="0"/>
      <dgm:spPr/>
    </dgm:pt>
    <dgm:pt modelId="{02406765-5F94-49EE-96C1-E4FED7928058}" type="pres">
      <dgm:prSet presAssocID="{92C108CE-8BA8-41A6-94A1-A26AB811768D}" presName="bgRect" presStyleLbl="bgShp" presStyleIdx="3" presStyleCnt="4"/>
      <dgm:spPr/>
    </dgm:pt>
    <dgm:pt modelId="{1598DA68-1A6F-4DA8-AEF7-CF13225D43F8}" type="pres">
      <dgm:prSet presAssocID="{92C108CE-8BA8-41A6-94A1-A26AB811768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atistics"/>
        </a:ext>
      </dgm:extLst>
    </dgm:pt>
    <dgm:pt modelId="{CE5AA61C-CDEB-4C58-9688-167289AF192B}" type="pres">
      <dgm:prSet presAssocID="{92C108CE-8BA8-41A6-94A1-A26AB811768D}" presName="spaceRect" presStyleCnt="0"/>
      <dgm:spPr/>
    </dgm:pt>
    <dgm:pt modelId="{E45623DC-246E-473B-9F65-64EE4925E431}" type="pres">
      <dgm:prSet presAssocID="{92C108CE-8BA8-41A6-94A1-A26AB811768D}" presName="parTx" presStyleLbl="revTx" presStyleIdx="3" presStyleCnt="4">
        <dgm:presLayoutVars>
          <dgm:chMax val="0"/>
          <dgm:chPref val="0"/>
        </dgm:presLayoutVars>
      </dgm:prSet>
      <dgm:spPr/>
    </dgm:pt>
  </dgm:ptLst>
  <dgm:cxnLst>
    <dgm:cxn modelId="{42C5860D-433C-4BA4-AD49-D2B923DAD6F6}" type="presOf" srcId="{92C108CE-8BA8-41A6-94A1-A26AB811768D}" destId="{E45623DC-246E-473B-9F65-64EE4925E431}" srcOrd="0" destOrd="0" presId="urn:microsoft.com/office/officeart/2018/2/layout/IconVerticalSolidList"/>
    <dgm:cxn modelId="{74AFD424-451C-4F79-B401-EA33651513FE}" srcId="{AAA3C933-90DF-489F-9746-43EB6F6D2A1D}" destId="{63A7E35F-81EC-45E7-A316-C83E202FE60D}" srcOrd="1" destOrd="0" parTransId="{9E3AE79A-2C0C-4892-8BB4-409BC0E5FAB0}" sibTransId="{4AF19187-F09A-4179-9D9C-ACCAE16E346C}"/>
    <dgm:cxn modelId="{C8105F5B-98E6-4D11-AD16-94203C3E76F6}" type="presOf" srcId="{AAA3C933-90DF-489F-9746-43EB6F6D2A1D}" destId="{211DBEA4-A7BF-4AD2-A06E-BA56C8C675C7}" srcOrd="0" destOrd="0" presId="urn:microsoft.com/office/officeart/2018/2/layout/IconVerticalSolidList"/>
    <dgm:cxn modelId="{B5F89467-A9E0-468A-886B-F5657BF20FBB}" type="presOf" srcId="{63A7E35F-81EC-45E7-A316-C83E202FE60D}" destId="{E355783B-3241-4F57-B7F5-B0CA14A378F1}" srcOrd="0" destOrd="0" presId="urn:microsoft.com/office/officeart/2018/2/layout/IconVerticalSolidList"/>
    <dgm:cxn modelId="{2F8DB84E-A4B3-46DB-A9E2-B29090764D38}" type="presOf" srcId="{4802D6C8-6DD1-4762-B650-F99814F7712C}" destId="{CDBD8FD3-EB6A-4941-9CD6-B20C94E5FEE1}" srcOrd="0" destOrd="0" presId="urn:microsoft.com/office/officeart/2018/2/layout/IconVerticalSolidList"/>
    <dgm:cxn modelId="{82628F9D-AB71-47A2-A3AC-F94D9A205D11}" type="presOf" srcId="{3FBC194C-7D94-498D-850A-BD04E1FFCEC8}" destId="{A721D9D4-CD69-4C74-81BA-F4012C84D645}" srcOrd="0" destOrd="0" presId="urn:microsoft.com/office/officeart/2018/2/layout/IconVerticalSolidList"/>
    <dgm:cxn modelId="{47CD16D9-06EB-4228-A85C-27D2DDC276EF}" srcId="{AAA3C933-90DF-489F-9746-43EB6F6D2A1D}" destId="{3FBC194C-7D94-498D-850A-BD04E1FFCEC8}" srcOrd="2" destOrd="0" parTransId="{4E75243F-1FD9-4199-B93C-0827115C5AAC}" sibTransId="{DCE38140-5158-427D-A0FB-62418FB3020D}"/>
    <dgm:cxn modelId="{7BFDCEE1-5A12-45A6-A3C0-FC8F7EF89505}" srcId="{AAA3C933-90DF-489F-9746-43EB6F6D2A1D}" destId="{4802D6C8-6DD1-4762-B650-F99814F7712C}" srcOrd="0" destOrd="0" parTransId="{3512CEAE-9D87-42FC-B3EB-9379CC21B3B1}" sibTransId="{482F1859-CEDD-497C-B0DD-7D3BE459FBAE}"/>
    <dgm:cxn modelId="{67E045E4-C8AF-4733-8C39-D77BB06B247A}" srcId="{AAA3C933-90DF-489F-9746-43EB6F6D2A1D}" destId="{92C108CE-8BA8-41A6-94A1-A26AB811768D}" srcOrd="3" destOrd="0" parTransId="{D216C407-1E78-4E51-BA6A-E7E8F5B48D4F}" sibTransId="{6C44079A-0C98-47F6-AA24-FCCB211C4490}"/>
    <dgm:cxn modelId="{22D7ADBB-E7EE-4E0E-A890-1CE7B43D33E1}" type="presParOf" srcId="{211DBEA4-A7BF-4AD2-A06E-BA56C8C675C7}" destId="{FBB807AB-E558-425F-BB32-CAB3D085C749}" srcOrd="0" destOrd="0" presId="urn:microsoft.com/office/officeart/2018/2/layout/IconVerticalSolidList"/>
    <dgm:cxn modelId="{CEA13394-56FB-4461-BCD9-C776E14311C8}" type="presParOf" srcId="{FBB807AB-E558-425F-BB32-CAB3D085C749}" destId="{56702A42-1D2E-4091-813A-57A968B597C5}" srcOrd="0" destOrd="0" presId="urn:microsoft.com/office/officeart/2018/2/layout/IconVerticalSolidList"/>
    <dgm:cxn modelId="{3C3F89DE-0F8A-476F-A61D-539F3C60B3E4}" type="presParOf" srcId="{FBB807AB-E558-425F-BB32-CAB3D085C749}" destId="{FD36A5B5-F3BC-44BF-93A8-0E641398C623}" srcOrd="1" destOrd="0" presId="urn:microsoft.com/office/officeart/2018/2/layout/IconVerticalSolidList"/>
    <dgm:cxn modelId="{E0671E61-08E2-4DF8-BF68-403DEA44C19A}" type="presParOf" srcId="{FBB807AB-E558-425F-BB32-CAB3D085C749}" destId="{D9443758-888F-4B79-A041-169ADA5F3AC7}" srcOrd="2" destOrd="0" presId="urn:microsoft.com/office/officeart/2018/2/layout/IconVerticalSolidList"/>
    <dgm:cxn modelId="{61EF67F6-F46B-4AEE-B98B-B575A9BCAD28}" type="presParOf" srcId="{FBB807AB-E558-425F-BB32-CAB3D085C749}" destId="{CDBD8FD3-EB6A-4941-9CD6-B20C94E5FEE1}" srcOrd="3" destOrd="0" presId="urn:microsoft.com/office/officeart/2018/2/layout/IconVerticalSolidList"/>
    <dgm:cxn modelId="{C72FE0E6-2103-4F63-B88E-B093B449F397}" type="presParOf" srcId="{211DBEA4-A7BF-4AD2-A06E-BA56C8C675C7}" destId="{0C3D1B2C-AF49-42E2-BCF0-1389F98753BC}" srcOrd="1" destOrd="0" presId="urn:microsoft.com/office/officeart/2018/2/layout/IconVerticalSolidList"/>
    <dgm:cxn modelId="{F8C2D82F-B8D6-417E-93C8-06387A782B36}" type="presParOf" srcId="{211DBEA4-A7BF-4AD2-A06E-BA56C8C675C7}" destId="{5FF28D6F-66B1-45BC-8076-9CC638B33F8B}" srcOrd="2" destOrd="0" presId="urn:microsoft.com/office/officeart/2018/2/layout/IconVerticalSolidList"/>
    <dgm:cxn modelId="{8D980B11-50FE-4A91-B530-E0CC6E73810A}" type="presParOf" srcId="{5FF28D6F-66B1-45BC-8076-9CC638B33F8B}" destId="{FE41EC97-C064-416F-ACDC-7052EC7DB302}" srcOrd="0" destOrd="0" presId="urn:microsoft.com/office/officeart/2018/2/layout/IconVerticalSolidList"/>
    <dgm:cxn modelId="{10379C29-5185-4C28-B450-64C63DFECF05}" type="presParOf" srcId="{5FF28D6F-66B1-45BC-8076-9CC638B33F8B}" destId="{24D6DC8C-BB8A-4F58-9FD8-B570BCD220DF}" srcOrd="1" destOrd="0" presId="urn:microsoft.com/office/officeart/2018/2/layout/IconVerticalSolidList"/>
    <dgm:cxn modelId="{507F15C3-6ABF-4D6F-8CAD-8BD61B313F3E}" type="presParOf" srcId="{5FF28D6F-66B1-45BC-8076-9CC638B33F8B}" destId="{1984F530-07BE-44CD-9BD2-F8E3AE89CB47}" srcOrd="2" destOrd="0" presId="urn:microsoft.com/office/officeart/2018/2/layout/IconVerticalSolidList"/>
    <dgm:cxn modelId="{F5A1E8FC-AD56-486C-BE5C-E4A856DEE329}" type="presParOf" srcId="{5FF28D6F-66B1-45BC-8076-9CC638B33F8B}" destId="{E355783B-3241-4F57-B7F5-B0CA14A378F1}" srcOrd="3" destOrd="0" presId="urn:microsoft.com/office/officeart/2018/2/layout/IconVerticalSolidList"/>
    <dgm:cxn modelId="{2B7B1989-90CB-4DA1-854D-4166D0B609ED}" type="presParOf" srcId="{211DBEA4-A7BF-4AD2-A06E-BA56C8C675C7}" destId="{1CCAB540-E2E7-4818-B29D-472661429D70}" srcOrd="3" destOrd="0" presId="urn:microsoft.com/office/officeart/2018/2/layout/IconVerticalSolidList"/>
    <dgm:cxn modelId="{D45F3398-D84C-4199-8B68-A2D73C121D8E}" type="presParOf" srcId="{211DBEA4-A7BF-4AD2-A06E-BA56C8C675C7}" destId="{7770B278-054F-4878-9825-2435FD6C8C72}" srcOrd="4" destOrd="0" presId="urn:microsoft.com/office/officeart/2018/2/layout/IconVerticalSolidList"/>
    <dgm:cxn modelId="{4D9FF528-ECEE-494A-8632-A2916E6B07B0}" type="presParOf" srcId="{7770B278-054F-4878-9825-2435FD6C8C72}" destId="{82D6FE4A-C4A4-43D2-9ABA-B89F0021238E}" srcOrd="0" destOrd="0" presId="urn:microsoft.com/office/officeart/2018/2/layout/IconVerticalSolidList"/>
    <dgm:cxn modelId="{03C1AD34-9514-4FF9-9A28-63D59BD73D92}" type="presParOf" srcId="{7770B278-054F-4878-9825-2435FD6C8C72}" destId="{9A4AF238-1963-4F80-895C-BC5430F82854}" srcOrd="1" destOrd="0" presId="urn:microsoft.com/office/officeart/2018/2/layout/IconVerticalSolidList"/>
    <dgm:cxn modelId="{F2C4A57E-317C-4619-8E45-51F57DB2C590}" type="presParOf" srcId="{7770B278-054F-4878-9825-2435FD6C8C72}" destId="{2D4FB6A8-F88C-424E-A4D4-1883B1D95817}" srcOrd="2" destOrd="0" presId="urn:microsoft.com/office/officeart/2018/2/layout/IconVerticalSolidList"/>
    <dgm:cxn modelId="{0F921914-D6DF-421F-82FB-A9C2D342E1B8}" type="presParOf" srcId="{7770B278-054F-4878-9825-2435FD6C8C72}" destId="{A721D9D4-CD69-4C74-81BA-F4012C84D645}" srcOrd="3" destOrd="0" presId="urn:microsoft.com/office/officeart/2018/2/layout/IconVerticalSolidList"/>
    <dgm:cxn modelId="{C668CF93-C8D0-41C0-8C4D-C8CAE40F13D4}" type="presParOf" srcId="{211DBEA4-A7BF-4AD2-A06E-BA56C8C675C7}" destId="{00962603-BB6E-4AF1-8176-215C8B72D7EE}" srcOrd="5" destOrd="0" presId="urn:microsoft.com/office/officeart/2018/2/layout/IconVerticalSolidList"/>
    <dgm:cxn modelId="{D3E32A93-D166-4EF9-A045-736B736F0832}" type="presParOf" srcId="{211DBEA4-A7BF-4AD2-A06E-BA56C8C675C7}" destId="{8CCC0246-3258-4AF0-AEE7-E64D15D7B79F}" srcOrd="6" destOrd="0" presId="urn:microsoft.com/office/officeart/2018/2/layout/IconVerticalSolidList"/>
    <dgm:cxn modelId="{67E58CE5-9933-4B16-8587-3D71FF51856A}" type="presParOf" srcId="{8CCC0246-3258-4AF0-AEE7-E64D15D7B79F}" destId="{02406765-5F94-49EE-96C1-E4FED7928058}" srcOrd="0" destOrd="0" presId="urn:microsoft.com/office/officeart/2018/2/layout/IconVerticalSolidList"/>
    <dgm:cxn modelId="{6A290222-6D3A-4B22-B8DD-771D8801A01A}" type="presParOf" srcId="{8CCC0246-3258-4AF0-AEE7-E64D15D7B79F}" destId="{1598DA68-1A6F-4DA8-AEF7-CF13225D43F8}" srcOrd="1" destOrd="0" presId="urn:microsoft.com/office/officeart/2018/2/layout/IconVerticalSolidList"/>
    <dgm:cxn modelId="{E447AB65-9D58-48D1-B882-567BEAE1FF20}" type="presParOf" srcId="{8CCC0246-3258-4AF0-AEE7-E64D15D7B79F}" destId="{CE5AA61C-CDEB-4C58-9688-167289AF192B}" srcOrd="2" destOrd="0" presId="urn:microsoft.com/office/officeart/2018/2/layout/IconVerticalSolidList"/>
    <dgm:cxn modelId="{F4BB91E8-A5CC-4453-94E1-7E8B85F9318B}" type="presParOf" srcId="{8CCC0246-3258-4AF0-AEE7-E64D15D7B79F}" destId="{E45623DC-246E-473B-9F65-64EE4925E43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1B2E6-228A-4620-8ACF-1E558A3BCF37}">
      <dsp:nvSpPr>
        <dsp:cNvPr id="0" name=""/>
        <dsp:cNvSpPr/>
      </dsp:nvSpPr>
      <dsp:spPr>
        <a:xfrm>
          <a:off x="0" y="3967"/>
          <a:ext cx="11727814" cy="8954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86B9D-7006-4F69-868A-2C77EDEB621F}">
      <dsp:nvSpPr>
        <dsp:cNvPr id="0" name=""/>
        <dsp:cNvSpPr/>
      </dsp:nvSpPr>
      <dsp:spPr>
        <a:xfrm>
          <a:off x="270888" y="205455"/>
          <a:ext cx="493006" cy="4925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0996E7-89C9-47B0-A09F-043B2A78F05F}">
      <dsp:nvSpPr>
        <dsp:cNvPr id="0" name=""/>
        <dsp:cNvSpPr/>
      </dsp:nvSpPr>
      <dsp:spPr>
        <a:xfrm>
          <a:off x="1034783" y="3967"/>
          <a:ext cx="10677094" cy="9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35" tIns="97735" rIns="97735" bIns="97735" numCol="1" spcCol="1270" anchor="ctr" anchorCtr="0">
          <a:noAutofit/>
        </a:bodyPr>
        <a:lstStyle/>
        <a:p>
          <a:pPr marL="0" lvl="0" indent="0" algn="l" defTabSz="711200">
            <a:lnSpc>
              <a:spcPct val="100000"/>
            </a:lnSpc>
            <a:spcBef>
              <a:spcPct val="0"/>
            </a:spcBef>
            <a:spcAft>
              <a:spcPct val="35000"/>
            </a:spcAft>
            <a:buNone/>
          </a:pPr>
          <a:r>
            <a:rPr lang="en-GB" sz="1600" b="1" kern="1200" dirty="0"/>
            <a:t>1. </a:t>
          </a:r>
          <a:r>
            <a:rPr lang="en-GB" sz="1600" kern="1200" dirty="0"/>
            <a:t>Clinician and Patient Encounters- Clinicians document patient interactions during care encounters, recording observations and treatments.</a:t>
          </a:r>
          <a:endParaRPr lang="en-US" sz="1600" kern="1200" dirty="0"/>
        </a:p>
      </dsp:txBody>
      <dsp:txXfrm>
        <a:off x="1034783" y="3967"/>
        <a:ext cx="10677094" cy="923484"/>
      </dsp:txXfrm>
    </dsp:sp>
    <dsp:sp modelId="{CA9534B3-34F8-46B1-B616-A394EEE04D4D}">
      <dsp:nvSpPr>
        <dsp:cNvPr id="0" name=""/>
        <dsp:cNvSpPr/>
      </dsp:nvSpPr>
      <dsp:spPr>
        <a:xfrm>
          <a:off x="0" y="1158323"/>
          <a:ext cx="11727814" cy="8954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CB9B8-50B6-482F-9AAF-F553F1D3ADF3}">
      <dsp:nvSpPr>
        <dsp:cNvPr id="0" name=""/>
        <dsp:cNvSpPr/>
      </dsp:nvSpPr>
      <dsp:spPr>
        <a:xfrm>
          <a:off x="270888" y="1359810"/>
          <a:ext cx="493006" cy="4925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327068-CEA6-4F4B-B69F-E0FC2970EE5A}">
      <dsp:nvSpPr>
        <dsp:cNvPr id="0" name=""/>
        <dsp:cNvSpPr/>
      </dsp:nvSpPr>
      <dsp:spPr>
        <a:xfrm>
          <a:off x="1034783" y="1158323"/>
          <a:ext cx="10677094" cy="9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35" tIns="97735" rIns="97735" bIns="97735" numCol="1" spcCol="1270" anchor="ctr" anchorCtr="0">
          <a:noAutofit/>
        </a:bodyPr>
        <a:lstStyle/>
        <a:p>
          <a:pPr marL="0" lvl="0" indent="0" algn="l" defTabSz="666750">
            <a:lnSpc>
              <a:spcPct val="100000"/>
            </a:lnSpc>
            <a:spcBef>
              <a:spcPct val="0"/>
            </a:spcBef>
            <a:spcAft>
              <a:spcPct val="35000"/>
            </a:spcAft>
            <a:buNone/>
          </a:pPr>
          <a:r>
            <a:rPr lang="en-GB" sz="1500" b="1" kern="1200" dirty="0"/>
            <a:t>2. </a:t>
          </a:r>
          <a:r>
            <a:rPr lang="en-GB" sz="1600" kern="1200" dirty="0"/>
            <a:t>Data Captured in EHR Systems- Patient data from encounters are collected and stored within Electronic Health Records (EHRs). This includes structured data like vital signs, medications, and medical history.</a:t>
          </a:r>
          <a:endParaRPr lang="en-US" sz="1500" kern="1200" dirty="0"/>
        </a:p>
      </dsp:txBody>
      <dsp:txXfrm>
        <a:off x="1034783" y="1158323"/>
        <a:ext cx="10677094" cy="923484"/>
      </dsp:txXfrm>
    </dsp:sp>
    <dsp:sp modelId="{98167250-7B55-4298-A65D-D790E8BA2B03}">
      <dsp:nvSpPr>
        <dsp:cNvPr id="0" name=""/>
        <dsp:cNvSpPr/>
      </dsp:nvSpPr>
      <dsp:spPr>
        <a:xfrm>
          <a:off x="0" y="2312678"/>
          <a:ext cx="11727814" cy="8954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4A4EDE-077C-466D-A4AF-75EDFDDC2CF7}">
      <dsp:nvSpPr>
        <dsp:cNvPr id="0" name=""/>
        <dsp:cNvSpPr/>
      </dsp:nvSpPr>
      <dsp:spPr>
        <a:xfrm>
          <a:off x="270888" y="2514166"/>
          <a:ext cx="493006" cy="4925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2B483E-58BC-4540-9FCA-2A6FE4D627EB}">
      <dsp:nvSpPr>
        <dsp:cNvPr id="0" name=""/>
        <dsp:cNvSpPr/>
      </dsp:nvSpPr>
      <dsp:spPr>
        <a:xfrm>
          <a:off x="1034783" y="2312678"/>
          <a:ext cx="10677094" cy="9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35" tIns="97735" rIns="97735" bIns="97735" numCol="1" spcCol="1270" anchor="ctr" anchorCtr="0">
          <a:noAutofit/>
        </a:bodyPr>
        <a:lstStyle/>
        <a:p>
          <a:pPr marL="0" lvl="0" indent="0" algn="l" defTabSz="666750">
            <a:lnSpc>
              <a:spcPct val="100000"/>
            </a:lnSpc>
            <a:spcBef>
              <a:spcPct val="0"/>
            </a:spcBef>
            <a:spcAft>
              <a:spcPct val="35000"/>
            </a:spcAft>
            <a:buNone/>
          </a:pPr>
          <a:r>
            <a:rPr lang="en-GB" sz="1500" b="1" kern="1200" dirty="0"/>
            <a:t>3. </a:t>
          </a:r>
          <a:r>
            <a:rPr lang="en-GB" sz="1600" kern="1200" dirty="0"/>
            <a:t>Data Processed into Data Warehouse- The EHR data are then processed overnight, meaning the system takes the data and transfers it into a larger storage facility, known as the EPIC Clarity Data Warehouse.</a:t>
          </a:r>
          <a:endParaRPr lang="en-US" sz="1500" kern="1200" dirty="0"/>
        </a:p>
      </dsp:txBody>
      <dsp:txXfrm>
        <a:off x="1034783" y="2312678"/>
        <a:ext cx="10677094" cy="923484"/>
      </dsp:txXfrm>
    </dsp:sp>
    <dsp:sp modelId="{8F1B4B44-90F7-4224-A6BF-A9E8D0999E8A}">
      <dsp:nvSpPr>
        <dsp:cNvPr id="0" name=""/>
        <dsp:cNvSpPr/>
      </dsp:nvSpPr>
      <dsp:spPr>
        <a:xfrm>
          <a:off x="0" y="3467033"/>
          <a:ext cx="11727814" cy="8954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2FEB80-A307-4FDB-A814-D5080DB9B5CC}">
      <dsp:nvSpPr>
        <dsp:cNvPr id="0" name=""/>
        <dsp:cNvSpPr/>
      </dsp:nvSpPr>
      <dsp:spPr>
        <a:xfrm>
          <a:off x="271153" y="3668521"/>
          <a:ext cx="493006" cy="4925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6DA33B-8B60-478B-AFBF-619C8121C86F}">
      <dsp:nvSpPr>
        <dsp:cNvPr id="0" name=""/>
        <dsp:cNvSpPr/>
      </dsp:nvSpPr>
      <dsp:spPr>
        <a:xfrm>
          <a:off x="1035313" y="3467033"/>
          <a:ext cx="10660147" cy="9234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35" tIns="97735" rIns="97735" bIns="97735" numCol="1" spcCol="1270" anchor="ctr" anchorCtr="0">
          <a:noAutofit/>
        </a:bodyPr>
        <a:lstStyle/>
        <a:p>
          <a:pPr marL="0" lvl="0" indent="0" algn="l" defTabSz="666750">
            <a:lnSpc>
              <a:spcPct val="100000"/>
            </a:lnSpc>
            <a:spcBef>
              <a:spcPct val="0"/>
            </a:spcBef>
            <a:spcAft>
              <a:spcPct val="35000"/>
            </a:spcAft>
            <a:buNone/>
          </a:pPr>
          <a:r>
            <a:rPr lang="en-GB" sz="1500" b="1" kern="1200" dirty="0"/>
            <a:t>4. </a:t>
          </a:r>
          <a:r>
            <a:rPr lang="en-GB" sz="1600" kern="1200" dirty="0"/>
            <a:t>Automated Extraction, Transformation, and Loading (ETL)In this step, data from the warehouse are further processed through an ETL system (Extraction, Transformation, Loading), which ensures the data is ready for analysis by cleaning, formatting, and integrating it.</a:t>
          </a:r>
          <a:endParaRPr lang="en-US" sz="1500" kern="1200" dirty="0"/>
        </a:p>
      </dsp:txBody>
      <dsp:txXfrm>
        <a:off x="1035313" y="3467033"/>
        <a:ext cx="10660147" cy="9234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702A42-1D2E-4091-813A-57A968B597C5}">
      <dsp:nvSpPr>
        <dsp:cNvPr id="0" name=""/>
        <dsp:cNvSpPr/>
      </dsp:nvSpPr>
      <dsp:spPr>
        <a:xfrm>
          <a:off x="0" y="108458"/>
          <a:ext cx="11890343" cy="918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6A5B5-F3BC-44BF-93A8-0E641398C623}">
      <dsp:nvSpPr>
        <dsp:cNvPr id="0" name=""/>
        <dsp:cNvSpPr/>
      </dsp:nvSpPr>
      <dsp:spPr>
        <a:xfrm>
          <a:off x="277826" y="210716"/>
          <a:ext cx="505632" cy="5051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BD8FD3-EB6A-4941-9CD6-B20C94E5FEE1}">
      <dsp:nvSpPr>
        <dsp:cNvPr id="0" name=""/>
        <dsp:cNvSpPr/>
      </dsp:nvSpPr>
      <dsp:spPr>
        <a:xfrm>
          <a:off x="1061284" y="4069"/>
          <a:ext cx="10812714" cy="947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38" tIns="100238" rIns="100238" bIns="100238" numCol="1" spcCol="1270" anchor="ctr" anchorCtr="0">
          <a:noAutofit/>
        </a:bodyPr>
        <a:lstStyle/>
        <a:p>
          <a:pPr marL="0" lvl="0" indent="0" algn="l" defTabSz="800100">
            <a:lnSpc>
              <a:spcPct val="90000"/>
            </a:lnSpc>
            <a:spcBef>
              <a:spcPct val="0"/>
            </a:spcBef>
            <a:spcAft>
              <a:spcPct val="35000"/>
            </a:spcAft>
            <a:buNone/>
          </a:pPr>
          <a:r>
            <a:rPr lang="en-GB" sz="1800" b="0" kern="1200" dirty="0"/>
            <a:t>5. Data Stored in PostgreSQL Database- The processed data is stored in a PostgreSQL database, a       structured database optimized for fast querying, auditing, and generating reports.</a:t>
          </a:r>
          <a:endParaRPr lang="en-US" sz="1800" b="0" kern="1200" dirty="0"/>
        </a:p>
      </dsp:txBody>
      <dsp:txXfrm>
        <a:off x="1061284" y="4069"/>
        <a:ext cx="10812714" cy="947134"/>
      </dsp:txXfrm>
    </dsp:sp>
    <dsp:sp modelId="{FE41EC97-C064-416F-ACDC-7052EC7DB302}">
      <dsp:nvSpPr>
        <dsp:cNvPr id="0" name=""/>
        <dsp:cNvSpPr/>
      </dsp:nvSpPr>
      <dsp:spPr>
        <a:xfrm>
          <a:off x="0" y="1187987"/>
          <a:ext cx="11890343" cy="918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6DC8C-BB8A-4F58-9FD8-B570BCD220DF}">
      <dsp:nvSpPr>
        <dsp:cNvPr id="0" name=""/>
        <dsp:cNvSpPr/>
      </dsp:nvSpPr>
      <dsp:spPr>
        <a:xfrm>
          <a:off x="277826" y="1394635"/>
          <a:ext cx="505632" cy="5051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55783B-3241-4F57-B7F5-B0CA14A378F1}">
      <dsp:nvSpPr>
        <dsp:cNvPr id="0" name=""/>
        <dsp:cNvSpPr/>
      </dsp:nvSpPr>
      <dsp:spPr>
        <a:xfrm>
          <a:off x="1061284" y="1187987"/>
          <a:ext cx="10812714" cy="947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38" tIns="100238" rIns="100238" bIns="100238" numCol="1" spcCol="1270" anchor="ctr" anchorCtr="0">
          <a:noAutofit/>
        </a:bodyPr>
        <a:lstStyle/>
        <a:p>
          <a:pPr marL="0" lvl="0" indent="0" algn="l" defTabSz="800100">
            <a:lnSpc>
              <a:spcPct val="90000"/>
            </a:lnSpc>
            <a:spcBef>
              <a:spcPct val="0"/>
            </a:spcBef>
            <a:spcAft>
              <a:spcPct val="35000"/>
            </a:spcAft>
            <a:buNone/>
          </a:pPr>
          <a:r>
            <a:rPr lang="en-GB" sz="1800" b="0" kern="1200" dirty="0"/>
            <a:t>6. API and Data Request Handling- </a:t>
          </a:r>
          <a:r>
            <a:rPr lang="en-GB" sz="1800" b="0" kern="1200" dirty="0" err="1"/>
            <a:t>RequePostgreSQLsts</a:t>
          </a:r>
          <a:r>
            <a:rPr lang="en-GB" sz="1800" b="0" kern="1200" dirty="0"/>
            <a:t> for this data are handled by an API (Application Programming Interface) built using Python. It interacts with the database and prepares the data in a format suitable for web applications.</a:t>
          </a:r>
          <a:endParaRPr lang="en-US" sz="1800" b="0" kern="1200" dirty="0"/>
        </a:p>
      </dsp:txBody>
      <dsp:txXfrm>
        <a:off x="1061284" y="1187987"/>
        <a:ext cx="10812714" cy="947134"/>
      </dsp:txXfrm>
    </dsp:sp>
    <dsp:sp modelId="{82D6FE4A-C4A4-43D2-9ABA-B89F0021238E}">
      <dsp:nvSpPr>
        <dsp:cNvPr id="0" name=""/>
        <dsp:cNvSpPr/>
      </dsp:nvSpPr>
      <dsp:spPr>
        <a:xfrm>
          <a:off x="0" y="2371905"/>
          <a:ext cx="11890343" cy="918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4AF238-1963-4F80-895C-BC5430F82854}">
      <dsp:nvSpPr>
        <dsp:cNvPr id="0" name=""/>
        <dsp:cNvSpPr/>
      </dsp:nvSpPr>
      <dsp:spPr>
        <a:xfrm>
          <a:off x="277826" y="2578553"/>
          <a:ext cx="505632" cy="50513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21D9D4-CD69-4C74-81BA-F4012C84D645}">
      <dsp:nvSpPr>
        <dsp:cNvPr id="0" name=""/>
        <dsp:cNvSpPr/>
      </dsp:nvSpPr>
      <dsp:spPr>
        <a:xfrm>
          <a:off x="1061284" y="2371905"/>
          <a:ext cx="10812714" cy="947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38" tIns="100238" rIns="100238" bIns="100238" numCol="1" spcCol="1270" anchor="ctr" anchorCtr="0">
          <a:noAutofit/>
        </a:bodyPr>
        <a:lstStyle/>
        <a:p>
          <a:pPr marL="0" lvl="0" indent="0" algn="l" defTabSz="800100">
            <a:lnSpc>
              <a:spcPct val="90000"/>
            </a:lnSpc>
            <a:spcBef>
              <a:spcPct val="0"/>
            </a:spcBef>
            <a:spcAft>
              <a:spcPct val="35000"/>
            </a:spcAft>
            <a:buNone/>
          </a:pPr>
          <a:r>
            <a:rPr lang="en-GB" sz="1800" b="0" kern="1200" dirty="0"/>
            <a:t>7. Data Access Through Web Applications- Health providers and other users can access this data through a LAMP (Linux, Apache, MySQL, PHP/Perl/Python) stack, which is a suite of software used to run and deliver applications.</a:t>
          </a:r>
          <a:endParaRPr lang="en-US" sz="1800" b="0" kern="1200" dirty="0"/>
        </a:p>
      </dsp:txBody>
      <dsp:txXfrm>
        <a:off x="1061284" y="2371905"/>
        <a:ext cx="10812714" cy="947134"/>
      </dsp:txXfrm>
    </dsp:sp>
    <dsp:sp modelId="{02406765-5F94-49EE-96C1-E4FED7928058}">
      <dsp:nvSpPr>
        <dsp:cNvPr id="0" name=""/>
        <dsp:cNvSpPr/>
      </dsp:nvSpPr>
      <dsp:spPr>
        <a:xfrm>
          <a:off x="0" y="3555823"/>
          <a:ext cx="11890343" cy="9184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98DA68-1A6F-4DA8-AEF7-CF13225D43F8}">
      <dsp:nvSpPr>
        <dsp:cNvPr id="0" name=""/>
        <dsp:cNvSpPr/>
      </dsp:nvSpPr>
      <dsp:spPr>
        <a:xfrm>
          <a:off x="277826" y="3762471"/>
          <a:ext cx="505632" cy="50513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5623DC-246E-473B-9F65-64EE4925E431}">
      <dsp:nvSpPr>
        <dsp:cNvPr id="0" name=""/>
        <dsp:cNvSpPr/>
      </dsp:nvSpPr>
      <dsp:spPr>
        <a:xfrm>
          <a:off x="1061284" y="3555823"/>
          <a:ext cx="10812714" cy="9471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238" tIns="100238" rIns="100238" bIns="100238" numCol="1" spcCol="1270" anchor="ctr" anchorCtr="0">
          <a:noAutofit/>
        </a:bodyPr>
        <a:lstStyle/>
        <a:p>
          <a:pPr marL="0" lvl="0" indent="0" algn="l" defTabSz="800100">
            <a:lnSpc>
              <a:spcPct val="90000"/>
            </a:lnSpc>
            <a:spcBef>
              <a:spcPct val="0"/>
            </a:spcBef>
            <a:spcAft>
              <a:spcPct val="35000"/>
            </a:spcAft>
            <a:buNone/>
          </a:pPr>
          <a:r>
            <a:rPr lang="en-GB" sz="1800" b="0" kern="1200" dirty="0"/>
            <a:t>8. Data Visualization- Finally, the system presents the data in an easy-to-understand format using Google Charts or </a:t>
          </a:r>
          <a:r>
            <a:rPr lang="en-GB" sz="1800" b="0" kern="1200" dirty="0" err="1"/>
            <a:t>DataTables</a:t>
          </a:r>
          <a:r>
            <a:rPr lang="en-GB" sz="1800" b="0" kern="1200" dirty="0"/>
            <a:t>, which allow healthcare professionals to visualize the data, such as through graphs, dashboards, and reports.</a:t>
          </a:r>
          <a:endParaRPr lang="en-US" sz="1800" b="0" kern="1200" dirty="0"/>
        </a:p>
      </dsp:txBody>
      <dsp:txXfrm>
        <a:off x="1061284" y="3555823"/>
        <a:ext cx="10812714" cy="94713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166328-DB5D-435D-BB31-B3A77A663FDE}"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BF4BB-06DA-404D-97FF-6F5BB279AE4A}" type="slidenum">
              <a:rPr lang="en-GB" smtClean="0"/>
              <a:t>‹#›</a:t>
            </a:fld>
            <a:endParaRPr lang="en-GB"/>
          </a:p>
        </p:txBody>
      </p:sp>
    </p:spTree>
    <p:extLst>
      <p:ext uri="{BB962C8B-B14F-4D97-AF65-F5344CB8AC3E}">
        <p14:creationId xmlns:p14="http://schemas.microsoft.com/office/powerpoint/2010/main" val="1882465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session objectives: we’ll explore the strengths, limits, and ethical implications of technology in elderly care. Mention that theory and policy will underpin our discussion.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session objectives: we’ll explore the strengths, limits, and ethical implications of technology in elderly care. Mention that theory and policy will underpin our discussion.</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Use this slide to review previous content. Highlight how technologies build across weeks to show progression toward this critical evaluation.</a:t>
            </a:r>
          </a:p>
        </p:txBody>
      </p:sp>
      <p:sp>
        <p:nvSpPr>
          <p:cNvPr id="4" name="Slide Number Placeholder 3"/>
          <p:cNvSpPr>
            <a:spLocks noGrp="1"/>
          </p:cNvSpPr>
          <p:nvPr>
            <p:ph type="sldNum" sz="quarter" idx="5"/>
          </p:nvPr>
        </p:nvSpPr>
        <p:spPr/>
        <p:txBody>
          <a:bodyPr/>
          <a:lstStyle/>
          <a:p>
            <a:fld id="{518BF4BB-06DA-404D-97FF-6F5BB279AE4A}" type="slidenum">
              <a:rPr lang="en-GB" smtClean="0"/>
              <a:t>3</a:t>
            </a:fld>
            <a:endParaRPr lang="en-GB"/>
          </a:p>
        </p:txBody>
      </p:sp>
    </p:spTree>
    <p:extLst>
      <p:ext uri="{BB962C8B-B14F-4D97-AF65-F5344CB8AC3E}">
        <p14:creationId xmlns:p14="http://schemas.microsoft.com/office/powerpoint/2010/main" val="1708698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Encourage students to participate in a recap discussion. </a:t>
            </a:r>
            <a:r>
              <a:rPr lang="en-GB" dirty="0"/>
              <a:t>You could r</a:t>
            </a:r>
            <a:r>
              <a:rPr dirty="0" err="1"/>
              <a:t>ecord</a:t>
            </a:r>
            <a:r>
              <a:rPr dirty="0"/>
              <a:t> or list key technologies on the board</a:t>
            </a:r>
            <a:r>
              <a:rPr lang="en-GB" dirty="0"/>
              <a:t>.</a:t>
            </a:r>
          </a:p>
          <a:p>
            <a:r>
              <a:rPr lang="en-GB" i="1" dirty="0"/>
              <a:t>What assistive or digital technologies have we seen across the module so far?</a:t>
            </a:r>
            <a:br>
              <a:rPr lang="en-GB" dirty="0"/>
            </a:br>
            <a:r>
              <a:rPr lang="en-GB" dirty="0"/>
              <a:t>Encourage students to recall examples from:</a:t>
            </a:r>
          </a:p>
          <a:p>
            <a:r>
              <a:rPr lang="en-GB" b="1" dirty="0"/>
              <a:t>Week 5:</a:t>
            </a:r>
            <a:r>
              <a:rPr lang="en-GB" dirty="0"/>
              <a:t> Assistive technologies (e.g., mobility aids, hearing support, digital alarms).</a:t>
            </a:r>
          </a:p>
          <a:p>
            <a:r>
              <a:rPr lang="en-GB" b="1" dirty="0"/>
              <a:t>Week 6:</a:t>
            </a:r>
            <a:r>
              <a:rPr lang="en-GB" dirty="0"/>
              <a:t> Dementia-friendly innovations (e.g., memory aids, sensory design, communication devices).</a:t>
            </a:r>
          </a:p>
          <a:p>
            <a:r>
              <a:rPr lang="en-GB" b="1" dirty="0"/>
              <a:t>Week 7:</a:t>
            </a:r>
            <a:r>
              <a:rPr lang="en-GB" dirty="0"/>
              <a:t> Empowerment tools (e.g., apps or platforms supporting autonomy and choice).</a:t>
            </a:r>
          </a:p>
          <a:p>
            <a:r>
              <a:rPr lang="en-GB" dirty="0"/>
              <a:t>Prompt a </a:t>
            </a:r>
            <a:r>
              <a:rPr lang="en-GB" b="1" dirty="0"/>
              <a:t>group brainstorm or short discussion</a:t>
            </a:r>
            <a:r>
              <a:rPr lang="en-GB" dirty="0"/>
              <a:t> - either as one large group or in pairs - to identify examples and discuss what worked well, what might not, and why.</a:t>
            </a:r>
          </a:p>
          <a:p>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dirty="0"/>
              <a:t>Begin by explaining that critical evaluation means looking beyond whether a technology simply works. It involves asking whether it empowers the person, promotes dignity, and is ethical, accessible, and sustainable.</a:t>
            </a:r>
          </a:p>
          <a:p>
            <a:pPr>
              <a:buNone/>
            </a:pPr>
            <a:r>
              <a:rPr lang="en-GB" dirty="0"/>
              <a:t>Work through each point briefly.</a:t>
            </a:r>
            <a:br>
              <a:rPr lang="en-GB" dirty="0"/>
            </a:br>
            <a:r>
              <a:rPr lang="en-GB" dirty="0"/>
              <a:t>• </a:t>
            </a:r>
            <a:r>
              <a:rPr lang="en-GB" b="1" dirty="0"/>
              <a:t>Independence and Empowerment:</a:t>
            </a:r>
            <a:r>
              <a:rPr lang="en-GB" dirty="0"/>
              <a:t> Does the technology genuinely increase choice and self-management, or does it create new dependencies?</a:t>
            </a:r>
            <a:br>
              <a:rPr lang="en-GB" dirty="0"/>
            </a:br>
            <a:r>
              <a:rPr lang="en-GB" dirty="0"/>
              <a:t>• </a:t>
            </a:r>
            <a:r>
              <a:rPr lang="en-GB" b="1" dirty="0"/>
              <a:t>Dignity and Autonomy (Ethics):</a:t>
            </a:r>
            <a:r>
              <a:rPr lang="en-GB" dirty="0"/>
              <a:t> Does it respect the person’s privacy, consent, and right to make decisions about their care?</a:t>
            </a:r>
            <a:br>
              <a:rPr lang="en-GB" dirty="0"/>
            </a:br>
            <a:r>
              <a:rPr lang="en-GB" dirty="0"/>
              <a:t>• </a:t>
            </a:r>
            <a:r>
              <a:rPr lang="en-GB" b="1" dirty="0"/>
              <a:t>Accessibility and Digital Inclusion:</a:t>
            </a:r>
            <a:r>
              <a:rPr lang="en-GB" dirty="0"/>
              <a:t> Who can access it and who might be excluded? Consider cost, ability, language, and confidence with technology.</a:t>
            </a:r>
            <a:br>
              <a:rPr lang="en-GB" dirty="0"/>
            </a:br>
            <a:r>
              <a:rPr lang="en-GB" dirty="0"/>
              <a:t>• </a:t>
            </a:r>
            <a:r>
              <a:rPr lang="en-GB" b="1" dirty="0"/>
              <a:t>Cost and Scalability:</a:t>
            </a:r>
            <a:r>
              <a:rPr lang="en-GB" dirty="0"/>
              <a:t> Is it affordable and realistic for widespread use within health and social care services?</a:t>
            </a:r>
            <a:br>
              <a:rPr lang="en-GB" dirty="0"/>
            </a:br>
            <a:r>
              <a:rPr lang="en-GB" dirty="0"/>
              <a:t>• </a:t>
            </a:r>
            <a:r>
              <a:rPr lang="en-GB" b="1" dirty="0"/>
              <a:t>Theoretical Lens:</a:t>
            </a:r>
            <a:r>
              <a:rPr lang="en-GB" dirty="0"/>
              <a:t> Encourage students to relate their evaluation to theories of ageing such as Activity, Continuity, or Disengagement. Ask how these theories might explain the success or limitations of different technologies.</a:t>
            </a:r>
          </a:p>
          <a:p>
            <a:pPr>
              <a:buNone/>
            </a:pPr>
            <a:r>
              <a:rPr lang="en-GB" dirty="0"/>
              <a:t>End by reminding students that using these evaluation criteria will strengthen both their critical thinking and the quality of their analysis in Component 1 presentations.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dirty="0"/>
              <a:t>Ask students what benefits these bring for independence and access to care. Highlight that they support </a:t>
            </a:r>
            <a:r>
              <a:rPr lang="en-GB" b="1" dirty="0"/>
              <a:t>continuity of routine</a:t>
            </a:r>
            <a:r>
              <a:rPr lang="en-GB" dirty="0"/>
              <a:t>, a key idea in Continuity Theory, by allowing people to maintain familiar relationships with services even when mobility declines.</a:t>
            </a:r>
          </a:p>
          <a:p>
            <a:pPr>
              <a:buNone/>
            </a:pPr>
            <a:r>
              <a:rPr lang="en-GB" dirty="0"/>
              <a:t>Discuss the </a:t>
            </a:r>
            <a:r>
              <a:rPr lang="en-GB" b="1" dirty="0"/>
              <a:t>challenges</a:t>
            </a:r>
            <a:r>
              <a:rPr lang="en-GB" dirty="0"/>
              <a:t> such as limited digital literacy, privacy concerns, and loss of personal contact. Encourage students to consider how training and ethical design could reduce these barriers.</a:t>
            </a:r>
          </a:p>
          <a:p>
            <a:pPr>
              <a:buNone/>
            </a:pPr>
            <a:r>
              <a:rPr lang="en-GB" dirty="0"/>
              <a:t>End by asking, </a:t>
            </a:r>
            <a:r>
              <a:rPr lang="en-GB" i="1" dirty="0"/>
              <a:t>“Does telehealth genuinely empower older adults, or might it exclude some groups?”</a:t>
            </a:r>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dirty="0"/>
              <a:t>Explain that wearables such as smart watches and health monitors support safety and independence by alerting carers or medical teams when a fall or health issue occurs.</a:t>
            </a:r>
          </a:p>
          <a:p>
            <a:pPr>
              <a:buNone/>
            </a:pPr>
            <a:r>
              <a:rPr lang="en-GB" dirty="0"/>
              <a:t>Ask students to consider how this connects to </a:t>
            </a:r>
            <a:r>
              <a:rPr lang="en-GB" b="1" dirty="0"/>
              <a:t>Activity Theory</a:t>
            </a:r>
            <a:r>
              <a:rPr lang="en-GB" dirty="0"/>
              <a:t>, which values continued participation and engagement in life. These devices can help older adults stay active and maintain confidence in daily routines.</a:t>
            </a:r>
          </a:p>
          <a:p>
            <a:pPr>
              <a:buNone/>
            </a:pPr>
            <a:r>
              <a:rPr lang="en-GB" dirty="0"/>
              <a:t>Discuss the </a:t>
            </a:r>
            <a:r>
              <a:rPr lang="en-GB" b="1" dirty="0"/>
              <a:t>challenges</a:t>
            </a:r>
            <a:r>
              <a:rPr lang="en-GB" dirty="0"/>
              <a:t>, including surveillance concerns, cost and upkeep, and ethical issues around consent and privacy. Encourage students to think critically about whether wearables promote empowerment or lead to feelings of being constantly monitored.</a:t>
            </a:r>
          </a:p>
          <a:p>
            <a:pPr>
              <a:buNone/>
            </a:pPr>
            <a:r>
              <a:rPr lang="en-GB" dirty="0"/>
              <a:t>End by asking, </a:t>
            </a:r>
            <a:r>
              <a:rPr lang="en-GB" i="1" dirty="0"/>
              <a:t>“How could we balance safety with dignity when using this kind of technology?”</a:t>
            </a:r>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dirty="0"/>
              <a:t>Explain that social robots are designed to provide emotional support, conversation, and companionship for older adults, especially those living alone or in care homes.</a:t>
            </a:r>
          </a:p>
          <a:p>
            <a:pPr>
              <a:buNone/>
            </a:pPr>
            <a:r>
              <a:rPr lang="en-GB" dirty="0"/>
              <a:t>Highlight how they can reduce loneliness and anxiety by offering routine interaction and reminders, which may improve wellbeing and confidence.</a:t>
            </a:r>
          </a:p>
          <a:p>
            <a:pPr>
              <a:buNone/>
            </a:pPr>
            <a:r>
              <a:rPr lang="en-GB" dirty="0"/>
              <a:t>Link to </a:t>
            </a:r>
            <a:r>
              <a:rPr lang="en-GB" b="1" dirty="0"/>
              <a:t>Disengagement Theory</a:t>
            </a:r>
            <a:r>
              <a:rPr lang="en-GB" dirty="0"/>
              <a:t> by asking whether such technology helps people stay connected or instead reinforces withdrawal from social contact. Encourage students to debate whether robots promote inclusion or replace genuine human care.</a:t>
            </a:r>
          </a:p>
          <a:p>
            <a:pPr>
              <a:buNone/>
            </a:pPr>
            <a:r>
              <a:rPr lang="en-GB" dirty="0"/>
              <a:t>Conclude by asking, </a:t>
            </a:r>
            <a:r>
              <a:rPr lang="en-GB" i="1" dirty="0"/>
              <a:t>“Can technology ever truly replace emotional care, or should it only supplement it?”</a:t>
            </a:r>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Explain that smart home systems use sensors, alarms, and artificial intelligence to support safety and independence. Examples include fall detection, voice-activated lights, and medication reminders.</a:t>
            </a:r>
          </a:p>
          <a:p>
            <a:r>
              <a:rPr lang="en-GB" dirty="0"/>
              <a:t>Highlight that these systems promote </a:t>
            </a:r>
            <a:r>
              <a:rPr lang="en-GB" b="1" dirty="0"/>
              <a:t>independence</a:t>
            </a:r>
            <a:r>
              <a:rPr lang="en-GB" dirty="0"/>
              <a:t> by allowing older adults to manage daily routines confidently without constant supervision. Ask students to think about how this links to empowerment and self-management.</a:t>
            </a:r>
          </a:p>
          <a:p>
            <a:r>
              <a:rPr lang="en-GB" dirty="0"/>
              <a:t>Discuss the </a:t>
            </a:r>
            <a:r>
              <a:rPr lang="en-GB" b="1" dirty="0"/>
              <a:t>challenges</a:t>
            </a:r>
            <a:r>
              <a:rPr lang="en-GB" dirty="0"/>
              <a:t> of affordability, digital confidence, and privacy. Many older people may be reluctant to adopt new technology due to fear of errors or feeling monitored.</a:t>
            </a:r>
          </a:p>
          <a:p>
            <a:r>
              <a:rPr lang="en-GB" dirty="0"/>
              <a:t>End by asking, </a:t>
            </a:r>
            <a:r>
              <a:rPr lang="en-GB" i="1" dirty="0"/>
              <a:t>“Do smart homes truly increase independence for everyone, or only for those who can afford and understand them?</a:t>
            </a:r>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Explain that this activity helps students think critically about whether technology improves or harms the quality of care. Divide the class into small groups and assign half to argue that technology enhances care and the other half to argue that it replaces human connection.</a:t>
            </a:r>
          </a:p>
          <a:p>
            <a:r>
              <a:rPr lang="en-GB" dirty="0"/>
              <a:t>Give 10 minutes to prepare, reminding them to use </a:t>
            </a:r>
            <a:r>
              <a:rPr lang="en-GB" b="1" dirty="0"/>
              <a:t>theories such as Activity, Continuity, or Disengagement</a:t>
            </a:r>
            <a:r>
              <a:rPr lang="en-GB" dirty="0"/>
              <a:t> and include real-world examples from practice or research.</a:t>
            </a:r>
          </a:p>
          <a:p>
            <a:r>
              <a:rPr lang="en-GB" dirty="0"/>
              <a:t>Each group should present their viewpoint for around 3 minutes. After all groups have spoken, lead a 10-minute whole-class discussion to draw out key themes such as ethics, empathy, and person-centred care.</a:t>
            </a:r>
          </a:p>
          <a:p>
            <a:r>
              <a:rPr lang="en-GB" dirty="0"/>
              <a:t>Conclude by asking, </a:t>
            </a:r>
            <a:r>
              <a:rPr lang="en-GB" i="1" dirty="0"/>
              <a:t>“What is the right balance between innovation and compassion in supporting older people?”</a:t>
            </a:r>
            <a:endParaRPr lang="en-GB" dirty="0"/>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Remind students that theories of ageing help us understand behaviour and social roles, but they should be applied critically rather than accepted at face value.</a:t>
            </a:r>
          </a:p>
          <a:p>
            <a:r>
              <a:rPr lang="en-GB" dirty="0"/>
              <a:t>Summarise briefly:</a:t>
            </a:r>
            <a:br>
              <a:rPr lang="en-GB" dirty="0"/>
            </a:br>
            <a:r>
              <a:rPr lang="en-GB" dirty="0"/>
              <a:t>• </a:t>
            </a:r>
            <a:r>
              <a:rPr lang="en-GB" b="1" dirty="0"/>
              <a:t>Activity Theory</a:t>
            </a:r>
            <a:r>
              <a:rPr lang="en-GB" dirty="0"/>
              <a:t> promotes continued participation and engagement as key to wellbeing.</a:t>
            </a:r>
            <a:br>
              <a:rPr lang="en-GB" dirty="0"/>
            </a:br>
            <a:r>
              <a:rPr lang="en-GB" dirty="0"/>
              <a:t>• </a:t>
            </a:r>
            <a:r>
              <a:rPr lang="en-GB" b="1" dirty="0"/>
              <a:t>Continuity Theory</a:t>
            </a:r>
            <a:r>
              <a:rPr lang="en-GB" dirty="0"/>
              <a:t> focuses on maintaining familiar routines and relationships to support stability.</a:t>
            </a:r>
            <a:br>
              <a:rPr lang="en-GB" dirty="0"/>
            </a:br>
            <a:r>
              <a:rPr lang="en-GB" dirty="0"/>
              <a:t>• </a:t>
            </a:r>
            <a:r>
              <a:rPr lang="en-GB" b="1" dirty="0"/>
              <a:t>Disengagement Theory</a:t>
            </a:r>
            <a:r>
              <a:rPr lang="en-GB" dirty="0"/>
              <a:t> suggests some withdrawal may be natural with age, but in practice, technology or policy may unintentionally reinforce isolation.</a:t>
            </a:r>
          </a:p>
          <a:p>
            <a:r>
              <a:rPr lang="en-GB" dirty="0"/>
              <a:t>Encourage students to use multiple perspectives when analysing care technologies. Ask how each theory might interpret the same example differently and whether any theory now feels outdated.</a:t>
            </a:r>
          </a:p>
          <a:p>
            <a:r>
              <a:rPr lang="en-GB" dirty="0"/>
              <a:t>End by emphasising that critical evaluation means questioning whether these theories still reflect the experiences of older people in today’s digital and social care environment.</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buNone/>
            </a:pPr>
            <a:r>
              <a:rPr lang="en-GB" dirty="0"/>
              <a:t>Explain that policy and strategy shape how technology is introduced and funded within health and social care. The NHS Long Term Plan, WHO Healthy Ageing strategy, and Local Digital Care Plans all aim to promote independence, prevention, and digital transformation.</a:t>
            </a:r>
          </a:p>
          <a:p>
            <a:pPr>
              <a:buNone/>
            </a:pPr>
            <a:r>
              <a:rPr lang="en-GB" dirty="0"/>
              <a:t>Ask students to reflect on whether current technological interventions genuinely support these aims or if there are gaps between policy goals and real outcomes.</a:t>
            </a:r>
          </a:p>
          <a:p>
            <a:pPr>
              <a:buNone/>
            </a:pPr>
            <a:r>
              <a:rPr lang="en-GB" dirty="0"/>
              <a:t>Encourage critical discussion using the three questions on the slide.</a:t>
            </a:r>
            <a:br>
              <a:rPr lang="en-GB" dirty="0"/>
            </a:br>
            <a:r>
              <a:rPr lang="en-GB" dirty="0"/>
              <a:t>• Do current technologies align with national and local priorities?</a:t>
            </a:r>
            <a:br>
              <a:rPr lang="en-GB" dirty="0"/>
            </a:br>
            <a:r>
              <a:rPr lang="en-GB" dirty="0"/>
              <a:t>• Are policies doing enough to ensure inclusion and accessibility?</a:t>
            </a:r>
            <a:br>
              <a:rPr lang="en-GB" dirty="0"/>
            </a:br>
            <a:r>
              <a:rPr lang="en-GB" dirty="0"/>
              <a:t>• What changes or improvements would students like to see, especially in local community contexts?</a:t>
            </a:r>
          </a:p>
          <a:p>
            <a:pPr>
              <a:buNone/>
            </a:pPr>
            <a:r>
              <a:rPr lang="en-GB" dirty="0"/>
              <a:t>Conclude by linking this to assessment preparation, reminding students that evaluating how practice aligns with policy strengthens their critical analysis.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Explain that independence is one of the most valued outcomes of technology for older adults. Highlight how wearables and smart home systems allow individuals to manage their health, routines, and safety without constant supervision.</a:t>
            </a:r>
            <a:br>
              <a:rPr lang="en-GB" dirty="0"/>
            </a:br>
            <a:r>
              <a:rPr lang="en-GB" dirty="0"/>
              <a:t>Use Fitbit or Apple Watch as relatable examples and ask students how these tools could reduce reliance on carers while still maintaining wellbeing.</a:t>
            </a:r>
            <a:br>
              <a:rPr lang="en-GB" dirty="0"/>
            </a:br>
            <a:r>
              <a:rPr lang="en-GB" dirty="0"/>
              <a:t>Encourage reflection on whether full independence is always positive or if it might risk isolation in some cases.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Emphasise how continuous monitoring systems improve safety by detecting issues early and alerting support networks. Use Life Alert and remote monitoring tools as practical illustrations.</a:t>
            </a:r>
            <a:br>
              <a:rPr lang="en-GB" dirty="0"/>
            </a:br>
            <a:r>
              <a:rPr lang="en-GB" dirty="0"/>
              <a:t>Ask students to consider how this technology can save lives and reduce hospital admissions, but also whether constant surveillance raises ethical or privacy concerns.</a:t>
            </a:r>
            <a:br>
              <a:rPr lang="en-GB" dirty="0"/>
            </a:br>
            <a:r>
              <a:rPr lang="en-GB" dirty="0"/>
              <a:t>Invite discussion on how these systems balance autonomy and protection.</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Discuss how telemedicine removes barriers for older adults, especially those in rural areas or with mobility issues. Reference Zoom and Teams consultations to connect with familiar tools.</a:t>
            </a:r>
            <a:br>
              <a:rPr lang="en-GB" dirty="0"/>
            </a:br>
            <a:r>
              <a:rPr lang="en-GB" dirty="0"/>
              <a:t>Explain that remote diagnostics help maintain care continuity without frequent travel.</a:t>
            </a:r>
            <a:br>
              <a:rPr lang="en-GB" dirty="0"/>
            </a:br>
            <a:r>
              <a:rPr lang="en-GB" dirty="0"/>
              <a:t>Prompt the group to consider accessibility challenges such as digital literacy and whether virtual appointments can truly replace face-to-face care.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Introduce this slide as an important factor for health systems and families. Explain that technological care models can reduce hospital stays, travel, and staffing costs.</a:t>
            </a:r>
            <a:br>
              <a:rPr lang="en-GB" dirty="0"/>
            </a:br>
            <a:r>
              <a:rPr lang="en-GB" dirty="0"/>
              <a:t>Give examples of how telemedicine and preventative monitoring can save money by identifying problems early.</a:t>
            </a:r>
            <a:br>
              <a:rPr lang="en-GB" dirty="0"/>
            </a:br>
            <a:r>
              <a:rPr lang="en-GB" dirty="0"/>
              <a:t>Encourage students to think critically about whether cost-saving should ever take priority over quality or personal contact in elderly care.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Highlight that loneliness is a major issue among older adults and that technology can play a supportive role. Use Paro and Pepper robots as examples that promote companionship and emotional wellbeing.</a:t>
            </a:r>
            <a:br>
              <a:rPr lang="en-GB" dirty="0"/>
            </a:br>
            <a:r>
              <a:rPr lang="en-GB" dirty="0"/>
              <a:t>Discuss how social media platforms like Facebook or WhatsApp allow older adults to stay connected with family.</a:t>
            </a:r>
            <a:br>
              <a:rPr lang="en-GB" dirty="0"/>
            </a:br>
            <a:r>
              <a:rPr lang="en-GB" dirty="0"/>
              <a:t>Encourage debate on whether technological companionship can ever replace genuine human interaction or simply supplement it.</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technology can contribute to a holistic sense of wellbeing by supporting both mental and emotional health.</a:t>
            </a:r>
            <a:br>
              <a:rPr lang="en-GB" dirty="0"/>
            </a:br>
            <a:r>
              <a:rPr lang="en-GB" dirty="0"/>
              <a:t>Give examples of digital cognitive training and music therapy apps, linking them to memory, mood, and engagement.</a:t>
            </a:r>
            <a:br>
              <a:rPr lang="en-GB" dirty="0"/>
            </a:br>
            <a:r>
              <a:rPr lang="en-GB" dirty="0"/>
              <a:t>Invite reflection on how these innovations might also promote dignity and purpose, encouraging students to consider how digital solutions can support person-centred care.</a:t>
            </a:r>
            <a:endParaRPr dirty="0"/>
          </a:p>
        </p:txBody>
      </p:sp>
      <p:sp>
        <p:nvSpPr>
          <p:cNvPr id="4" name="Slide Number Placeholder 3"/>
          <p:cNvSpPr>
            <a:spLocks noGrp="1"/>
          </p:cNvSpPr>
          <p:nvPr>
            <p:ph type="sldNum" sz="quarter" idx="5"/>
          </p:nvPr>
        </p:nvSpPr>
        <p:spPr/>
        <p:txBody>
          <a:bodyPr/>
          <a:lstStyle/>
          <a:p>
            <a:fld id="{518BF4BB-06DA-404D-97FF-6F5BB279AE4A}" type="slidenum">
              <a:rPr lang="en-GB" smtClean="0"/>
              <a:t>18</a:t>
            </a:fld>
            <a:endParaRPr lang="en-GB"/>
          </a:p>
        </p:txBody>
      </p:sp>
    </p:spTree>
    <p:extLst>
      <p:ext uri="{BB962C8B-B14F-4D97-AF65-F5344CB8AC3E}">
        <p14:creationId xmlns:p14="http://schemas.microsoft.com/office/powerpoint/2010/main" val="38534968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Briefly introduce that while technology offers clear advantages, it also creates new challenges for older adults.</a:t>
            </a:r>
            <a:br>
              <a:rPr lang="en-GB" dirty="0"/>
            </a:br>
            <a:r>
              <a:rPr lang="en-GB" dirty="0"/>
              <a:t>Touch on three main issues: digital literacy, reduced human contact, and affordability.</a:t>
            </a:r>
            <a:br>
              <a:rPr lang="en-GB" dirty="0"/>
            </a:br>
            <a:r>
              <a:rPr lang="en-GB" dirty="0"/>
              <a:t>Ask students to start thinking about inclusion and equality of access.</a:t>
            </a:r>
            <a:br>
              <a:rPr lang="en-GB" dirty="0"/>
            </a:br>
            <a:r>
              <a:rPr lang="en-GB" dirty="0"/>
              <a:t>End with the question on the slide to prompt short discussion before moving into more detailed exploration in the next slides.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Begin by explaining that digital exclusion is one of the biggest barriers to equality in older adult care.</a:t>
            </a:r>
            <a:br>
              <a:rPr lang="en-GB" dirty="0"/>
            </a:br>
            <a:r>
              <a:rPr lang="en-GB" dirty="0"/>
              <a:t>Highlight that around 40% of people aged 75 and over are not online, which means they may be unable to access key services or health information.</a:t>
            </a:r>
            <a:br>
              <a:rPr lang="en-GB" dirty="0"/>
            </a:br>
            <a:r>
              <a:rPr lang="en-GB" dirty="0"/>
              <a:t>Discuss language, sensory, and accessibility challenges that can make technology use difficult.</a:t>
            </a:r>
            <a:br>
              <a:rPr lang="en-GB" dirty="0"/>
            </a:br>
            <a:r>
              <a:rPr lang="en-GB" dirty="0"/>
              <a:t>Ask the class to reflect on whether current inclusion strategies are effective and who holds responsibility for improving access.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Introduce this slide as a short interactive task. Ask students to open or review the Age UK briefing on Moodle.</a:t>
            </a:r>
            <a:br>
              <a:rPr lang="en-GB" dirty="0"/>
            </a:br>
            <a:r>
              <a:rPr lang="en-GB" dirty="0"/>
              <a:t>Explain that it contains up-to-date facts and figures on digital inclusion among older adults in the UK.</a:t>
            </a:r>
            <a:br>
              <a:rPr lang="en-GB" dirty="0"/>
            </a:br>
            <a:r>
              <a:rPr lang="en-GB" dirty="0"/>
              <a:t>Encourage students to identify key patterns or inequalities highlighted in the data and consider what these mean for health and social care delivery.</a:t>
            </a:r>
            <a:br>
              <a:rPr lang="en-GB" dirty="0"/>
            </a:br>
            <a:r>
              <a:rPr lang="en-GB" dirty="0"/>
              <a:t>Conclude by linking this to policy and practice, asking: What can practitioners do to promote inclusion?</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Present the statistics clearly to show how age and disability affect internet use.</a:t>
            </a:r>
            <a:br>
              <a:rPr lang="en-GB" dirty="0"/>
            </a:br>
            <a:r>
              <a:rPr lang="en-GB" dirty="0"/>
              <a:t>Emphasise that digital exclusion increases sharply among those aged over 75, particularly for people with disabilities.</a:t>
            </a:r>
            <a:br>
              <a:rPr lang="en-GB" dirty="0"/>
            </a:br>
            <a:r>
              <a:rPr lang="en-GB" dirty="0"/>
              <a:t>Ask students what these figures might mean in practice for service access, appointment systems, or social interaction.</a:t>
            </a:r>
            <a:br>
              <a:rPr lang="en-GB" dirty="0"/>
            </a:br>
            <a:r>
              <a:rPr lang="en-GB" dirty="0"/>
              <a:t>Encourage a brief discussion on how digital literacy training or accessible design could reduce these inequalities.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Summarise that while technology supports independence, it also presents real challenges.</a:t>
            </a:r>
            <a:br>
              <a:rPr lang="en-GB" dirty="0"/>
            </a:br>
            <a:r>
              <a:rPr lang="en-GB" dirty="0"/>
              <a:t>Briefly touch on accessibility, affordability, and privacy concerns.</a:t>
            </a:r>
            <a:br>
              <a:rPr lang="en-GB" dirty="0"/>
            </a:br>
            <a:r>
              <a:rPr lang="en-GB" dirty="0"/>
              <a:t>Highlight that over-reliance can reduce social contact, potentially leading to loneliness.</a:t>
            </a:r>
            <a:br>
              <a:rPr lang="en-GB" dirty="0"/>
            </a:br>
            <a:r>
              <a:rPr lang="en-GB" dirty="0"/>
              <a:t>Mention ethical tension between autonomy and safety in care decisions.</a:t>
            </a:r>
            <a:br>
              <a:rPr lang="en-GB" dirty="0"/>
            </a:br>
            <a:r>
              <a:rPr lang="en-GB" dirty="0"/>
              <a:t>Conclude by asking the question on the slide to prompt short reflection or discussion before moving to strategies for inclusion.</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Guide students through the creative pitch challenge. Encourage creativity but with grounding in theory and practical considerations.</a:t>
            </a:r>
            <a:endParaRPr lang="en-GB" dirty="0"/>
          </a:p>
          <a:p>
            <a:r>
              <a:rPr lang="en-GB" dirty="0"/>
              <a:t>Explain that this is a creative group task designed to apply theory to practice.</a:t>
            </a:r>
            <a:br>
              <a:rPr lang="en-GB" dirty="0"/>
            </a:br>
            <a:r>
              <a:rPr lang="en-GB" dirty="0"/>
              <a:t>Ask each group to design a new piece of technology aimed at supporting older adults, considering empowerment, ethics, and inclusion.</a:t>
            </a:r>
            <a:br>
              <a:rPr lang="en-GB" dirty="0"/>
            </a:br>
            <a:r>
              <a:rPr lang="en-GB" dirty="0"/>
              <a:t>Encourage them to think about barriers such as affordability, usability, or digital literacy and how these could be overcome.</a:t>
            </a:r>
            <a:br>
              <a:rPr lang="en-GB" dirty="0"/>
            </a:br>
            <a:r>
              <a:rPr lang="en-GB" dirty="0"/>
              <a:t>Give groups around 10 minutes to prepare and 2 minutes each to present their pitch, followed by short peer or lecturer feedback.</a:t>
            </a:r>
            <a:br>
              <a:rPr lang="en-GB" dirty="0"/>
            </a:br>
            <a:r>
              <a:rPr lang="en-GB" dirty="0"/>
              <a:t>Emphasise that creativity, realism, and ethical awareness are key.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Introduce the concept of GPS tracking and explain that it uses satellite technology to monitor a person’s real-time location.</a:t>
            </a:r>
            <a:br>
              <a:rPr lang="en-GB" dirty="0"/>
            </a:br>
            <a:r>
              <a:rPr lang="en-GB" dirty="0"/>
              <a:t>Highlight that in dementia care, wearable devices such as watches or bracelets enable caregivers to track movement for safety reasons.</a:t>
            </a:r>
            <a:br>
              <a:rPr lang="en-GB" dirty="0"/>
            </a:br>
            <a:r>
              <a:rPr lang="en-GB" dirty="0"/>
              <a:t>Keep the focus on understanding </a:t>
            </a:r>
            <a:r>
              <a:rPr lang="en-GB" i="1" dirty="0"/>
              <a:t>how</a:t>
            </a:r>
            <a:r>
              <a:rPr lang="en-GB" dirty="0"/>
              <a:t> this technology works before discussing its implications.</a:t>
            </a:r>
            <a:br>
              <a:rPr lang="en-GB" dirty="0"/>
            </a:br>
            <a:r>
              <a:rPr lang="en-GB" dirty="0"/>
              <a:t>Briefly note that this is one of several emerging digital tools used in elderly care.</a:t>
            </a:r>
            <a:br>
              <a:rPr lang="en-GB" dirty="0"/>
            </a:br>
            <a:r>
              <a:rPr lang="en-GB" dirty="0"/>
              <a:t>Encourage brief discussion before moving to the benefits and challenges of GPS tracking.</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Explain that GPS tracking is primarily about safety and prevention of harm.</a:t>
            </a:r>
            <a:br>
              <a:rPr lang="en-GB" dirty="0"/>
            </a:br>
            <a:r>
              <a:rPr lang="en-GB" dirty="0"/>
              <a:t>Emphasise that wandering is a common behaviour in dementia and GPS tools allow quick response if someone becomes lost.</a:t>
            </a:r>
            <a:br>
              <a:rPr lang="en-GB" dirty="0"/>
            </a:br>
            <a:r>
              <a:rPr lang="en-GB" dirty="0"/>
              <a:t>Describe how “safe zones” and real-time alerts help caregivers act immediately.</a:t>
            </a:r>
            <a:br>
              <a:rPr lang="en-GB" dirty="0"/>
            </a:br>
            <a:r>
              <a:rPr lang="en-GB" dirty="0"/>
              <a:t>You can prompt the group to think about how this supports both independence and security.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Discuss the three key benefits: improved safety, reassurance for families, and increased independence for the person with dementia.</a:t>
            </a:r>
            <a:br>
              <a:rPr lang="en-GB" dirty="0"/>
            </a:br>
            <a:r>
              <a:rPr lang="en-GB" dirty="0"/>
              <a:t>Highlight that technology can reduce the need for constant supervision while maintaining dignity and freedom.</a:t>
            </a:r>
            <a:br>
              <a:rPr lang="en-GB" dirty="0"/>
            </a:br>
            <a:r>
              <a:rPr lang="en-GB" dirty="0"/>
              <a:t>Encourage students to consider how this contributes to a more person-centred approach in care.</a:t>
            </a:r>
            <a:br>
              <a:rPr lang="en-GB" dirty="0"/>
            </a:br>
            <a:r>
              <a:rPr lang="en-GB" dirty="0"/>
              <a:t>You might invite short examples of how families could benefit in real life.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Shift focus to the ethical side of technology use.</a:t>
            </a:r>
            <a:br>
              <a:rPr lang="en-GB" dirty="0"/>
            </a:br>
            <a:r>
              <a:rPr lang="en-GB" dirty="0"/>
              <a:t>Encourage discussion around autonomy versus safety – is tracking a form of protection or intrusion?</a:t>
            </a:r>
            <a:br>
              <a:rPr lang="en-GB" dirty="0"/>
            </a:br>
            <a:r>
              <a:rPr lang="en-GB" dirty="0"/>
              <a:t>Raise privacy concerns: continuous monitoring means personal data is constantly shared.</a:t>
            </a:r>
            <a:br>
              <a:rPr lang="en-GB" dirty="0"/>
            </a:br>
            <a:r>
              <a:rPr lang="en-GB" dirty="0"/>
              <a:t>Ask whether people with dementia can truly give informed consent, and if not, who should make that decision.</a:t>
            </a:r>
            <a:br>
              <a:rPr lang="en-GB" dirty="0"/>
            </a:br>
            <a:r>
              <a:rPr lang="en-GB" dirty="0"/>
              <a:t>End by stressing the importance of ethical frameworks and policy guidance in using such technology responsibly.</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Introduce this as an overview of how data moves through digital systems in health care.</a:t>
            </a:r>
            <a:br>
              <a:rPr lang="en-GB" dirty="0"/>
            </a:br>
            <a:r>
              <a:rPr lang="en-GB" dirty="0"/>
              <a:t>Ask students to think about </a:t>
            </a:r>
            <a:r>
              <a:rPr lang="en-GB" i="1" dirty="0"/>
              <a:t>who has access</a:t>
            </a:r>
            <a:r>
              <a:rPr lang="en-GB" dirty="0"/>
              <a:t> to data at each stage and whether the system is truly secure.</a:t>
            </a:r>
            <a:br>
              <a:rPr lang="en-GB" dirty="0"/>
            </a:br>
            <a:r>
              <a:rPr lang="en-GB" dirty="0"/>
              <a:t>Let them know they will revisit this question at the end of the session.</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this slide to provide a visual walkthrough of the entire data journey from the patient to health care providers.</a:t>
            </a:r>
            <a:br>
              <a:rPr lang="en-GB" dirty="0"/>
            </a:br>
            <a:r>
              <a:rPr lang="en-GB" dirty="0"/>
              <a:t>Emphasise that data passes through multiple technical stages - each offering potential benefits but also risks to privacy and accuracy.</a:t>
            </a:r>
            <a:br>
              <a:rPr lang="en-GB" dirty="0"/>
            </a:br>
            <a:r>
              <a:rPr lang="en-GB" dirty="0"/>
              <a:t>No need to go into technical depth here; this is a visual frame for the next two slides.</a:t>
            </a:r>
          </a:p>
        </p:txBody>
      </p:sp>
      <p:sp>
        <p:nvSpPr>
          <p:cNvPr id="4" name="Slide Number Placeholder 3"/>
          <p:cNvSpPr>
            <a:spLocks noGrp="1"/>
          </p:cNvSpPr>
          <p:nvPr>
            <p:ph type="sldNum" sz="quarter" idx="5"/>
          </p:nvPr>
        </p:nvSpPr>
        <p:spPr/>
        <p:txBody>
          <a:bodyPr/>
          <a:lstStyle/>
          <a:p>
            <a:fld id="{518BF4BB-06DA-404D-97FF-6F5BB279AE4A}" type="slidenum">
              <a:rPr lang="en-GB" smtClean="0"/>
              <a:t>30</a:t>
            </a:fld>
            <a:endParaRPr lang="en-GB"/>
          </a:p>
        </p:txBody>
      </p:sp>
    </p:spTree>
    <p:extLst>
      <p:ext uri="{BB962C8B-B14F-4D97-AF65-F5344CB8AC3E}">
        <p14:creationId xmlns:p14="http://schemas.microsoft.com/office/powerpoint/2010/main" val="18369587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Explain that these are the first steps: from data collection during a consultation to its storage and preparation for analysis.</a:t>
            </a:r>
            <a:br>
              <a:rPr lang="en-GB" dirty="0"/>
            </a:br>
            <a:r>
              <a:rPr lang="en-GB" dirty="0"/>
              <a:t>Highlight the role of Electronic Health Records (EHRs) and data warehouses in standardising and securing data.</a:t>
            </a:r>
            <a:br>
              <a:rPr lang="en-GB" dirty="0"/>
            </a:br>
            <a:r>
              <a:rPr lang="en-GB" dirty="0"/>
              <a:t>Briefly mention that “ETL” (Extraction, Transformation, Loading) ensures the data is cleaned and formatted for later use.</a:t>
            </a:r>
          </a:p>
          <a:p>
            <a:r>
              <a:rPr dirty="0"/>
              <a:t>Pose</a:t>
            </a:r>
            <a:r>
              <a:rPr lang="en-GB" dirty="0"/>
              <a:t> a</a:t>
            </a:r>
            <a:r>
              <a:rPr dirty="0"/>
              <a:t> reflection question: where could data breaches or errors occur?</a:t>
            </a:r>
          </a:p>
        </p:txBody>
      </p:sp>
      <p:sp>
        <p:nvSpPr>
          <p:cNvPr id="4" name="Slide Number Placeholder 3"/>
          <p:cNvSpPr>
            <a:spLocks noGrp="1"/>
          </p:cNvSpPr>
          <p:nvPr>
            <p:ph type="sldNum" sz="quarter" idx="5"/>
          </p:nvPr>
        </p:nvSpPr>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Conclude the session. </a:t>
            </a:r>
            <a:r>
              <a:rPr dirty="0" err="1"/>
              <a:t>Emphasise</a:t>
            </a:r>
            <a:r>
              <a:rPr dirty="0"/>
              <a:t> balance between empowerment and ethical inclusivity. Reinforce importance of theory and policy links.</a:t>
            </a:r>
            <a:endParaRPr lang="en-GB" dirty="0"/>
          </a:p>
          <a:p>
            <a:r>
              <a:rPr lang="en-GB" dirty="0"/>
              <a:t>Continue the process from storage to access and visualisation.</a:t>
            </a:r>
            <a:br>
              <a:rPr lang="en-GB" dirty="0"/>
            </a:br>
            <a:r>
              <a:rPr lang="en-GB" dirty="0"/>
              <a:t>Clarify how APIs and web applications allow clinicians and analysts to view data in useful formats like dashboards or charts.</a:t>
            </a:r>
            <a:br>
              <a:rPr lang="en-GB" dirty="0"/>
            </a:br>
            <a:r>
              <a:rPr lang="en-GB" dirty="0"/>
              <a:t>Encourage reflection on whether each additional step increases opportunities for error or data breaches.</a:t>
            </a:r>
            <a:br>
              <a:rPr lang="en-GB" dirty="0"/>
            </a:br>
            <a:r>
              <a:rPr lang="en-GB" dirty="0"/>
              <a:t>End by linking back to the earlier question: “Do you think this system is completely safe?”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Conclude by reinforcing the key message that technology can greatly empower both practitioners and service users, but inclusion and ethics must remain at the centre of all innovation.</a:t>
            </a:r>
            <a:br>
              <a:rPr lang="en-GB" dirty="0"/>
            </a:br>
            <a:r>
              <a:rPr lang="en-GB" dirty="0"/>
              <a:t>Remind students that applying theoretical frameworks helps them critically evaluate both the benefits and challenges of digital solutions.</a:t>
            </a:r>
            <a:br>
              <a:rPr lang="en-GB" dirty="0"/>
            </a:br>
            <a:r>
              <a:rPr lang="en-GB" dirty="0"/>
              <a:t>Highlight the importance of linking these discussions to current policy and legislation to ensure relevance to professional practice.</a:t>
            </a:r>
            <a:br>
              <a:rPr lang="en-GB" dirty="0"/>
            </a:br>
            <a:r>
              <a:rPr lang="en-GB"/>
              <a:t>Encourage students to reflect on how what they have learned today could apply in real workplace or community contexts.</a:t>
            </a:r>
          </a:p>
        </p:txBody>
      </p:sp>
      <p:sp>
        <p:nvSpPr>
          <p:cNvPr id="4" name="Slide Number Placeholder 3"/>
          <p:cNvSpPr>
            <a:spLocks noGrp="1"/>
          </p:cNvSpPr>
          <p:nvPr>
            <p:ph type="sldNum" sz="quarter" idx="5"/>
          </p:nvPr>
        </p:nvSpPr>
        <p:spPr/>
        <p:txBody>
          <a:bodyPr/>
          <a:lstStyle/>
          <a:p>
            <a:fld id="{518BF4BB-06DA-404D-97FF-6F5BB279AE4A}" type="slidenum">
              <a:rPr lang="en-GB" smtClean="0"/>
              <a:t>33</a:t>
            </a:fld>
            <a:endParaRPr lang="en-GB"/>
          </a:p>
        </p:txBody>
      </p:sp>
    </p:spTree>
    <p:extLst>
      <p:ext uri="{BB962C8B-B14F-4D97-AF65-F5344CB8AC3E}">
        <p14:creationId xmlns:p14="http://schemas.microsoft.com/office/powerpoint/2010/main" val="2573467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E5F9C6-3D3E-4621-9E28-5B0185DE06E8}" type="datetimeFigureOut">
              <a:rPr lang="en-GB" smtClean="0"/>
              <a:t>23/10/2025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E3723E-0CB6-4A87-8851-CB264D5D1591}" type="slidenum">
              <a:rPr lang="en-GB" smtClean="0"/>
              <a:t>‹#›</a:t>
            </a:fld>
            <a:endParaRPr lang="en-GB"/>
          </a:p>
        </p:txBody>
      </p:sp>
    </p:spTree>
    <p:extLst>
      <p:ext uri="{BB962C8B-B14F-4D97-AF65-F5344CB8AC3E}">
        <p14:creationId xmlns:p14="http://schemas.microsoft.com/office/powerpoint/2010/main" val="12985230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3915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10/23/2025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hyperlink" Target="https://www.smarthomeiq.net/blog/smart-homes-ai-2024"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9.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0.xml"/><Relationship Id="rId1" Type="http://schemas.openxmlformats.org/officeDocument/2006/relationships/slideLayout" Target="../slideLayouts/slideLayout9.xml"/><Relationship Id="rId4" Type="http://schemas.openxmlformats.org/officeDocument/2006/relationships/hyperlink" Target="https://centreforcare.ac.uk/updates/2024/10/digital-exclusion-boardgam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ageuk.org.uk/globalassets/age-uk/documents/reports-and-publications/reports-and-briefings/active-communities/internet-use-statistics-june-2024.pdf"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hyperlink" Target="https://www.alzint.org/resource/world-alzheimer-report-2025/" TargetMode="External"/><Relationship Id="rId7" Type="http://schemas.openxmlformats.org/officeDocument/2006/relationships/hyperlink" Target="https://www.who.int/news-room/fact-sheets/detail/dementia" TargetMode="External"/><Relationship Id="rId2" Type="http://schemas.openxmlformats.org/officeDocument/2006/relationships/hyperlink" Target="https://www.ageuk.org.uk/globalassets/age-uk/documents/reports-and-publications/reports-and-briefings/active-communities/internet-use-statistics-june-2024.pdf" TargetMode="External"/><Relationship Id="rId1" Type="http://schemas.openxmlformats.org/officeDocument/2006/relationships/slideLayout" Target="../slideLayouts/slideLayout4.xml"/><Relationship Id="rId6" Type="http://schemas.openxmlformats.org/officeDocument/2006/relationships/hyperlink" Target="https://www.ons.gov.uk/businessindustryandtrade/itandinternetindustry/bulletins/internetusers/2020" TargetMode="External"/><Relationship Id="rId5" Type="http://schemas.openxmlformats.org/officeDocument/2006/relationships/hyperlink" Target="https://www.nhs.uk/conditions/dementia/about/#:~:text=What%20is%20dementia,between%20Alzheimer's%20disease%20and%20dementia" TargetMode="External"/><Relationship Id="rId4" Type="http://schemas.openxmlformats.org/officeDocument/2006/relationships/hyperlink" Target="https://news.joindementiaresearch.nihr.ac.uk/study-explores-value-new-technology-locate-missing-people-dement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9A1B45-6B37-A4AF-E127-B1CC37E0A4F4}"/>
              </a:ext>
            </a:extLst>
          </p:cNvPr>
          <p:cNvSpPr txBox="1"/>
          <p:nvPr/>
        </p:nvSpPr>
        <p:spPr>
          <a:xfrm>
            <a:off x="686287" y="831916"/>
            <a:ext cx="12044855" cy="3416320"/>
          </a:xfrm>
          <a:prstGeom prst="rect">
            <a:avLst/>
          </a:prstGeom>
          <a:noFill/>
        </p:spPr>
        <p:txBody>
          <a:bodyPr wrap="square">
            <a:spAutoFit/>
          </a:bodyPr>
          <a:lstStyle/>
          <a:p>
            <a:r>
              <a:rPr lang="en-GB" sz="5400" b="1" dirty="0">
                <a:solidFill>
                  <a:schemeClr val="bg1"/>
                </a:solidFill>
              </a:rPr>
              <a:t>BMHP6027_BIRM:</a:t>
            </a:r>
          </a:p>
          <a:p>
            <a:r>
              <a:rPr lang="en-GB" sz="5400" b="1" dirty="0">
                <a:solidFill>
                  <a:schemeClr val="bg1"/>
                </a:solidFill>
              </a:rPr>
              <a:t>Empowering the Older Person</a:t>
            </a:r>
          </a:p>
          <a:p>
            <a:r>
              <a:rPr lang="en-GB" sz="5400" b="1" dirty="0">
                <a:solidFill>
                  <a:schemeClr val="bg1"/>
                </a:solidFill>
              </a:rPr>
              <a:t>Week 8- Critical Evaluation of Technological   Solutions</a:t>
            </a:r>
          </a:p>
        </p:txBody>
      </p:sp>
    </p:spTree>
    <p:extLst>
      <p:ext uri="{BB962C8B-B14F-4D97-AF65-F5344CB8AC3E}">
        <p14:creationId xmlns:p14="http://schemas.microsoft.com/office/powerpoint/2010/main" val="3542310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rmAutofit/>
          </a:bodyPr>
          <a:lstStyle/>
          <a:p>
            <a:pPr algn="ctr"/>
            <a:r>
              <a:rPr lang="en-GB" sz="4800" b="1" dirty="0">
                <a:latin typeface="+mn-lt"/>
              </a:rPr>
              <a:t>Learning Objectives for this Session</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19" y="1825625"/>
            <a:ext cx="11760209" cy="3575934"/>
          </a:xfrm>
        </p:spPr>
        <p:txBody>
          <a:bodyPr/>
          <a:lstStyle/>
          <a:p>
            <a:r>
              <a:rPr lang="en-GB" dirty="0"/>
              <a:t>Evaluate the benefits and limitations of technological solutions in elderly care.</a:t>
            </a:r>
          </a:p>
          <a:p>
            <a:endParaRPr lang="en-GB" dirty="0"/>
          </a:p>
          <a:p>
            <a:r>
              <a:rPr lang="en-GB" dirty="0"/>
              <a:t>Discuss ethical concerns, including autonomy, privacy, and dignity.</a:t>
            </a:r>
          </a:p>
          <a:p>
            <a:endParaRPr lang="en-GB" dirty="0"/>
          </a:p>
          <a:p>
            <a:r>
              <a:rPr lang="en-GB" dirty="0"/>
              <a:t>Engage in debates regarding the ethical use of technology in the care of older adults.</a:t>
            </a:r>
          </a:p>
        </p:txBody>
      </p:sp>
    </p:spTree>
    <p:extLst>
      <p:ext uri="{BB962C8B-B14F-4D97-AF65-F5344CB8AC3E}">
        <p14:creationId xmlns:p14="http://schemas.microsoft.com/office/powerpoint/2010/main" val="39207239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rmAutofit/>
          </a:bodyPr>
          <a:lstStyle/>
          <a:p>
            <a:pPr algn="ctr"/>
            <a:r>
              <a:rPr lang="en-GB" sz="4800" b="1" dirty="0">
                <a:latin typeface="+mn-lt"/>
              </a:rPr>
              <a:t>Recap from Last Sessions</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1934" y="1655982"/>
            <a:ext cx="11481847" cy="3944554"/>
          </a:xfrm>
        </p:spPr>
        <p:txBody>
          <a:bodyPr>
            <a:normAutofit lnSpcReduction="10000"/>
          </a:bodyPr>
          <a:lstStyle/>
          <a:p>
            <a:r>
              <a:rPr lang="en-GB" dirty="0"/>
              <a:t>What are some key types of technologies used in elderly care?</a:t>
            </a:r>
          </a:p>
          <a:p>
            <a:r>
              <a:rPr lang="en-GB" dirty="0"/>
              <a:t>How does telemedicine benefit elderly patients, especially those in rural or remote areas?</a:t>
            </a:r>
          </a:p>
          <a:p>
            <a:r>
              <a:rPr lang="en-GB" dirty="0"/>
              <a:t>What are some challenges older adults may face when using assistive technologies like wearable devices or smart home systems?</a:t>
            </a:r>
          </a:p>
          <a:p>
            <a:r>
              <a:rPr lang="en-GB" dirty="0"/>
              <a:t>Can you name an example of an AI-driven solution in elderly care? What role does it play?</a:t>
            </a:r>
          </a:p>
          <a:p>
            <a:r>
              <a:rPr lang="en-GB" dirty="0"/>
              <a:t>What are some of the ethical considerations we discussed regarding the use of technology in elderly care, particularly regarding PWD?</a:t>
            </a:r>
          </a:p>
        </p:txBody>
      </p:sp>
      <p:pic>
        <p:nvPicPr>
          <p:cNvPr id="7" name="Graphic 6" descr="Lightbulb and gear with solid fill">
            <a:extLst>
              <a:ext uri="{FF2B5EF4-FFF2-40B4-BE49-F238E27FC236}">
                <a16:creationId xmlns:a16="http://schemas.microsoft.com/office/drawing/2014/main" id="{A1BAEAA6-144C-A102-3537-CB12A38F09D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62492" y="365124"/>
            <a:ext cx="1423181" cy="1423181"/>
          </a:xfrm>
          <a:prstGeom prst="rect">
            <a:avLst/>
          </a:prstGeom>
        </p:spPr>
      </p:pic>
    </p:spTree>
    <p:extLst>
      <p:ext uri="{BB962C8B-B14F-4D97-AF65-F5344CB8AC3E}">
        <p14:creationId xmlns:p14="http://schemas.microsoft.com/office/powerpoint/2010/main" val="2668734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sz="4800" b="1" dirty="0">
                <a:latin typeface="+mn-lt"/>
              </a:rPr>
              <a:t>Recap Activity</a:t>
            </a:r>
          </a:p>
        </p:txBody>
      </p:sp>
      <p:sp>
        <p:nvSpPr>
          <p:cNvPr id="3" name="Content Placeholder 2"/>
          <p:cNvSpPr>
            <a:spLocks noGrp="1"/>
          </p:cNvSpPr>
          <p:nvPr>
            <p:ph idx="1"/>
          </p:nvPr>
        </p:nvSpPr>
        <p:spPr/>
        <p:txBody>
          <a:bodyPr>
            <a:normAutofit/>
          </a:bodyPr>
          <a:lstStyle/>
          <a:p>
            <a:pPr marL="0" indent="0">
              <a:buNone/>
            </a:pPr>
            <a:r>
              <a:rPr i="1" dirty="0"/>
              <a:t>What assistive or digital technologies have we seen across the module so far?</a:t>
            </a:r>
          </a:p>
          <a:p>
            <a:endParaRPr sz="3200" dirty="0"/>
          </a:p>
          <a:p>
            <a:pPr lvl="1"/>
            <a:r>
              <a:rPr sz="2800" dirty="0"/>
              <a:t>Week 5: Assistive technologies</a:t>
            </a:r>
          </a:p>
          <a:p>
            <a:pPr lvl="1"/>
            <a:r>
              <a:rPr sz="2800" dirty="0"/>
              <a:t>Week 6: Dementia-friendly innovations</a:t>
            </a:r>
          </a:p>
          <a:p>
            <a:pPr lvl="1"/>
            <a:r>
              <a:rPr sz="2800" dirty="0"/>
              <a:t>Week 7: Empowerment tools</a:t>
            </a:r>
          </a:p>
          <a:p>
            <a:endParaRPr dirty="0"/>
          </a:p>
          <a:p>
            <a:r>
              <a:rPr dirty="0"/>
              <a:t>Group brainstorm or quick discussion.</a:t>
            </a:r>
          </a:p>
        </p:txBody>
      </p:sp>
      <p:sp>
        <p:nvSpPr>
          <p:cNvPr id="7" name="TextBox 6">
            <a:extLst>
              <a:ext uri="{FF2B5EF4-FFF2-40B4-BE49-F238E27FC236}">
                <a16:creationId xmlns:a16="http://schemas.microsoft.com/office/drawing/2014/main" id="{79A96ADF-8B94-0C98-2BBA-5254C70BB892}"/>
              </a:ext>
            </a:extLst>
          </p:cNvPr>
          <p:cNvSpPr txBox="1"/>
          <p:nvPr/>
        </p:nvSpPr>
        <p:spPr>
          <a:xfrm>
            <a:off x="10208181" y="242888"/>
            <a:ext cx="1625600" cy="1107996"/>
          </a:xfrm>
          <a:prstGeom prst="rect">
            <a:avLst/>
          </a:prstGeom>
          <a:noFill/>
        </p:spPr>
        <p:txBody>
          <a:bodyPr wrap="square">
            <a:spAutoFit/>
          </a:bodyPr>
          <a:lstStyle/>
          <a:p>
            <a:r>
              <a:rPr lang="en-GB" sz="6600" dirty="0">
                <a:solidFill>
                  <a:srgbClr val="00B050"/>
                </a:solidFill>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lstStyle/>
          <a:p>
            <a:pPr algn="ctr"/>
            <a:r>
              <a:rPr b="1" dirty="0">
                <a:latin typeface="+mn-lt"/>
              </a:rPr>
              <a:t>Evaluation Framework</a:t>
            </a:r>
          </a:p>
        </p:txBody>
      </p:sp>
      <p:sp>
        <p:nvSpPr>
          <p:cNvPr id="3" name="Content Placeholder 2"/>
          <p:cNvSpPr>
            <a:spLocks noGrp="1"/>
          </p:cNvSpPr>
          <p:nvPr>
            <p:ph idx="1"/>
          </p:nvPr>
        </p:nvSpPr>
        <p:spPr>
          <a:xfrm>
            <a:off x="2159149" y="2132012"/>
            <a:ext cx="9680917" cy="4525963"/>
          </a:xfrm>
        </p:spPr>
        <p:txBody>
          <a:bodyPr/>
          <a:lstStyle/>
          <a:p>
            <a:r>
              <a:rPr dirty="0"/>
              <a:t>Independence </a:t>
            </a:r>
            <a:r>
              <a:rPr lang="en-GB" dirty="0"/>
              <a:t>and</a:t>
            </a:r>
            <a:r>
              <a:rPr dirty="0"/>
              <a:t> Empowerment</a:t>
            </a:r>
          </a:p>
          <a:p>
            <a:r>
              <a:rPr dirty="0"/>
              <a:t>Dignity </a:t>
            </a:r>
            <a:r>
              <a:rPr lang="en-GB" dirty="0"/>
              <a:t>and</a:t>
            </a:r>
            <a:r>
              <a:rPr dirty="0"/>
              <a:t> Autonomy (Ethics)</a:t>
            </a:r>
          </a:p>
          <a:p>
            <a:r>
              <a:rPr dirty="0"/>
              <a:t>Accessibility </a:t>
            </a:r>
            <a:r>
              <a:rPr lang="en-GB" dirty="0"/>
              <a:t>and</a:t>
            </a:r>
            <a:r>
              <a:rPr dirty="0"/>
              <a:t> Digital Inclusion</a:t>
            </a:r>
          </a:p>
          <a:p>
            <a:r>
              <a:rPr dirty="0"/>
              <a:t>Cost </a:t>
            </a:r>
            <a:r>
              <a:rPr lang="en-GB" dirty="0"/>
              <a:t>and</a:t>
            </a:r>
            <a:r>
              <a:rPr dirty="0"/>
              <a:t> Scalability</a:t>
            </a:r>
          </a:p>
          <a:p>
            <a:r>
              <a:rPr dirty="0"/>
              <a:t>Theoretical Lens (Activity, Continuity, Disengagement)</a:t>
            </a:r>
          </a:p>
        </p:txBody>
      </p:sp>
      <p:sp>
        <p:nvSpPr>
          <p:cNvPr id="5" name="TextBox 4">
            <a:extLst>
              <a:ext uri="{FF2B5EF4-FFF2-40B4-BE49-F238E27FC236}">
                <a16:creationId xmlns:a16="http://schemas.microsoft.com/office/drawing/2014/main" id="{348739F6-54F8-7CE1-4C59-7F6F1A646206}"/>
              </a:ext>
            </a:extLst>
          </p:cNvPr>
          <p:cNvSpPr txBox="1"/>
          <p:nvPr/>
        </p:nvSpPr>
        <p:spPr>
          <a:xfrm>
            <a:off x="10085949" y="365125"/>
            <a:ext cx="647700" cy="1446550"/>
          </a:xfrm>
          <a:prstGeom prst="rect">
            <a:avLst/>
          </a:prstGeom>
          <a:noFill/>
        </p:spPr>
        <p:txBody>
          <a:bodyPr wrap="square">
            <a:spAutoFit/>
          </a:bodyPr>
          <a:lstStyle/>
          <a:p>
            <a:r>
              <a:rPr lang="en-GB" sz="8800" dirty="0"/>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92076"/>
            <a:ext cx="11481847" cy="1325563"/>
          </a:xfrm>
        </p:spPr>
        <p:txBody>
          <a:bodyPr/>
          <a:lstStyle/>
          <a:p>
            <a:pPr algn="ctr"/>
            <a:r>
              <a:rPr b="1" dirty="0">
                <a:latin typeface="+mn-lt"/>
              </a:rPr>
              <a:t>Telehealth Platforms</a:t>
            </a:r>
          </a:p>
        </p:txBody>
      </p:sp>
      <p:sp>
        <p:nvSpPr>
          <p:cNvPr id="3" name="Content Placeholder 2"/>
          <p:cNvSpPr>
            <a:spLocks noGrp="1"/>
          </p:cNvSpPr>
          <p:nvPr>
            <p:ph idx="1"/>
          </p:nvPr>
        </p:nvSpPr>
        <p:spPr>
          <a:xfrm>
            <a:off x="1362026" y="1246351"/>
            <a:ext cx="9534573" cy="4874457"/>
          </a:xfrm>
        </p:spPr>
        <p:txBody>
          <a:bodyPr>
            <a:noAutofit/>
          </a:bodyPr>
          <a:lstStyle/>
          <a:p>
            <a:pPr marL="0" indent="0">
              <a:buNone/>
            </a:pPr>
            <a:r>
              <a:rPr b="1" dirty="0">
                <a:solidFill>
                  <a:srgbClr val="0070C0"/>
                </a:solidFill>
              </a:rPr>
              <a:t>Benefits:</a:t>
            </a:r>
          </a:p>
          <a:p>
            <a:pPr lvl="1"/>
            <a:r>
              <a:rPr sz="2800" dirty="0"/>
              <a:t>Remote GP access</a:t>
            </a:r>
          </a:p>
          <a:p>
            <a:pPr lvl="1"/>
            <a:r>
              <a:rPr sz="2800" dirty="0"/>
              <a:t>Prescriptions</a:t>
            </a:r>
          </a:p>
          <a:p>
            <a:pPr lvl="1"/>
            <a:r>
              <a:rPr sz="2800" dirty="0"/>
              <a:t>Appointment booking</a:t>
            </a:r>
          </a:p>
          <a:p>
            <a:endParaRPr dirty="0"/>
          </a:p>
          <a:p>
            <a:pPr marL="0" indent="0">
              <a:buNone/>
            </a:pPr>
            <a:r>
              <a:rPr b="1" dirty="0">
                <a:solidFill>
                  <a:srgbClr val="C00000"/>
                </a:solidFill>
              </a:rPr>
              <a:t>Challenges:</a:t>
            </a:r>
          </a:p>
          <a:p>
            <a:pPr lvl="1"/>
            <a:r>
              <a:rPr sz="2800" dirty="0"/>
              <a:t>Digital literacy gaps</a:t>
            </a:r>
          </a:p>
          <a:p>
            <a:pPr lvl="1"/>
            <a:r>
              <a:rPr sz="2800" dirty="0"/>
              <a:t>Privacy</a:t>
            </a:r>
          </a:p>
          <a:p>
            <a:pPr marL="0" indent="0">
              <a:buNone/>
            </a:pPr>
            <a:r>
              <a:rPr lang="en-GB" i="1" dirty="0">
                <a:solidFill>
                  <a:srgbClr val="7030A0"/>
                </a:solidFill>
              </a:rPr>
              <a:t>How does this link with the </a:t>
            </a:r>
            <a:r>
              <a:rPr i="1" dirty="0">
                <a:solidFill>
                  <a:srgbClr val="7030A0"/>
                </a:solidFill>
              </a:rPr>
              <a:t>Continuity Theory</a:t>
            </a:r>
            <a:r>
              <a:rPr lang="en-GB" i="1" dirty="0">
                <a:solidFill>
                  <a:srgbClr val="7030A0"/>
                </a:solidFill>
              </a:rPr>
              <a:t>?</a:t>
            </a:r>
            <a:endParaRPr i="1" dirty="0">
              <a:solidFill>
                <a:srgbClr val="7030A0"/>
              </a:solidFill>
            </a:endParaRPr>
          </a:p>
        </p:txBody>
      </p:sp>
      <p:sp>
        <p:nvSpPr>
          <p:cNvPr id="4" name="TextBox 3">
            <a:extLst>
              <a:ext uri="{FF2B5EF4-FFF2-40B4-BE49-F238E27FC236}">
                <a16:creationId xmlns:a16="http://schemas.microsoft.com/office/drawing/2014/main" id="{CECE8E34-6342-4099-F5B2-2E9D4FBF46E1}"/>
              </a:ext>
            </a:extLst>
          </p:cNvPr>
          <p:cNvSpPr txBox="1"/>
          <p:nvPr/>
        </p:nvSpPr>
        <p:spPr>
          <a:xfrm>
            <a:off x="10042797" y="5244662"/>
            <a:ext cx="1797269" cy="369332"/>
          </a:xfrm>
          <a:prstGeom prst="rect">
            <a:avLst/>
          </a:prstGeom>
          <a:noFill/>
        </p:spPr>
        <p:txBody>
          <a:bodyPr wrap="square" rtlCol="0">
            <a:spAutoFit/>
          </a:bodyPr>
          <a:lstStyle/>
          <a:p>
            <a:r>
              <a:rPr lang="en-GB" dirty="0"/>
              <a:t>(Age UK, 2024)</a:t>
            </a:r>
          </a:p>
        </p:txBody>
      </p:sp>
      <p:pic>
        <p:nvPicPr>
          <p:cNvPr id="5" name="Picture 4">
            <a:extLst>
              <a:ext uri="{FF2B5EF4-FFF2-40B4-BE49-F238E27FC236}">
                <a16:creationId xmlns:a16="http://schemas.microsoft.com/office/drawing/2014/main" id="{AEEC74CD-388C-276E-E96D-059B77AE2DDC}"/>
              </a:ext>
            </a:extLst>
          </p:cNvPr>
          <p:cNvPicPr>
            <a:picLocks noChangeAspect="1"/>
          </p:cNvPicPr>
          <p:nvPr/>
        </p:nvPicPr>
        <p:blipFill>
          <a:blip r:embed="rId3"/>
          <a:srcRect l="51605" t="17011" r="4815" b="24653"/>
          <a:stretch/>
        </p:blipFill>
        <p:spPr>
          <a:xfrm>
            <a:off x="8731469" y="1244006"/>
            <a:ext cx="2540000" cy="226666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mn-lt"/>
              </a:rPr>
              <a:t>Wearables </a:t>
            </a:r>
            <a:r>
              <a:rPr lang="en-GB" b="1" dirty="0">
                <a:latin typeface="+mn-lt"/>
              </a:rPr>
              <a:t>and</a:t>
            </a:r>
            <a:r>
              <a:rPr b="1" dirty="0">
                <a:latin typeface="+mn-lt"/>
              </a:rPr>
              <a:t> Monitoring</a:t>
            </a:r>
          </a:p>
        </p:txBody>
      </p:sp>
      <p:sp>
        <p:nvSpPr>
          <p:cNvPr id="3" name="Content Placeholder 2"/>
          <p:cNvSpPr>
            <a:spLocks noGrp="1"/>
          </p:cNvSpPr>
          <p:nvPr>
            <p:ph idx="1"/>
          </p:nvPr>
        </p:nvSpPr>
        <p:spPr>
          <a:xfrm>
            <a:off x="1326547" y="1378634"/>
            <a:ext cx="9292216" cy="4459457"/>
          </a:xfrm>
        </p:spPr>
        <p:txBody>
          <a:bodyPr>
            <a:normAutofit lnSpcReduction="10000"/>
          </a:bodyPr>
          <a:lstStyle/>
          <a:p>
            <a:pPr marL="0" indent="0">
              <a:buNone/>
            </a:pPr>
            <a:r>
              <a:rPr sz="3200" b="1" dirty="0">
                <a:solidFill>
                  <a:srgbClr val="0070C0"/>
                </a:solidFill>
              </a:rPr>
              <a:t>Benefits:</a:t>
            </a:r>
          </a:p>
          <a:p>
            <a:pPr lvl="1"/>
            <a:r>
              <a:rPr sz="3200" dirty="0"/>
              <a:t>Falls/health alerts</a:t>
            </a:r>
          </a:p>
          <a:p>
            <a:endParaRPr sz="3200" dirty="0"/>
          </a:p>
          <a:p>
            <a:pPr marL="0" indent="0">
              <a:buNone/>
            </a:pPr>
            <a:r>
              <a:rPr sz="3200" b="1" dirty="0">
                <a:solidFill>
                  <a:srgbClr val="C00000"/>
                </a:solidFill>
              </a:rPr>
              <a:t>Challenges:</a:t>
            </a:r>
          </a:p>
          <a:p>
            <a:pPr lvl="1"/>
            <a:r>
              <a:rPr sz="3200" dirty="0"/>
              <a:t>Surveillance</a:t>
            </a:r>
          </a:p>
          <a:p>
            <a:pPr lvl="1"/>
            <a:r>
              <a:rPr sz="3200" dirty="0"/>
              <a:t>Maintenance</a:t>
            </a:r>
            <a:endParaRPr lang="en-GB" sz="3200" dirty="0"/>
          </a:p>
          <a:p>
            <a:pPr lvl="1"/>
            <a:r>
              <a:rPr lang="en-GB" sz="3200" dirty="0"/>
              <a:t>Ethical Considerations</a:t>
            </a:r>
            <a:endParaRPr sz="3200" dirty="0"/>
          </a:p>
          <a:p>
            <a:endParaRPr dirty="0"/>
          </a:p>
          <a:p>
            <a:pPr marL="0" indent="0">
              <a:buNone/>
            </a:pPr>
            <a:r>
              <a:rPr lang="en-GB" sz="3200" i="1" dirty="0">
                <a:solidFill>
                  <a:srgbClr val="7030A0"/>
                </a:solidFill>
              </a:rPr>
              <a:t>How does this link to the </a:t>
            </a:r>
            <a:r>
              <a:rPr sz="3200" i="1" dirty="0">
                <a:solidFill>
                  <a:srgbClr val="7030A0"/>
                </a:solidFill>
              </a:rPr>
              <a:t>Activity Theory</a:t>
            </a:r>
            <a:r>
              <a:rPr lang="en-GB" sz="3200" i="1" dirty="0">
                <a:solidFill>
                  <a:srgbClr val="7030A0"/>
                </a:solidFill>
              </a:rPr>
              <a:t>?</a:t>
            </a:r>
            <a:endParaRPr sz="3200" i="1" dirty="0">
              <a:solidFill>
                <a:srgbClr val="7030A0"/>
              </a:solidFill>
            </a:endParaRPr>
          </a:p>
        </p:txBody>
      </p:sp>
      <p:pic>
        <p:nvPicPr>
          <p:cNvPr id="4" name="Picture 3">
            <a:extLst>
              <a:ext uri="{FF2B5EF4-FFF2-40B4-BE49-F238E27FC236}">
                <a16:creationId xmlns:a16="http://schemas.microsoft.com/office/drawing/2014/main" id="{28B05F14-8F47-6991-493F-3A8D12232255}"/>
              </a:ext>
            </a:extLst>
          </p:cNvPr>
          <p:cNvPicPr>
            <a:picLocks noChangeAspect="1"/>
          </p:cNvPicPr>
          <p:nvPr/>
        </p:nvPicPr>
        <p:blipFill>
          <a:blip r:embed="rId3"/>
          <a:stretch>
            <a:fillRect/>
          </a:stretch>
        </p:blipFill>
        <p:spPr>
          <a:xfrm>
            <a:off x="9159315" y="1905000"/>
            <a:ext cx="1993900" cy="19939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mn-lt"/>
              </a:rPr>
              <a:t>Social Robots</a:t>
            </a:r>
          </a:p>
        </p:txBody>
      </p:sp>
      <p:sp>
        <p:nvSpPr>
          <p:cNvPr id="3" name="Content Placeholder 2"/>
          <p:cNvSpPr>
            <a:spLocks noGrp="1"/>
          </p:cNvSpPr>
          <p:nvPr>
            <p:ph idx="1"/>
          </p:nvPr>
        </p:nvSpPr>
        <p:spPr>
          <a:xfrm>
            <a:off x="1244484" y="1519311"/>
            <a:ext cx="8799849" cy="3981157"/>
          </a:xfrm>
        </p:spPr>
        <p:txBody>
          <a:bodyPr>
            <a:normAutofit/>
          </a:bodyPr>
          <a:lstStyle/>
          <a:p>
            <a:pPr marL="0" indent="0">
              <a:buNone/>
            </a:pPr>
            <a:r>
              <a:rPr b="1" dirty="0">
                <a:solidFill>
                  <a:srgbClr val="0070C0"/>
                </a:solidFill>
              </a:rPr>
              <a:t>Benefits:</a:t>
            </a:r>
          </a:p>
          <a:p>
            <a:pPr lvl="1"/>
            <a:r>
              <a:rPr sz="2800" dirty="0"/>
              <a:t>Companionship</a:t>
            </a:r>
          </a:p>
          <a:p>
            <a:pPr lvl="1"/>
            <a:r>
              <a:rPr sz="2800" dirty="0"/>
              <a:t>Reduces loneliness</a:t>
            </a:r>
          </a:p>
          <a:p>
            <a:endParaRPr dirty="0"/>
          </a:p>
          <a:p>
            <a:pPr marL="0" indent="0">
              <a:buNone/>
            </a:pPr>
            <a:r>
              <a:rPr b="1" dirty="0">
                <a:solidFill>
                  <a:srgbClr val="C00000"/>
                </a:solidFill>
              </a:rPr>
              <a:t>Challenges:</a:t>
            </a:r>
          </a:p>
          <a:p>
            <a:pPr lvl="1"/>
            <a:r>
              <a:rPr sz="2800" dirty="0"/>
              <a:t>Replace human care?</a:t>
            </a:r>
          </a:p>
          <a:p>
            <a:endParaRPr dirty="0"/>
          </a:p>
          <a:p>
            <a:pPr marL="0" indent="0">
              <a:buNone/>
            </a:pPr>
            <a:r>
              <a:rPr lang="en-GB" i="1" dirty="0">
                <a:solidFill>
                  <a:srgbClr val="7030A0"/>
                </a:solidFill>
              </a:rPr>
              <a:t>How does this link to the </a:t>
            </a:r>
            <a:r>
              <a:rPr i="1" dirty="0">
                <a:solidFill>
                  <a:srgbClr val="7030A0"/>
                </a:solidFill>
              </a:rPr>
              <a:t>Disengagement Theory</a:t>
            </a:r>
            <a:r>
              <a:rPr lang="en-GB" i="1" dirty="0">
                <a:solidFill>
                  <a:srgbClr val="7030A0"/>
                </a:solidFill>
              </a:rPr>
              <a:t>?</a:t>
            </a:r>
            <a:endParaRPr i="1" dirty="0">
              <a:solidFill>
                <a:srgbClr val="7030A0"/>
              </a:solidFill>
            </a:endParaRPr>
          </a:p>
        </p:txBody>
      </p:sp>
      <p:pic>
        <p:nvPicPr>
          <p:cNvPr id="4" name="Picture 3">
            <a:extLst>
              <a:ext uri="{FF2B5EF4-FFF2-40B4-BE49-F238E27FC236}">
                <a16:creationId xmlns:a16="http://schemas.microsoft.com/office/drawing/2014/main" id="{ABAE6939-563F-1A7D-ECA8-53D725BAEE67}"/>
              </a:ext>
            </a:extLst>
          </p:cNvPr>
          <p:cNvPicPr>
            <a:picLocks noChangeAspect="1"/>
          </p:cNvPicPr>
          <p:nvPr/>
        </p:nvPicPr>
        <p:blipFill>
          <a:blip r:embed="rId3"/>
          <a:stretch>
            <a:fillRect/>
          </a:stretch>
        </p:blipFill>
        <p:spPr>
          <a:xfrm>
            <a:off x="7880132" y="1357532"/>
            <a:ext cx="3062068" cy="306206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196312"/>
            <a:ext cx="11481847" cy="1325563"/>
          </a:xfrm>
        </p:spPr>
        <p:txBody>
          <a:bodyPr/>
          <a:lstStyle/>
          <a:p>
            <a:pPr algn="ctr"/>
            <a:r>
              <a:rPr b="1" dirty="0">
                <a:latin typeface="+mn-lt"/>
              </a:rPr>
              <a:t>Smart Homes </a:t>
            </a:r>
            <a:r>
              <a:rPr lang="en-GB" b="1" dirty="0">
                <a:latin typeface="+mn-lt"/>
              </a:rPr>
              <a:t>and</a:t>
            </a:r>
            <a:r>
              <a:rPr b="1" dirty="0">
                <a:latin typeface="+mn-lt"/>
              </a:rPr>
              <a:t> AI</a:t>
            </a:r>
          </a:p>
        </p:txBody>
      </p:sp>
      <p:sp>
        <p:nvSpPr>
          <p:cNvPr id="3" name="Content Placeholder 2"/>
          <p:cNvSpPr>
            <a:spLocks noGrp="1"/>
          </p:cNvSpPr>
          <p:nvPr>
            <p:ph idx="1"/>
          </p:nvPr>
        </p:nvSpPr>
        <p:spPr>
          <a:xfrm>
            <a:off x="1714082" y="1280159"/>
            <a:ext cx="8028856" cy="4431323"/>
          </a:xfrm>
        </p:spPr>
        <p:txBody>
          <a:bodyPr>
            <a:normAutofit/>
          </a:bodyPr>
          <a:lstStyle/>
          <a:p>
            <a:pPr marL="0" indent="0">
              <a:buNone/>
            </a:pPr>
            <a:r>
              <a:rPr b="1" dirty="0">
                <a:solidFill>
                  <a:srgbClr val="0070C0"/>
                </a:solidFill>
              </a:rPr>
              <a:t>Benefits:</a:t>
            </a:r>
          </a:p>
          <a:p>
            <a:pPr lvl="1"/>
            <a:r>
              <a:rPr sz="2800" dirty="0"/>
              <a:t>Medication reminders</a:t>
            </a:r>
          </a:p>
          <a:p>
            <a:pPr lvl="1"/>
            <a:r>
              <a:rPr sz="2800" dirty="0"/>
              <a:t>Safety</a:t>
            </a:r>
          </a:p>
          <a:p>
            <a:endParaRPr dirty="0"/>
          </a:p>
          <a:p>
            <a:pPr marL="0" indent="0">
              <a:buNone/>
            </a:pPr>
            <a:r>
              <a:rPr b="1" dirty="0">
                <a:solidFill>
                  <a:srgbClr val="C00000"/>
                </a:solidFill>
              </a:rPr>
              <a:t>Challenges:</a:t>
            </a:r>
          </a:p>
          <a:p>
            <a:pPr lvl="1"/>
            <a:r>
              <a:rPr sz="2800" dirty="0"/>
              <a:t>Cost</a:t>
            </a:r>
          </a:p>
          <a:p>
            <a:pPr lvl="1"/>
            <a:r>
              <a:rPr sz="2800" dirty="0"/>
              <a:t>Reluctance</a:t>
            </a:r>
          </a:p>
          <a:p>
            <a:endParaRPr dirty="0"/>
          </a:p>
          <a:p>
            <a:pPr marL="0" indent="0">
              <a:buNone/>
            </a:pPr>
            <a:r>
              <a:rPr lang="en-GB" i="1" dirty="0">
                <a:solidFill>
                  <a:srgbClr val="7030A0"/>
                </a:solidFill>
              </a:rPr>
              <a:t>How does this </a:t>
            </a:r>
            <a:r>
              <a:rPr i="1" dirty="0">
                <a:solidFill>
                  <a:srgbClr val="7030A0"/>
                </a:solidFill>
              </a:rPr>
              <a:t>Promote </a:t>
            </a:r>
            <a:r>
              <a:rPr lang="en-GB" i="1" dirty="0">
                <a:solidFill>
                  <a:srgbClr val="7030A0"/>
                </a:solidFill>
              </a:rPr>
              <a:t>I</a:t>
            </a:r>
            <a:r>
              <a:rPr i="1" dirty="0" err="1">
                <a:solidFill>
                  <a:srgbClr val="7030A0"/>
                </a:solidFill>
              </a:rPr>
              <a:t>ndependence</a:t>
            </a:r>
            <a:r>
              <a:rPr lang="en-GB" i="1" dirty="0">
                <a:solidFill>
                  <a:srgbClr val="7030A0"/>
                </a:solidFill>
              </a:rPr>
              <a:t>?</a:t>
            </a:r>
            <a:endParaRPr i="1" dirty="0">
              <a:solidFill>
                <a:srgbClr val="7030A0"/>
              </a:solidFill>
            </a:endParaRPr>
          </a:p>
        </p:txBody>
      </p:sp>
      <p:pic>
        <p:nvPicPr>
          <p:cNvPr id="5" name="Picture 4" descr="A person lying on the floor&#10;&#10;AI-generated content may be incorrect.">
            <a:extLst>
              <a:ext uri="{FF2B5EF4-FFF2-40B4-BE49-F238E27FC236}">
                <a16:creationId xmlns:a16="http://schemas.microsoft.com/office/drawing/2014/main" id="{844A1109-7C40-F095-7D6A-B1F07EE04F6D}"/>
              </a:ext>
            </a:extLst>
          </p:cNvPr>
          <p:cNvPicPr>
            <a:picLocks noChangeAspect="1"/>
          </p:cNvPicPr>
          <p:nvPr/>
        </p:nvPicPr>
        <p:blipFill>
          <a:blip r:embed="rId3">
            <a:extLst>
              <a:ext uri="{837473B0-CC2E-450A-ABE3-18F120FF3D39}">
                <a1611:picAttrSrcUrl xmlns:a1611="http://schemas.microsoft.com/office/drawing/2016/11/main" r:id="rId4"/>
              </a:ext>
            </a:extLst>
          </a:blip>
          <a:srcRect t="31008" r="3876"/>
          <a:stretch/>
        </p:blipFill>
        <p:spPr>
          <a:xfrm>
            <a:off x="8158234" y="2262881"/>
            <a:ext cx="3524250" cy="252947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latin typeface="+mn-lt"/>
              </a:rPr>
              <a:t>Activity 1: Small Group Debate</a:t>
            </a:r>
          </a:p>
        </p:txBody>
      </p:sp>
      <p:sp>
        <p:nvSpPr>
          <p:cNvPr id="3" name="Content Placeholder 2"/>
          <p:cNvSpPr>
            <a:spLocks noGrp="1"/>
          </p:cNvSpPr>
          <p:nvPr>
            <p:ph idx="1"/>
          </p:nvPr>
        </p:nvSpPr>
        <p:spPr/>
        <p:txBody>
          <a:bodyPr/>
          <a:lstStyle/>
          <a:p>
            <a:pPr marL="0" indent="0">
              <a:buNone/>
            </a:pPr>
            <a:r>
              <a:rPr b="1" dirty="0">
                <a:solidFill>
                  <a:srgbClr val="7030A0"/>
                </a:solidFill>
              </a:rPr>
              <a:t>Topic: 'Technology enhances care more than it replaces human connection.'</a:t>
            </a:r>
            <a:endParaRPr dirty="0"/>
          </a:p>
          <a:p>
            <a:r>
              <a:rPr dirty="0"/>
              <a:t>Prep 10 mins </a:t>
            </a:r>
            <a:endParaRPr lang="en-GB" dirty="0"/>
          </a:p>
          <a:p>
            <a:r>
              <a:rPr dirty="0"/>
              <a:t>Present 3 mins per group </a:t>
            </a:r>
            <a:endParaRPr lang="en-GB" dirty="0"/>
          </a:p>
          <a:p>
            <a:r>
              <a:rPr dirty="0"/>
              <a:t>Whole-class discussion 10 mins</a:t>
            </a:r>
          </a:p>
          <a:p>
            <a:r>
              <a:rPr dirty="0"/>
              <a:t>Use theory and real-life examples.</a:t>
            </a:r>
          </a:p>
        </p:txBody>
      </p:sp>
      <p:pic>
        <p:nvPicPr>
          <p:cNvPr id="6" name="Picture 5">
            <a:extLst>
              <a:ext uri="{FF2B5EF4-FFF2-40B4-BE49-F238E27FC236}">
                <a16:creationId xmlns:a16="http://schemas.microsoft.com/office/drawing/2014/main" id="{0CCE0AC2-9DD1-A449-F210-D35D4E6EE0F4}"/>
              </a:ext>
            </a:extLst>
          </p:cNvPr>
          <p:cNvPicPr>
            <a:picLocks noChangeAspect="1"/>
          </p:cNvPicPr>
          <p:nvPr/>
        </p:nvPicPr>
        <p:blipFill>
          <a:blip r:embed="rId3"/>
          <a:srcRect l="-9236" t="24652" r="15124" b="10249"/>
          <a:stretch/>
        </p:blipFill>
        <p:spPr>
          <a:xfrm>
            <a:off x="7942997" y="3070745"/>
            <a:ext cx="2742547" cy="189703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mn-lt"/>
              </a:rPr>
              <a:t>Applying Theory Critically</a:t>
            </a:r>
          </a:p>
        </p:txBody>
      </p:sp>
      <p:sp>
        <p:nvSpPr>
          <p:cNvPr id="3" name="Content Placeholder 2"/>
          <p:cNvSpPr>
            <a:spLocks noGrp="1"/>
          </p:cNvSpPr>
          <p:nvPr>
            <p:ph idx="1"/>
          </p:nvPr>
        </p:nvSpPr>
        <p:spPr>
          <a:xfrm>
            <a:off x="1491559" y="1848208"/>
            <a:ext cx="8721387" cy="3575934"/>
          </a:xfrm>
        </p:spPr>
        <p:txBody>
          <a:bodyPr/>
          <a:lstStyle/>
          <a:p>
            <a:r>
              <a:rPr dirty="0">
                <a:solidFill>
                  <a:srgbClr val="0070C0"/>
                </a:solidFill>
              </a:rPr>
              <a:t>Activity</a:t>
            </a:r>
            <a:r>
              <a:rPr lang="en-GB" dirty="0">
                <a:solidFill>
                  <a:srgbClr val="0070C0"/>
                </a:solidFill>
              </a:rPr>
              <a:t> Theory</a:t>
            </a:r>
            <a:r>
              <a:rPr dirty="0">
                <a:solidFill>
                  <a:srgbClr val="0070C0"/>
                </a:solidFill>
              </a:rPr>
              <a:t>: </a:t>
            </a:r>
            <a:r>
              <a:rPr dirty="0"/>
              <a:t>supports participation</a:t>
            </a:r>
          </a:p>
          <a:p>
            <a:r>
              <a:rPr dirty="0">
                <a:solidFill>
                  <a:srgbClr val="7030A0"/>
                </a:solidFill>
              </a:rPr>
              <a:t>Continuity</a:t>
            </a:r>
            <a:r>
              <a:rPr lang="en-GB" dirty="0">
                <a:solidFill>
                  <a:srgbClr val="7030A0"/>
                </a:solidFill>
              </a:rPr>
              <a:t> Theory</a:t>
            </a:r>
            <a:r>
              <a:rPr dirty="0">
                <a:solidFill>
                  <a:srgbClr val="7030A0"/>
                </a:solidFill>
              </a:rPr>
              <a:t>: </a:t>
            </a:r>
            <a:r>
              <a:rPr dirty="0"/>
              <a:t>routine-based support</a:t>
            </a:r>
          </a:p>
          <a:p>
            <a:r>
              <a:rPr dirty="0">
                <a:solidFill>
                  <a:srgbClr val="C00000"/>
                </a:solidFill>
              </a:rPr>
              <a:t>Disengagement</a:t>
            </a:r>
            <a:r>
              <a:rPr lang="en-GB" dirty="0">
                <a:solidFill>
                  <a:srgbClr val="C00000"/>
                </a:solidFill>
              </a:rPr>
              <a:t> Theory</a:t>
            </a:r>
            <a:r>
              <a:rPr dirty="0">
                <a:solidFill>
                  <a:srgbClr val="C00000"/>
                </a:solidFill>
              </a:rPr>
              <a:t>: </a:t>
            </a:r>
            <a:r>
              <a:rPr dirty="0"/>
              <a:t>unintended withdrawal?</a:t>
            </a:r>
          </a:p>
          <a:p>
            <a:endParaRPr dirty="0"/>
          </a:p>
          <a:p>
            <a:r>
              <a:rPr dirty="0"/>
              <a:t>Use multiple perspectives.</a:t>
            </a:r>
            <a:endParaRPr lang="en-GB" dirty="0"/>
          </a:p>
          <a:p>
            <a:r>
              <a:rPr lang="en-GB" dirty="0"/>
              <a:t>Critique these theories</a:t>
            </a:r>
            <a:endParaRPr dirty="0"/>
          </a:p>
        </p:txBody>
      </p:sp>
      <p:pic>
        <p:nvPicPr>
          <p:cNvPr id="4" name="Picture 3">
            <a:extLst>
              <a:ext uri="{FF2B5EF4-FFF2-40B4-BE49-F238E27FC236}">
                <a16:creationId xmlns:a16="http://schemas.microsoft.com/office/drawing/2014/main" id="{681D188A-F630-0A16-D9D5-6CBE849AE338}"/>
              </a:ext>
            </a:extLst>
          </p:cNvPr>
          <p:cNvPicPr>
            <a:picLocks noChangeAspect="1"/>
          </p:cNvPicPr>
          <p:nvPr/>
        </p:nvPicPr>
        <p:blipFill>
          <a:blip r:embed="rId3"/>
          <a:srcRect t="5324" b="10048"/>
          <a:stretch/>
        </p:blipFill>
        <p:spPr>
          <a:xfrm>
            <a:off x="9973167" y="188810"/>
            <a:ext cx="1912137" cy="1618222"/>
          </a:xfrm>
          <a:prstGeom prst="rect">
            <a:avLst/>
          </a:prstGeom>
        </p:spPr>
      </p:pic>
      <p:pic>
        <p:nvPicPr>
          <p:cNvPr id="5" name="Picture 4">
            <a:extLst>
              <a:ext uri="{FF2B5EF4-FFF2-40B4-BE49-F238E27FC236}">
                <a16:creationId xmlns:a16="http://schemas.microsoft.com/office/drawing/2014/main" id="{27F4D933-CBF6-F0B8-F7EE-D41E6E975383}"/>
              </a:ext>
            </a:extLst>
          </p:cNvPr>
          <p:cNvPicPr>
            <a:picLocks noChangeAspect="1"/>
          </p:cNvPicPr>
          <p:nvPr/>
        </p:nvPicPr>
        <p:blipFill>
          <a:blip r:embed="rId4"/>
          <a:srcRect r="6307" b="3662"/>
          <a:stretch/>
        </p:blipFill>
        <p:spPr>
          <a:xfrm>
            <a:off x="10145377" y="3839586"/>
            <a:ext cx="1843449" cy="1895486"/>
          </a:xfrm>
          <a:prstGeom prst="rect">
            <a:avLst/>
          </a:prstGeom>
        </p:spPr>
      </p:pic>
      <p:pic>
        <p:nvPicPr>
          <p:cNvPr id="6" name="Picture 5">
            <a:extLst>
              <a:ext uri="{FF2B5EF4-FFF2-40B4-BE49-F238E27FC236}">
                <a16:creationId xmlns:a16="http://schemas.microsoft.com/office/drawing/2014/main" id="{242619C9-6C07-9F6C-71DD-FAE85A76C8F6}"/>
              </a:ext>
            </a:extLst>
          </p:cNvPr>
          <p:cNvPicPr>
            <a:picLocks noChangeAspect="1"/>
          </p:cNvPicPr>
          <p:nvPr/>
        </p:nvPicPr>
        <p:blipFill>
          <a:blip r:embed="rId5"/>
          <a:srcRect t="3519" b="10741"/>
          <a:stretch/>
        </p:blipFill>
        <p:spPr>
          <a:xfrm>
            <a:off x="10414000" y="1983347"/>
            <a:ext cx="1306204" cy="167992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mn-lt"/>
              </a:rPr>
              <a:t>Policy and Strategy Alignment</a:t>
            </a:r>
          </a:p>
        </p:txBody>
      </p:sp>
      <p:sp>
        <p:nvSpPr>
          <p:cNvPr id="3" name="Content Placeholder 2"/>
          <p:cNvSpPr>
            <a:spLocks noGrp="1"/>
          </p:cNvSpPr>
          <p:nvPr>
            <p:ph idx="1"/>
          </p:nvPr>
        </p:nvSpPr>
        <p:spPr>
          <a:xfrm>
            <a:off x="833087" y="1600201"/>
            <a:ext cx="11000694" cy="4525963"/>
          </a:xfrm>
        </p:spPr>
        <p:txBody>
          <a:bodyPr/>
          <a:lstStyle/>
          <a:p>
            <a:pPr marL="0" indent="0">
              <a:buNone/>
            </a:pPr>
            <a:r>
              <a:rPr lang="en-GB" dirty="0"/>
              <a:t>These include…</a:t>
            </a:r>
          </a:p>
          <a:p>
            <a:pPr lvl="1"/>
            <a:r>
              <a:rPr sz="2800" dirty="0"/>
              <a:t>NHS Long Term Plan</a:t>
            </a:r>
          </a:p>
          <a:p>
            <a:pPr lvl="1"/>
            <a:r>
              <a:rPr sz="2800" dirty="0"/>
              <a:t>WHO Healthy Ageing</a:t>
            </a:r>
          </a:p>
          <a:p>
            <a:pPr lvl="1"/>
            <a:r>
              <a:rPr sz="2800" dirty="0"/>
              <a:t>Local Digital Care Plans</a:t>
            </a:r>
          </a:p>
          <a:p>
            <a:endParaRPr dirty="0"/>
          </a:p>
          <a:p>
            <a:r>
              <a:rPr dirty="0"/>
              <a:t>Do interventions align with strategic priorities?</a:t>
            </a:r>
            <a:endParaRPr lang="en-GB" dirty="0"/>
          </a:p>
          <a:p>
            <a:r>
              <a:rPr lang="en-GB" dirty="0"/>
              <a:t>Is this enough?</a:t>
            </a:r>
          </a:p>
          <a:p>
            <a:r>
              <a:rPr lang="en-GB" dirty="0"/>
              <a:t>What changes would you like to see?</a:t>
            </a:r>
            <a:endParaRPr dirty="0"/>
          </a:p>
        </p:txBody>
      </p:sp>
      <p:pic>
        <p:nvPicPr>
          <p:cNvPr id="4" name="Picture 3">
            <a:extLst>
              <a:ext uri="{FF2B5EF4-FFF2-40B4-BE49-F238E27FC236}">
                <a16:creationId xmlns:a16="http://schemas.microsoft.com/office/drawing/2014/main" id="{86A5E2E8-B1C9-78A4-F284-EC7D46925859}"/>
              </a:ext>
            </a:extLst>
          </p:cNvPr>
          <p:cNvPicPr>
            <a:picLocks noChangeAspect="1"/>
          </p:cNvPicPr>
          <p:nvPr/>
        </p:nvPicPr>
        <p:blipFill>
          <a:blip r:embed="rId3"/>
          <a:srcRect l="13649" t="23333" r="14909" b="18408"/>
          <a:stretch/>
        </p:blipFill>
        <p:spPr>
          <a:xfrm>
            <a:off x="8652681" y="1690688"/>
            <a:ext cx="2935142" cy="2393489"/>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Autofit/>
          </a:bodyPr>
          <a:lstStyle/>
          <a:p>
            <a:pPr algn="ctr"/>
            <a:r>
              <a:rPr lang="en-GB" sz="48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42605" y="1750575"/>
            <a:ext cx="11481847" cy="4070678"/>
          </a:xfrm>
        </p:spPr>
        <p:txBody>
          <a:bodyPr>
            <a:normAutofit fontScale="92500"/>
          </a:bodyPr>
          <a:lstStyle/>
          <a:p>
            <a:pPr marL="0" indent="0">
              <a:buNone/>
            </a:pPr>
            <a:r>
              <a:rPr lang="en-GB" sz="3000" b="1" dirty="0">
                <a:solidFill>
                  <a:srgbClr val="0070C0"/>
                </a:solidFill>
              </a:rPr>
              <a:t>Increased Independence for Older Adults</a:t>
            </a:r>
          </a:p>
          <a:p>
            <a:r>
              <a:rPr lang="en-GB" dirty="0"/>
              <a:t>Technologies such as wearable health devices, fall detection systems, and smart home technologies enable older adults to live more independently.</a:t>
            </a:r>
          </a:p>
          <a:p>
            <a:pPr marL="0" indent="0">
              <a:buNone/>
            </a:pPr>
            <a:r>
              <a:rPr lang="en-GB" b="1" dirty="0">
                <a:solidFill>
                  <a:srgbClr val="0070C0"/>
                </a:solidFill>
              </a:rPr>
              <a:t>Examples</a:t>
            </a:r>
          </a:p>
          <a:p>
            <a:r>
              <a:rPr lang="en-GB" dirty="0"/>
              <a:t>Wearables like </a:t>
            </a:r>
            <a:r>
              <a:rPr lang="en-GB" b="1" dirty="0">
                <a:solidFill>
                  <a:srgbClr val="0070C0"/>
                </a:solidFill>
              </a:rPr>
              <a:t>Fitbit</a:t>
            </a:r>
            <a:r>
              <a:rPr lang="en-GB" dirty="0"/>
              <a:t> or </a:t>
            </a:r>
            <a:r>
              <a:rPr lang="en-GB" b="1" dirty="0">
                <a:solidFill>
                  <a:srgbClr val="0070C0"/>
                </a:solidFill>
              </a:rPr>
              <a:t>Apple Watch </a:t>
            </a:r>
            <a:r>
              <a:rPr lang="en-GB" dirty="0"/>
              <a:t>track heart rate, steps, and sleep patterns.</a:t>
            </a:r>
          </a:p>
          <a:p>
            <a:r>
              <a:rPr lang="en-GB" dirty="0"/>
              <a:t>Smart home systems such as Amazon </a:t>
            </a:r>
            <a:r>
              <a:rPr lang="en-GB" b="1" dirty="0">
                <a:solidFill>
                  <a:srgbClr val="0070C0"/>
                </a:solidFill>
              </a:rPr>
              <a:t>Alexa</a:t>
            </a:r>
            <a:r>
              <a:rPr lang="en-GB" dirty="0"/>
              <a:t> remind users to take medication, lock doors, or adjust the thermostat without assistance.</a:t>
            </a:r>
          </a:p>
          <a:p>
            <a:pPr marL="0" indent="0">
              <a:buNone/>
            </a:pPr>
            <a:r>
              <a:rPr lang="en-GB" dirty="0"/>
              <a:t>The </a:t>
            </a:r>
            <a:r>
              <a:rPr lang="en-GB" b="1" dirty="0">
                <a:solidFill>
                  <a:srgbClr val="0070C0"/>
                </a:solidFill>
              </a:rPr>
              <a:t>benefit</a:t>
            </a:r>
            <a:r>
              <a:rPr lang="en-GB" b="1" dirty="0"/>
              <a:t> </a:t>
            </a:r>
            <a:r>
              <a:rPr lang="en-GB" dirty="0"/>
              <a:t>is that these technologies reduce the need for constant caregiver oversight, giving older adults more autonomy while ensuring safety.</a:t>
            </a:r>
          </a:p>
        </p:txBody>
      </p:sp>
    </p:spTree>
    <p:extLst>
      <p:ext uri="{BB962C8B-B14F-4D97-AF65-F5344CB8AC3E}">
        <p14:creationId xmlns:p14="http://schemas.microsoft.com/office/powerpoint/2010/main" val="624190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Autofit/>
          </a:bodyPr>
          <a:lstStyle/>
          <a:p>
            <a:pPr algn="ctr"/>
            <a:r>
              <a:rPr lang="en-GB" sz="48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1708533"/>
            <a:ext cx="11836924" cy="4133741"/>
          </a:xfrm>
        </p:spPr>
        <p:txBody>
          <a:bodyPr>
            <a:normAutofit fontScale="92500" lnSpcReduction="10000"/>
          </a:bodyPr>
          <a:lstStyle/>
          <a:p>
            <a:pPr marL="0" indent="0">
              <a:buNone/>
            </a:pPr>
            <a:r>
              <a:rPr lang="en-GB" sz="3000" b="1" dirty="0">
                <a:solidFill>
                  <a:srgbClr val="0070C0"/>
                </a:solidFill>
              </a:rPr>
              <a:t>Enhanced Safety and Monitoring</a:t>
            </a:r>
          </a:p>
          <a:p>
            <a:r>
              <a:rPr lang="en-GB" dirty="0"/>
              <a:t>Continuous monitoring systems improve safety by detecting falls or abnormal health patterns and alerting caregivers or emergency services.</a:t>
            </a:r>
          </a:p>
          <a:p>
            <a:pPr marL="0" indent="0">
              <a:buNone/>
            </a:pPr>
            <a:r>
              <a:rPr lang="en-GB" b="1" dirty="0">
                <a:solidFill>
                  <a:srgbClr val="0070C0"/>
                </a:solidFill>
              </a:rPr>
              <a:t>Examples</a:t>
            </a:r>
          </a:p>
          <a:p>
            <a:r>
              <a:rPr lang="en-GB" b="1" dirty="0">
                <a:solidFill>
                  <a:srgbClr val="0070C0"/>
                </a:solidFill>
              </a:rPr>
              <a:t>Fall detection sensors </a:t>
            </a:r>
            <a:r>
              <a:rPr lang="en-GB" dirty="0"/>
              <a:t>integrated into wearables like Life Alert can automatically contact emergency services if the wearer falls.</a:t>
            </a:r>
          </a:p>
          <a:p>
            <a:r>
              <a:rPr lang="en-GB" b="1" dirty="0">
                <a:solidFill>
                  <a:srgbClr val="0070C0"/>
                </a:solidFill>
              </a:rPr>
              <a:t>Remote health monitoring </a:t>
            </a:r>
            <a:r>
              <a:rPr lang="en-GB" dirty="0"/>
              <a:t>tools allow healthcare providers to keep track of patients' vitals from a distance, reducing the need for frequent in-person visits.</a:t>
            </a:r>
          </a:p>
          <a:p>
            <a:pPr marL="0" indent="0">
              <a:buNone/>
            </a:pPr>
            <a:r>
              <a:rPr lang="en-GB" dirty="0"/>
              <a:t>The </a:t>
            </a:r>
            <a:r>
              <a:rPr lang="en-GB" b="1" dirty="0">
                <a:solidFill>
                  <a:srgbClr val="0070C0"/>
                </a:solidFill>
              </a:rPr>
              <a:t>benefit</a:t>
            </a:r>
            <a:r>
              <a:rPr lang="en-GB" b="1" dirty="0"/>
              <a:t> </a:t>
            </a:r>
            <a:r>
              <a:rPr lang="en-GB" dirty="0"/>
              <a:t>is that these systems ensure timely intervention in emergencies, potentially saving lives and reducing hospitalisation rates.</a:t>
            </a:r>
          </a:p>
        </p:txBody>
      </p:sp>
    </p:spTree>
    <p:extLst>
      <p:ext uri="{BB962C8B-B14F-4D97-AF65-F5344CB8AC3E}">
        <p14:creationId xmlns:p14="http://schemas.microsoft.com/office/powerpoint/2010/main" val="3698887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Autofit/>
          </a:bodyPr>
          <a:lstStyle/>
          <a:p>
            <a:pPr algn="ctr"/>
            <a:r>
              <a:rPr lang="en-GB" sz="48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1708533"/>
            <a:ext cx="11836924" cy="4133741"/>
          </a:xfrm>
        </p:spPr>
        <p:txBody>
          <a:bodyPr>
            <a:normAutofit fontScale="92500" lnSpcReduction="20000"/>
          </a:bodyPr>
          <a:lstStyle/>
          <a:p>
            <a:pPr marL="0" indent="0">
              <a:buNone/>
            </a:pPr>
            <a:r>
              <a:rPr lang="en-GB" sz="3000" b="1" dirty="0">
                <a:solidFill>
                  <a:srgbClr val="0070C0"/>
                </a:solidFill>
              </a:rPr>
              <a:t>Improved Access to Healthcare via Telemedicine</a:t>
            </a:r>
          </a:p>
          <a:p>
            <a:r>
              <a:rPr lang="en-GB" dirty="0"/>
              <a:t>Telemedicine expands access to healthcare services for older adults, especially those living in rural or remote areas with limited healthcare facilities.</a:t>
            </a:r>
          </a:p>
          <a:p>
            <a:pPr marL="0" indent="0">
              <a:buNone/>
            </a:pPr>
            <a:r>
              <a:rPr lang="en-GB" b="1" dirty="0">
                <a:solidFill>
                  <a:srgbClr val="0070C0"/>
                </a:solidFill>
              </a:rPr>
              <a:t>Examples</a:t>
            </a:r>
          </a:p>
          <a:p>
            <a:r>
              <a:rPr lang="en-GB" b="1" dirty="0">
                <a:solidFill>
                  <a:srgbClr val="0070C0"/>
                </a:solidFill>
              </a:rPr>
              <a:t>Video consultations </a:t>
            </a:r>
            <a:r>
              <a:rPr lang="en-GB" dirty="0"/>
              <a:t>with doctors through platforms like </a:t>
            </a:r>
            <a:r>
              <a:rPr lang="en-GB" b="1" dirty="0">
                <a:solidFill>
                  <a:srgbClr val="0070C0"/>
                </a:solidFill>
              </a:rPr>
              <a:t>Zoom</a:t>
            </a:r>
            <a:r>
              <a:rPr lang="en-GB" dirty="0"/>
              <a:t> or Microsoft </a:t>
            </a:r>
            <a:r>
              <a:rPr lang="en-GB" b="1" dirty="0">
                <a:solidFill>
                  <a:srgbClr val="0070C0"/>
                </a:solidFill>
              </a:rPr>
              <a:t>Teams</a:t>
            </a:r>
            <a:r>
              <a:rPr lang="en-GB" dirty="0"/>
              <a:t> allow patients to receive medical advice from the comfort of their home.</a:t>
            </a:r>
          </a:p>
          <a:p>
            <a:r>
              <a:rPr lang="en-GB" b="1" dirty="0">
                <a:solidFill>
                  <a:srgbClr val="0070C0"/>
                </a:solidFill>
              </a:rPr>
              <a:t>Remote diagnostic tools </a:t>
            </a:r>
            <a:r>
              <a:rPr lang="en-GB" dirty="0"/>
              <a:t>help doctors monitor patient vitals and send prescriptions without the need for a physical visit.</a:t>
            </a:r>
          </a:p>
          <a:p>
            <a:pPr marL="0" indent="0">
              <a:buNone/>
            </a:pPr>
            <a:r>
              <a:rPr lang="en-GB" dirty="0"/>
              <a:t>The </a:t>
            </a:r>
            <a:r>
              <a:rPr lang="en-GB" b="1" dirty="0">
                <a:solidFill>
                  <a:srgbClr val="0070C0"/>
                </a:solidFill>
              </a:rPr>
              <a:t>benefit</a:t>
            </a:r>
            <a:r>
              <a:rPr lang="en-GB" b="1" dirty="0"/>
              <a:t> </a:t>
            </a:r>
            <a:r>
              <a:rPr lang="en-GB" dirty="0"/>
              <a:t>is that this reduces the burden of travel, which is particularly useful for elderly individuals who may have mobility issues, while providing timely medical intervention.</a:t>
            </a:r>
          </a:p>
        </p:txBody>
      </p:sp>
    </p:spTree>
    <p:extLst>
      <p:ext uri="{BB962C8B-B14F-4D97-AF65-F5344CB8AC3E}">
        <p14:creationId xmlns:p14="http://schemas.microsoft.com/office/powerpoint/2010/main" val="1437531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Autofit/>
          </a:bodyPr>
          <a:lstStyle/>
          <a:p>
            <a:pPr algn="ctr"/>
            <a:r>
              <a:rPr lang="en-GB" sz="48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1708533"/>
            <a:ext cx="11836924" cy="4133741"/>
          </a:xfrm>
        </p:spPr>
        <p:txBody>
          <a:bodyPr>
            <a:normAutofit fontScale="92500" lnSpcReduction="10000"/>
          </a:bodyPr>
          <a:lstStyle/>
          <a:p>
            <a:pPr marL="0" indent="0">
              <a:buNone/>
            </a:pPr>
            <a:r>
              <a:rPr lang="en-GB" sz="3000" b="1" dirty="0">
                <a:solidFill>
                  <a:srgbClr val="0070C0"/>
                </a:solidFill>
              </a:rPr>
              <a:t>Cost Efficiency</a:t>
            </a:r>
          </a:p>
          <a:p>
            <a:r>
              <a:rPr lang="en-GB" dirty="0"/>
              <a:t>Many technological solutions reduce the overall cost of care by decreasing hospital readmissions, reducing the need for in-home caregivers, and facilitating preventative care.</a:t>
            </a:r>
          </a:p>
          <a:p>
            <a:pPr marL="0" indent="0">
              <a:buNone/>
            </a:pPr>
            <a:r>
              <a:rPr lang="en-GB" b="1" dirty="0">
                <a:solidFill>
                  <a:srgbClr val="0070C0"/>
                </a:solidFill>
              </a:rPr>
              <a:t>Examples</a:t>
            </a:r>
          </a:p>
          <a:p>
            <a:r>
              <a:rPr lang="en-GB" dirty="0"/>
              <a:t>Telemedicine consultations are often less expensive than in-person visits.</a:t>
            </a:r>
          </a:p>
          <a:p>
            <a:r>
              <a:rPr lang="en-GB" dirty="0"/>
              <a:t>Preventative health monitoring through wearable devices helps detect health issues early, avoiding costly emergency treatments.</a:t>
            </a:r>
          </a:p>
          <a:p>
            <a:pPr marL="0" indent="0">
              <a:buNone/>
            </a:pPr>
            <a:r>
              <a:rPr lang="en-GB" dirty="0"/>
              <a:t>The </a:t>
            </a:r>
            <a:r>
              <a:rPr lang="en-GB" b="1" dirty="0">
                <a:solidFill>
                  <a:srgbClr val="0070C0"/>
                </a:solidFill>
              </a:rPr>
              <a:t>benefit</a:t>
            </a:r>
            <a:r>
              <a:rPr lang="en-GB" b="1" dirty="0"/>
              <a:t> </a:t>
            </a:r>
            <a:r>
              <a:rPr lang="en-GB" dirty="0"/>
              <a:t>is that Technology provides a cost-effective way for elderly care facilities and families to ensure the well-being of older adults without sacrificing quality.</a:t>
            </a:r>
          </a:p>
        </p:txBody>
      </p:sp>
    </p:spTree>
    <p:extLst>
      <p:ext uri="{BB962C8B-B14F-4D97-AF65-F5344CB8AC3E}">
        <p14:creationId xmlns:p14="http://schemas.microsoft.com/office/powerpoint/2010/main" val="21599920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Autofit/>
          </a:bodyPr>
          <a:lstStyle/>
          <a:p>
            <a:r>
              <a:rPr lang="en-GB" sz="48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1708533"/>
            <a:ext cx="11836924" cy="4133741"/>
          </a:xfrm>
        </p:spPr>
        <p:txBody>
          <a:bodyPr>
            <a:normAutofit fontScale="92500" lnSpcReduction="10000"/>
          </a:bodyPr>
          <a:lstStyle/>
          <a:p>
            <a:pPr marL="0" indent="0">
              <a:buNone/>
            </a:pPr>
            <a:r>
              <a:rPr lang="en-GB" sz="3000" b="1" dirty="0">
                <a:solidFill>
                  <a:srgbClr val="0070C0"/>
                </a:solidFill>
              </a:rPr>
              <a:t>Social Connectivity and Emotional Support</a:t>
            </a:r>
          </a:p>
          <a:p>
            <a:r>
              <a:rPr lang="en-GB" dirty="0"/>
              <a:t>Companion robots and social apps combat loneliness and isolation, which are common issues among older adults.</a:t>
            </a:r>
          </a:p>
          <a:p>
            <a:pPr marL="0" indent="0">
              <a:buNone/>
            </a:pPr>
            <a:r>
              <a:rPr lang="en-GB" b="1" dirty="0">
                <a:solidFill>
                  <a:srgbClr val="0070C0"/>
                </a:solidFill>
              </a:rPr>
              <a:t>Examples</a:t>
            </a:r>
          </a:p>
          <a:p>
            <a:r>
              <a:rPr lang="en-GB" dirty="0"/>
              <a:t>Robots like Paro (a therapeutic robot designed to comfort older adults) and Pepper (a humanoid robot) engage with patients to alleviate loneliness.</a:t>
            </a:r>
          </a:p>
          <a:p>
            <a:r>
              <a:rPr lang="en-GB" dirty="0"/>
              <a:t>Social platforms like Facebook or WhatsApp allow elderly individuals to maintain contact with family and friends, reducing feelings of isolation.</a:t>
            </a:r>
          </a:p>
          <a:p>
            <a:pPr marL="0" indent="0">
              <a:buNone/>
            </a:pPr>
            <a:r>
              <a:rPr lang="en-GB" dirty="0"/>
              <a:t>The </a:t>
            </a:r>
            <a:r>
              <a:rPr lang="en-GB" b="1" dirty="0">
                <a:solidFill>
                  <a:srgbClr val="0070C0"/>
                </a:solidFill>
              </a:rPr>
              <a:t>benefit</a:t>
            </a:r>
            <a:r>
              <a:rPr lang="en-GB" b="1" dirty="0"/>
              <a:t> </a:t>
            </a:r>
            <a:r>
              <a:rPr lang="en-GB" dirty="0"/>
              <a:t>is that these technologies enhance mental well-being by providing older adults with companionship and maintaining their social networks.</a:t>
            </a:r>
          </a:p>
        </p:txBody>
      </p:sp>
    </p:spTree>
    <p:extLst>
      <p:ext uri="{BB962C8B-B14F-4D97-AF65-F5344CB8AC3E}">
        <p14:creationId xmlns:p14="http://schemas.microsoft.com/office/powerpoint/2010/main" val="27996483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noAutofit/>
          </a:bodyPr>
          <a:lstStyle/>
          <a:p>
            <a:r>
              <a:rPr lang="en-GB" sz="4800" b="1" dirty="0">
                <a:latin typeface="+mn-lt"/>
              </a:rPr>
              <a:t>Key Benefits of Technological Solutions in Elderly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5076" y="1708533"/>
            <a:ext cx="11836924" cy="4133741"/>
          </a:xfrm>
        </p:spPr>
        <p:txBody>
          <a:bodyPr>
            <a:normAutofit fontScale="92500" lnSpcReduction="10000"/>
          </a:bodyPr>
          <a:lstStyle/>
          <a:p>
            <a:pPr marL="0" indent="0">
              <a:buNone/>
            </a:pPr>
            <a:r>
              <a:rPr lang="en-GB" sz="3000" b="1" dirty="0">
                <a:solidFill>
                  <a:srgbClr val="0070C0"/>
                </a:solidFill>
              </a:rPr>
              <a:t>Improved Quality of Life </a:t>
            </a:r>
          </a:p>
          <a:p>
            <a:r>
              <a:rPr lang="en-GB" dirty="0"/>
              <a:t>Technology not only supports the physical health of older adults but also improves their overall quality of life by addressing mental and emotional needs.</a:t>
            </a:r>
          </a:p>
          <a:p>
            <a:pPr marL="0" indent="0">
              <a:buNone/>
            </a:pPr>
            <a:r>
              <a:rPr lang="en-GB" b="1" dirty="0">
                <a:solidFill>
                  <a:srgbClr val="0070C0"/>
                </a:solidFill>
              </a:rPr>
              <a:t>Examples</a:t>
            </a:r>
          </a:p>
          <a:p>
            <a:r>
              <a:rPr lang="en-GB" dirty="0"/>
              <a:t>Digital platforms for cognitive training (e.g., brain games) help maintain cognitive function in older adults.</a:t>
            </a:r>
          </a:p>
          <a:p>
            <a:r>
              <a:rPr lang="en-GB" dirty="0"/>
              <a:t>Music therapy apps and platforms that stream personalized content bring joy and emotional stimulation.</a:t>
            </a:r>
          </a:p>
          <a:p>
            <a:pPr marL="0" indent="0">
              <a:buNone/>
            </a:pPr>
            <a:r>
              <a:rPr lang="en-GB" dirty="0"/>
              <a:t>The </a:t>
            </a:r>
            <a:r>
              <a:rPr lang="en-GB" b="1" dirty="0">
                <a:solidFill>
                  <a:srgbClr val="0070C0"/>
                </a:solidFill>
              </a:rPr>
              <a:t>benefit</a:t>
            </a:r>
            <a:r>
              <a:rPr lang="en-GB" b="1" dirty="0"/>
              <a:t> </a:t>
            </a:r>
            <a:r>
              <a:rPr lang="en-GB" dirty="0"/>
              <a:t>is that by improving mental and emotional health, these technologies contribute to a more holistic approach to elderly care.</a:t>
            </a:r>
          </a:p>
        </p:txBody>
      </p:sp>
    </p:spTree>
    <p:extLst>
      <p:ext uri="{BB962C8B-B14F-4D97-AF65-F5344CB8AC3E}">
        <p14:creationId xmlns:p14="http://schemas.microsoft.com/office/powerpoint/2010/main" val="21694601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Limitations of Technological Solutions</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19" y="1825625"/>
            <a:ext cx="11833781" cy="3575934"/>
          </a:xfrm>
        </p:spPr>
        <p:txBody>
          <a:bodyPr/>
          <a:lstStyle/>
          <a:p>
            <a:pPr marL="0" indent="0">
              <a:buNone/>
            </a:pPr>
            <a:r>
              <a:rPr lang="en-GB" b="1" dirty="0">
                <a:solidFill>
                  <a:srgbClr val="FF0000"/>
                </a:solidFill>
              </a:rPr>
              <a:t>Key Limitations</a:t>
            </a:r>
          </a:p>
          <a:p>
            <a:r>
              <a:rPr lang="en-GB" dirty="0"/>
              <a:t>Digital literacy barriers for older adults.</a:t>
            </a:r>
          </a:p>
          <a:p>
            <a:r>
              <a:rPr lang="en-GB" dirty="0"/>
              <a:t>Over-reliance on technology can reduce human interaction.</a:t>
            </a:r>
          </a:p>
          <a:p>
            <a:r>
              <a:rPr lang="en-GB" dirty="0"/>
              <a:t>High costs of advanced technologies (e.g., companion robots, wearable devices).</a:t>
            </a:r>
          </a:p>
          <a:p>
            <a:pPr marL="0" indent="0">
              <a:buNone/>
            </a:pPr>
            <a:r>
              <a:rPr lang="en-GB" b="1" i="1" dirty="0">
                <a:solidFill>
                  <a:srgbClr val="7030A0"/>
                </a:solidFill>
              </a:rPr>
              <a:t>How do we ensure older adults are not excluded from care because of technology?</a:t>
            </a:r>
          </a:p>
        </p:txBody>
      </p:sp>
    </p:spTree>
    <p:extLst>
      <p:ext uri="{BB962C8B-B14F-4D97-AF65-F5344CB8AC3E}">
        <p14:creationId xmlns:p14="http://schemas.microsoft.com/office/powerpoint/2010/main" val="13536740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mn-lt"/>
              </a:rPr>
              <a:t>Digital Exclusion</a:t>
            </a:r>
          </a:p>
        </p:txBody>
      </p:sp>
      <p:sp>
        <p:nvSpPr>
          <p:cNvPr id="3" name="Content Placeholder 2"/>
          <p:cNvSpPr>
            <a:spLocks noGrp="1"/>
          </p:cNvSpPr>
          <p:nvPr>
            <p:ph idx="1"/>
          </p:nvPr>
        </p:nvSpPr>
        <p:spPr>
          <a:xfrm>
            <a:off x="1188214" y="1864653"/>
            <a:ext cx="8940526" cy="3575934"/>
          </a:xfrm>
        </p:spPr>
        <p:txBody>
          <a:bodyPr/>
          <a:lstStyle/>
          <a:p>
            <a:pPr marL="0" indent="0">
              <a:buNone/>
            </a:pPr>
            <a:r>
              <a:rPr dirty="0"/>
              <a:t>Age UK: 40% of 75+ not online</a:t>
            </a:r>
          </a:p>
          <a:p>
            <a:pPr lvl="1"/>
            <a:r>
              <a:rPr sz="2800" dirty="0"/>
              <a:t>Language </a:t>
            </a:r>
            <a:r>
              <a:rPr lang="en-GB" sz="2800" dirty="0"/>
              <a:t>and</a:t>
            </a:r>
            <a:r>
              <a:rPr sz="2800" dirty="0"/>
              <a:t> sensory barriers</a:t>
            </a:r>
          </a:p>
          <a:p>
            <a:pPr lvl="1"/>
            <a:r>
              <a:rPr sz="2800" dirty="0"/>
              <a:t>Accessibility needs</a:t>
            </a:r>
          </a:p>
          <a:p>
            <a:endParaRPr dirty="0"/>
          </a:p>
          <a:p>
            <a:pPr marL="0" indent="0">
              <a:buNone/>
            </a:pPr>
            <a:r>
              <a:rPr lang="en-GB" i="1" dirty="0">
                <a:solidFill>
                  <a:srgbClr val="7030A0"/>
                </a:solidFill>
              </a:rPr>
              <a:t>Are there sufficient </a:t>
            </a:r>
            <a:r>
              <a:rPr i="1" dirty="0">
                <a:solidFill>
                  <a:srgbClr val="7030A0"/>
                </a:solidFill>
              </a:rPr>
              <a:t>Inclusive strategies?</a:t>
            </a:r>
          </a:p>
        </p:txBody>
      </p:sp>
      <p:pic>
        <p:nvPicPr>
          <p:cNvPr id="5" name="Picture 4" descr="A person and person looking at a computer&#10;&#10;AI-generated content may be incorrect.">
            <a:extLst>
              <a:ext uri="{FF2B5EF4-FFF2-40B4-BE49-F238E27FC236}">
                <a16:creationId xmlns:a16="http://schemas.microsoft.com/office/drawing/2014/main" id="{B152F8AB-0B0F-1472-1D2D-55BFF7CEFC46}"/>
              </a:ext>
            </a:extLst>
          </p:cNvPr>
          <p:cNvPicPr>
            <a:picLocks noChangeAspect="1"/>
          </p:cNvPicPr>
          <p:nvPr/>
        </p:nvPicPr>
        <p:blipFill>
          <a:blip r:embed="rId3">
            <a:extLst>
              <a:ext uri="{837473B0-CC2E-450A-ABE3-18F120FF3D39}">
                <a1611:picAttrSrcUrl xmlns:a1611="http://schemas.microsoft.com/office/drawing/2016/11/main" r:id="rId4"/>
              </a:ext>
            </a:extLst>
          </a:blip>
          <a:srcRect l="11450" r="6985" b="11866"/>
          <a:stretch/>
        </p:blipFill>
        <p:spPr>
          <a:xfrm>
            <a:off x="8216721" y="1690688"/>
            <a:ext cx="3490175" cy="2514163"/>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Digital Inclusion in Older People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358219" y="1825625"/>
            <a:ext cx="11718167" cy="3575934"/>
          </a:xfrm>
        </p:spPr>
        <p:txBody>
          <a:bodyPr>
            <a:normAutofit fontScale="92500"/>
          </a:bodyPr>
          <a:lstStyle/>
          <a:p>
            <a:pPr marL="0" indent="0">
              <a:buNone/>
            </a:pPr>
            <a:r>
              <a:rPr lang="en-GB" sz="4700" dirty="0"/>
              <a:t>Please look at the Age UK Briefing </a:t>
            </a:r>
          </a:p>
          <a:p>
            <a:r>
              <a:rPr lang="en-GB" sz="3900" dirty="0"/>
              <a:t>Facts and figures about digital inclusion and older people</a:t>
            </a:r>
          </a:p>
          <a:p>
            <a:pPr marL="0" indent="0">
              <a:buNone/>
            </a:pPr>
            <a:r>
              <a:rPr lang="en-GB" sz="2600" dirty="0"/>
              <a:t>(you can access this below or through Moodle)</a:t>
            </a:r>
          </a:p>
          <a:p>
            <a:pPr marL="0" indent="0">
              <a:buNone/>
            </a:pPr>
            <a:r>
              <a:rPr lang="en-GB" sz="2800" dirty="0">
                <a:hlinkClick r:id="rId3"/>
              </a:rPr>
              <a:t>https-//www.ageuk.org.uk/globalassets/age-uk/documents/reports-and-publications/reports-and-briefings/active-communities/internet-use-statistics-june-2024.pdf</a:t>
            </a:r>
            <a:endParaRPr lang="en-GB" sz="2800" dirty="0"/>
          </a:p>
          <a:p>
            <a:pPr marL="0" indent="0">
              <a:buNone/>
            </a:pPr>
            <a:r>
              <a:rPr lang="en-GB" sz="3000" i="1" dirty="0">
                <a:solidFill>
                  <a:srgbClr val="7030A0"/>
                </a:solidFill>
              </a:rPr>
              <a:t>What does this tell you about digital inclusion/exclusion in the older population?</a:t>
            </a:r>
          </a:p>
          <a:p>
            <a:pPr marL="0" indent="0">
              <a:buNone/>
            </a:pPr>
            <a:endParaRPr lang="en-GB" dirty="0"/>
          </a:p>
        </p:txBody>
      </p:sp>
      <p:pic>
        <p:nvPicPr>
          <p:cNvPr id="4" name="Picture 3">
            <a:extLst>
              <a:ext uri="{FF2B5EF4-FFF2-40B4-BE49-F238E27FC236}">
                <a16:creationId xmlns:a16="http://schemas.microsoft.com/office/drawing/2014/main" id="{DD494A55-EA4D-8C6D-2F2E-AB5D5F4252D1}"/>
              </a:ext>
            </a:extLst>
          </p:cNvPr>
          <p:cNvPicPr>
            <a:picLocks noChangeAspect="1"/>
          </p:cNvPicPr>
          <p:nvPr/>
        </p:nvPicPr>
        <p:blipFill>
          <a:blip r:embed="rId4"/>
          <a:srcRect l="5948" t="15179" r="12724" b="13258"/>
          <a:stretch/>
        </p:blipFill>
        <p:spPr>
          <a:xfrm>
            <a:off x="10058400" y="1130619"/>
            <a:ext cx="1597572" cy="937165"/>
          </a:xfrm>
          <a:prstGeom prst="rect">
            <a:avLst/>
          </a:prstGeom>
        </p:spPr>
      </p:pic>
    </p:spTree>
    <p:extLst>
      <p:ext uri="{BB962C8B-B14F-4D97-AF65-F5344CB8AC3E}">
        <p14:creationId xmlns:p14="http://schemas.microsoft.com/office/powerpoint/2010/main" val="8396606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Digital Exclusion in Older People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p:txBody>
          <a:bodyPr/>
          <a:lstStyle/>
          <a:p>
            <a:pPr marL="0" indent="0">
              <a:buNone/>
            </a:pPr>
            <a:r>
              <a:rPr lang="en-GB" dirty="0">
                <a:solidFill>
                  <a:srgbClr val="0070C0"/>
                </a:solidFill>
              </a:rPr>
              <a:t>65-70 </a:t>
            </a:r>
            <a:r>
              <a:rPr lang="en-GB" dirty="0"/>
              <a:t>Year Olds</a:t>
            </a:r>
          </a:p>
          <a:p>
            <a:r>
              <a:rPr lang="en-GB" dirty="0"/>
              <a:t>16.3% of people with disabilities have </a:t>
            </a:r>
            <a:r>
              <a:rPr lang="en-GB" b="1" dirty="0"/>
              <a:t>never </a:t>
            </a:r>
            <a:r>
              <a:rPr lang="en-GB" dirty="0"/>
              <a:t>used the internet</a:t>
            </a:r>
          </a:p>
          <a:p>
            <a:r>
              <a:rPr lang="en-GB" dirty="0"/>
              <a:t>8.7% of people without disabilities have </a:t>
            </a:r>
            <a:r>
              <a:rPr lang="en-GB" b="1" dirty="0"/>
              <a:t>never </a:t>
            </a:r>
            <a:r>
              <a:rPr lang="en-GB" dirty="0"/>
              <a:t>used the internet</a:t>
            </a:r>
          </a:p>
          <a:p>
            <a:pPr marL="0" indent="0">
              <a:buNone/>
            </a:pPr>
            <a:r>
              <a:rPr lang="en-GB" dirty="0"/>
              <a:t>Over </a:t>
            </a:r>
            <a:r>
              <a:rPr lang="en-GB" b="1" dirty="0">
                <a:solidFill>
                  <a:srgbClr val="0070C0"/>
                </a:solidFill>
              </a:rPr>
              <a:t>75’s</a:t>
            </a:r>
          </a:p>
          <a:p>
            <a:r>
              <a:rPr lang="en-GB" dirty="0"/>
              <a:t>44.6% of people with disabilities have never used the internet</a:t>
            </a:r>
          </a:p>
          <a:p>
            <a:r>
              <a:rPr lang="en-GB" dirty="0"/>
              <a:t>32.2% of people without disabilities have never used the internet</a:t>
            </a:r>
          </a:p>
          <a:p>
            <a:pPr marL="0" indent="0">
              <a:buNone/>
            </a:pPr>
            <a:r>
              <a:rPr lang="en-GB" sz="2000" dirty="0"/>
              <a:t>(ONS, 2021)</a:t>
            </a:r>
          </a:p>
        </p:txBody>
      </p:sp>
      <p:pic>
        <p:nvPicPr>
          <p:cNvPr id="7" name="Picture 6">
            <a:extLst>
              <a:ext uri="{FF2B5EF4-FFF2-40B4-BE49-F238E27FC236}">
                <a16:creationId xmlns:a16="http://schemas.microsoft.com/office/drawing/2014/main" id="{314E9AB8-F8E8-3BB7-2BE8-230910E26729}"/>
              </a:ext>
            </a:extLst>
          </p:cNvPr>
          <p:cNvPicPr>
            <a:picLocks noChangeAspect="1"/>
          </p:cNvPicPr>
          <p:nvPr/>
        </p:nvPicPr>
        <p:blipFill>
          <a:blip r:embed="rId3"/>
          <a:srcRect l="12653" t="1990" b="12239"/>
          <a:stretch/>
        </p:blipFill>
        <p:spPr>
          <a:xfrm>
            <a:off x="10018932" y="692861"/>
            <a:ext cx="1949016" cy="1913862"/>
          </a:xfrm>
          <a:prstGeom prst="rect">
            <a:avLst/>
          </a:prstGeom>
        </p:spPr>
      </p:pic>
    </p:spTree>
    <p:extLst>
      <p:ext uri="{BB962C8B-B14F-4D97-AF65-F5344CB8AC3E}">
        <p14:creationId xmlns:p14="http://schemas.microsoft.com/office/powerpoint/2010/main" val="36393868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224118" y="37141"/>
            <a:ext cx="11481847" cy="1325563"/>
          </a:xfrm>
        </p:spPr>
        <p:txBody>
          <a:bodyPr/>
          <a:lstStyle/>
          <a:p>
            <a:pPr algn="ctr"/>
            <a:r>
              <a:rPr lang="en-GB" b="1" dirty="0">
                <a:latin typeface="+mn-lt"/>
              </a:rPr>
              <a:t>Limitations of Technological Solutions</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24118" y="897146"/>
            <a:ext cx="11824446" cy="3575934"/>
          </a:xfrm>
        </p:spPr>
        <p:txBody>
          <a:bodyPr>
            <a:noAutofit/>
          </a:bodyPr>
          <a:lstStyle/>
          <a:p>
            <a:pPr marL="0" indent="0">
              <a:buNone/>
            </a:pPr>
            <a:endParaRPr lang="en-GB" b="1" dirty="0"/>
          </a:p>
          <a:p>
            <a:r>
              <a:rPr lang="en-GB" dirty="0"/>
              <a:t>Digital literacy barriers and accessibility for older adults.</a:t>
            </a:r>
          </a:p>
          <a:p>
            <a:r>
              <a:rPr lang="en-GB" dirty="0"/>
              <a:t>High costs of advanced technologies (e.g., companion robots, wearables).</a:t>
            </a:r>
          </a:p>
          <a:p>
            <a:r>
              <a:rPr lang="en-GB" dirty="0"/>
              <a:t>Over-reliance on technology can reduce human interaction</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(could lead to loneliness and isolation?)</a:t>
            </a:r>
            <a:endParaRPr lang="en-GB" dirty="0"/>
          </a:p>
          <a:p>
            <a:r>
              <a:rPr lang="en-GB" dirty="0"/>
              <a:t>Privacy and security concerns.</a:t>
            </a:r>
          </a:p>
          <a:p>
            <a:r>
              <a:rPr lang="en-GB" dirty="0"/>
              <a:t>Technological Failures and Reliability Issues.</a:t>
            </a:r>
          </a:p>
          <a:p>
            <a:r>
              <a:rPr lang="en-GB" dirty="0"/>
              <a:t>Ethical Concerns- Autonomy vs. Safety</a:t>
            </a:r>
          </a:p>
          <a:p>
            <a:pPr marL="0" indent="0">
              <a:buNone/>
            </a:pPr>
            <a:r>
              <a:rPr lang="en-GB" b="1" dirty="0">
                <a:solidFill>
                  <a:srgbClr val="7030A0"/>
                </a:solidFill>
              </a:rPr>
              <a:t>How do we ensure older adults are not excluded from care because of technology?</a:t>
            </a:r>
          </a:p>
        </p:txBody>
      </p:sp>
    </p:spTree>
    <p:extLst>
      <p:ext uri="{BB962C8B-B14F-4D97-AF65-F5344CB8AC3E}">
        <p14:creationId xmlns:p14="http://schemas.microsoft.com/office/powerpoint/2010/main" val="23913788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b="1" dirty="0">
                <a:latin typeface="+mn-lt"/>
              </a:rPr>
              <a:t>Activity 2: Technology Pitch Challenge</a:t>
            </a:r>
          </a:p>
        </p:txBody>
      </p:sp>
      <p:sp>
        <p:nvSpPr>
          <p:cNvPr id="3" name="Content Placeholder 2"/>
          <p:cNvSpPr>
            <a:spLocks noGrp="1"/>
          </p:cNvSpPr>
          <p:nvPr>
            <p:ph idx="1"/>
          </p:nvPr>
        </p:nvSpPr>
        <p:spPr>
          <a:xfrm>
            <a:off x="1109003" y="1871321"/>
            <a:ext cx="9441766" cy="4445073"/>
          </a:xfrm>
        </p:spPr>
        <p:txBody>
          <a:bodyPr>
            <a:normAutofit/>
          </a:bodyPr>
          <a:lstStyle/>
          <a:p>
            <a:pPr marL="0" indent="0">
              <a:buNone/>
            </a:pPr>
            <a:r>
              <a:rPr lang="en-GB" sz="3600" b="1" dirty="0">
                <a:solidFill>
                  <a:srgbClr val="0070C0"/>
                </a:solidFill>
              </a:rPr>
              <a:t>In groups- </a:t>
            </a:r>
            <a:r>
              <a:rPr sz="3600" b="1" dirty="0">
                <a:solidFill>
                  <a:srgbClr val="0070C0"/>
                </a:solidFill>
              </a:rPr>
              <a:t>Design a NEW tech for older persons.</a:t>
            </a:r>
            <a:endParaRPr lang="en-GB" sz="3600" b="1" dirty="0">
              <a:solidFill>
                <a:srgbClr val="0070C0"/>
              </a:solidFill>
            </a:endParaRPr>
          </a:p>
          <a:p>
            <a:pPr marL="0" indent="0">
              <a:buNone/>
            </a:pPr>
            <a:endParaRPr sz="3200" b="1" dirty="0">
              <a:solidFill>
                <a:srgbClr val="0070C0"/>
              </a:solidFill>
            </a:endParaRPr>
          </a:p>
          <a:p>
            <a:pPr lvl="1"/>
            <a:r>
              <a:rPr sz="2800" dirty="0"/>
              <a:t>Include: name, empowerment, ethics, inclusion.</a:t>
            </a:r>
          </a:p>
          <a:p>
            <a:pPr lvl="1"/>
            <a:r>
              <a:rPr lang="en-GB" sz="2800" dirty="0"/>
              <a:t>Look at potential barriers to its success and propose possible solutions</a:t>
            </a:r>
            <a:endParaRPr sz="2800" dirty="0"/>
          </a:p>
          <a:p>
            <a:pPr lvl="1"/>
            <a:r>
              <a:rPr sz="2800" dirty="0"/>
              <a:t>Pitch in 2 mins per group + feedback.</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EXAMPLE-</a:t>
            </a:r>
            <a:br>
              <a:rPr lang="en-GB" b="1" dirty="0">
                <a:latin typeface="+mn-lt"/>
              </a:rPr>
            </a:br>
            <a:r>
              <a:rPr lang="en-GB" b="1" dirty="0">
                <a:latin typeface="+mn-lt"/>
              </a:rPr>
              <a:t>The Use of GPS Tracking in Dementia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852205" y="2078843"/>
            <a:ext cx="10303475" cy="3575934"/>
          </a:xfrm>
        </p:spPr>
        <p:txBody>
          <a:bodyPr/>
          <a:lstStyle/>
          <a:p>
            <a:pPr marL="0" indent="0">
              <a:buNone/>
            </a:pPr>
            <a:r>
              <a:rPr lang="en-GB" sz="3200" b="1" dirty="0"/>
              <a:t>What is GPS Tracking?</a:t>
            </a:r>
          </a:p>
          <a:p>
            <a:r>
              <a:rPr lang="en-GB" b="1" dirty="0">
                <a:solidFill>
                  <a:srgbClr val="7030A0"/>
                </a:solidFill>
              </a:rPr>
              <a:t>GPS</a:t>
            </a:r>
            <a:r>
              <a:rPr lang="en-GB" dirty="0"/>
              <a:t> (Global Positioning System) tracking is a technology used to monitor the real-time location of an individual or object. </a:t>
            </a:r>
          </a:p>
          <a:p>
            <a:r>
              <a:rPr lang="en-GB" dirty="0"/>
              <a:t>For dementia patients, </a:t>
            </a:r>
            <a:r>
              <a:rPr lang="en-GB" b="1" dirty="0">
                <a:solidFill>
                  <a:srgbClr val="7030A0"/>
                </a:solidFill>
              </a:rPr>
              <a:t>wearable devices </a:t>
            </a:r>
            <a:r>
              <a:rPr lang="en-GB" dirty="0"/>
              <a:t>(e.g., watches, bracelets) equipped with GPS allow caregivers to track their movements</a:t>
            </a:r>
          </a:p>
        </p:txBody>
      </p:sp>
    </p:spTree>
    <p:extLst>
      <p:ext uri="{BB962C8B-B14F-4D97-AF65-F5344CB8AC3E}">
        <p14:creationId xmlns:p14="http://schemas.microsoft.com/office/powerpoint/2010/main" val="26345801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The Use of GPS Tracking in Dementia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p:txBody>
          <a:bodyPr/>
          <a:lstStyle/>
          <a:p>
            <a:pPr marL="0" indent="0">
              <a:buNone/>
            </a:pPr>
            <a:r>
              <a:rPr lang="en-GB" b="1" dirty="0"/>
              <a:t>GPS Tracking – Purpose in Dementia Care</a:t>
            </a:r>
          </a:p>
          <a:p>
            <a:pPr marL="0" indent="0">
              <a:buNone/>
            </a:pPr>
            <a:r>
              <a:rPr lang="en-GB" b="1" dirty="0">
                <a:solidFill>
                  <a:srgbClr val="7030A0"/>
                </a:solidFill>
              </a:rPr>
              <a:t>Safety- </a:t>
            </a:r>
            <a:r>
              <a:rPr lang="en-GB" dirty="0"/>
              <a:t>GPS tracking is used primarily to ensure the safety of people with dementia who may wander and become lost, a common behaviour associated with dementia as it becomes more advanced.</a:t>
            </a:r>
          </a:p>
          <a:p>
            <a:pPr marL="0" indent="0">
              <a:buNone/>
            </a:pPr>
            <a:r>
              <a:rPr lang="en-GB" b="1" dirty="0">
                <a:solidFill>
                  <a:srgbClr val="7030A0"/>
                </a:solidFill>
              </a:rPr>
              <a:t>Real-time Alerts- </a:t>
            </a:r>
            <a:r>
              <a:rPr lang="en-GB" dirty="0"/>
              <a:t>Caregivers can set "safe zones" and receive alerts if the person leaves the designated area.</a:t>
            </a:r>
          </a:p>
        </p:txBody>
      </p:sp>
    </p:spTree>
    <p:extLst>
      <p:ext uri="{BB962C8B-B14F-4D97-AF65-F5344CB8AC3E}">
        <p14:creationId xmlns:p14="http://schemas.microsoft.com/office/powerpoint/2010/main" val="608223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The Use of GPS Tracking in Dementia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705061" y="1690688"/>
            <a:ext cx="10541009" cy="3575934"/>
          </a:xfrm>
        </p:spPr>
        <p:txBody>
          <a:bodyPr>
            <a:normAutofit/>
          </a:bodyPr>
          <a:lstStyle/>
          <a:p>
            <a:pPr marL="0" indent="0">
              <a:buNone/>
            </a:pPr>
            <a:r>
              <a:rPr lang="en-GB" b="1" dirty="0"/>
              <a:t>Benefits- </a:t>
            </a:r>
          </a:p>
          <a:p>
            <a:pPr marL="0" indent="0">
              <a:buNone/>
            </a:pPr>
            <a:r>
              <a:rPr lang="en-GB" b="1" dirty="0">
                <a:solidFill>
                  <a:srgbClr val="7030A0"/>
                </a:solidFill>
              </a:rPr>
              <a:t>Improved Safety- </a:t>
            </a:r>
            <a:r>
              <a:rPr lang="en-GB" dirty="0"/>
              <a:t>Enables quick intervention if a patient is at risk, reducing incidents of wandering and the danger of injury or getting lost.</a:t>
            </a:r>
          </a:p>
          <a:p>
            <a:pPr marL="0" indent="0">
              <a:buNone/>
            </a:pPr>
            <a:r>
              <a:rPr lang="en-GB" b="1" dirty="0">
                <a:solidFill>
                  <a:srgbClr val="7030A0"/>
                </a:solidFill>
              </a:rPr>
              <a:t>Peace of Mind for Families- </a:t>
            </a:r>
            <a:r>
              <a:rPr lang="en-GB" dirty="0"/>
              <a:t>Families and caregivers are reassured knowing they can monitor the patient's movements remotely.</a:t>
            </a:r>
          </a:p>
          <a:p>
            <a:pPr marL="0" indent="0">
              <a:buNone/>
            </a:pPr>
            <a:r>
              <a:rPr lang="en-GB" b="1" dirty="0">
                <a:solidFill>
                  <a:srgbClr val="7030A0"/>
                </a:solidFill>
              </a:rPr>
              <a:t>Increased Independence- </a:t>
            </a:r>
            <a:r>
              <a:rPr lang="en-GB" dirty="0"/>
              <a:t>Allows people with dementia more freedom to move within monitored areas rather than being physically restricted.</a:t>
            </a:r>
          </a:p>
        </p:txBody>
      </p:sp>
    </p:spTree>
    <p:extLst>
      <p:ext uri="{BB962C8B-B14F-4D97-AF65-F5344CB8AC3E}">
        <p14:creationId xmlns:p14="http://schemas.microsoft.com/office/powerpoint/2010/main" val="10562512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p:txBody>
          <a:bodyPr/>
          <a:lstStyle/>
          <a:p>
            <a:pPr algn="ctr"/>
            <a:r>
              <a:rPr lang="en-GB" b="1" dirty="0">
                <a:latin typeface="+mn-lt"/>
              </a:rPr>
              <a:t>The Use of GPS Tracking in Dementia Care</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705061" y="1690688"/>
            <a:ext cx="10541009" cy="3575934"/>
          </a:xfrm>
        </p:spPr>
        <p:txBody>
          <a:bodyPr>
            <a:normAutofit lnSpcReduction="10000"/>
          </a:bodyPr>
          <a:lstStyle/>
          <a:p>
            <a:pPr marL="0" indent="0">
              <a:buNone/>
            </a:pPr>
            <a:r>
              <a:rPr lang="en-GB" b="1" dirty="0"/>
              <a:t>Ethical Concerns</a:t>
            </a:r>
          </a:p>
          <a:p>
            <a:pPr marL="0" indent="0">
              <a:buNone/>
            </a:pPr>
            <a:r>
              <a:rPr lang="en-GB" b="1" dirty="0">
                <a:solidFill>
                  <a:srgbClr val="7030A0"/>
                </a:solidFill>
              </a:rPr>
              <a:t>Autonomy vs. Safety- </a:t>
            </a:r>
            <a:r>
              <a:rPr lang="en-GB" dirty="0"/>
              <a:t>Is it ethical to track someone without their explicit consent? Does the technology infringe on the patient's freedom?</a:t>
            </a:r>
          </a:p>
          <a:p>
            <a:pPr marL="0" indent="0">
              <a:buNone/>
            </a:pPr>
            <a:r>
              <a:rPr lang="en-GB" b="1" dirty="0">
                <a:solidFill>
                  <a:srgbClr val="7030A0"/>
                </a:solidFill>
              </a:rPr>
              <a:t>Privacy- </a:t>
            </a:r>
            <a:r>
              <a:rPr lang="en-GB" dirty="0"/>
              <a:t>Continuous monitoring raises concerns about the right to privacy for patients who may not fully understand the technology.</a:t>
            </a:r>
          </a:p>
          <a:p>
            <a:pPr marL="0" indent="0">
              <a:buNone/>
            </a:pPr>
            <a:r>
              <a:rPr lang="en-GB" b="1" dirty="0">
                <a:solidFill>
                  <a:srgbClr val="7030A0"/>
                </a:solidFill>
              </a:rPr>
              <a:t>Informed Consent- </a:t>
            </a:r>
            <a:r>
              <a:rPr lang="en-GB" dirty="0"/>
              <a:t>Can dementia patients truly give consent to be tracked, or should the decision be made by caregivers and family members?</a:t>
            </a:r>
          </a:p>
        </p:txBody>
      </p:sp>
    </p:spTree>
    <p:extLst>
      <p:ext uri="{BB962C8B-B14F-4D97-AF65-F5344CB8AC3E}">
        <p14:creationId xmlns:p14="http://schemas.microsoft.com/office/powerpoint/2010/main" val="26499603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66EA4E7A-4771-EB9F-0386-AE54604EED3B}"/>
              </a:ext>
            </a:extLst>
          </p:cNvPr>
          <p:cNvSpPr>
            <a:spLocks noGrp="1"/>
          </p:cNvSpPr>
          <p:nvPr>
            <p:ph type="title"/>
          </p:nvPr>
        </p:nvSpPr>
        <p:spPr>
          <a:xfrm>
            <a:off x="358219" y="365125"/>
            <a:ext cx="11481847" cy="1325563"/>
          </a:xfrm>
        </p:spPr>
        <p:txBody>
          <a:bodyPr/>
          <a:lstStyle/>
          <a:p>
            <a:r>
              <a:rPr lang="en-US" b="1" dirty="0">
                <a:latin typeface="+mn-lt"/>
              </a:rPr>
              <a:t>How is Health Care Data Shared?</a:t>
            </a:r>
          </a:p>
        </p:txBody>
      </p:sp>
      <p:sp>
        <p:nvSpPr>
          <p:cNvPr id="10" name="Content Placeholder 2">
            <a:extLst>
              <a:ext uri="{FF2B5EF4-FFF2-40B4-BE49-F238E27FC236}">
                <a16:creationId xmlns:a16="http://schemas.microsoft.com/office/drawing/2014/main" id="{A1BB4DEB-CBD2-A491-B214-2FAE4361FE9F}"/>
              </a:ext>
            </a:extLst>
          </p:cNvPr>
          <p:cNvSpPr>
            <a:spLocks noGrp="1"/>
          </p:cNvSpPr>
          <p:nvPr>
            <p:ph idx="1"/>
          </p:nvPr>
        </p:nvSpPr>
        <p:spPr>
          <a:xfrm>
            <a:off x="358219" y="1825625"/>
            <a:ext cx="11481847" cy="3575934"/>
          </a:xfrm>
        </p:spPr>
        <p:txBody>
          <a:bodyPr/>
          <a:lstStyle/>
          <a:p>
            <a:r>
              <a:rPr lang="en-US" dirty="0"/>
              <a:t>The following slides show how healthcare data travels from patient facing devices to Health Care Providers</a:t>
            </a:r>
          </a:p>
          <a:p>
            <a:r>
              <a:rPr lang="en-US" dirty="0"/>
              <a:t>Consider the steps this goes through</a:t>
            </a:r>
          </a:p>
          <a:p>
            <a:r>
              <a:rPr lang="en-US" dirty="0"/>
              <a:t>Do you think this system is completely safe</a:t>
            </a:r>
          </a:p>
          <a:p>
            <a:endParaRPr lang="en-US" dirty="0"/>
          </a:p>
          <a:p>
            <a:pPr marL="0" indent="0">
              <a:buNone/>
            </a:pPr>
            <a:r>
              <a:rPr lang="en-US" sz="3200" i="1" dirty="0">
                <a:solidFill>
                  <a:srgbClr val="7030A0"/>
                </a:solidFill>
              </a:rPr>
              <a:t>Discuss at the end of the session</a:t>
            </a:r>
          </a:p>
        </p:txBody>
      </p:sp>
    </p:spTree>
    <p:extLst>
      <p:ext uri="{BB962C8B-B14F-4D97-AF65-F5344CB8AC3E}">
        <p14:creationId xmlns:p14="http://schemas.microsoft.com/office/powerpoint/2010/main" val="3896532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Placeholder 2">
            <a:extLst>
              <a:ext uri="{FF2B5EF4-FFF2-40B4-BE49-F238E27FC236}">
                <a16:creationId xmlns:a16="http://schemas.microsoft.com/office/drawing/2014/main" id="{89208704-77B7-89FE-B466-1F02A2D022A7}"/>
              </a:ext>
            </a:extLst>
          </p:cNvPr>
          <p:cNvPicPr>
            <a:picLocks noGrp="1" noChangeAspect="1"/>
          </p:cNvPicPr>
          <p:nvPr>
            <p:ph type="pic" sz="quarter" idx="11"/>
          </p:nvPr>
        </p:nvPicPr>
        <p:blipFill>
          <a:blip r:embed="rId3"/>
          <a:srcRect l="5801" t="1932" r="5684" b="-386"/>
          <a:stretch/>
        </p:blipFill>
        <p:spPr>
          <a:xfrm>
            <a:off x="2165131" y="1200329"/>
            <a:ext cx="8019393" cy="5580992"/>
          </a:xfrm>
          <a:prstGeom prst="rect">
            <a:avLst/>
          </a:prstGeom>
        </p:spPr>
      </p:pic>
      <p:sp>
        <p:nvSpPr>
          <p:cNvPr id="5" name="TextBox 4">
            <a:extLst>
              <a:ext uri="{FF2B5EF4-FFF2-40B4-BE49-F238E27FC236}">
                <a16:creationId xmlns:a16="http://schemas.microsoft.com/office/drawing/2014/main" id="{2A0280EC-4FDF-F5AA-EC39-D33C5730D4F2}"/>
              </a:ext>
            </a:extLst>
          </p:cNvPr>
          <p:cNvSpPr txBox="1"/>
          <p:nvPr/>
        </p:nvSpPr>
        <p:spPr>
          <a:xfrm>
            <a:off x="1037617" y="0"/>
            <a:ext cx="10116765" cy="1200329"/>
          </a:xfrm>
          <a:prstGeom prst="rect">
            <a:avLst/>
          </a:prstGeom>
          <a:noFill/>
        </p:spPr>
        <p:txBody>
          <a:bodyPr wrap="square">
            <a:spAutoFit/>
          </a:bodyPr>
          <a:lstStyle/>
          <a:p>
            <a:pPr algn="ctr"/>
            <a:r>
              <a:rPr kumimoji="0" lang="en-GB" sz="3600" b="1" i="0" u="none" strike="noStrike" kern="1200" cap="none" spc="0" normalizeH="0" baseline="0" noProof="0" dirty="0">
                <a:ln>
                  <a:noFill/>
                </a:ln>
                <a:solidFill>
                  <a:prstClr val="black"/>
                </a:solidFill>
                <a:effectLst/>
                <a:uLnTx/>
                <a:uFillTx/>
                <a:latin typeface="Calibri" panose="020F0502020204030204"/>
                <a:ea typeface="+mj-ea"/>
                <a:cs typeface="+mj-cs"/>
              </a:rPr>
              <a:t>The Flow of Health Data from Devices to Healthcare Providers (HCP’s)</a:t>
            </a:r>
            <a:endParaRPr lang="en-GB" dirty="0"/>
          </a:p>
        </p:txBody>
      </p:sp>
    </p:spTree>
    <p:extLst>
      <p:ext uri="{BB962C8B-B14F-4D97-AF65-F5344CB8AC3E}">
        <p14:creationId xmlns:p14="http://schemas.microsoft.com/office/powerpoint/2010/main" val="35267883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298515" y="1055166"/>
            <a:ext cx="11594969" cy="1325563"/>
          </a:xfrm>
        </p:spPr>
        <p:txBody>
          <a:bodyPr vert="horz" lIns="91440" tIns="45720" rIns="91440" bIns="45720" rtlCol="0" anchor="ctr">
            <a:normAutofit/>
          </a:bodyPr>
          <a:lstStyle/>
          <a:p>
            <a:r>
              <a:rPr lang="en-US" b="1" kern="1200" dirty="0">
                <a:latin typeface="+mn-lt"/>
              </a:rPr>
              <a:t>The Flow of Health Data from Devices to HCP’s</a:t>
            </a:r>
          </a:p>
        </p:txBody>
      </p:sp>
      <p:graphicFrame>
        <p:nvGraphicFramePr>
          <p:cNvPr id="5" name="Content Placeholder 2">
            <a:extLst>
              <a:ext uri="{FF2B5EF4-FFF2-40B4-BE49-F238E27FC236}">
                <a16:creationId xmlns:a16="http://schemas.microsoft.com/office/drawing/2014/main" id="{1DA58AC8-68DC-FDB0-795A-813796516182}"/>
              </a:ext>
            </a:extLst>
          </p:cNvPr>
          <p:cNvGraphicFramePr>
            <a:graphicFrameLocks noGrp="1"/>
          </p:cNvGraphicFramePr>
          <p:nvPr>
            <p:ph idx="1"/>
            <p:extLst>
              <p:ext uri="{D42A27DB-BD31-4B8C-83A1-F6EECF244321}">
                <p14:modId xmlns:p14="http://schemas.microsoft.com/office/powerpoint/2010/main" val="531504070"/>
              </p:ext>
            </p:extLst>
          </p:nvPr>
        </p:nvGraphicFramePr>
        <p:xfrm>
          <a:off x="168813" y="2138290"/>
          <a:ext cx="11727814" cy="4394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62792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6284" y="1150440"/>
            <a:ext cx="11890343" cy="1325563"/>
          </a:xfrm>
        </p:spPr>
        <p:txBody>
          <a:bodyPr vert="horz" lIns="91440" tIns="45720" rIns="91440" bIns="45720" rtlCol="0" anchor="ctr">
            <a:normAutofit/>
          </a:bodyPr>
          <a:lstStyle/>
          <a:p>
            <a:r>
              <a:rPr lang="en-US" b="1" kern="1200" dirty="0">
                <a:latin typeface="+mn-lt"/>
              </a:rPr>
              <a:t>The Flow of Health Data from Devices to HC</a:t>
            </a:r>
            <a:r>
              <a:rPr lang="en-US" b="1" dirty="0">
                <a:latin typeface="+mn-lt"/>
              </a:rPr>
              <a:t>P’s</a:t>
            </a:r>
            <a:r>
              <a:rPr lang="en-US" b="1" kern="1200" dirty="0">
                <a:latin typeface="+mn-lt"/>
              </a:rPr>
              <a:t>. </a:t>
            </a:r>
          </a:p>
        </p:txBody>
      </p:sp>
      <p:graphicFrame>
        <p:nvGraphicFramePr>
          <p:cNvPr id="5" name="Content Placeholder 2">
            <a:extLst>
              <a:ext uri="{FF2B5EF4-FFF2-40B4-BE49-F238E27FC236}">
                <a16:creationId xmlns:a16="http://schemas.microsoft.com/office/drawing/2014/main" id="{76075C17-6AB0-2623-C037-7FA1D29A6EE3}"/>
              </a:ext>
            </a:extLst>
          </p:cNvPr>
          <p:cNvGraphicFramePr>
            <a:graphicFrameLocks noGrp="1"/>
          </p:cNvGraphicFramePr>
          <p:nvPr>
            <p:ph idx="1"/>
            <p:extLst>
              <p:ext uri="{D42A27DB-BD31-4B8C-83A1-F6EECF244321}">
                <p14:modId xmlns:p14="http://schemas.microsoft.com/office/powerpoint/2010/main" val="3950174999"/>
              </p:ext>
            </p:extLst>
          </p:nvPr>
        </p:nvGraphicFramePr>
        <p:xfrm>
          <a:off x="150828" y="2025748"/>
          <a:ext cx="11890343" cy="4507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14985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b="1" dirty="0">
                <a:latin typeface="+mn-lt"/>
              </a:rPr>
              <a:t>Summary</a:t>
            </a:r>
          </a:p>
        </p:txBody>
      </p:sp>
      <p:sp>
        <p:nvSpPr>
          <p:cNvPr id="3" name="Content Placeholder 2"/>
          <p:cNvSpPr>
            <a:spLocks noGrp="1"/>
          </p:cNvSpPr>
          <p:nvPr>
            <p:ph idx="1"/>
          </p:nvPr>
        </p:nvSpPr>
        <p:spPr>
          <a:xfrm>
            <a:off x="519953" y="2149182"/>
            <a:ext cx="11044517" cy="3575934"/>
          </a:xfrm>
        </p:spPr>
        <p:txBody>
          <a:bodyPr>
            <a:normAutofit/>
          </a:bodyPr>
          <a:lstStyle/>
          <a:p>
            <a:r>
              <a:rPr sz="3600" dirty="0"/>
              <a:t>Tech</a:t>
            </a:r>
            <a:r>
              <a:rPr lang="en-GB" sz="3600" dirty="0" err="1"/>
              <a:t>nology</a:t>
            </a:r>
            <a:r>
              <a:rPr sz="3600" dirty="0"/>
              <a:t> empowers but must be inclusive and ethical</a:t>
            </a:r>
          </a:p>
          <a:p>
            <a:r>
              <a:rPr sz="3600" dirty="0"/>
              <a:t>Theories enrich critique</a:t>
            </a:r>
          </a:p>
          <a:p>
            <a:r>
              <a:rPr sz="3600" dirty="0"/>
              <a:t>Link to policy for real-world relevance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0E8C-B25B-4471-C998-A4CFF59F1998}"/>
              </a:ext>
            </a:extLst>
          </p:cNvPr>
          <p:cNvSpPr>
            <a:spLocks noGrp="1"/>
          </p:cNvSpPr>
          <p:nvPr>
            <p:ph type="title"/>
          </p:nvPr>
        </p:nvSpPr>
        <p:spPr>
          <a:xfrm>
            <a:off x="232094" y="0"/>
            <a:ext cx="11481847" cy="1325563"/>
          </a:xfrm>
        </p:spPr>
        <p:txBody>
          <a:bodyPr/>
          <a:lstStyle/>
          <a:p>
            <a:r>
              <a:rPr lang="en-GB" b="1" dirty="0">
                <a:latin typeface="+mn-lt"/>
              </a:rPr>
              <a:t>Reference List</a:t>
            </a:r>
          </a:p>
        </p:txBody>
      </p:sp>
      <p:sp>
        <p:nvSpPr>
          <p:cNvPr id="3" name="Content Placeholder 2">
            <a:extLst>
              <a:ext uri="{FF2B5EF4-FFF2-40B4-BE49-F238E27FC236}">
                <a16:creationId xmlns:a16="http://schemas.microsoft.com/office/drawing/2014/main" id="{CC0CF25D-2CCA-719C-6DDF-9948BD414816}"/>
              </a:ext>
            </a:extLst>
          </p:cNvPr>
          <p:cNvSpPr>
            <a:spLocks noGrp="1"/>
          </p:cNvSpPr>
          <p:nvPr>
            <p:ph idx="1"/>
          </p:nvPr>
        </p:nvSpPr>
        <p:spPr>
          <a:xfrm>
            <a:off x="232094" y="995082"/>
            <a:ext cx="11419093" cy="4647310"/>
          </a:xfrm>
        </p:spPr>
        <p:txBody>
          <a:bodyPr>
            <a:normAutofit fontScale="47500" lnSpcReduction="20000"/>
          </a:bodyPr>
          <a:lstStyle/>
          <a:p>
            <a:pPr>
              <a:lnSpc>
                <a:spcPct val="170000"/>
              </a:lnSpc>
              <a:spcAft>
                <a:spcPts val="800"/>
              </a:spcAft>
            </a:pPr>
            <a:r>
              <a:rPr lang="en-GB" sz="2800" kern="100" dirty="0">
                <a:effectLst/>
                <a:latin typeface="Aptos" panose="020B0004020202020204" pitchFamily="34" charset="0"/>
                <a:ea typeface="DengXian" panose="02010600030101010101" pitchFamily="2" charset="-122"/>
                <a:cs typeface="Arial" panose="020B0604020202020204" pitchFamily="34" charset="0"/>
              </a:rPr>
              <a:t>Age UK (2024) </a:t>
            </a:r>
            <a:r>
              <a:rPr lang="en-GB" sz="2800" i="1" kern="100" dirty="0">
                <a:effectLst/>
                <a:latin typeface="Aptos" panose="020B0004020202020204" pitchFamily="34" charset="0"/>
                <a:ea typeface="DengXian" panose="02010600030101010101" pitchFamily="2" charset="-122"/>
                <a:cs typeface="Arial" panose="020B0604020202020204" pitchFamily="34" charset="0"/>
              </a:rPr>
              <a:t>Facts and figures about digital inclusion and older people</a:t>
            </a:r>
            <a:r>
              <a:rPr lang="en-GB" sz="2800" kern="100" dirty="0">
                <a:effectLst/>
                <a:latin typeface="Aptos" panose="020B0004020202020204" pitchFamily="34" charset="0"/>
                <a:ea typeface="DengXian" panose="02010600030101010101" pitchFamily="2" charset="-122"/>
                <a:cs typeface="Arial" panose="020B0604020202020204" pitchFamily="34" charset="0"/>
              </a:rPr>
              <a:t>. Available at: </a:t>
            </a:r>
            <a:r>
              <a:rPr lang="en-GB" sz="2800" u="sng" kern="100" dirty="0">
                <a:solidFill>
                  <a:srgbClr val="467886"/>
                </a:solidFill>
                <a:effectLst/>
                <a:latin typeface="Aptos" panose="020B0004020202020204" pitchFamily="34" charset="0"/>
                <a:ea typeface="DengXian" panose="02010600030101010101" pitchFamily="2" charset="-122"/>
                <a:cs typeface="Arial" panose="020B0604020202020204" pitchFamily="34" charset="0"/>
                <a:hlinkClick r:id="rId2"/>
              </a:rPr>
              <a:t>https://www.ageuk.org.uk/globalassets/age-uk/documents/reports-and-publications/reports-and-briefings/active-communities/internet-use-statistics-june-2024.pdf</a:t>
            </a:r>
            <a:r>
              <a:rPr lang="en-GB" sz="2800" kern="100" dirty="0">
                <a:effectLst/>
                <a:latin typeface="Aptos" panose="020B0004020202020204" pitchFamily="34" charset="0"/>
                <a:ea typeface="DengXian" panose="02010600030101010101" pitchFamily="2" charset="-122"/>
                <a:cs typeface="Arial" panose="020B0604020202020204" pitchFamily="34" charset="0"/>
              </a:rPr>
              <a:t> (Accessed: </a:t>
            </a:r>
            <a:r>
              <a:rPr lang="en-GB" kern="100" dirty="0">
                <a:latin typeface="Aptos" panose="020B0004020202020204" pitchFamily="34" charset="0"/>
                <a:ea typeface="DengXian" panose="02010600030101010101" pitchFamily="2" charset="-122"/>
                <a:cs typeface="Arial" panose="020B0604020202020204" pitchFamily="34" charset="0"/>
              </a:rPr>
              <a:t>23 October</a:t>
            </a:r>
            <a:r>
              <a:rPr lang="en-GB" sz="2800" kern="100" dirty="0">
                <a:effectLst/>
                <a:latin typeface="Aptos" panose="020B0004020202020204" pitchFamily="34" charset="0"/>
                <a:ea typeface="DengXian" panose="02010600030101010101" pitchFamily="2" charset="-122"/>
                <a:cs typeface="Arial" panose="020B0604020202020204" pitchFamily="34" charset="0"/>
              </a:rPr>
              <a:t> 2025).</a:t>
            </a:r>
            <a:endParaRPr lang="en-GB" dirty="0"/>
          </a:p>
          <a:p>
            <a:pPr>
              <a:lnSpc>
                <a:spcPct val="170000"/>
              </a:lnSpc>
            </a:pPr>
            <a:r>
              <a:rPr lang="en-GB" dirty="0"/>
              <a:t>Alzheimer’s Disease International (2025) </a:t>
            </a:r>
            <a:r>
              <a:rPr lang="en-GB" i="1" dirty="0"/>
              <a:t>World Alzheimer Report 2025 </a:t>
            </a:r>
            <a:r>
              <a:rPr lang="en-GB" dirty="0"/>
              <a:t>Available at-    </a:t>
            </a:r>
            <a:r>
              <a:rPr lang="en-GB" dirty="0">
                <a:hlinkClick r:id="rId3"/>
              </a:rPr>
              <a:t>World Alzheimer Report 2025 | Alzheimer's Disease International (ADI)</a:t>
            </a:r>
            <a:r>
              <a:rPr lang="en-GB" dirty="0"/>
              <a:t> </a:t>
            </a:r>
            <a:r>
              <a:rPr lang="en-GB" kern="100" dirty="0">
                <a:latin typeface="Aptos" panose="020B0004020202020204" pitchFamily="34" charset="0"/>
                <a:ea typeface="DengXian" panose="02010600030101010101" pitchFamily="2" charset="-122"/>
                <a:cs typeface="Arial" panose="020B0604020202020204" pitchFamily="34" charset="0"/>
              </a:rPr>
              <a:t>(Accessed: 23 October 2025).</a:t>
            </a:r>
            <a:endParaRPr lang="en-GB" dirty="0"/>
          </a:p>
          <a:p>
            <a:pPr>
              <a:lnSpc>
                <a:spcPct val="170000"/>
              </a:lnSpc>
            </a:pPr>
            <a:r>
              <a:rPr lang="en-GB" dirty="0"/>
              <a:t>JDR (2024) </a:t>
            </a:r>
            <a:r>
              <a:rPr lang="en-GB" i="1" dirty="0"/>
              <a:t>Study explores views on new technology to locate missing people with dementia </a:t>
            </a:r>
            <a:r>
              <a:rPr lang="en-GB" dirty="0"/>
              <a:t>Available at- </a:t>
            </a:r>
            <a:r>
              <a:rPr lang="en-GB" dirty="0">
                <a:hlinkClick r:id="rId4"/>
              </a:rPr>
              <a:t>https-//news.joindementiaresearch.nihr.ac.uk/study-explores-value-new-technology-locate-missing-people-dementia/</a:t>
            </a:r>
            <a:r>
              <a:rPr lang="en-GB" dirty="0"/>
              <a:t> </a:t>
            </a:r>
            <a:r>
              <a:rPr lang="en-GB" kern="100" dirty="0">
                <a:latin typeface="Aptos" panose="020B0004020202020204" pitchFamily="34" charset="0"/>
                <a:ea typeface="DengXian" panose="02010600030101010101" pitchFamily="2" charset="-122"/>
                <a:cs typeface="Arial" panose="020B0604020202020204" pitchFamily="34" charset="0"/>
              </a:rPr>
              <a:t>(Accessed: 23 October 2025).</a:t>
            </a:r>
            <a:endParaRPr lang="en-GB" dirty="0"/>
          </a:p>
          <a:p>
            <a:pPr>
              <a:lnSpc>
                <a:spcPct val="170000"/>
              </a:lnSpc>
            </a:pPr>
            <a:r>
              <a:rPr lang="en-GB" dirty="0"/>
              <a:t>NHS (2020) </a:t>
            </a:r>
            <a:r>
              <a:rPr lang="en-GB" i="1" dirty="0"/>
              <a:t>What is Dementia? </a:t>
            </a:r>
            <a:r>
              <a:rPr lang="en-GB" dirty="0"/>
              <a:t>Available at- </a:t>
            </a:r>
            <a:r>
              <a:rPr lang="en-GB" dirty="0">
                <a:hlinkClick r:id="rId5"/>
              </a:rPr>
              <a:t>https-//www.nhs.uk/conditions/dementia/about/#-~-text=What%20is%20dementia,between%20Alzheimer's%20disease%20and%20dementia</a:t>
            </a:r>
            <a:r>
              <a:rPr lang="en-GB" dirty="0"/>
              <a:t>.  (Accessed: 23 October 2025).</a:t>
            </a:r>
          </a:p>
          <a:p>
            <a:pPr>
              <a:lnSpc>
                <a:spcPct val="170000"/>
              </a:lnSpc>
            </a:pPr>
            <a:r>
              <a:rPr lang="en-GB" dirty="0"/>
              <a:t>ONS (2021) </a:t>
            </a:r>
            <a:r>
              <a:rPr lang="en-GB" i="1" dirty="0"/>
              <a:t>Dataset- Internet Users </a:t>
            </a:r>
            <a:r>
              <a:rPr lang="en-GB" dirty="0"/>
              <a:t>Available at- </a:t>
            </a:r>
            <a:r>
              <a:rPr lang="en-GB" dirty="0">
                <a:hlinkClick r:id="rId6"/>
              </a:rPr>
              <a:t>https-//www.ons.gov.uk/businessindustryandtrade/itandinternetindustry/bulletins/internetusers/2020</a:t>
            </a:r>
            <a:r>
              <a:rPr lang="en-GB" dirty="0"/>
              <a:t> (Accessed: 4 October 2025).</a:t>
            </a:r>
          </a:p>
          <a:p>
            <a:pPr>
              <a:lnSpc>
                <a:spcPct val="170000"/>
              </a:lnSpc>
            </a:pPr>
            <a:r>
              <a:rPr lang="en-GB" dirty="0"/>
              <a:t>WHO (2025) </a:t>
            </a:r>
            <a:r>
              <a:rPr lang="en-GB" i="1" dirty="0"/>
              <a:t>Dementia </a:t>
            </a:r>
            <a:r>
              <a:rPr lang="en-GB" dirty="0"/>
              <a:t>Available at- </a:t>
            </a:r>
            <a:r>
              <a:rPr lang="en-GB" dirty="0">
                <a:hlinkClick r:id="rId7"/>
              </a:rPr>
              <a:t>https-//www.who.int/news-room/fact-sheets/detail/dementia</a:t>
            </a:r>
            <a:r>
              <a:rPr lang="en-GB" dirty="0"/>
              <a:t>  (Accessed: 23 October 2025).</a:t>
            </a:r>
          </a:p>
          <a:p>
            <a:pPr>
              <a:lnSpc>
                <a:spcPct val="170000"/>
              </a:lnSpc>
            </a:pPr>
            <a:endParaRPr lang="en-GB" i="1" dirty="0"/>
          </a:p>
        </p:txBody>
      </p:sp>
    </p:spTree>
    <p:extLst>
      <p:ext uri="{BB962C8B-B14F-4D97-AF65-F5344CB8AC3E}">
        <p14:creationId xmlns:p14="http://schemas.microsoft.com/office/powerpoint/2010/main" val="3577409637"/>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5137</Words>
  <Application>Microsoft Office PowerPoint</Application>
  <PresentationFormat>Widescreen</PresentationFormat>
  <Paragraphs>289</Paragraphs>
  <Slides>34</Slides>
  <Notes>33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34</vt:i4>
      </vt:variant>
    </vt:vector>
  </HeadingPairs>
  <TitlesOfParts>
    <vt:vector size="41" baseType="lpstr">
      <vt:lpstr>Aptos</vt:lpstr>
      <vt:lpstr>Arial</vt:lpstr>
      <vt:lpstr>Calibri</vt:lpstr>
      <vt:lpstr>Calibri Light</vt:lpstr>
      <vt:lpstr>UWTSD Holding Page</vt:lpstr>
      <vt:lpstr>UWTSD Text 2</vt:lpstr>
      <vt:lpstr>UWTSD Logo Variations place image in Background</vt:lpstr>
      <vt:lpstr>PowerPoint Presentation</vt:lpstr>
      <vt:lpstr>Learning Objectives for this Session</vt:lpstr>
      <vt:lpstr>Recap from Last Sessions</vt:lpstr>
      <vt:lpstr>Recap Activity</vt:lpstr>
      <vt:lpstr>Evaluation Framework</vt:lpstr>
      <vt:lpstr>Telehealth Platforms</vt:lpstr>
      <vt:lpstr>Wearables and Monitoring</vt:lpstr>
      <vt:lpstr>Social Robots</vt:lpstr>
      <vt:lpstr>Smart Homes and AI</vt:lpstr>
      <vt:lpstr>Activity 1: Small Group Debate</vt:lpstr>
      <vt:lpstr>Applying Theory Critically</vt:lpstr>
      <vt:lpstr>Policy and Strategy Alignment</vt:lpstr>
      <vt:lpstr>Key Benefits of Technological Solutions in Elderly Care</vt:lpstr>
      <vt:lpstr>Key Benefits of Technological Solutions in Elderly Care</vt:lpstr>
      <vt:lpstr>Key Benefits of Technological Solutions in Elderly Care</vt:lpstr>
      <vt:lpstr>Key Benefits of Technological Solutions in Elderly Care</vt:lpstr>
      <vt:lpstr>Key Benefits of Technological Solutions in Elderly Care</vt:lpstr>
      <vt:lpstr>Key Benefits of Technological Solutions in Elderly Care</vt:lpstr>
      <vt:lpstr>Limitations of Technological Solutions</vt:lpstr>
      <vt:lpstr>Digital Exclusion</vt:lpstr>
      <vt:lpstr>Digital Inclusion in Older People</vt:lpstr>
      <vt:lpstr>Digital Exclusion in Older People</vt:lpstr>
      <vt:lpstr>Limitations of Technological Solutions</vt:lpstr>
      <vt:lpstr>Activity 2: Technology Pitch Challenge</vt:lpstr>
      <vt:lpstr>EXAMPLE- The Use of GPS Tracking in Dementia Care</vt:lpstr>
      <vt:lpstr>The Use of GPS Tracking in Dementia Care</vt:lpstr>
      <vt:lpstr>The Use of GPS Tracking in Dementia Care</vt:lpstr>
      <vt:lpstr>The Use of GPS Tracking in Dementia Care</vt:lpstr>
      <vt:lpstr>How is Health Care Data Shared?</vt:lpstr>
      <vt:lpstr>PowerPoint Presentation</vt:lpstr>
      <vt:lpstr>The Flow of Health Data from Devices to HCP’s</vt:lpstr>
      <vt:lpstr>The Flow of Health Data from Devices to HCP’s. </vt:lpstr>
      <vt:lpstr>Summary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Joanne Davies (Yr Athrofa)</cp:lastModifiedBy>
  <cp:revision>35</cp:revision>
  <dcterms:created xsi:type="dcterms:W3CDTF">2021-03-09T15:35:42Z</dcterms:created>
  <dcterms:modified xsi:type="dcterms:W3CDTF">2025-10-23T10:35:10Z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