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3368" autoAdjust="0"/>
    <p:restoredTop sz="89398" autoAdjust="0"/>
  </p:normalViewPr>
  <p:slideViewPr>
    <p:cSldViewPr snapToGrid="0" snapToObjects="1">
      <p:cViewPr varScale="1">
        <p:scale>
          <a:sx n="77" d="100"/>
          <a:sy n="77" d="100"/>
        </p:scale>
        <p:origin x="67" y="2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23206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064240" y="6355080"/>
            <a:ext cx="576072" cy="27432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1F6F78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lang="en-US" b="1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bg>
      <p:bgPr>
        <a:solidFill>
          <a:srgbClr val="12353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7526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064240" y="6355080"/>
            <a:ext cx="576072" cy="27432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1F6F78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lang="en-US" b="1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Illustration of a nurse and a technology colleague reviewing remote patient monitoring on scree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6560" y="0"/>
            <a:ext cx="5425135" cy="6858000"/>
          </a:xfrm>
          <a:prstGeom prst="rect">
            <a:avLst/>
          </a:prstGeom>
          <a:effectLst>
            <a:outerShdw blurRad="76200" dist="25400" dir="5400000" algn="bl" rotWithShape="0">
              <a:srgbClr val="0B2A33">
                <a:alpha val="14000"/>
              </a:srgbClr>
            </a:outerShdw>
          </a:effectLst>
        </p:spPr>
      </p:pic>
      <p:sp>
        <p:nvSpPr>
          <p:cNvPr id="3" name="Text 0"/>
          <p:cNvSpPr txBox="1"/>
          <p:nvPr/>
        </p:nvSpPr>
        <p:spPr>
          <a:xfrm>
            <a:off x="640080" y="640080"/>
            <a:ext cx="54864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b="1" kern="0" spc="300" dirty="0">
                <a:solidFill>
                  <a:srgbClr val="7FD1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HEALTHCONNECT UK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40080" y="1234440"/>
            <a:ext cx="585216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4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Developing people</a:t>
            </a:r>
            <a:endParaRPr lang="en-US" sz="4600" dirty="0"/>
          </a:p>
          <a:p>
            <a:pPr marL="0" indent="0">
              <a:buNone/>
            </a:pPr>
            <a:r>
              <a:rPr lang="en-US" sz="4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and teams</a:t>
            </a:r>
            <a:endParaRPr lang="en-US" sz="4600" dirty="0"/>
          </a:p>
        </p:txBody>
      </p:sp>
      <p:sp>
        <p:nvSpPr>
          <p:cNvPr id="5" name="Text 2"/>
          <p:cNvSpPr txBox="1"/>
          <p:nvPr/>
        </p:nvSpPr>
        <p:spPr>
          <a:xfrm>
            <a:off x="640080" y="3108960"/>
            <a:ext cx="5852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000" dirty="0">
                <a:solidFill>
                  <a:srgbClr val="D6EB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HR recommendations for sustainable growth</a:t>
            </a:r>
            <a:endParaRPr lang="en-US" sz="2000" dirty="0"/>
          </a:p>
        </p:txBody>
      </p:sp>
      <p:sp>
        <p:nvSpPr>
          <p:cNvPr id="6" name="Text 3"/>
          <p:cNvSpPr txBox="1"/>
          <p:nvPr/>
        </p:nvSpPr>
        <p:spPr>
          <a:xfrm>
            <a:off x="819977" y="3566160"/>
            <a:ext cx="6283518" cy="26199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b="1" dirty="0">
                <a:solidFill>
                  <a:srgbClr val="7FD1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Component 1  : Individual Presentation  </a:t>
            </a:r>
          </a:p>
          <a:p>
            <a:pPr marL="0" indent="0">
              <a:buNone/>
            </a:pPr>
            <a:r>
              <a:rPr lang="en-US" sz="1600" b="1" dirty="0">
                <a:solidFill>
                  <a:srgbClr val="7FD1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  : Reshma Adhikari    </a:t>
            </a:r>
          </a:p>
          <a:p>
            <a:pPr marL="0" indent="0">
              <a:buNone/>
            </a:pPr>
            <a:r>
              <a:rPr lang="en-US" sz="1600" b="1" dirty="0">
                <a:solidFill>
                  <a:srgbClr val="7FD1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Moodle Name  :  LCLM5002</a:t>
            </a:r>
          </a:p>
          <a:p>
            <a:pPr marL="0" indent="0">
              <a:buNone/>
            </a:pPr>
            <a:r>
              <a:rPr lang="en-US" sz="1600" b="1" dirty="0">
                <a:solidFill>
                  <a:srgbClr val="7FD1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Lecturers Name :  Dr. </a:t>
            </a:r>
            <a:r>
              <a:rPr lang="en-US" sz="1600" b="1" dirty="0" err="1">
                <a:solidFill>
                  <a:srgbClr val="7FD1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Shujun</a:t>
            </a:r>
            <a:r>
              <a:rPr lang="en-US" sz="1600" b="1" dirty="0">
                <a:solidFill>
                  <a:srgbClr val="7FD1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xiao </a:t>
            </a:r>
          </a:p>
        </p:txBody>
      </p:sp>
      <p:sp>
        <p:nvSpPr>
          <p:cNvPr id="8" name="Text 5"/>
          <p:cNvSpPr txBox="1"/>
          <p:nvPr/>
        </p:nvSpPr>
        <p:spPr>
          <a:xfrm>
            <a:off x="849794" y="4526280"/>
            <a:ext cx="4393096" cy="10674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B9D3D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Developing and Managing Individuals and Teams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B9D3D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Lecturers: Amer Kareem / Samson Oladejo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 txBox="1"/>
          <p:nvPr/>
        </p:nvSpPr>
        <p:spPr>
          <a:xfrm>
            <a:off x="548640" y="347472"/>
            <a:ext cx="11091672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2353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HealthConnect UK: seven connected challenges</a:t>
            </a:r>
            <a:endParaRPr lang="en-US" sz="3000" dirty="0"/>
          </a:p>
        </p:txBody>
      </p:sp>
      <p:sp>
        <p:nvSpPr>
          <p:cNvPr id="3" name="Subtitle"/>
          <p:cNvSpPr txBox="1"/>
          <p:nvPr/>
        </p:nvSpPr>
        <p:spPr>
          <a:xfrm>
            <a:off x="548640" y="1005840"/>
            <a:ext cx="110916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400" dirty="0">
                <a:solidFill>
                  <a:srgbClr val="56656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case describes a growing UK provider of virtual consultations, remote monitoring and digital healthcare (Armstrong and Taylor, 2023)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56656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548640" y="1600200"/>
            <a:ext cx="2606040" cy="1097280"/>
          </a:xfrm>
          <a:prstGeom prst="rect">
            <a:avLst/>
          </a:prstGeom>
          <a:solidFill>
            <a:srgbClr val="EAF3F3"/>
          </a:solidFill>
          <a:ln w="12700">
            <a:solidFill>
              <a:srgbClr val="EAF3F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685800" y="1737360"/>
            <a:ext cx="201168" cy="201168"/>
          </a:xfrm>
          <a:prstGeom prst="ellipse">
            <a:avLst/>
          </a:prstGeom>
          <a:solidFill>
            <a:srgbClr val="3FA89B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 txBox="1"/>
          <p:nvPr/>
        </p:nvSpPr>
        <p:spPr>
          <a:xfrm>
            <a:off x="685800" y="2011680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235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Attracting skilled healthcare and technology professionals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1851660" y="2697480"/>
            <a:ext cx="0" cy="182880"/>
          </a:xfrm>
          <a:prstGeom prst="line">
            <a:avLst/>
          </a:prstGeom>
          <a:noFill/>
          <a:ln w="25400">
            <a:solidFill>
              <a:srgbClr val="3FA89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Shape 6"/>
          <p:cNvSpPr/>
          <p:nvPr/>
        </p:nvSpPr>
        <p:spPr>
          <a:xfrm>
            <a:off x="548640" y="2880360"/>
            <a:ext cx="2606040" cy="566928"/>
          </a:xfrm>
          <a:prstGeom prst="rect">
            <a:avLst/>
          </a:prstGeom>
          <a:solidFill>
            <a:srgbClr val="1F6F78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 txBox="1"/>
          <p:nvPr/>
        </p:nvSpPr>
        <p:spPr>
          <a:xfrm>
            <a:off x="685800" y="2880360"/>
            <a:ext cx="23317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Workforce planning and selection (3–4)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3183636" y="2002536"/>
            <a:ext cx="164592" cy="292608"/>
          </a:xfrm>
          <a:prstGeom prst="chevron">
            <a:avLst/>
          </a:prstGeom>
          <a:solidFill>
            <a:srgbClr val="3FA89B"/>
          </a:solidFill>
          <a:ln w="12700">
            <a:solidFill>
              <a:srgbClr val="3FA89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Shape 9"/>
          <p:cNvSpPr/>
          <p:nvPr/>
        </p:nvSpPr>
        <p:spPr>
          <a:xfrm>
            <a:off x="3377184" y="1600200"/>
            <a:ext cx="2606040" cy="1097280"/>
          </a:xfrm>
          <a:prstGeom prst="rect">
            <a:avLst/>
          </a:prstGeom>
          <a:solidFill>
            <a:srgbClr val="EAF3F3"/>
          </a:solidFill>
          <a:ln w="12700">
            <a:solidFill>
              <a:srgbClr val="EAF3F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Shape 10"/>
          <p:cNvSpPr/>
          <p:nvPr/>
        </p:nvSpPr>
        <p:spPr>
          <a:xfrm>
            <a:off x="3514344" y="1737360"/>
            <a:ext cx="201168" cy="201168"/>
          </a:xfrm>
          <a:prstGeom prst="ellipse">
            <a:avLst/>
          </a:prstGeom>
          <a:solidFill>
            <a:srgbClr val="3FA89B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 txBox="1"/>
          <p:nvPr/>
        </p:nvSpPr>
        <p:spPr>
          <a:xfrm>
            <a:off x="3514344" y="2011680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235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Increased employee turnover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4680204" y="2697480"/>
            <a:ext cx="0" cy="182880"/>
          </a:xfrm>
          <a:prstGeom prst="line">
            <a:avLst/>
          </a:prstGeom>
          <a:noFill/>
          <a:ln w="25400">
            <a:solidFill>
              <a:srgbClr val="3FA89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Shape 13"/>
          <p:cNvSpPr/>
          <p:nvPr/>
        </p:nvSpPr>
        <p:spPr>
          <a:xfrm>
            <a:off x="3377184" y="2880360"/>
            <a:ext cx="2606040" cy="566928"/>
          </a:xfrm>
          <a:prstGeom prst="rect">
            <a:avLst/>
          </a:prstGeom>
          <a:solidFill>
            <a:srgbClr val="1F6F78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 txBox="1"/>
          <p:nvPr/>
        </p:nvSpPr>
        <p:spPr>
          <a:xfrm>
            <a:off x="3514344" y="2880360"/>
            <a:ext cx="23317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Retention and career opportunities (6)</a:t>
            </a:r>
            <a:endParaRPr lang="en-US" sz="1300" dirty="0"/>
          </a:p>
        </p:txBody>
      </p:sp>
      <p:sp>
        <p:nvSpPr>
          <p:cNvPr id="17" name="Shape 15"/>
          <p:cNvSpPr/>
          <p:nvPr/>
        </p:nvSpPr>
        <p:spPr>
          <a:xfrm>
            <a:off x="6012180" y="2002536"/>
            <a:ext cx="164592" cy="292608"/>
          </a:xfrm>
          <a:prstGeom prst="chevron">
            <a:avLst/>
          </a:prstGeom>
          <a:solidFill>
            <a:srgbClr val="3FA89B"/>
          </a:solidFill>
          <a:ln w="12700">
            <a:solidFill>
              <a:srgbClr val="3FA89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Shape 16"/>
          <p:cNvSpPr/>
          <p:nvPr/>
        </p:nvSpPr>
        <p:spPr>
          <a:xfrm>
            <a:off x="6205728" y="1600200"/>
            <a:ext cx="2606040" cy="1097280"/>
          </a:xfrm>
          <a:prstGeom prst="rect">
            <a:avLst/>
          </a:prstGeom>
          <a:solidFill>
            <a:srgbClr val="EAF3F3"/>
          </a:solidFill>
          <a:ln w="12700">
            <a:solidFill>
              <a:srgbClr val="EAF3F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Shape 17"/>
          <p:cNvSpPr/>
          <p:nvPr/>
        </p:nvSpPr>
        <p:spPr>
          <a:xfrm>
            <a:off x="6342888" y="1737360"/>
            <a:ext cx="201168" cy="201168"/>
          </a:xfrm>
          <a:prstGeom prst="ellipse">
            <a:avLst/>
          </a:prstGeom>
          <a:solidFill>
            <a:srgbClr val="3FA89B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 txBox="1"/>
          <p:nvPr/>
        </p:nvSpPr>
        <p:spPr>
          <a:xfrm>
            <a:off x="6342888" y="2011680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235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Employee wellbeing and burnout concerns</a:t>
            </a:r>
            <a:endParaRPr lang="en-US" sz="1400" dirty="0"/>
          </a:p>
        </p:txBody>
      </p:sp>
      <p:sp>
        <p:nvSpPr>
          <p:cNvPr id="21" name="Shape 19"/>
          <p:cNvSpPr/>
          <p:nvPr/>
        </p:nvSpPr>
        <p:spPr>
          <a:xfrm>
            <a:off x="7508748" y="2697480"/>
            <a:ext cx="0" cy="182880"/>
          </a:xfrm>
          <a:prstGeom prst="line">
            <a:avLst/>
          </a:prstGeom>
          <a:noFill/>
          <a:ln w="25400">
            <a:solidFill>
              <a:srgbClr val="3FA89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Shape 20"/>
          <p:cNvSpPr/>
          <p:nvPr/>
        </p:nvSpPr>
        <p:spPr>
          <a:xfrm>
            <a:off x="6205728" y="2880360"/>
            <a:ext cx="2606040" cy="566928"/>
          </a:xfrm>
          <a:prstGeom prst="rect">
            <a:avLst/>
          </a:prstGeom>
          <a:solidFill>
            <a:srgbClr val="1F6F78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 txBox="1"/>
          <p:nvPr/>
        </p:nvSpPr>
        <p:spPr>
          <a:xfrm>
            <a:off x="6342888" y="2880360"/>
            <a:ext cx="23317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Workload and support (6)</a:t>
            </a:r>
            <a:endParaRPr lang="en-US" sz="1300" dirty="0"/>
          </a:p>
        </p:txBody>
      </p:sp>
      <p:sp>
        <p:nvSpPr>
          <p:cNvPr id="24" name="Shape 22"/>
          <p:cNvSpPr/>
          <p:nvPr/>
        </p:nvSpPr>
        <p:spPr>
          <a:xfrm>
            <a:off x="8840724" y="2002536"/>
            <a:ext cx="164592" cy="292608"/>
          </a:xfrm>
          <a:prstGeom prst="chevron">
            <a:avLst/>
          </a:prstGeom>
          <a:solidFill>
            <a:srgbClr val="3FA89B"/>
          </a:solidFill>
          <a:ln w="12700">
            <a:solidFill>
              <a:srgbClr val="3FA89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Shape 23"/>
          <p:cNvSpPr/>
          <p:nvPr/>
        </p:nvSpPr>
        <p:spPr>
          <a:xfrm>
            <a:off x="9034272" y="1600200"/>
            <a:ext cx="2606040" cy="1097280"/>
          </a:xfrm>
          <a:prstGeom prst="rect">
            <a:avLst/>
          </a:prstGeom>
          <a:solidFill>
            <a:srgbClr val="EAF3F3"/>
          </a:solidFill>
          <a:ln w="12700">
            <a:solidFill>
              <a:srgbClr val="EAF3F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6" name="Shape 24"/>
          <p:cNvSpPr/>
          <p:nvPr/>
        </p:nvSpPr>
        <p:spPr>
          <a:xfrm>
            <a:off x="9171432" y="1737360"/>
            <a:ext cx="201168" cy="201168"/>
          </a:xfrm>
          <a:prstGeom prst="ellipse">
            <a:avLst/>
          </a:prstGeom>
          <a:solidFill>
            <a:srgbClr val="3FA89B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7" name="Text 25"/>
          <p:cNvSpPr txBox="1"/>
          <p:nvPr/>
        </p:nvSpPr>
        <p:spPr>
          <a:xfrm>
            <a:off x="9171432" y="2011680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235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Skills shortages in digital healthcare technologies</a:t>
            </a:r>
            <a:endParaRPr lang="en-US" sz="1400" dirty="0"/>
          </a:p>
        </p:txBody>
      </p:sp>
      <p:sp>
        <p:nvSpPr>
          <p:cNvPr id="28" name="Shape 26"/>
          <p:cNvSpPr/>
          <p:nvPr/>
        </p:nvSpPr>
        <p:spPr>
          <a:xfrm>
            <a:off x="10337292" y="2697480"/>
            <a:ext cx="0" cy="182880"/>
          </a:xfrm>
          <a:prstGeom prst="line">
            <a:avLst/>
          </a:prstGeom>
          <a:noFill/>
          <a:ln w="25400">
            <a:solidFill>
              <a:srgbClr val="3FA89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9" name="Shape 27"/>
          <p:cNvSpPr/>
          <p:nvPr/>
        </p:nvSpPr>
        <p:spPr>
          <a:xfrm>
            <a:off x="9034272" y="2880360"/>
            <a:ext cx="2606040" cy="566928"/>
          </a:xfrm>
          <a:prstGeom prst="rect">
            <a:avLst/>
          </a:prstGeom>
          <a:solidFill>
            <a:srgbClr val="1F6F78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0" name="Text 28"/>
          <p:cNvSpPr txBox="1"/>
          <p:nvPr/>
        </p:nvSpPr>
        <p:spPr>
          <a:xfrm>
            <a:off x="9171432" y="2880360"/>
            <a:ext cx="23317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Individual development plan (5)</a:t>
            </a:r>
            <a:endParaRPr lang="en-US" sz="1300" dirty="0"/>
          </a:p>
        </p:txBody>
      </p:sp>
      <p:sp>
        <p:nvSpPr>
          <p:cNvPr id="31" name="Shape 29"/>
          <p:cNvSpPr/>
          <p:nvPr/>
        </p:nvSpPr>
        <p:spPr>
          <a:xfrm>
            <a:off x="1962912" y="3703320"/>
            <a:ext cx="2606040" cy="1097280"/>
          </a:xfrm>
          <a:prstGeom prst="rect">
            <a:avLst/>
          </a:prstGeom>
          <a:solidFill>
            <a:srgbClr val="EAF3F3"/>
          </a:solidFill>
          <a:ln w="12700">
            <a:solidFill>
              <a:srgbClr val="EAF3F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2" name="Shape 30"/>
          <p:cNvSpPr/>
          <p:nvPr/>
        </p:nvSpPr>
        <p:spPr>
          <a:xfrm>
            <a:off x="2100072" y="3840480"/>
            <a:ext cx="201168" cy="201168"/>
          </a:xfrm>
          <a:prstGeom prst="ellipse">
            <a:avLst/>
          </a:prstGeom>
          <a:solidFill>
            <a:srgbClr val="3FA89B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3" name="Text 31"/>
          <p:cNvSpPr txBox="1"/>
          <p:nvPr/>
        </p:nvSpPr>
        <p:spPr>
          <a:xfrm>
            <a:off x="2100072" y="4114800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235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Reduced employee engagement</a:t>
            </a:r>
            <a:endParaRPr lang="en-US" sz="1400" dirty="0"/>
          </a:p>
        </p:txBody>
      </p:sp>
      <p:sp>
        <p:nvSpPr>
          <p:cNvPr id="34" name="Shape 32"/>
          <p:cNvSpPr/>
          <p:nvPr/>
        </p:nvSpPr>
        <p:spPr>
          <a:xfrm>
            <a:off x="3265932" y="4800600"/>
            <a:ext cx="0" cy="182880"/>
          </a:xfrm>
          <a:prstGeom prst="line">
            <a:avLst/>
          </a:prstGeom>
          <a:noFill/>
          <a:ln w="25400">
            <a:solidFill>
              <a:srgbClr val="3FA89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5" name="Shape 33"/>
          <p:cNvSpPr/>
          <p:nvPr/>
        </p:nvSpPr>
        <p:spPr>
          <a:xfrm>
            <a:off x="1962912" y="4983480"/>
            <a:ext cx="2606040" cy="566928"/>
          </a:xfrm>
          <a:prstGeom prst="rect">
            <a:avLst/>
          </a:prstGeom>
          <a:solidFill>
            <a:srgbClr val="1F6F78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6" name="Text 34"/>
          <p:cNvSpPr txBox="1"/>
          <p:nvPr/>
        </p:nvSpPr>
        <p:spPr>
          <a:xfrm>
            <a:off x="2100072" y="4983480"/>
            <a:ext cx="23317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Motivation, reward and voice (7)</a:t>
            </a:r>
            <a:endParaRPr lang="en-US" sz="1300" dirty="0"/>
          </a:p>
        </p:txBody>
      </p:sp>
      <p:sp>
        <p:nvSpPr>
          <p:cNvPr id="37" name="Shape 35"/>
          <p:cNvSpPr/>
          <p:nvPr/>
        </p:nvSpPr>
        <p:spPr>
          <a:xfrm>
            <a:off x="4597908" y="4105656"/>
            <a:ext cx="164592" cy="292608"/>
          </a:xfrm>
          <a:prstGeom prst="chevron">
            <a:avLst/>
          </a:prstGeom>
          <a:solidFill>
            <a:srgbClr val="3FA89B"/>
          </a:solidFill>
          <a:ln w="12700">
            <a:solidFill>
              <a:srgbClr val="3FA89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8" name="Shape 36"/>
          <p:cNvSpPr/>
          <p:nvPr/>
        </p:nvSpPr>
        <p:spPr>
          <a:xfrm>
            <a:off x="4791456" y="3703320"/>
            <a:ext cx="2606040" cy="1097280"/>
          </a:xfrm>
          <a:prstGeom prst="rect">
            <a:avLst/>
          </a:prstGeom>
          <a:solidFill>
            <a:srgbClr val="EAF3F3"/>
          </a:solidFill>
          <a:ln w="12700">
            <a:solidFill>
              <a:srgbClr val="EAF3F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9" name="Shape 37"/>
          <p:cNvSpPr/>
          <p:nvPr/>
        </p:nvSpPr>
        <p:spPr>
          <a:xfrm>
            <a:off x="4928616" y="3840480"/>
            <a:ext cx="201168" cy="201168"/>
          </a:xfrm>
          <a:prstGeom prst="ellipse">
            <a:avLst/>
          </a:prstGeom>
          <a:solidFill>
            <a:srgbClr val="3FA89B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0" name="Text 38"/>
          <p:cNvSpPr txBox="1"/>
          <p:nvPr/>
        </p:nvSpPr>
        <p:spPr>
          <a:xfrm>
            <a:off x="4928616" y="4114800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235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Managing multidisciplinary teams</a:t>
            </a:r>
            <a:endParaRPr lang="en-US" sz="1400" dirty="0"/>
          </a:p>
        </p:txBody>
      </p:sp>
      <p:sp>
        <p:nvSpPr>
          <p:cNvPr id="41" name="Shape 39"/>
          <p:cNvSpPr/>
          <p:nvPr/>
        </p:nvSpPr>
        <p:spPr>
          <a:xfrm>
            <a:off x="6094476" y="4800600"/>
            <a:ext cx="0" cy="182880"/>
          </a:xfrm>
          <a:prstGeom prst="line">
            <a:avLst/>
          </a:prstGeom>
          <a:noFill/>
          <a:ln w="25400">
            <a:solidFill>
              <a:srgbClr val="3FA89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2" name="Shape 40"/>
          <p:cNvSpPr/>
          <p:nvPr/>
        </p:nvSpPr>
        <p:spPr>
          <a:xfrm>
            <a:off x="4791456" y="4983480"/>
            <a:ext cx="2606040" cy="566928"/>
          </a:xfrm>
          <a:prstGeom prst="rect">
            <a:avLst/>
          </a:prstGeom>
          <a:solidFill>
            <a:srgbClr val="1F6F78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3" name="Text 41"/>
          <p:cNvSpPr txBox="1"/>
          <p:nvPr/>
        </p:nvSpPr>
        <p:spPr>
          <a:xfrm>
            <a:off x="4928616" y="4983480"/>
            <a:ext cx="23317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Team roles and psychological safety (8)</a:t>
            </a:r>
            <a:endParaRPr lang="en-US" sz="1300" dirty="0"/>
          </a:p>
        </p:txBody>
      </p:sp>
      <p:sp>
        <p:nvSpPr>
          <p:cNvPr id="44" name="Shape 42"/>
          <p:cNvSpPr/>
          <p:nvPr/>
        </p:nvSpPr>
        <p:spPr>
          <a:xfrm>
            <a:off x="7426452" y="4105656"/>
            <a:ext cx="164592" cy="292608"/>
          </a:xfrm>
          <a:prstGeom prst="chevron">
            <a:avLst/>
          </a:prstGeom>
          <a:solidFill>
            <a:srgbClr val="3FA89B"/>
          </a:solidFill>
          <a:ln w="12700">
            <a:solidFill>
              <a:srgbClr val="3FA89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5" name="Shape 43"/>
          <p:cNvSpPr/>
          <p:nvPr/>
        </p:nvSpPr>
        <p:spPr>
          <a:xfrm>
            <a:off x="7620000" y="3703320"/>
            <a:ext cx="2606040" cy="1097280"/>
          </a:xfrm>
          <a:prstGeom prst="rect">
            <a:avLst/>
          </a:prstGeom>
          <a:solidFill>
            <a:srgbClr val="EAF3F3"/>
          </a:solidFill>
          <a:ln w="12700">
            <a:solidFill>
              <a:srgbClr val="EAF3F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6" name="Shape 44"/>
          <p:cNvSpPr/>
          <p:nvPr/>
        </p:nvSpPr>
        <p:spPr>
          <a:xfrm>
            <a:off x="7757160" y="3840480"/>
            <a:ext cx="201168" cy="201168"/>
          </a:xfrm>
          <a:prstGeom prst="ellipse">
            <a:avLst/>
          </a:prstGeom>
          <a:solidFill>
            <a:srgbClr val="3FA89B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7" name="Text 45"/>
          <p:cNvSpPr txBox="1"/>
          <p:nvPr/>
        </p:nvSpPr>
        <p:spPr>
          <a:xfrm>
            <a:off x="7757160" y="4114800"/>
            <a:ext cx="2331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235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Leadership development gaps</a:t>
            </a:r>
            <a:endParaRPr lang="en-US" sz="1400" dirty="0"/>
          </a:p>
        </p:txBody>
      </p:sp>
      <p:sp>
        <p:nvSpPr>
          <p:cNvPr id="48" name="Shape 46"/>
          <p:cNvSpPr/>
          <p:nvPr/>
        </p:nvSpPr>
        <p:spPr>
          <a:xfrm>
            <a:off x="8923020" y="4800600"/>
            <a:ext cx="0" cy="182880"/>
          </a:xfrm>
          <a:prstGeom prst="line">
            <a:avLst/>
          </a:prstGeom>
          <a:noFill/>
          <a:ln w="25400">
            <a:solidFill>
              <a:srgbClr val="3FA89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9" name="Shape 47"/>
          <p:cNvSpPr/>
          <p:nvPr/>
        </p:nvSpPr>
        <p:spPr>
          <a:xfrm>
            <a:off x="7620000" y="4983480"/>
            <a:ext cx="2606040" cy="566928"/>
          </a:xfrm>
          <a:prstGeom prst="rect">
            <a:avLst/>
          </a:prstGeom>
          <a:solidFill>
            <a:srgbClr val="1F6F78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0" name="Text 48"/>
          <p:cNvSpPr txBox="1"/>
          <p:nvPr/>
        </p:nvSpPr>
        <p:spPr>
          <a:xfrm>
            <a:off x="7757160" y="4983480"/>
            <a:ext cx="23317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Coaching and leadership practice (8)</a:t>
            </a:r>
            <a:endParaRPr lang="en-US" sz="1300" dirty="0"/>
          </a:p>
        </p:txBody>
      </p:sp>
      <p:sp>
        <p:nvSpPr>
          <p:cNvPr id="51" name="Shape 49"/>
          <p:cNvSpPr/>
          <p:nvPr/>
        </p:nvSpPr>
        <p:spPr>
          <a:xfrm>
            <a:off x="548640" y="5687568"/>
            <a:ext cx="201168" cy="201168"/>
          </a:xfrm>
          <a:prstGeom prst="rect">
            <a:avLst/>
          </a:prstGeom>
          <a:solidFill>
            <a:srgbClr val="EAF3F3"/>
          </a:solidFill>
          <a:ln w="12700">
            <a:solidFill>
              <a:srgbClr val="3FA89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2" name="Text 50"/>
          <p:cNvSpPr txBox="1"/>
          <p:nvPr/>
        </p:nvSpPr>
        <p:spPr>
          <a:xfrm>
            <a:off x="841248" y="5660136"/>
            <a:ext cx="21945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56656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Workforce challenge</a:t>
            </a:r>
            <a:endParaRPr lang="en-US" sz="1200" dirty="0"/>
          </a:p>
        </p:txBody>
      </p:sp>
      <p:sp>
        <p:nvSpPr>
          <p:cNvPr id="53" name="Shape 51"/>
          <p:cNvSpPr/>
          <p:nvPr/>
        </p:nvSpPr>
        <p:spPr>
          <a:xfrm>
            <a:off x="3108960" y="5687568"/>
            <a:ext cx="201168" cy="201168"/>
          </a:xfrm>
          <a:prstGeom prst="rect">
            <a:avLst/>
          </a:prstGeom>
          <a:solidFill>
            <a:srgbClr val="1F6F78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4" name="Text 52"/>
          <p:cNvSpPr txBox="1"/>
          <p:nvPr/>
        </p:nvSpPr>
        <p:spPr>
          <a:xfrm>
            <a:off x="3401568" y="5660136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56656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Response in this presentation</a:t>
            </a:r>
            <a:endParaRPr lang="en-US" sz="1200" dirty="0"/>
          </a:p>
        </p:txBody>
      </p:sp>
      <p:sp>
        <p:nvSpPr>
          <p:cNvPr id="56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064240" y="6355080"/>
            <a:ext cx="576072" cy="27432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1F6F78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lang="en-US" b="1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 txBox="1"/>
          <p:nvPr/>
        </p:nvSpPr>
        <p:spPr>
          <a:xfrm>
            <a:off x="548640" y="347472"/>
            <a:ext cx="11091672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2353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Workforce planning and recruitment</a:t>
            </a:r>
            <a:endParaRPr lang="en-US" sz="3000" dirty="0"/>
          </a:p>
        </p:txBody>
      </p:sp>
      <p:sp>
        <p:nvSpPr>
          <p:cNvPr id="3" name="Subtitle"/>
          <p:cNvSpPr txBox="1"/>
          <p:nvPr/>
        </p:nvSpPr>
        <p:spPr>
          <a:xfrm>
            <a:off x="548640" y="1005840"/>
            <a:ext cx="110916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56656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Possible cause: service growth has outpaced the supply of scarce clinical and digital skills.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548640" y="1444752"/>
            <a:ext cx="11091672" cy="457200"/>
          </a:xfrm>
          <a:prstGeom prst="rect">
            <a:avLst/>
          </a:prstGeom>
          <a:solidFill>
            <a:srgbClr val="1F6F78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 txBox="1"/>
          <p:nvPr/>
        </p:nvSpPr>
        <p:spPr>
          <a:xfrm>
            <a:off x="777240" y="1444752"/>
            <a:ext cx="1063447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 quarterly: forecast demand, audit skills, compare capacity and fund priority gaps.</a:t>
            </a:r>
            <a:endParaRPr lang="en-US" sz="1700" dirty="0"/>
          </a:p>
        </p:txBody>
      </p:sp>
      <p:sp>
        <p:nvSpPr>
          <p:cNvPr id="6" name="Shape 4"/>
          <p:cNvSpPr/>
          <p:nvPr/>
        </p:nvSpPr>
        <p:spPr>
          <a:xfrm>
            <a:off x="548640" y="2880360"/>
            <a:ext cx="2651760" cy="2560320"/>
          </a:xfrm>
          <a:prstGeom prst="rect">
            <a:avLst/>
          </a:prstGeom>
          <a:solidFill>
            <a:srgbClr val="F4F8F8"/>
          </a:solidFill>
          <a:ln w="12700">
            <a:solidFill>
              <a:srgbClr val="F4F8F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Shape 5"/>
          <p:cNvSpPr/>
          <p:nvPr/>
        </p:nvSpPr>
        <p:spPr>
          <a:xfrm>
            <a:off x="548640" y="2880360"/>
            <a:ext cx="2651760" cy="566928"/>
          </a:xfrm>
          <a:prstGeom prst="rect">
            <a:avLst/>
          </a:prstGeom>
          <a:solidFill>
            <a:srgbClr val="12353F"/>
          </a:solidFill>
          <a:ln w="12700">
            <a:solidFill>
              <a:srgbClr val="1235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 txBox="1"/>
          <p:nvPr/>
        </p:nvSpPr>
        <p:spPr>
          <a:xfrm>
            <a:off x="685800" y="2880360"/>
            <a:ext cx="2377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Internal recruitment</a:t>
            </a:r>
            <a:endParaRPr lang="en-US" sz="1600" dirty="0"/>
          </a:p>
        </p:txBody>
      </p:sp>
      <p:sp>
        <p:nvSpPr>
          <p:cNvPr id="9" name="Text 7"/>
          <p:cNvSpPr txBox="1"/>
          <p:nvPr/>
        </p:nvSpPr>
        <p:spPr>
          <a:xfrm>
            <a:off x="685800" y="3557016"/>
            <a:ext cx="23774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RECOMMENDED USE AT HEALTHCONNECT</a:t>
            </a:r>
            <a:endParaRPr lang="en-US" sz="1000" dirty="0"/>
          </a:p>
        </p:txBody>
      </p:sp>
      <p:sp>
        <p:nvSpPr>
          <p:cNvPr id="10" name="Text 8"/>
          <p:cNvSpPr txBox="1"/>
          <p:nvPr/>
        </p:nvSpPr>
        <p:spPr>
          <a:xfrm>
            <a:off x="685800" y="3922776"/>
            <a:ext cx="2377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Progression, rotations and trained deputies</a:t>
            </a:r>
            <a:endParaRPr lang="en-US" sz="1400" dirty="0"/>
          </a:p>
        </p:txBody>
      </p:sp>
      <p:sp>
        <p:nvSpPr>
          <p:cNvPr id="11" name="Text 9"/>
          <p:cNvSpPr txBox="1"/>
          <p:nvPr/>
        </p:nvSpPr>
        <p:spPr>
          <a:xfrm>
            <a:off x="685800" y="4572000"/>
            <a:ext cx="23774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B866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MAIN TRADE-OFF</a:t>
            </a:r>
            <a:endParaRPr lang="en-US" sz="1000" dirty="0"/>
          </a:p>
        </p:txBody>
      </p:sp>
      <p:sp>
        <p:nvSpPr>
          <p:cNvPr id="12" name="Text 10"/>
          <p:cNvSpPr txBox="1"/>
          <p:nvPr/>
        </p:nvSpPr>
        <p:spPr>
          <a:xfrm>
            <a:off x="685800" y="4818888"/>
            <a:ext cx="23774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Retains knowledge but can move a vacancy elsewhere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3362249" y="2606040"/>
            <a:ext cx="2651760" cy="2834640"/>
          </a:xfrm>
          <a:prstGeom prst="rect">
            <a:avLst/>
          </a:prstGeom>
          <a:solidFill>
            <a:srgbClr val="EAF3F3"/>
          </a:solidFill>
          <a:ln w="12700">
            <a:solidFill>
              <a:srgbClr val="EAF3F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Shape 12"/>
          <p:cNvSpPr/>
          <p:nvPr/>
        </p:nvSpPr>
        <p:spPr>
          <a:xfrm>
            <a:off x="3362249" y="2606040"/>
            <a:ext cx="2651760" cy="566928"/>
          </a:xfrm>
          <a:prstGeom prst="rect">
            <a:avLst/>
          </a:prstGeom>
          <a:solidFill>
            <a:srgbClr val="19505A"/>
          </a:solidFill>
          <a:ln w="12700">
            <a:solidFill>
              <a:srgbClr val="1950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 txBox="1"/>
          <p:nvPr/>
        </p:nvSpPr>
        <p:spPr>
          <a:xfrm>
            <a:off x="3499409" y="2606040"/>
            <a:ext cx="2377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External recruitment</a:t>
            </a:r>
            <a:endParaRPr lang="en-US" sz="1600" dirty="0"/>
          </a:p>
        </p:txBody>
      </p:sp>
      <p:sp>
        <p:nvSpPr>
          <p:cNvPr id="16" name="Text 14"/>
          <p:cNvSpPr txBox="1"/>
          <p:nvPr/>
        </p:nvSpPr>
        <p:spPr>
          <a:xfrm>
            <a:off x="3499409" y="3282696"/>
            <a:ext cx="23774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RECOMMENDED USE AT HEALTHCONNECT</a:t>
            </a:r>
            <a:endParaRPr lang="en-US" sz="1000" dirty="0"/>
          </a:p>
        </p:txBody>
      </p:sp>
      <p:sp>
        <p:nvSpPr>
          <p:cNvPr id="17" name="Text 15"/>
          <p:cNvSpPr txBox="1"/>
          <p:nvPr/>
        </p:nvSpPr>
        <p:spPr>
          <a:xfrm>
            <a:off x="3499409" y="3648456"/>
            <a:ext cx="2377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Professional networks and specialist recruiters</a:t>
            </a:r>
            <a:endParaRPr lang="en-US" sz="1400" dirty="0"/>
          </a:p>
        </p:txBody>
      </p:sp>
      <p:sp>
        <p:nvSpPr>
          <p:cNvPr id="18" name="Text 16"/>
          <p:cNvSpPr txBox="1"/>
          <p:nvPr/>
        </p:nvSpPr>
        <p:spPr>
          <a:xfrm>
            <a:off x="3499409" y="4297680"/>
            <a:ext cx="23774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B866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MAIN TRADE-OFF</a:t>
            </a:r>
            <a:endParaRPr lang="en-US" sz="1000" dirty="0"/>
          </a:p>
        </p:txBody>
      </p:sp>
      <p:sp>
        <p:nvSpPr>
          <p:cNvPr id="19" name="Text 17"/>
          <p:cNvSpPr txBox="1"/>
          <p:nvPr/>
        </p:nvSpPr>
        <p:spPr>
          <a:xfrm>
            <a:off x="3499409" y="4544568"/>
            <a:ext cx="23774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Adds scarce skills but increases cost and induction needs</a:t>
            </a:r>
            <a:endParaRPr lang="en-US" sz="1400" dirty="0"/>
          </a:p>
        </p:txBody>
      </p:sp>
      <p:sp>
        <p:nvSpPr>
          <p:cNvPr id="20" name="Shape 18"/>
          <p:cNvSpPr/>
          <p:nvPr/>
        </p:nvSpPr>
        <p:spPr>
          <a:xfrm>
            <a:off x="6175858" y="2331720"/>
            <a:ext cx="2651760" cy="3108960"/>
          </a:xfrm>
          <a:prstGeom prst="rect">
            <a:avLst/>
          </a:prstGeom>
          <a:solidFill>
            <a:srgbClr val="F4F8F8"/>
          </a:solidFill>
          <a:ln w="12700">
            <a:solidFill>
              <a:srgbClr val="F4F8F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Shape 19"/>
          <p:cNvSpPr/>
          <p:nvPr/>
        </p:nvSpPr>
        <p:spPr>
          <a:xfrm>
            <a:off x="6175858" y="2331720"/>
            <a:ext cx="2651760" cy="566928"/>
          </a:xfrm>
          <a:prstGeom prst="rect">
            <a:avLst/>
          </a:prstGeom>
          <a:solidFill>
            <a:srgbClr val="1F6F78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 txBox="1"/>
          <p:nvPr/>
        </p:nvSpPr>
        <p:spPr>
          <a:xfrm>
            <a:off x="6313018" y="2331720"/>
            <a:ext cx="2377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Online recruitment</a:t>
            </a:r>
            <a:endParaRPr lang="en-US" sz="1600" dirty="0"/>
          </a:p>
        </p:txBody>
      </p:sp>
      <p:sp>
        <p:nvSpPr>
          <p:cNvPr id="23" name="Text 21"/>
          <p:cNvSpPr txBox="1"/>
          <p:nvPr/>
        </p:nvSpPr>
        <p:spPr>
          <a:xfrm>
            <a:off x="6313018" y="3008376"/>
            <a:ext cx="23774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RECOMMENDED USE AT HEALTHCONNECT</a:t>
            </a:r>
            <a:endParaRPr lang="en-US" sz="1000" dirty="0"/>
          </a:p>
        </p:txBody>
      </p:sp>
      <p:sp>
        <p:nvSpPr>
          <p:cNvPr id="24" name="Text 22"/>
          <p:cNvSpPr txBox="1"/>
          <p:nvPr/>
        </p:nvSpPr>
        <p:spPr>
          <a:xfrm>
            <a:off x="6313018" y="3374136"/>
            <a:ext cx="2377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 careers page and specialist job boards</a:t>
            </a:r>
            <a:endParaRPr lang="en-US" sz="1400" dirty="0"/>
          </a:p>
        </p:txBody>
      </p:sp>
      <p:sp>
        <p:nvSpPr>
          <p:cNvPr id="25" name="Text 23"/>
          <p:cNvSpPr txBox="1"/>
          <p:nvPr/>
        </p:nvSpPr>
        <p:spPr>
          <a:xfrm>
            <a:off x="6313018" y="4023360"/>
            <a:ext cx="23774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B866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MAIN TRADE-OFF</a:t>
            </a:r>
            <a:endParaRPr lang="en-US" sz="1000" dirty="0"/>
          </a:p>
        </p:txBody>
      </p:sp>
      <p:sp>
        <p:nvSpPr>
          <p:cNvPr id="26" name="Text 24"/>
          <p:cNvSpPr txBox="1"/>
          <p:nvPr/>
        </p:nvSpPr>
        <p:spPr>
          <a:xfrm>
            <a:off x="6313018" y="4270248"/>
            <a:ext cx="23774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Wider reach but more unsuitable applications</a:t>
            </a:r>
            <a:endParaRPr lang="en-US" sz="1400" dirty="0"/>
          </a:p>
        </p:txBody>
      </p:sp>
      <p:sp>
        <p:nvSpPr>
          <p:cNvPr id="27" name="Shape 25"/>
          <p:cNvSpPr/>
          <p:nvPr/>
        </p:nvSpPr>
        <p:spPr>
          <a:xfrm>
            <a:off x="8989466" y="2057400"/>
            <a:ext cx="2651760" cy="3383280"/>
          </a:xfrm>
          <a:prstGeom prst="rect">
            <a:avLst/>
          </a:prstGeom>
          <a:solidFill>
            <a:srgbClr val="EAF3F3"/>
          </a:solidFill>
          <a:ln w="12700">
            <a:solidFill>
              <a:srgbClr val="EAF3F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8" name="Shape 26"/>
          <p:cNvSpPr/>
          <p:nvPr/>
        </p:nvSpPr>
        <p:spPr>
          <a:xfrm>
            <a:off x="8989466" y="2057400"/>
            <a:ext cx="2651760" cy="566928"/>
          </a:xfrm>
          <a:prstGeom prst="rect">
            <a:avLst/>
          </a:prstGeom>
          <a:solidFill>
            <a:srgbClr val="2F8F85"/>
          </a:solidFill>
          <a:ln w="12700">
            <a:solidFill>
              <a:srgbClr val="2F8F8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9" name="Text 27"/>
          <p:cNvSpPr txBox="1"/>
          <p:nvPr/>
        </p:nvSpPr>
        <p:spPr>
          <a:xfrm>
            <a:off x="9126626" y="2057400"/>
            <a:ext cx="2377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media recruitment</a:t>
            </a:r>
            <a:endParaRPr lang="en-US" sz="1600" dirty="0"/>
          </a:p>
        </p:txBody>
      </p:sp>
      <p:sp>
        <p:nvSpPr>
          <p:cNvPr id="30" name="Text 28"/>
          <p:cNvSpPr txBox="1"/>
          <p:nvPr/>
        </p:nvSpPr>
        <p:spPr>
          <a:xfrm>
            <a:off x="9126626" y="2734056"/>
            <a:ext cx="23774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RECOMMENDED USE AT HEALTHCONNECT</a:t>
            </a:r>
            <a:endParaRPr lang="en-US" sz="1000" dirty="0"/>
          </a:p>
        </p:txBody>
      </p:sp>
      <p:sp>
        <p:nvSpPr>
          <p:cNvPr id="31" name="Text 29"/>
          <p:cNvSpPr txBox="1"/>
          <p:nvPr/>
        </p:nvSpPr>
        <p:spPr>
          <a:xfrm>
            <a:off x="9126626" y="3099816"/>
            <a:ext cx="2377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Targeted LinkedIn content and staff stories</a:t>
            </a:r>
            <a:endParaRPr lang="en-US" sz="1400" dirty="0"/>
          </a:p>
        </p:txBody>
      </p:sp>
      <p:sp>
        <p:nvSpPr>
          <p:cNvPr id="32" name="Text 30"/>
          <p:cNvSpPr txBox="1"/>
          <p:nvPr/>
        </p:nvSpPr>
        <p:spPr>
          <a:xfrm>
            <a:off x="9126626" y="3749040"/>
            <a:ext cx="23774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B866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MAIN TRADE-OFF</a:t>
            </a:r>
            <a:endParaRPr lang="en-US" sz="1000" dirty="0"/>
          </a:p>
        </p:txBody>
      </p:sp>
      <p:sp>
        <p:nvSpPr>
          <p:cNvPr id="33" name="Text 31"/>
          <p:cNvSpPr txBox="1"/>
          <p:nvPr/>
        </p:nvSpPr>
        <p:spPr>
          <a:xfrm>
            <a:off x="9126626" y="3995928"/>
            <a:ext cx="23774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Reaches passive candidates but can narrow the talent pool (Kaehler and Grundei, 2025)</a:t>
            </a:r>
            <a:endParaRPr lang="en-US" sz="1400" dirty="0"/>
          </a:p>
        </p:txBody>
      </p:sp>
      <p:sp>
        <p:nvSpPr>
          <p:cNvPr id="34" name="Shape 32"/>
          <p:cNvSpPr/>
          <p:nvPr/>
        </p:nvSpPr>
        <p:spPr>
          <a:xfrm>
            <a:off x="548640" y="5550408"/>
            <a:ext cx="11091672" cy="502920"/>
          </a:xfrm>
          <a:prstGeom prst="rect">
            <a:avLst/>
          </a:prstGeom>
          <a:solidFill>
            <a:srgbClr val="EAF3F3"/>
          </a:solidFill>
          <a:ln w="12700">
            <a:solidFill>
              <a:srgbClr val="EAF3F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5" name="Text 33"/>
          <p:cNvSpPr txBox="1"/>
          <p:nvPr/>
        </p:nvSpPr>
        <p:spPr>
          <a:xfrm>
            <a:off x="777240" y="5550408"/>
            <a:ext cx="1063447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235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Recommendation: combine channels and publish credible pay, workload and development offers.</a:t>
            </a:r>
            <a:endParaRPr lang="en-US" sz="1400" dirty="0"/>
          </a:p>
        </p:txBody>
      </p:sp>
      <p:sp>
        <p:nvSpPr>
          <p:cNvPr id="37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064240" y="6355080"/>
            <a:ext cx="576072" cy="27432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1F6F78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lang="en-US" b="1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 txBox="1"/>
          <p:nvPr/>
        </p:nvSpPr>
        <p:spPr>
          <a:xfrm>
            <a:off x="548640" y="347472"/>
            <a:ext cx="11091672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2353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Selection for a remote monitoring nurse</a:t>
            </a:r>
            <a:endParaRPr lang="en-US" sz="3000" dirty="0"/>
          </a:p>
        </p:txBody>
      </p:sp>
      <p:sp>
        <p:nvSpPr>
          <p:cNvPr id="3" name="Subtitle"/>
          <p:cNvSpPr txBox="1"/>
          <p:nvPr/>
        </p:nvSpPr>
        <p:spPr>
          <a:xfrm>
            <a:off x="548640" y="1005840"/>
            <a:ext cx="110916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56656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Proposed role: experienced registered nurse, individual contributor, reporting to a clinical team lead.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548640" y="1508760"/>
            <a:ext cx="5454396" cy="1554480"/>
          </a:xfrm>
          <a:prstGeom prst="rect">
            <a:avLst/>
          </a:prstGeom>
          <a:solidFill>
            <a:srgbClr val="EAF3F3"/>
          </a:solidFill>
          <a:ln w="12700">
            <a:solidFill>
              <a:srgbClr val="EAF3F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548640" y="1508760"/>
            <a:ext cx="1737360" cy="1554480"/>
          </a:xfrm>
          <a:prstGeom prst="rect">
            <a:avLst/>
          </a:prstGeom>
          <a:solidFill>
            <a:srgbClr val="1F6F78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 txBox="1"/>
          <p:nvPr/>
        </p:nvSpPr>
        <p:spPr>
          <a:xfrm>
            <a:off x="685800" y="1508760"/>
            <a:ext cx="150876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Job description</a:t>
            </a:r>
            <a:endParaRPr lang="en-US" sz="1700" dirty="0"/>
          </a:p>
        </p:txBody>
      </p:sp>
      <p:sp>
        <p:nvSpPr>
          <p:cNvPr id="7" name="Text 5"/>
          <p:cNvSpPr txBox="1"/>
          <p:nvPr/>
        </p:nvSpPr>
        <p:spPr>
          <a:xfrm>
            <a:off x="2468880" y="1508760"/>
            <a:ext cx="3396996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spcAft>
                <a:spcPts val="500"/>
              </a:spcAft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Review alerts and conduct virtual reviews</a:t>
            </a:r>
            <a:endParaRPr lang="en-US" sz="140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Document decisions and escalate concerns</a:t>
            </a:r>
            <a:endParaRPr lang="en-US" sz="140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 with clinical and technology colleagues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6185916" y="1508760"/>
            <a:ext cx="5454396" cy="1554480"/>
          </a:xfrm>
          <a:prstGeom prst="rect">
            <a:avLst/>
          </a:prstGeom>
          <a:solidFill>
            <a:srgbClr val="EAF3F3"/>
          </a:solidFill>
          <a:ln w="12700">
            <a:solidFill>
              <a:srgbClr val="EAF3F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Shape 7"/>
          <p:cNvSpPr/>
          <p:nvPr/>
        </p:nvSpPr>
        <p:spPr>
          <a:xfrm>
            <a:off x="6185916" y="1508760"/>
            <a:ext cx="1737360" cy="1554480"/>
          </a:xfrm>
          <a:prstGeom prst="rect">
            <a:avLst/>
          </a:prstGeom>
          <a:solidFill>
            <a:srgbClr val="12353F"/>
          </a:solidFill>
          <a:ln w="12700">
            <a:solidFill>
              <a:srgbClr val="1235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 txBox="1"/>
          <p:nvPr/>
        </p:nvSpPr>
        <p:spPr>
          <a:xfrm>
            <a:off x="6323076" y="1508760"/>
            <a:ext cx="150876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Person specification</a:t>
            </a:r>
            <a:endParaRPr lang="en-US" sz="1700" dirty="0"/>
          </a:p>
        </p:txBody>
      </p:sp>
      <p:sp>
        <p:nvSpPr>
          <p:cNvPr id="11" name="Text 9"/>
          <p:cNvSpPr txBox="1"/>
          <p:nvPr/>
        </p:nvSpPr>
        <p:spPr>
          <a:xfrm>
            <a:off x="8106156" y="1508760"/>
            <a:ext cx="3396996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spcAft>
                <a:spcPts val="500"/>
              </a:spcAft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Relevant professional registration</a:t>
            </a:r>
            <a:endParaRPr lang="en-US" sz="140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Sound judgement and clear communication</a:t>
            </a:r>
            <a:endParaRPr lang="en-US" sz="140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confidence and accurate records</a:t>
            </a:r>
            <a:endParaRPr lang="en-US" sz="1400" dirty="0"/>
          </a:p>
        </p:txBody>
      </p:sp>
      <p:sp>
        <p:nvSpPr>
          <p:cNvPr id="12" name="Text 10"/>
          <p:cNvSpPr txBox="1"/>
          <p:nvPr/>
        </p:nvSpPr>
        <p:spPr>
          <a:xfrm>
            <a:off x="548640" y="3291840"/>
            <a:ext cx="3657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SELECTION STAGE</a:t>
            </a:r>
            <a:endParaRPr lang="en-US" sz="1000" dirty="0"/>
          </a:p>
        </p:txBody>
      </p:sp>
      <p:sp>
        <p:nvSpPr>
          <p:cNvPr id="13" name="Shape 11"/>
          <p:cNvSpPr/>
          <p:nvPr/>
        </p:nvSpPr>
        <p:spPr>
          <a:xfrm>
            <a:off x="548640" y="3767328"/>
            <a:ext cx="10927080" cy="0"/>
          </a:xfrm>
          <a:prstGeom prst="line">
            <a:avLst/>
          </a:prstGeom>
          <a:noFill/>
          <a:ln w="50800">
            <a:solidFill>
              <a:srgbClr val="3FA89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Shape 12"/>
          <p:cNvSpPr/>
          <p:nvPr/>
        </p:nvSpPr>
        <p:spPr>
          <a:xfrm>
            <a:off x="11430000" y="3621024"/>
            <a:ext cx="210312" cy="292608"/>
          </a:xfrm>
          <a:prstGeom prst="chevron">
            <a:avLst/>
          </a:prstGeom>
          <a:solidFill>
            <a:srgbClr val="3FA89B"/>
          </a:solidFill>
          <a:ln w="12700">
            <a:solidFill>
              <a:srgbClr val="3FA89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Shape 13"/>
          <p:cNvSpPr/>
          <p:nvPr/>
        </p:nvSpPr>
        <p:spPr>
          <a:xfrm>
            <a:off x="548640" y="3584448"/>
            <a:ext cx="365760" cy="365760"/>
          </a:xfrm>
          <a:prstGeom prst="ellipse">
            <a:avLst/>
          </a:prstGeom>
          <a:solidFill>
            <a:srgbClr val="1F6F78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 txBox="1"/>
          <p:nvPr/>
        </p:nvSpPr>
        <p:spPr>
          <a:xfrm>
            <a:off x="548640" y="4069080"/>
            <a:ext cx="2606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700" b="1" dirty="0">
                <a:solidFill>
                  <a:srgbClr val="12353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1. Shortlist</a:t>
            </a:r>
            <a:endParaRPr lang="en-US" sz="1700" dirty="0"/>
          </a:p>
        </p:txBody>
      </p:sp>
      <p:sp>
        <p:nvSpPr>
          <p:cNvPr id="17" name="Text 15"/>
          <p:cNvSpPr txBox="1"/>
          <p:nvPr/>
        </p:nvSpPr>
        <p:spPr>
          <a:xfrm>
            <a:off x="548640" y="4498848"/>
            <a:ext cx="2606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 AND DECISION</a:t>
            </a:r>
            <a:endParaRPr lang="en-US" sz="1000" dirty="0"/>
          </a:p>
        </p:txBody>
      </p:sp>
      <p:sp>
        <p:nvSpPr>
          <p:cNvPr id="18" name="Text 16"/>
          <p:cNvSpPr txBox="1"/>
          <p:nvPr/>
        </p:nvSpPr>
        <p:spPr>
          <a:xfrm>
            <a:off x="548640" y="4754880"/>
            <a:ext cx="25146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Score essential criteria against the same published rubric</a:t>
            </a:r>
            <a:endParaRPr lang="en-US" sz="1400" dirty="0"/>
          </a:p>
        </p:txBody>
      </p:sp>
      <p:sp>
        <p:nvSpPr>
          <p:cNvPr id="19" name="Shape 17"/>
          <p:cNvSpPr/>
          <p:nvPr/>
        </p:nvSpPr>
        <p:spPr>
          <a:xfrm>
            <a:off x="3362249" y="3584448"/>
            <a:ext cx="365760" cy="365760"/>
          </a:xfrm>
          <a:prstGeom prst="ellipse">
            <a:avLst/>
          </a:prstGeom>
          <a:solidFill>
            <a:srgbClr val="1F6F78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 txBox="1"/>
          <p:nvPr/>
        </p:nvSpPr>
        <p:spPr>
          <a:xfrm>
            <a:off x="3362249" y="4069080"/>
            <a:ext cx="2606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700" b="1" dirty="0">
                <a:solidFill>
                  <a:srgbClr val="12353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2. Work sample</a:t>
            </a:r>
            <a:endParaRPr lang="en-US" sz="1700" dirty="0"/>
          </a:p>
        </p:txBody>
      </p:sp>
      <p:sp>
        <p:nvSpPr>
          <p:cNvPr id="21" name="Text 19"/>
          <p:cNvSpPr txBox="1"/>
          <p:nvPr/>
        </p:nvSpPr>
        <p:spPr>
          <a:xfrm>
            <a:off x="3362249" y="4498848"/>
            <a:ext cx="2606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 AND DECISION</a:t>
            </a:r>
            <a:endParaRPr lang="en-US" sz="1000" dirty="0"/>
          </a:p>
        </p:txBody>
      </p:sp>
      <p:sp>
        <p:nvSpPr>
          <p:cNvPr id="22" name="Text 20"/>
          <p:cNvSpPr txBox="1"/>
          <p:nvPr/>
        </p:nvSpPr>
        <p:spPr>
          <a:xfrm>
            <a:off x="3362249" y="4754880"/>
            <a:ext cx="25146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a simulated alert and a patient explanation task</a:t>
            </a:r>
            <a:endParaRPr lang="en-US" sz="1400" dirty="0"/>
          </a:p>
        </p:txBody>
      </p:sp>
      <p:sp>
        <p:nvSpPr>
          <p:cNvPr id="23" name="Shape 21"/>
          <p:cNvSpPr/>
          <p:nvPr/>
        </p:nvSpPr>
        <p:spPr>
          <a:xfrm>
            <a:off x="6175858" y="3584448"/>
            <a:ext cx="365760" cy="365760"/>
          </a:xfrm>
          <a:prstGeom prst="ellipse">
            <a:avLst/>
          </a:prstGeom>
          <a:solidFill>
            <a:srgbClr val="1F6F78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4" name="Text 22"/>
          <p:cNvSpPr txBox="1"/>
          <p:nvPr/>
        </p:nvSpPr>
        <p:spPr>
          <a:xfrm>
            <a:off x="6175858" y="4069080"/>
            <a:ext cx="2606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700" b="1" dirty="0">
                <a:solidFill>
                  <a:srgbClr val="12353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3. Structured interview</a:t>
            </a:r>
            <a:endParaRPr lang="en-US" sz="1700" dirty="0"/>
          </a:p>
        </p:txBody>
      </p:sp>
      <p:sp>
        <p:nvSpPr>
          <p:cNvPr id="25" name="Text 23"/>
          <p:cNvSpPr txBox="1"/>
          <p:nvPr/>
        </p:nvSpPr>
        <p:spPr>
          <a:xfrm>
            <a:off x="6175858" y="4498848"/>
            <a:ext cx="2606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 AND DECISION</a:t>
            </a:r>
            <a:endParaRPr lang="en-US" sz="1000" dirty="0"/>
          </a:p>
        </p:txBody>
      </p:sp>
      <p:sp>
        <p:nvSpPr>
          <p:cNvPr id="26" name="Text 24"/>
          <p:cNvSpPr txBox="1"/>
          <p:nvPr/>
        </p:nvSpPr>
        <p:spPr>
          <a:xfrm>
            <a:off x="6175858" y="4754880"/>
            <a:ext cx="25146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Ask the same core questions, with two independent assessors</a:t>
            </a:r>
            <a:endParaRPr lang="en-US" sz="1400" dirty="0"/>
          </a:p>
        </p:txBody>
      </p:sp>
      <p:sp>
        <p:nvSpPr>
          <p:cNvPr id="27" name="Shape 25"/>
          <p:cNvSpPr/>
          <p:nvPr/>
        </p:nvSpPr>
        <p:spPr>
          <a:xfrm>
            <a:off x="8989466" y="3584448"/>
            <a:ext cx="365760" cy="365760"/>
          </a:xfrm>
          <a:prstGeom prst="ellipse">
            <a:avLst/>
          </a:prstGeom>
          <a:solidFill>
            <a:srgbClr val="12353F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8" name="Text 26"/>
          <p:cNvSpPr txBox="1"/>
          <p:nvPr/>
        </p:nvSpPr>
        <p:spPr>
          <a:xfrm>
            <a:off x="8989466" y="4069080"/>
            <a:ext cx="2606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700" b="1" dirty="0">
                <a:solidFill>
                  <a:srgbClr val="12353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4. Checks and onboarding</a:t>
            </a:r>
            <a:endParaRPr lang="en-US" sz="1700" dirty="0"/>
          </a:p>
        </p:txBody>
      </p:sp>
      <p:sp>
        <p:nvSpPr>
          <p:cNvPr id="29" name="Text 27"/>
          <p:cNvSpPr txBox="1"/>
          <p:nvPr/>
        </p:nvSpPr>
        <p:spPr>
          <a:xfrm>
            <a:off x="8989466" y="4498848"/>
            <a:ext cx="2606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 AND DECISION</a:t>
            </a:r>
            <a:endParaRPr lang="en-US" sz="1000" dirty="0"/>
          </a:p>
        </p:txBody>
      </p:sp>
      <p:sp>
        <p:nvSpPr>
          <p:cNvPr id="30" name="Text 28"/>
          <p:cNvSpPr txBox="1"/>
          <p:nvPr/>
        </p:nvSpPr>
        <p:spPr>
          <a:xfrm>
            <a:off x="8989466" y="4754880"/>
            <a:ext cx="25146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Verify credentials and references, then use supervised induction(Johnson et al., 2020).</a:t>
            </a:r>
            <a:endParaRPr lang="en-US" sz="1400" dirty="0"/>
          </a:p>
        </p:txBody>
      </p:sp>
      <p:sp>
        <p:nvSpPr>
          <p:cNvPr id="31" name="Shape 29"/>
          <p:cNvSpPr/>
          <p:nvPr/>
        </p:nvSpPr>
        <p:spPr>
          <a:xfrm>
            <a:off x="548640" y="5623560"/>
            <a:ext cx="11091672" cy="411480"/>
          </a:xfrm>
          <a:prstGeom prst="rect">
            <a:avLst/>
          </a:prstGeom>
          <a:solidFill>
            <a:srgbClr val="EAF3F3"/>
          </a:solidFill>
          <a:ln w="12700">
            <a:solidFill>
              <a:srgbClr val="EAF3F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2" name="Text 30"/>
          <p:cNvSpPr txBox="1"/>
          <p:nvPr/>
        </p:nvSpPr>
        <p:spPr>
          <a:xfrm>
            <a:off x="777240" y="5623560"/>
            <a:ext cx="10634472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Fair access: accessible tasks, reasonable adjustments and a documented human decision.</a:t>
            </a:r>
            <a:endParaRPr lang="en-US" sz="1400" dirty="0"/>
          </a:p>
        </p:txBody>
      </p:sp>
      <p:sp>
        <p:nvSpPr>
          <p:cNvPr id="34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064240" y="6355080"/>
            <a:ext cx="576072" cy="27432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1F6F78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lang="en-US" b="1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 txBox="1"/>
          <p:nvPr/>
        </p:nvSpPr>
        <p:spPr>
          <a:xfrm>
            <a:off x="548640" y="347472"/>
            <a:ext cx="11091672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2353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Digital skills and individual development</a:t>
            </a:r>
            <a:endParaRPr lang="en-US" sz="3000" dirty="0"/>
          </a:p>
        </p:txBody>
      </p:sp>
      <p:sp>
        <p:nvSpPr>
          <p:cNvPr id="3" name="Subtitle"/>
          <p:cNvSpPr txBox="1"/>
          <p:nvPr/>
        </p:nvSpPr>
        <p:spPr>
          <a:xfrm>
            <a:off x="548640" y="1005840"/>
            <a:ext cx="110916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56656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Illustrative employee: an experienced nurse who is new to remote monitoring technology.</a:t>
            </a:r>
            <a:endParaRPr lang="en-US" sz="1400" dirty="0"/>
          </a:p>
        </p:txBody>
      </p:sp>
      <p:sp>
        <p:nvSpPr>
          <p:cNvPr id="4" name="Text 2"/>
          <p:cNvSpPr txBox="1"/>
          <p:nvPr/>
        </p:nvSpPr>
        <p:spPr>
          <a:xfrm>
            <a:off x="548640" y="1508760"/>
            <a:ext cx="24688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1235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 TO CONFIRM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200400" y="1508760"/>
            <a:ext cx="24688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DEVELOPMENT METHOD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5852160" y="1508760"/>
            <a:ext cx="24688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2F8F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 OF IMPROVEMENT</a:t>
            </a:r>
            <a:endParaRPr lang="en-US" sz="1000" dirty="0"/>
          </a:p>
        </p:txBody>
      </p:sp>
      <p:sp>
        <p:nvSpPr>
          <p:cNvPr id="7" name="Shape 5"/>
          <p:cNvSpPr/>
          <p:nvPr/>
        </p:nvSpPr>
        <p:spPr>
          <a:xfrm>
            <a:off x="548640" y="1828800"/>
            <a:ext cx="2468880" cy="1051560"/>
          </a:xfrm>
          <a:prstGeom prst="rect">
            <a:avLst/>
          </a:prstGeom>
          <a:solidFill>
            <a:srgbClr val="12353F"/>
          </a:solidFill>
          <a:ln w="12700">
            <a:solidFill>
              <a:srgbClr val="1235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Shape 6"/>
          <p:cNvSpPr/>
          <p:nvPr/>
        </p:nvSpPr>
        <p:spPr>
          <a:xfrm>
            <a:off x="3008376" y="1828800"/>
            <a:ext cx="274320" cy="1051560"/>
          </a:xfrm>
          <a:prstGeom prst="chevron">
            <a:avLst/>
          </a:prstGeom>
          <a:solidFill>
            <a:srgbClr val="12353F"/>
          </a:solidFill>
          <a:ln w="12700">
            <a:solidFill>
              <a:srgbClr val="1235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 txBox="1"/>
          <p:nvPr/>
        </p:nvSpPr>
        <p:spPr>
          <a:xfrm>
            <a:off x="731520" y="1828800"/>
            <a:ext cx="21945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Alert workflow and digital records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3200400" y="1828800"/>
            <a:ext cx="2468880" cy="1051560"/>
          </a:xfrm>
          <a:prstGeom prst="rect">
            <a:avLst/>
          </a:prstGeom>
          <a:solidFill>
            <a:srgbClr val="1F6F78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Shape 9"/>
          <p:cNvSpPr/>
          <p:nvPr/>
        </p:nvSpPr>
        <p:spPr>
          <a:xfrm>
            <a:off x="5660136" y="1828800"/>
            <a:ext cx="274320" cy="1051560"/>
          </a:xfrm>
          <a:prstGeom prst="chevron">
            <a:avLst/>
          </a:prstGeom>
          <a:solidFill>
            <a:srgbClr val="1F6F78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 txBox="1"/>
          <p:nvPr/>
        </p:nvSpPr>
        <p:spPr>
          <a:xfrm>
            <a:off x="3383280" y="1828800"/>
            <a:ext cx="21945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Sandbox practice and guided simulations</a:t>
            </a:r>
            <a:endParaRPr lang="en-US" sz="1300" dirty="0"/>
          </a:p>
        </p:txBody>
      </p:sp>
      <p:sp>
        <p:nvSpPr>
          <p:cNvPr id="13" name="Shape 11"/>
          <p:cNvSpPr/>
          <p:nvPr/>
        </p:nvSpPr>
        <p:spPr>
          <a:xfrm>
            <a:off x="5852160" y="1828800"/>
            <a:ext cx="2468880" cy="1051560"/>
          </a:xfrm>
          <a:prstGeom prst="rect">
            <a:avLst/>
          </a:prstGeom>
          <a:solidFill>
            <a:srgbClr val="2F8F85"/>
          </a:solidFill>
          <a:ln w="12700">
            <a:solidFill>
              <a:srgbClr val="2F8F8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Shape 12"/>
          <p:cNvSpPr/>
          <p:nvPr/>
        </p:nvSpPr>
        <p:spPr>
          <a:xfrm>
            <a:off x="8311896" y="1828800"/>
            <a:ext cx="274320" cy="1051560"/>
          </a:xfrm>
          <a:prstGeom prst="chevron">
            <a:avLst/>
          </a:prstGeom>
          <a:solidFill>
            <a:srgbClr val="2F8F85"/>
          </a:solidFill>
          <a:ln w="12700">
            <a:solidFill>
              <a:srgbClr val="2F8F8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 txBox="1"/>
          <p:nvPr/>
        </p:nvSpPr>
        <p:spPr>
          <a:xfrm>
            <a:off x="6035040" y="1828800"/>
            <a:ext cx="21945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Supervisor observes accurate records and safe escalation</a:t>
            </a:r>
            <a:endParaRPr lang="en-US" sz="1300" dirty="0"/>
          </a:p>
        </p:txBody>
      </p:sp>
      <p:sp>
        <p:nvSpPr>
          <p:cNvPr id="16" name="Shape 14"/>
          <p:cNvSpPr/>
          <p:nvPr/>
        </p:nvSpPr>
        <p:spPr>
          <a:xfrm>
            <a:off x="548640" y="3108960"/>
            <a:ext cx="2468880" cy="1051560"/>
          </a:xfrm>
          <a:prstGeom prst="rect">
            <a:avLst/>
          </a:prstGeom>
          <a:solidFill>
            <a:srgbClr val="12353F"/>
          </a:solidFill>
          <a:ln w="12700">
            <a:solidFill>
              <a:srgbClr val="1235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Shape 15"/>
          <p:cNvSpPr/>
          <p:nvPr/>
        </p:nvSpPr>
        <p:spPr>
          <a:xfrm>
            <a:off x="3008376" y="3108960"/>
            <a:ext cx="274320" cy="1051560"/>
          </a:xfrm>
          <a:prstGeom prst="chevron">
            <a:avLst/>
          </a:prstGeom>
          <a:solidFill>
            <a:srgbClr val="12353F"/>
          </a:solidFill>
          <a:ln w="12700">
            <a:solidFill>
              <a:srgbClr val="1235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 txBox="1"/>
          <p:nvPr/>
        </p:nvSpPr>
        <p:spPr>
          <a:xfrm>
            <a:off x="731520" y="3108960"/>
            <a:ext cx="21945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Virtual communication and access needs</a:t>
            </a:r>
            <a:endParaRPr lang="en-US" sz="1300" dirty="0"/>
          </a:p>
        </p:txBody>
      </p:sp>
      <p:sp>
        <p:nvSpPr>
          <p:cNvPr id="19" name="Shape 17"/>
          <p:cNvSpPr/>
          <p:nvPr/>
        </p:nvSpPr>
        <p:spPr>
          <a:xfrm>
            <a:off x="3200400" y="3108960"/>
            <a:ext cx="2468880" cy="1051560"/>
          </a:xfrm>
          <a:prstGeom prst="rect">
            <a:avLst/>
          </a:prstGeom>
          <a:solidFill>
            <a:srgbClr val="1F6F78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Shape 18"/>
          <p:cNvSpPr/>
          <p:nvPr/>
        </p:nvSpPr>
        <p:spPr>
          <a:xfrm>
            <a:off x="5660136" y="3108960"/>
            <a:ext cx="274320" cy="1051560"/>
          </a:xfrm>
          <a:prstGeom prst="chevron">
            <a:avLst/>
          </a:prstGeom>
          <a:solidFill>
            <a:srgbClr val="1F6F78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 txBox="1"/>
          <p:nvPr/>
        </p:nvSpPr>
        <p:spPr>
          <a:xfrm>
            <a:off x="3383280" y="3108960"/>
            <a:ext cx="21945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Role-play with feedback and peer observation</a:t>
            </a:r>
            <a:endParaRPr lang="en-US" sz="1300" dirty="0"/>
          </a:p>
        </p:txBody>
      </p:sp>
      <p:sp>
        <p:nvSpPr>
          <p:cNvPr id="22" name="Shape 20"/>
          <p:cNvSpPr/>
          <p:nvPr/>
        </p:nvSpPr>
        <p:spPr>
          <a:xfrm>
            <a:off x="5852160" y="3108960"/>
            <a:ext cx="2468880" cy="1051560"/>
          </a:xfrm>
          <a:prstGeom prst="rect">
            <a:avLst/>
          </a:prstGeom>
          <a:solidFill>
            <a:srgbClr val="2F8F85"/>
          </a:solidFill>
          <a:ln w="12700">
            <a:solidFill>
              <a:srgbClr val="2F8F8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Shape 21"/>
          <p:cNvSpPr/>
          <p:nvPr/>
        </p:nvSpPr>
        <p:spPr>
          <a:xfrm>
            <a:off x="8311896" y="3108960"/>
            <a:ext cx="274320" cy="1051560"/>
          </a:xfrm>
          <a:prstGeom prst="chevron">
            <a:avLst/>
          </a:prstGeom>
          <a:solidFill>
            <a:srgbClr val="2F8F85"/>
          </a:solidFill>
          <a:ln w="12700">
            <a:solidFill>
              <a:srgbClr val="2F8F8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4" name="Text 22"/>
          <p:cNvSpPr txBox="1"/>
          <p:nvPr/>
        </p:nvSpPr>
        <p:spPr>
          <a:xfrm>
            <a:off x="6035040" y="3108960"/>
            <a:ext cx="21945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 explanations and an appropriate accessibility response</a:t>
            </a:r>
            <a:endParaRPr lang="en-US" sz="1300" dirty="0"/>
          </a:p>
        </p:txBody>
      </p:sp>
      <p:sp>
        <p:nvSpPr>
          <p:cNvPr id="25" name="Shape 23"/>
          <p:cNvSpPr/>
          <p:nvPr/>
        </p:nvSpPr>
        <p:spPr>
          <a:xfrm>
            <a:off x="548640" y="4389120"/>
            <a:ext cx="2468880" cy="1051560"/>
          </a:xfrm>
          <a:prstGeom prst="rect">
            <a:avLst/>
          </a:prstGeom>
          <a:solidFill>
            <a:srgbClr val="12353F"/>
          </a:solidFill>
          <a:ln w="12700">
            <a:solidFill>
              <a:srgbClr val="1235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6" name="Shape 24"/>
          <p:cNvSpPr/>
          <p:nvPr/>
        </p:nvSpPr>
        <p:spPr>
          <a:xfrm>
            <a:off x="3008376" y="4389120"/>
            <a:ext cx="274320" cy="1051560"/>
          </a:xfrm>
          <a:prstGeom prst="chevron">
            <a:avLst/>
          </a:prstGeom>
          <a:solidFill>
            <a:srgbClr val="12353F"/>
          </a:solidFill>
          <a:ln w="12700">
            <a:solidFill>
              <a:srgbClr val="1235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7" name="Text 25"/>
          <p:cNvSpPr txBox="1"/>
          <p:nvPr/>
        </p:nvSpPr>
        <p:spPr>
          <a:xfrm>
            <a:off x="731520" y="4389120"/>
            <a:ext cx="21945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Clinical–technology handovers</a:t>
            </a:r>
            <a:endParaRPr lang="en-US" sz="1300" dirty="0"/>
          </a:p>
        </p:txBody>
      </p:sp>
      <p:sp>
        <p:nvSpPr>
          <p:cNvPr id="28" name="Shape 26"/>
          <p:cNvSpPr/>
          <p:nvPr/>
        </p:nvSpPr>
        <p:spPr>
          <a:xfrm>
            <a:off x="3200400" y="4389120"/>
            <a:ext cx="2468880" cy="1051560"/>
          </a:xfrm>
          <a:prstGeom prst="rect">
            <a:avLst/>
          </a:prstGeom>
          <a:solidFill>
            <a:srgbClr val="1F6F78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9" name="Shape 27"/>
          <p:cNvSpPr/>
          <p:nvPr/>
        </p:nvSpPr>
        <p:spPr>
          <a:xfrm>
            <a:off x="5660136" y="4389120"/>
            <a:ext cx="274320" cy="1051560"/>
          </a:xfrm>
          <a:prstGeom prst="chevron">
            <a:avLst/>
          </a:prstGeom>
          <a:solidFill>
            <a:srgbClr val="1F6F78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0" name="Text 28"/>
          <p:cNvSpPr txBox="1"/>
          <p:nvPr/>
        </p:nvSpPr>
        <p:spPr>
          <a:xfrm>
            <a:off x="3383280" y="4389120"/>
            <a:ext cx="21945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Shadow a technical colleague and rehearse a handover</a:t>
            </a:r>
            <a:endParaRPr lang="en-US" sz="1300" dirty="0"/>
          </a:p>
        </p:txBody>
      </p:sp>
      <p:sp>
        <p:nvSpPr>
          <p:cNvPr id="31" name="Shape 29"/>
          <p:cNvSpPr/>
          <p:nvPr/>
        </p:nvSpPr>
        <p:spPr>
          <a:xfrm>
            <a:off x="5852160" y="4389120"/>
            <a:ext cx="2468880" cy="1051560"/>
          </a:xfrm>
          <a:prstGeom prst="rect">
            <a:avLst/>
          </a:prstGeom>
          <a:solidFill>
            <a:srgbClr val="2F8F85"/>
          </a:solidFill>
          <a:ln w="12700">
            <a:solidFill>
              <a:srgbClr val="2F8F8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2" name="Shape 30"/>
          <p:cNvSpPr/>
          <p:nvPr/>
        </p:nvSpPr>
        <p:spPr>
          <a:xfrm>
            <a:off x="8311896" y="4389120"/>
            <a:ext cx="274320" cy="1051560"/>
          </a:xfrm>
          <a:prstGeom prst="chevron">
            <a:avLst/>
          </a:prstGeom>
          <a:solidFill>
            <a:srgbClr val="2F8F85"/>
          </a:solidFill>
          <a:ln w="12700">
            <a:solidFill>
              <a:srgbClr val="2F8F8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3" name="Text 31"/>
          <p:cNvSpPr txBox="1"/>
          <p:nvPr/>
        </p:nvSpPr>
        <p:spPr>
          <a:xfrm>
            <a:off x="6035040" y="4389120"/>
            <a:ext cx="21945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Complete handover using the agreed ownership and escalation rules</a:t>
            </a:r>
            <a:endParaRPr lang="en-US" sz="1300" dirty="0"/>
          </a:p>
        </p:txBody>
      </p:sp>
      <p:pic>
        <p:nvPicPr>
          <p:cNvPr id="34" name="Image 0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9098280" y="1508760"/>
            <a:ext cx="2542032" cy="1828800"/>
          </a:xfrm>
          <a:prstGeom prst="rect">
            <a:avLst/>
          </a:prstGeom>
          <a:effectLst>
            <a:outerShdw blurRad="76200" dist="25400" dir="5400000" algn="bl" rotWithShape="0">
              <a:srgbClr val="0B2A33">
                <a:alpha val="14000"/>
              </a:srgbClr>
            </a:outerShdw>
          </a:effectLst>
        </p:spPr>
      </p:pic>
      <p:sp>
        <p:nvSpPr>
          <p:cNvPr id="35" name="Shape 32"/>
          <p:cNvSpPr/>
          <p:nvPr/>
        </p:nvSpPr>
        <p:spPr>
          <a:xfrm>
            <a:off x="9098280" y="3337560"/>
            <a:ext cx="2542032" cy="2423160"/>
          </a:xfrm>
          <a:prstGeom prst="rect">
            <a:avLst/>
          </a:prstGeom>
          <a:solidFill>
            <a:srgbClr val="1F6F78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6" name="Text 33"/>
          <p:cNvSpPr txBox="1"/>
          <p:nvPr/>
        </p:nvSpPr>
        <p:spPr>
          <a:xfrm>
            <a:off x="9281160" y="3474720"/>
            <a:ext cx="21945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Four-week pilot</a:t>
            </a:r>
            <a:endParaRPr lang="en-US" sz="2200" dirty="0"/>
          </a:p>
        </p:txBody>
      </p:sp>
      <p:sp>
        <p:nvSpPr>
          <p:cNvPr id="37" name="Text 34"/>
          <p:cNvSpPr txBox="1"/>
          <p:nvPr/>
        </p:nvSpPr>
        <p:spPr>
          <a:xfrm>
            <a:off x="9281160" y="4023360"/>
            <a:ext cx="2194560" cy="1691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Paid learning time each week. Educator reviews competence before independent work.</a:t>
            </a:r>
            <a:endParaRPr lang="en-US" sz="1500" dirty="0"/>
          </a:p>
        </p:txBody>
      </p:sp>
      <p:sp>
        <p:nvSpPr>
          <p:cNvPr id="39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064240" y="6355080"/>
            <a:ext cx="576072" cy="27432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1F6F78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lang="en-US" b="1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 txBox="1"/>
          <p:nvPr/>
        </p:nvSpPr>
        <p:spPr>
          <a:xfrm>
            <a:off x="548640" y="347472"/>
            <a:ext cx="11091672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2353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Turnover, wellbeing and burnout</a:t>
            </a:r>
            <a:endParaRPr lang="en-US" sz="3000" dirty="0"/>
          </a:p>
        </p:txBody>
      </p:sp>
      <p:sp>
        <p:nvSpPr>
          <p:cNvPr id="3" name="Subtitle"/>
          <p:cNvSpPr txBox="1"/>
          <p:nvPr/>
        </p:nvSpPr>
        <p:spPr>
          <a:xfrm>
            <a:off x="548640" y="1005840"/>
            <a:ext cx="110916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400" dirty="0">
                <a:solidFill>
                  <a:srgbClr val="56656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JD-R theory: sustained demands can exhaust staff when resources and recovery are insufficient (Radic et al., 2020).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548640" y="1508760"/>
            <a:ext cx="3611880" cy="3703320"/>
          </a:xfrm>
          <a:prstGeom prst="rect">
            <a:avLst/>
          </a:prstGeom>
          <a:solidFill>
            <a:srgbClr val="EAF3F3"/>
          </a:solidFill>
          <a:ln w="12700">
            <a:solidFill>
              <a:srgbClr val="EAF3F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923544" y="1828800"/>
            <a:ext cx="0" cy="2560320"/>
          </a:xfrm>
          <a:prstGeom prst="line">
            <a:avLst/>
          </a:prstGeom>
          <a:noFill/>
          <a:ln w="38100">
            <a:solidFill>
              <a:srgbClr val="3FA89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777240" y="1737360"/>
            <a:ext cx="292608" cy="292608"/>
          </a:xfrm>
          <a:prstGeom prst="ellipse">
            <a:avLst/>
          </a:prstGeom>
          <a:solidFill>
            <a:srgbClr val="12353F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 txBox="1"/>
          <p:nvPr/>
        </p:nvSpPr>
        <p:spPr>
          <a:xfrm>
            <a:off x="1325880" y="1691640"/>
            <a:ext cx="2651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1235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POSSIBLE DRIVER</a:t>
            </a:r>
            <a:endParaRPr lang="en-US" sz="1000" dirty="0"/>
          </a:p>
        </p:txBody>
      </p:sp>
      <p:sp>
        <p:nvSpPr>
          <p:cNvPr id="8" name="Text 6"/>
          <p:cNvSpPr txBox="1"/>
          <p:nvPr/>
        </p:nvSpPr>
        <p:spPr>
          <a:xfrm>
            <a:off x="1325880" y="1938528"/>
            <a:ext cx="26517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1235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Heavy caseloads, alert pressure and unpredictable shifts</a:t>
            </a:r>
            <a:endParaRPr lang="en-US" sz="1500" dirty="0"/>
          </a:p>
        </p:txBody>
      </p:sp>
      <p:sp>
        <p:nvSpPr>
          <p:cNvPr id="9" name="Shape 7"/>
          <p:cNvSpPr/>
          <p:nvPr/>
        </p:nvSpPr>
        <p:spPr>
          <a:xfrm>
            <a:off x="777240" y="3017520"/>
            <a:ext cx="292608" cy="292608"/>
          </a:xfrm>
          <a:prstGeom prst="ellipse">
            <a:avLst/>
          </a:prstGeom>
          <a:solidFill>
            <a:srgbClr val="1F6F78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 txBox="1"/>
          <p:nvPr/>
        </p:nvSpPr>
        <p:spPr>
          <a:xfrm>
            <a:off x="1325880" y="2971800"/>
            <a:ext cx="2651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RECOMMENDED RESPONSE</a:t>
            </a:r>
            <a:endParaRPr lang="en-US" sz="1000" dirty="0"/>
          </a:p>
        </p:txBody>
      </p:sp>
      <p:sp>
        <p:nvSpPr>
          <p:cNvPr id="11" name="Text 9"/>
          <p:cNvSpPr txBox="1"/>
          <p:nvPr/>
        </p:nvSpPr>
        <p:spPr>
          <a:xfrm>
            <a:off x="1325880" y="3218688"/>
            <a:ext cx="26517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Review capacity and rotas, protect breaks, improve escalation cover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777240" y="4251960"/>
            <a:ext cx="292608" cy="292608"/>
          </a:xfrm>
          <a:prstGeom prst="ellipse">
            <a:avLst/>
          </a:prstGeom>
          <a:solidFill>
            <a:srgbClr val="B8661C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 txBox="1"/>
          <p:nvPr/>
        </p:nvSpPr>
        <p:spPr>
          <a:xfrm>
            <a:off x="1325880" y="4206240"/>
            <a:ext cx="2651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B866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IMPORTANT LIMITATION</a:t>
            </a:r>
            <a:endParaRPr lang="en-US" sz="1000" dirty="0"/>
          </a:p>
        </p:txBody>
      </p:sp>
      <p:sp>
        <p:nvSpPr>
          <p:cNvPr id="14" name="Text 12"/>
          <p:cNvSpPr txBox="1"/>
          <p:nvPr/>
        </p:nvSpPr>
        <p:spPr>
          <a:xfrm>
            <a:off x="1325880" y="4453128"/>
            <a:ext cx="26517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Extra cover costs money and may require revised growth plans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4288536" y="1508760"/>
            <a:ext cx="3611880" cy="3703320"/>
          </a:xfrm>
          <a:prstGeom prst="rect">
            <a:avLst/>
          </a:prstGeom>
          <a:solidFill>
            <a:srgbClr val="F4F8F8"/>
          </a:solidFill>
          <a:ln w="12700">
            <a:solidFill>
              <a:srgbClr val="F4F8F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Shape 14"/>
          <p:cNvSpPr/>
          <p:nvPr/>
        </p:nvSpPr>
        <p:spPr>
          <a:xfrm>
            <a:off x="4663440" y="1828800"/>
            <a:ext cx="0" cy="2560320"/>
          </a:xfrm>
          <a:prstGeom prst="line">
            <a:avLst/>
          </a:prstGeom>
          <a:noFill/>
          <a:ln w="38100">
            <a:solidFill>
              <a:srgbClr val="3FA89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Shape 15"/>
          <p:cNvSpPr/>
          <p:nvPr/>
        </p:nvSpPr>
        <p:spPr>
          <a:xfrm>
            <a:off x="4517136" y="1737360"/>
            <a:ext cx="292608" cy="292608"/>
          </a:xfrm>
          <a:prstGeom prst="ellipse">
            <a:avLst/>
          </a:prstGeom>
          <a:solidFill>
            <a:srgbClr val="12353F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 txBox="1"/>
          <p:nvPr/>
        </p:nvSpPr>
        <p:spPr>
          <a:xfrm>
            <a:off x="5065776" y="1691640"/>
            <a:ext cx="2651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1235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POSSIBLE DRIVER</a:t>
            </a:r>
            <a:endParaRPr lang="en-US" sz="1000" dirty="0"/>
          </a:p>
        </p:txBody>
      </p:sp>
      <p:sp>
        <p:nvSpPr>
          <p:cNvPr id="19" name="Text 17"/>
          <p:cNvSpPr txBox="1"/>
          <p:nvPr/>
        </p:nvSpPr>
        <p:spPr>
          <a:xfrm>
            <a:off x="5065776" y="1938528"/>
            <a:ext cx="26517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1235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Weak support and limited recovery</a:t>
            </a:r>
            <a:endParaRPr lang="en-US" sz="1500" dirty="0"/>
          </a:p>
        </p:txBody>
      </p:sp>
      <p:sp>
        <p:nvSpPr>
          <p:cNvPr id="20" name="Shape 18"/>
          <p:cNvSpPr/>
          <p:nvPr/>
        </p:nvSpPr>
        <p:spPr>
          <a:xfrm>
            <a:off x="4517136" y="3017520"/>
            <a:ext cx="292608" cy="292608"/>
          </a:xfrm>
          <a:prstGeom prst="ellipse">
            <a:avLst/>
          </a:prstGeom>
          <a:solidFill>
            <a:srgbClr val="1F6F78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 txBox="1"/>
          <p:nvPr/>
        </p:nvSpPr>
        <p:spPr>
          <a:xfrm>
            <a:off x="5065776" y="2971800"/>
            <a:ext cx="2651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RECOMMENDED RESPONSE</a:t>
            </a:r>
            <a:endParaRPr lang="en-US" sz="1000" dirty="0"/>
          </a:p>
        </p:txBody>
      </p:sp>
      <p:sp>
        <p:nvSpPr>
          <p:cNvPr id="22" name="Text 20"/>
          <p:cNvSpPr txBox="1"/>
          <p:nvPr/>
        </p:nvSpPr>
        <p:spPr>
          <a:xfrm>
            <a:off x="5065776" y="3218688"/>
            <a:ext cx="26517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Regular workload conversations, peer support and confidential assistance</a:t>
            </a:r>
            <a:endParaRPr lang="en-US" sz="1400" dirty="0"/>
          </a:p>
        </p:txBody>
      </p:sp>
      <p:sp>
        <p:nvSpPr>
          <p:cNvPr id="23" name="Shape 21"/>
          <p:cNvSpPr/>
          <p:nvPr/>
        </p:nvSpPr>
        <p:spPr>
          <a:xfrm>
            <a:off x="4517136" y="4251960"/>
            <a:ext cx="292608" cy="292608"/>
          </a:xfrm>
          <a:prstGeom prst="ellipse">
            <a:avLst/>
          </a:prstGeom>
          <a:solidFill>
            <a:srgbClr val="B8661C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4" name="Text 22"/>
          <p:cNvSpPr txBox="1"/>
          <p:nvPr/>
        </p:nvSpPr>
        <p:spPr>
          <a:xfrm>
            <a:off x="5065776" y="4206240"/>
            <a:ext cx="2651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B866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IMPORTANT LIMITATION</a:t>
            </a:r>
            <a:endParaRPr lang="en-US" sz="1000" dirty="0"/>
          </a:p>
        </p:txBody>
      </p:sp>
      <p:sp>
        <p:nvSpPr>
          <p:cNvPr id="25" name="Text 23"/>
          <p:cNvSpPr txBox="1"/>
          <p:nvPr/>
        </p:nvSpPr>
        <p:spPr>
          <a:xfrm>
            <a:off x="5065776" y="4453128"/>
            <a:ext cx="26517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Wellbeing support alone cannot remove excessive demands</a:t>
            </a:r>
            <a:endParaRPr lang="en-US" sz="1400" dirty="0"/>
          </a:p>
        </p:txBody>
      </p:sp>
      <p:sp>
        <p:nvSpPr>
          <p:cNvPr id="26" name="Shape 24"/>
          <p:cNvSpPr/>
          <p:nvPr/>
        </p:nvSpPr>
        <p:spPr>
          <a:xfrm>
            <a:off x="8028432" y="1508760"/>
            <a:ext cx="3611880" cy="3703320"/>
          </a:xfrm>
          <a:prstGeom prst="rect">
            <a:avLst/>
          </a:prstGeom>
          <a:solidFill>
            <a:srgbClr val="EAF3F3"/>
          </a:solidFill>
          <a:ln w="12700">
            <a:solidFill>
              <a:srgbClr val="EAF3F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7" name="Shape 25"/>
          <p:cNvSpPr/>
          <p:nvPr/>
        </p:nvSpPr>
        <p:spPr>
          <a:xfrm>
            <a:off x="8403336" y="1828800"/>
            <a:ext cx="0" cy="2560320"/>
          </a:xfrm>
          <a:prstGeom prst="line">
            <a:avLst/>
          </a:prstGeom>
          <a:noFill/>
          <a:ln w="38100">
            <a:solidFill>
              <a:srgbClr val="3FA89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8" name="Shape 26"/>
          <p:cNvSpPr/>
          <p:nvPr/>
        </p:nvSpPr>
        <p:spPr>
          <a:xfrm>
            <a:off x="8257032" y="1737360"/>
            <a:ext cx="292608" cy="292608"/>
          </a:xfrm>
          <a:prstGeom prst="ellipse">
            <a:avLst/>
          </a:prstGeom>
          <a:solidFill>
            <a:srgbClr val="12353F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9" name="Text 27"/>
          <p:cNvSpPr txBox="1"/>
          <p:nvPr/>
        </p:nvSpPr>
        <p:spPr>
          <a:xfrm>
            <a:off x="8805672" y="1691640"/>
            <a:ext cx="2651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1235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POSSIBLE DRIVER</a:t>
            </a:r>
            <a:endParaRPr lang="en-US" sz="1000" dirty="0"/>
          </a:p>
        </p:txBody>
      </p:sp>
      <p:sp>
        <p:nvSpPr>
          <p:cNvPr id="30" name="Text 28"/>
          <p:cNvSpPr txBox="1"/>
          <p:nvPr/>
        </p:nvSpPr>
        <p:spPr>
          <a:xfrm>
            <a:off x="8805672" y="1938528"/>
            <a:ext cx="26517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1235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Unclear career paths or unmet expectations</a:t>
            </a:r>
            <a:endParaRPr lang="en-US" sz="1500" dirty="0"/>
          </a:p>
        </p:txBody>
      </p:sp>
      <p:sp>
        <p:nvSpPr>
          <p:cNvPr id="31" name="Shape 29"/>
          <p:cNvSpPr/>
          <p:nvPr/>
        </p:nvSpPr>
        <p:spPr>
          <a:xfrm>
            <a:off x="8257032" y="3017520"/>
            <a:ext cx="292608" cy="292608"/>
          </a:xfrm>
          <a:prstGeom prst="ellipse">
            <a:avLst/>
          </a:prstGeom>
          <a:solidFill>
            <a:srgbClr val="1F6F78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2" name="Text 30"/>
          <p:cNvSpPr txBox="1"/>
          <p:nvPr/>
        </p:nvSpPr>
        <p:spPr>
          <a:xfrm>
            <a:off x="8805672" y="2971800"/>
            <a:ext cx="2651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RECOMMENDED RESPONSE</a:t>
            </a:r>
            <a:endParaRPr lang="en-US" sz="1000" dirty="0"/>
          </a:p>
        </p:txBody>
      </p:sp>
      <p:sp>
        <p:nvSpPr>
          <p:cNvPr id="33" name="Text 31"/>
          <p:cNvSpPr txBox="1"/>
          <p:nvPr/>
        </p:nvSpPr>
        <p:spPr>
          <a:xfrm>
            <a:off x="8805672" y="3218688"/>
            <a:ext cx="26517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Stay interviews, transparent progression and internal opportunities</a:t>
            </a:r>
            <a:endParaRPr lang="en-US" sz="1400" dirty="0"/>
          </a:p>
        </p:txBody>
      </p:sp>
      <p:sp>
        <p:nvSpPr>
          <p:cNvPr id="34" name="Shape 32"/>
          <p:cNvSpPr/>
          <p:nvPr/>
        </p:nvSpPr>
        <p:spPr>
          <a:xfrm>
            <a:off x="8257032" y="4251960"/>
            <a:ext cx="292608" cy="292608"/>
          </a:xfrm>
          <a:prstGeom prst="ellipse">
            <a:avLst/>
          </a:prstGeom>
          <a:solidFill>
            <a:srgbClr val="B8661C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5" name="Text 33"/>
          <p:cNvSpPr txBox="1"/>
          <p:nvPr/>
        </p:nvSpPr>
        <p:spPr>
          <a:xfrm>
            <a:off x="8805672" y="4206240"/>
            <a:ext cx="2651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B866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IMPORTANT LIMITATION</a:t>
            </a:r>
            <a:endParaRPr lang="en-US" sz="1000" dirty="0"/>
          </a:p>
        </p:txBody>
      </p:sp>
      <p:sp>
        <p:nvSpPr>
          <p:cNvPr id="36" name="Text 34"/>
          <p:cNvSpPr txBox="1"/>
          <p:nvPr/>
        </p:nvSpPr>
        <p:spPr>
          <a:xfrm>
            <a:off x="8805672" y="4453128"/>
            <a:ext cx="26517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Career promises must match real roles and fair access</a:t>
            </a:r>
            <a:endParaRPr lang="en-US" sz="1400" dirty="0"/>
          </a:p>
        </p:txBody>
      </p:sp>
      <p:sp>
        <p:nvSpPr>
          <p:cNvPr id="37" name="Shape 35"/>
          <p:cNvSpPr/>
          <p:nvPr/>
        </p:nvSpPr>
        <p:spPr>
          <a:xfrm>
            <a:off x="548640" y="5376672"/>
            <a:ext cx="11091672" cy="502920"/>
          </a:xfrm>
          <a:prstGeom prst="rect">
            <a:avLst/>
          </a:prstGeom>
          <a:solidFill>
            <a:srgbClr val="12353F"/>
          </a:solidFill>
          <a:ln w="12700">
            <a:solidFill>
              <a:srgbClr val="1235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8" name="Text 36"/>
          <p:cNvSpPr txBox="1"/>
          <p:nvPr/>
        </p:nvSpPr>
        <p:spPr>
          <a:xfrm>
            <a:off x="777240" y="5376672"/>
            <a:ext cx="1063447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Priority: address workload and credible career options before relying on retention bonuses.</a:t>
            </a:r>
            <a:endParaRPr lang="en-US" sz="1400" dirty="0"/>
          </a:p>
        </p:txBody>
      </p:sp>
      <p:sp>
        <p:nvSpPr>
          <p:cNvPr id="40" name="Citation 2"/>
          <p:cNvSpPr txBox="1"/>
          <p:nvPr/>
        </p:nvSpPr>
        <p:spPr>
          <a:xfrm>
            <a:off x="548640" y="6382512"/>
            <a:ext cx="1024128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000" dirty="0"/>
          </a:p>
        </p:txBody>
      </p:sp>
      <p:sp>
        <p:nvSpPr>
          <p:cNvPr id="41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064240" y="6355080"/>
            <a:ext cx="576072" cy="27432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1F6F78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lang="en-US" b="1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 txBox="1"/>
          <p:nvPr/>
        </p:nvSpPr>
        <p:spPr>
          <a:xfrm>
            <a:off x="548640" y="347472"/>
            <a:ext cx="11091672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2353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Motivation, reward and engagement</a:t>
            </a:r>
            <a:endParaRPr lang="en-US" sz="3000" dirty="0"/>
          </a:p>
        </p:txBody>
      </p:sp>
      <p:sp>
        <p:nvSpPr>
          <p:cNvPr id="3" name="Subtitle"/>
          <p:cNvSpPr txBox="1"/>
          <p:nvPr/>
        </p:nvSpPr>
        <p:spPr>
          <a:xfrm>
            <a:off x="548640" y="1005840"/>
            <a:ext cx="110916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400" dirty="0">
                <a:solidFill>
                  <a:srgbClr val="56656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Self-determination theory links motivation to autonomy, competence and relatedness  (Thal and Hudson, 2017).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548640" y="1463040"/>
            <a:ext cx="1600200" cy="1600200"/>
          </a:xfrm>
          <a:prstGeom prst="ellipse">
            <a:avLst/>
          </a:prstGeom>
          <a:solidFill>
            <a:srgbClr val="12353F"/>
          </a:solidFill>
          <a:ln w="12700">
            <a:solidFill>
              <a:srgbClr val="1235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 txBox="1"/>
          <p:nvPr/>
        </p:nvSpPr>
        <p:spPr>
          <a:xfrm>
            <a:off x="548640" y="1463040"/>
            <a:ext cx="16002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Autonomy</a:t>
            </a:r>
            <a:endParaRPr lang="en-US" sz="1700" dirty="0"/>
          </a:p>
        </p:txBody>
      </p:sp>
      <p:sp>
        <p:nvSpPr>
          <p:cNvPr id="6" name="Text 4"/>
          <p:cNvSpPr txBox="1"/>
          <p:nvPr/>
        </p:nvSpPr>
        <p:spPr>
          <a:xfrm>
            <a:off x="548640" y="3200400"/>
            <a:ext cx="35661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B866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POSSIBLE REASON FOR DISENGAGEMENT</a:t>
            </a:r>
            <a:endParaRPr lang="en-US" sz="1000" dirty="0"/>
          </a:p>
        </p:txBody>
      </p:sp>
      <p:sp>
        <p:nvSpPr>
          <p:cNvPr id="7" name="Text 5"/>
          <p:cNvSpPr txBox="1"/>
          <p:nvPr/>
        </p:nvSpPr>
        <p:spPr>
          <a:xfrm>
            <a:off x="548640" y="3447288"/>
            <a:ext cx="34747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Little influence over shifts or how work is organised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 rot="5400000">
            <a:off x="594360" y="4005072"/>
            <a:ext cx="274320" cy="182880"/>
          </a:xfrm>
          <a:prstGeom prst="chevron">
            <a:avLst/>
          </a:prstGeom>
          <a:solidFill>
            <a:srgbClr val="3FA89B"/>
          </a:solidFill>
          <a:ln w="12700">
            <a:solidFill>
              <a:srgbClr val="3FA89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 txBox="1"/>
          <p:nvPr/>
        </p:nvSpPr>
        <p:spPr>
          <a:xfrm>
            <a:off x="548640" y="4279392"/>
            <a:ext cx="35661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HEALTHCONNECT RESPONSE</a:t>
            </a:r>
            <a:endParaRPr lang="en-US" sz="1000" dirty="0"/>
          </a:p>
        </p:txBody>
      </p:sp>
      <p:sp>
        <p:nvSpPr>
          <p:cNvPr id="10" name="Text 8"/>
          <p:cNvSpPr txBox="1"/>
          <p:nvPr/>
        </p:nvSpPr>
        <p:spPr>
          <a:xfrm>
            <a:off x="548640" y="4526280"/>
            <a:ext cx="34747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235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Offer bounded choices and involve staff in workflow decisions</a:t>
            </a:r>
            <a:endParaRPr lang="en-US" sz="1400" dirty="0"/>
          </a:p>
        </p:txBody>
      </p:sp>
      <p:sp>
        <p:nvSpPr>
          <p:cNvPr id="11" name="Shape 9"/>
          <p:cNvSpPr/>
          <p:nvPr/>
        </p:nvSpPr>
        <p:spPr>
          <a:xfrm>
            <a:off x="4288536" y="1463040"/>
            <a:ext cx="1600200" cy="1600200"/>
          </a:xfrm>
          <a:prstGeom prst="ellipse">
            <a:avLst/>
          </a:prstGeom>
          <a:solidFill>
            <a:srgbClr val="1F6F78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 txBox="1"/>
          <p:nvPr/>
        </p:nvSpPr>
        <p:spPr>
          <a:xfrm>
            <a:off x="4288536" y="1463040"/>
            <a:ext cx="16002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Competence</a:t>
            </a:r>
            <a:endParaRPr lang="en-US" sz="1700" dirty="0"/>
          </a:p>
        </p:txBody>
      </p:sp>
      <p:sp>
        <p:nvSpPr>
          <p:cNvPr id="13" name="Text 11"/>
          <p:cNvSpPr txBox="1"/>
          <p:nvPr/>
        </p:nvSpPr>
        <p:spPr>
          <a:xfrm>
            <a:off x="4288536" y="3200400"/>
            <a:ext cx="35661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B866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POSSIBLE REASON FOR DISENGAGEMENT</a:t>
            </a:r>
            <a:endParaRPr lang="en-US" sz="1000" dirty="0"/>
          </a:p>
        </p:txBody>
      </p:sp>
      <p:sp>
        <p:nvSpPr>
          <p:cNvPr id="14" name="Text 12"/>
          <p:cNvSpPr txBox="1"/>
          <p:nvPr/>
        </p:nvSpPr>
        <p:spPr>
          <a:xfrm>
            <a:off x="4288536" y="3447288"/>
            <a:ext cx="34747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change without useful feedback or learning time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 rot="5400000">
            <a:off x="4334256" y="4005072"/>
            <a:ext cx="274320" cy="182880"/>
          </a:xfrm>
          <a:prstGeom prst="chevron">
            <a:avLst/>
          </a:prstGeom>
          <a:solidFill>
            <a:srgbClr val="3FA89B"/>
          </a:solidFill>
          <a:ln w="12700">
            <a:solidFill>
              <a:srgbClr val="3FA89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 txBox="1"/>
          <p:nvPr/>
        </p:nvSpPr>
        <p:spPr>
          <a:xfrm>
            <a:off x="4288536" y="4279392"/>
            <a:ext cx="35661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HEALTHCONNECT RESPONSE</a:t>
            </a:r>
            <a:endParaRPr lang="en-US" sz="1000" dirty="0"/>
          </a:p>
        </p:txBody>
      </p:sp>
      <p:sp>
        <p:nvSpPr>
          <p:cNvPr id="17" name="Text 15"/>
          <p:cNvSpPr txBox="1"/>
          <p:nvPr/>
        </p:nvSpPr>
        <p:spPr>
          <a:xfrm>
            <a:off x="4288536" y="4526280"/>
            <a:ext cx="34747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235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Give coaching, protected learning and visible progression criteria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8028432" y="1463040"/>
            <a:ext cx="1600200" cy="1600200"/>
          </a:xfrm>
          <a:prstGeom prst="ellipse">
            <a:avLst/>
          </a:prstGeom>
          <a:solidFill>
            <a:srgbClr val="2F8F85"/>
          </a:solidFill>
          <a:ln w="12700">
            <a:solidFill>
              <a:srgbClr val="2F8F8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 txBox="1"/>
          <p:nvPr/>
        </p:nvSpPr>
        <p:spPr>
          <a:xfrm>
            <a:off x="8028432" y="1463040"/>
            <a:ext cx="16002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Relatedness</a:t>
            </a:r>
            <a:endParaRPr lang="en-US" sz="1700" dirty="0"/>
          </a:p>
        </p:txBody>
      </p:sp>
      <p:sp>
        <p:nvSpPr>
          <p:cNvPr id="20" name="Text 18"/>
          <p:cNvSpPr txBox="1"/>
          <p:nvPr/>
        </p:nvSpPr>
        <p:spPr>
          <a:xfrm>
            <a:off x="8028432" y="3200400"/>
            <a:ext cx="35661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B866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POSSIBLE REASON FOR DISENGAGEMENT</a:t>
            </a:r>
            <a:endParaRPr lang="en-US" sz="1000" dirty="0"/>
          </a:p>
        </p:txBody>
      </p:sp>
      <p:sp>
        <p:nvSpPr>
          <p:cNvPr id="21" name="Text 19"/>
          <p:cNvSpPr txBox="1"/>
          <p:nvPr/>
        </p:nvSpPr>
        <p:spPr>
          <a:xfrm>
            <a:off x="8028432" y="3447288"/>
            <a:ext cx="34747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Remote working and professional silos reduce connection</a:t>
            </a:r>
            <a:endParaRPr lang="en-US" sz="1400" dirty="0"/>
          </a:p>
        </p:txBody>
      </p:sp>
      <p:sp>
        <p:nvSpPr>
          <p:cNvPr id="22" name="Shape 20"/>
          <p:cNvSpPr/>
          <p:nvPr/>
        </p:nvSpPr>
        <p:spPr>
          <a:xfrm rot="5400000">
            <a:off x="8074152" y="4005072"/>
            <a:ext cx="274320" cy="182880"/>
          </a:xfrm>
          <a:prstGeom prst="chevron">
            <a:avLst/>
          </a:prstGeom>
          <a:solidFill>
            <a:srgbClr val="3FA89B"/>
          </a:solidFill>
          <a:ln w="12700">
            <a:solidFill>
              <a:srgbClr val="3FA89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 txBox="1"/>
          <p:nvPr/>
        </p:nvSpPr>
        <p:spPr>
          <a:xfrm>
            <a:off x="8028432" y="4279392"/>
            <a:ext cx="35661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HEALTHCONNECT RESPONSE</a:t>
            </a:r>
            <a:endParaRPr lang="en-US" sz="1000" dirty="0"/>
          </a:p>
        </p:txBody>
      </p:sp>
      <p:sp>
        <p:nvSpPr>
          <p:cNvPr id="24" name="Text 22"/>
          <p:cNvSpPr txBox="1"/>
          <p:nvPr/>
        </p:nvSpPr>
        <p:spPr>
          <a:xfrm>
            <a:off x="8028432" y="4526280"/>
            <a:ext cx="34747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235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peer mentoring and regular cross-functional discussion</a:t>
            </a:r>
            <a:endParaRPr lang="en-US" sz="1400" dirty="0"/>
          </a:p>
        </p:txBody>
      </p:sp>
      <p:sp>
        <p:nvSpPr>
          <p:cNvPr id="25" name="Shape 23"/>
          <p:cNvSpPr/>
          <p:nvPr/>
        </p:nvSpPr>
        <p:spPr>
          <a:xfrm>
            <a:off x="548640" y="5212080"/>
            <a:ext cx="5454396" cy="868680"/>
          </a:xfrm>
          <a:prstGeom prst="rect">
            <a:avLst/>
          </a:prstGeom>
          <a:solidFill>
            <a:srgbClr val="12353F"/>
          </a:solidFill>
          <a:ln w="12700">
            <a:solidFill>
              <a:srgbClr val="1235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6" name="Text 24"/>
          <p:cNvSpPr txBox="1"/>
          <p:nvPr/>
        </p:nvSpPr>
        <p:spPr>
          <a:xfrm>
            <a:off x="731520" y="5212080"/>
            <a:ext cx="18288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7FD1C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Reward</a:t>
            </a:r>
            <a:endParaRPr lang="en-US" sz="1800" dirty="0"/>
          </a:p>
        </p:txBody>
      </p:sp>
      <p:sp>
        <p:nvSpPr>
          <p:cNvPr id="27" name="Text 25"/>
          <p:cNvSpPr txBox="1"/>
          <p:nvPr/>
        </p:nvSpPr>
        <p:spPr>
          <a:xfrm>
            <a:off x="2651760" y="5212080"/>
            <a:ext cx="3214116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Fair base pay and benefits, with recognition for safe care and team contribution.</a:t>
            </a:r>
            <a:endParaRPr lang="en-US" sz="1400" dirty="0"/>
          </a:p>
        </p:txBody>
      </p:sp>
      <p:sp>
        <p:nvSpPr>
          <p:cNvPr id="28" name="Shape 26"/>
          <p:cNvSpPr/>
          <p:nvPr/>
        </p:nvSpPr>
        <p:spPr>
          <a:xfrm>
            <a:off x="6185916" y="5212080"/>
            <a:ext cx="5454396" cy="868680"/>
          </a:xfrm>
          <a:prstGeom prst="rect">
            <a:avLst/>
          </a:prstGeom>
          <a:solidFill>
            <a:srgbClr val="12353F"/>
          </a:solidFill>
          <a:ln w="12700">
            <a:solidFill>
              <a:srgbClr val="1235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9" name="Text 27"/>
          <p:cNvSpPr txBox="1"/>
          <p:nvPr/>
        </p:nvSpPr>
        <p:spPr>
          <a:xfrm>
            <a:off x="6368796" y="5212080"/>
            <a:ext cx="18288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7FD1C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Employee voice</a:t>
            </a:r>
            <a:endParaRPr lang="en-US" sz="1800" dirty="0"/>
          </a:p>
        </p:txBody>
      </p:sp>
      <p:sp>
        <p:nvSpPr>
          <p:cNvPr id="30" name="Text 28"/>
          <p:cNvSpPr txBox="1"/>
          <p:nvPr/>
        </p:nvSpPr>
        <p:spPr>
          <a:xfrm>
            <a:off x="8289036" y="5212080"/>
            <a:ext cx="3214116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Short pulse surveys and visible follow-up on staff suggestions.</a:t>
            </a:r>
            <a:endParaRPr lang="en-US" sz="1400" dirty="0"/>
          </a:p>
        </p:txBody>
      </p:sp>
      <p:sp>
        <p:nvSpPr>
          <p:cNvPr id="32" name="Citation 2"/>
          <p:cNvSpPr txBox="1"/>
          <p:nvPr/>
        </p:nvSpPr>
        <p:spPr>
          <a:xfrm>
            <a:off x="548640" y="6382512"/>
            <a:ext cx="1024128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000" dirty="0"/>
          </a:p>
        </p:txBody>
      </p:sp>
      <p:sp>
        <p:nvSpPr>
          <p:cNvPr id="33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064240" y="6355080"/>
            <a:ext cx="576072" cy="27432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1F6F78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lang="en-US" b="1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 txBox="1"/>
          <p:nvPr/>
        </p:nvSpPr>
        <p:spPr>
          <a:xfrm>
            <a:off x="548640" y="347472"/>
            <a:ext cx="11091672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2353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Multidisciplinary teams and leadership</a:t>
            </a:r>
            <a:endParaRPr lang="en-US" sz="3000" dirty="0"/>
          </a:p>
        </p:txBody>
      </p:sp>
      <p:sp>
        <p:nvSpPr>
          <p:cNvPr id="3" name="Subtitle"/>
          <p:cNvSpPr txBox="1"/>
          <p:nvPr/>
        </p:nvSpPr>
        <p:spPr>
          <a:xfrm>
            <a:off x="548640" y="1005840"/>
            <a:ext cx="110916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400" dirty="0">
                <a:solidFill>
                  <a:srgbClr val="56656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Possible causes: professional silos, unclear decision ownership and limited management preparation (Kortz and et al., 2012).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548640" y="1508760"/>
            <a:ext cx="3931920" cy="685800"/>
          </a:xfrm>
          <a:prstGeom prst="rect">
            <a:avLst/>
          </a:prstGeom>
          <a:solidFill>
            <a:srgbClr val="1F6F78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 txBox="1"/>
          <p:nvPr/>
        </p:nvSpPr>
        <p:spPr>
          <a:xfrm>
            <a:off x="822960" y="1508760"/>
            <a:ext cx="33832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Team practice</a:t>
            </a:r>
            <a:endParaRPr lang="en-US" sz="1900" dirty="0"/>
          </a:p>
        </p:txBody>
      </p:sp>
      <p:sp>
        <p:nvSpPr>
          <p:cNvPr id="6" name="Shape 4"/>
          <p:cNvSpPr/>
          <p:nvPr/>
        </p:nvSpPr>
        <p:spPr>
          <a:xfrm>
            <a:off x="548640" y="2194560"/>
            <a:ext cx="3931920" cy="3108960"/>
          </a:xfrm>
          <a:prstGeom prst="rect">
            <a:avLst/>
          </a:prstGeom>
          <a:solidFill>
            <a:srgbClr val="F4F8F8"/>
          </a:solidFill>
          <a:ln w="12700">
            <a:solidFill>
              <a:srgbClr val="F4F8F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Shape 5"/>
          <p:cNvSpPr/>
          <p:nvPr/>
        </p:nvSpPr>
        <p:spPr>
          <a:xfrm>
            <a:off x="960120" y="2606040"/>
            <a:ext cx="0" cy="2057400"/>
          </a:xfrm>
          <a:prstGeom prst="line">
            <a:avLst/>
          </a:prstGeom>
          <a:noFill/>
          <a:ln w="38100">
            <a:solidFill>
              <a:srgbClr val="1F6F7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Shape 6"/>
          <p:cNvSpPr/>
          <p:nvPr/>
        </p:nvSpPr>
        <p:spPr>
          <a:xfrm>
            <a:off x="822960" y="2560320"/>
            <a:ext cx="292608" cy="292608"/>
          </a:xfrm>
          <a:prstGeom prst="ellipse">
            <a:avLst/>
          </a:prstGeom>
          <a:solidFill>
            <a:srgbClr val="1F6F78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 txBox="1"/>
          <p:nvPr/>
        </p:nvSpPr>
        <p:spPr>
          <a:xfrm>
            <a:off x="1325880" y="2423160"/>
            <a:ext cx="29718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shared service goal and a short team charter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822960" y="3520440"/>
            <a:ext cx="292608" cy="292608"/>
          </a:xfrm>
          <a:prstGeom prst="ellipse">
            <a:avLst/>
          </a:prstGeom>
          <a:solidFill>
            <a:srgbClr val="1F6F78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 txBox="1"/>
          <p:nvPr/>
        </p:nvSpPr>
        <p:spPr>
          <a:xfrm>
            <a:off x="1325880" y="3383280"/>
            <a:ext cx="29718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Named ownership for clinical and technical decisions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822960" y="4480560"/>
            <a:ext cx="292608" cy="292608"/>
          </a:xfrm>
          <a:prstGeom prst="ellipse">
            <a:avLst/>
          </a:prstGeom>
          <a:solidFill>
            <a:srgbClr val="1F6F78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 txBox="1"/>
          <p:nvPr/>
        </p:nvSpPr>
        <p:spPr>
          <a:xfrm>
            <a:off x="1325880" y="4343400"/>
            <a:ext cx="29718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Joint handovers and learning reviews where staff can raise concerns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4663440" y="1508760"/>
            <a:ext cx="3931920" cy="685800"/>
          </a:xfrm>
          <a:prstGeom prst="rect">
            <a:avLst/>
          </a:prstGeom>
          <a:solidFill>
            <a:srgbClr val="12353F"/>
          </a:solidFill>
          <a:ln w="12700">
            <a:solidFill>
              <a:srgbClr val="1235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 txBox="1"/>
          <p:nvPr/>
        </p:nvSpPr>
        <p:spPr>
          <a:xfrm>
            <a:off x="4937760" y="1508760"/>
            <a:ext cx="33832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Leadership development</a:t>
            </a:r>
            <a:endParaRPr lang="en-US" sz="1900" dirty="0"/>
          </a:p>
        </p:txBody>
      </p:sp>
      <p:sp>
        <p:nvSpPr>
          <p:cNvPr id="16" name="Shape 14"/>
          <p:cNvSpPr/>
          <p:nvPr/>
        </p:nvSpPr>
        <p:spPr>
          <a:xfrm>
            <a:off x="4663440" y="2194560"/>
            <a:ext cx="3931920" cy="3108960"/>
          </a:xfrm>
          <a:prstGeom prst="rect">
            <a:avLst/>
          </a:prstGeom>
          <a:solidFill>
            <a:srgbClr val="EAF3F3"/>
          </a:solidFill>
          <a:ln w="12700">
            <a:solidFill>
              <a:srgbClr val="EAF3F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Shape 15"/>
          <p:cNvSpPr/>
          <p:nvPr/>
        </p:nvSpPr>
        <p:spPr>
          <a:xfrm>
            <a:off x="5074920" y="2606040"/>
            <a:ext cx="0" cy="2057400"/>
          </a:xfrm>
          <a:prstGeom prst="line">
            <a:avLst/>
          </a:prstGeom>
          <a:noFill/>
          <a:ln w="38100">
            <a:solidFill>
              <a:srgbClr val="1235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Shape 16"/>
          <p:cNvSpPr/>
          <p:nvPr/>
        </p:nvSpPr>
        <p:spPr>
          <a:xfrm>
            <a:off x="4937760" y="2560320"/>
            <a:ext cx="292608" cy="292608"/>
          </a:xfrm>
          <a:prstGeom prst="ellipse">
            <a:avLst/>
          </a:prstGeom>
          <a:solidFill>
            <a:srgbClr val="12353F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 txBox="1"/>
          <p:nvPr/>
        </p:nvSpPr>
        <p:spPr>
          <a:xfrm>
            <a:off x="5440680" y="2423160"/>
            <a:ext cx="29718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Transformational behaviours: explain purpose and coach improvement</a:t>
            </a:r>
            <a:endParaRPr lang="en-US" sz="1400" dirty="0"/>
          </a:p>
        </p:txBody>
      </p:sp>
      <p:sp>
        <p:nvSpPr>
          <p:cNvPr id="20" name="Shape 18"/>
          <p:cNvSpPr/>
          <p:nvPr/>
        </p:nvSpPr>
        <p:spPr>
          <a:xfrm>
            <a:off x="4937760" y="3520440"/>
            <a:ext cx="292608" cy="292608"/>
          </a:xfrm>
          <a:prstGeom prst="ellipse">
            <a:avLst/>
          </a:prstGeom>
          <a:solidFill>
            <a:srgbClr val="12353F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 txBox="1"/>
          <p:nvPr/>
        </p:nvSpPr>
        <p:spPr>
          <a:xfrm>
            <a:off x="5440680" y="3383280"/>
            <a:ext cx="29718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Transactional behaviours: clarify standards and follow through</a:t>
            </a:r>
            <a:endParaRPr lang="en-US" sz="1400" dirty="0"/>
          </a:p>
        </p:txBody>
      </p:sp>
      <p:sp>
        <p:nvSpPr>
          <p:cNvPr id="22" name="Shape 20"/>
          <p:cNvSpPr/>
          <p:nvPr/>
        </p:nvSpPr>
        <p:spPr>
          <a:xfrm>
            <a:off x="4937760" y="4480560"/>
            <a:ext cx="292608" cy="292608"/>
          </a:xfrm>
          <a:prstGeom prst="ellipse">
            <a:avLst/>
          </a:prstGeom>
          <a:solidFill>
            <a:srgbClr val="12353F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 txBox="1"/>
          <p:nvPr/>
        </p:nvSpPr>
        <p:spPr>
          <a:xfrm>
            <a:off x="5440680" y="4343400"/>
            <a:ext cx="29718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Mentoring, observed practice and feedback for new team leads</a:t>
            </a:r>
            <a:endParaRPr lang="en-US" sz="1400" dirty="0"/>
          </a:p>
        </p:txBody>
      </p:sp>
      <p:pic>
        <p:nvPicPr>
          <p:cNvPr id="24" name="Image 0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622792" y="2194560"/>
            <a:ext cx="3017520" cy="3108960"/>
          </a:xfrm>
          <a:prstGeom prst="rect">
            <a:avLst/>
          </a:prstGeom>
          <a:effectLst>
            <a:outerShdw blurRad="76200" dist="25400" dir="5400000" algn="bl" rotWithShape="0">
              <a:srgbClr val="0B2A33">
                <a:alpha val="14000"/>
              </a:srgbClr>
            </a:outerShdw>
          </a:effectLst>
        </p:spPr>
      </p:pic>
      <p:sp>
        <p:nvSpPr>
          <p:cNvPr id="25" name="Shape 22"/>
          <p:cNvSpPr/>
          <p:nvPr/>
        </p:nvSpPr>
        <p:spPr>
          <a:xfrm>
            <a:off x="548640" y="5458968"/>
            <a:ext cx="11091672" cy="530352"/>
          </a:xfrm>
          <a:prstGeom prst="rect">
            <a:avLst/>
          </a:prstGeom>
          <a:solidFill>
            <a:srgbClr val="12353F"/>
          </a:solidFill>
          <a:ln w="12700">
            <a:solidFill>
              <a:srgbClr val="1235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6" name="Text 23"/>
          <p:cNvSpPr txBox="1"/>
          <p:nvPr/>
        </p:nvSpPr>
        <p:spPr>
          <a:xfrm>
            <a:off x="777240" y="5458968"/>
            <a:ext cx="10634472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Recommendation: combine inclusive leadership with explicit accountability for safe work.</a:t>
            </a:r>
            <a:endParaRPr lang="en-US" sz="1400" dirty="0"/>
          </a:p>
        </p:txBody>
      </p:sp>
      <p:sp>
        <p:nvSpPr>
          <p:cNvPr id="28" name="Citation 2"/>
          <p:cNvSpPr txBox="1"/>
          <p:nvPr/>
        </p:nvSpPr>
        <p:spPr>
          <a:xfrm>
            <a:off x="548640" y="6382512"/>
            <a:ext cx="1024128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000" dirty="0"/>
          </a:p>
        </p:txBody>
      </p:sp>
      <p:sp>
        <p:nvSpPr>
          <p:cNvPr id="29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064240" y="6355080"/>
            <a:ext cx="576072" cy="27432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1F6F78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lang="en-US" b="1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 txBox="1"/>
          <p:nvPr/>
        </p:nvSpPr>
        <p:spPr>
          <a:xfrm>
            <a:off x="548640" y="347472"/>
            <a:ext cx="11091672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2353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Performance management and evidence of progress</a:t>
            </a:r>
            <a:endParaRPr lang="en-US" sz="3000" dirty="0"/>
          </a:p>
        </p:txBody>
      </p:sp>
      <p:sp>
        <p:nvSpPr>
          <p:cNvPr id="3" name="Subtitle"/>
          <p:cNvSpPr txBox="1"/>
          <p:nvPr/>
        </p:nvSpPr>
        <p:spPr>
          <a:xfrm>
            <a:off x="548640" y="1005840"/>
            <a:ext cx="110916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400" dirty="0">
                <a:solidFill>
                  <a:srgbClr val="56656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Monthly coaching and quarterly reviews link individual learning to service and team outcomes (Armstrong et al., 2023).</a:t>
            </a:r>
            <a:endParaRPr lang="en-US" sz="1400" dirty="0"/>
          </a:p>
        </p:txBody>
      </p:sp>
      <p:pic>
        <p:nvPicPr>
          <p:cNvPr id="4" name="Image 0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22665" y="1605776"/>
            <a:ext cx="2964610" cy="3743464"/>
          </a:xfrm>
          <a:prstGeom prst="rect">
            <a:avLst/>
          </a:prstGeom>
          <a:effectLst>
            <a:outerShdw blurRad="76200" dist="25400" dir="5400000" algn="bl" rotWithShape="0">
              <a:srgbClr val="0B2A33">
                <a:alpha val="14000"/>
              </a:srgbClr>
            </a:outerShdw>
          </a:effectLst>
        </p:spPr>
      </p:pic>
      <p:sp>
        <p:nvSpPr>
          <p:cNvPr id="5" name="Shape 2"/>
          <p:cNvSpPr/>
          <p:nvPr/>
        </p:nvSpPr>
        <p:spPr>
          <a:xfrm>
            <a:off x="3108960" y="1508760"/>
            <a:ext cx="8531352" cy="3840480"/>
          </a:xfrm>
          <a:prstGeom prst="rect">
            <a:avLst/>
          </a:prstGeom>
          <a:solidFill>
            <a:srgbClr val="12353F"/>
          </a:solidFill>
          <a:ln w="12700">
            <a:solidFill>
              <a:srgbClr val="1235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3"/>
          <p:cNvSpPr txBox="1"/>
          <p:nvPr/>
        </p:nvSpPr>
        <p:spPr>
          <a:xfrm>
            <a:off x="3291840" y="1691640"/>
            <a:ext cx="1767078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Recruitment and retention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3291840" y="2606040"/>
            <a:ext cx="176707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7FD1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PROPOSED MEASURE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3291840" y="2852928"/>
            <a:ext cx="1767078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Median days to accepted offer</a:t>
            </a:r>
            <a:endParaRPr lang="en-US" sz="14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Voluntary turnover rate (%)</a:t>
            </a:r>
            <a:endParaRPr lang="en-US" sz="1400" dirty="0"/>
          </a:p>
        </p:txBody>
      </p:sp>
      <p:sp>
        <p:nvSpPr>
          <p:cNvPr id="9" name="Text 6"/>
          <p:cNvSpPr txBox="1"/>
          <p:nvPr/>
        </p:nvSpPr>
        <p:spPr>
          <a:xfrm>
            <a:off x="3291840" y="4023360"/>
            <a:ext cx="176707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F2B2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INTERPRETATION AND SAFEGUARD</a:t>
            </a:r>
            <a:endParaRPr lang="en-US" sz="1000" dirty="0"/>
          </a:p>
        </p:txBody>
      </p:sp>
      <p:sp>
        <p:nvSpPr>
          <p:cNvPr id="10" name="Text 7"/>
          <p:cNvSpPr txBox="1"/>
          <p:nvPr/>
        </p:nvSpPr>
        <p:spPr>
          <a:xfrm>
            <a:off x="3291840" y="4462272"/>
            <a:ext cx="1767078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50" dirty="0">
                <a:solidFill>
                  <a:srgbClr val="D6EB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Review by role and tenure. Check quality of hire and workload.</a:t>
            </a:r>
            <a:endParaRPr lang="en-US" sz="1250" dirty="0"/>
          </a:p>
        </p:txBody>
      </p:sp>
      <p:sp>
        <p:nvSpPr>
          <p:cNvPr id="11" name="Shape 8"/>
          <p:cNvSpPr/>
          <p:nvPr/>
        </p:nvSpPr>
        <p:spPr>
          <a:xfrm>
            <a:off x="5241798" y="1737360"/>
            <a:ext cx="0" cy="3383280"/>
          </a:xfrm>
          <a:prstGeom prst="line">
            <a:avLst/>
          </a:prstGeom>
          <a:noFill/>
          <a:ln w="12700">
            <a:solidFill>
              <a:srgbClr val="2D5E6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9"/>
          <p:cNvSpPr txBox="1"/>
          <p:nvPr/>
        </p:nvSpPr>
        <p:spPr>
          <a:xfrm>
            <a:off x="5424678" y="1691640"/>
            <a:ext cx="1767078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Digital capability</a:t>
            </a:r>
            <a:endParaRPr lang="en-US" sz="1600" dirty="0"/>
          </a:p>
        </p:txBody>
      </p:sp>
      <p:sp>
        <p:nvSpPr>
          <p:cNvPr id="13" name="Text 10"/>
          <p:cNvSpPr txBox="1"/>
          <p:nvPr/>
        </p:nvSpPr>
        <p:spPr>
          <a:xfrm>
            <a:off x="5424678" y="2606040"/>
            <a:ext cx="176707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7FD1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PROPOSED MEASURE</a:t>
            </a:r>
            <a:endParaRPr lang="en-US" sz="1000" dirty="0"/>
          </a:p>
        </p:txBody>
      </p:sp>
      <p:sp>
        <p:nvSpPr>
          <p:cNvPr id="14" name="Text 11"/>
          <p:cNvSpPr txBox="1"/>
          <p:nvPr/>
        </p:nvSpPr>
        <p:spPr>
          <a:xfrm>
            <a:off x="5424678" y="2852928"/>
            <a:ext cx="1767078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Staff meeting the observed competency standard</a:t>
            </a:r>
            <a:endParaRPr lang="en-US" sz="1400" dirty="0"/>
          </a:p>
        </p:txBody>
      </p:sp>
      <p:sp>
        <p:nvSpPr>
          <p:cNvPr id="15" name="Text 12"/>
          <p:cNvSpPr txBox="1"/>
          <p:nvPr/>
        </p:nvSpPr>
        <p:spPr>
          <a:xfrm>
            <a:off x="5424678" y="4023360"/>
            <a:ext cx="176707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F2B2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INTERPRETATION AND SAFEGUARD</a:t>
            </a:r>
            <a:endParaRPr lang="en-US" sz="1000" dirty="0"/>
          </a:p>
        </p:txBody>
      </p:sp>
      <p:sp>
        <p:nvSpPr>
          <p:cNvPr id="16" name="Text 13"/>
          <p:cNvSpPr txBox="1"/>
          <p:nvPr/>
        </p:nvSpPr>
        <p:spPr>
          <a:xfrm>
            <a:off x="5424678" y="4462272"/>
            <a:ext cx="1767078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50" dirty="0">
                <a:solidFill>
                  <a:srgbClr val="D6EB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job-relevant assessment. Course completion is insufficient.</a:t>
            </a:r>
            <a:endParaRPr lang="en-US" sz="1250" dirty="0"/>
          </a:p>
        </p:txBody>
      </p:sp>
      <p:sp>
        <p:nvSpPr>
          <p:cNvPr id="17" name="Shape 14"/>
          <p:cNvSpPr/>
          <p:nvPr/>
        </p:nvSpPr>
        <p:spPr>
          <a:xfrm>
            <a:off x="7374636" y="1737360"/>
            <a:ext cx="0" cy="3383280"/>
          </a:xfrm>
          <a:prstGeom prst="line">
            <a:avLst/>
          </a:prstGeom>
          <a:noFill/>
          <a:ln w="12700">
            <a:solidFill>
              <a:srgbClr val="2D5E6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5"/>
          <p:cNvSpPr txBox="1"/>
          <p:nvPr/>
        </p:nvSpPr>
        <p:spPr>
          <a:xfrm>
            <a:off x="7557516" y="1691640"/>
            <a:ext cx="1767078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Wellbeing and engagement</a:t>
            </a:r>
            <a:endParaRPr lang="en-US" sz="1600" dirty="0"/>
          </a:p>
        </p:txBody>
      </p:sp>
      <p:sp>
        <p:nvSpPr>
          <p:cNvPr id="19" name="Text 16"/>
          <p:cNvSpPr txBox="1"/>
          <p:nvPr/>
        </p:nvSpPr>
        <p:spPr>
          <a:xfrm>
            <a:off x="7557516" y="2606040"/>
            <a:ext cx="176707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7FD1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PROPOSED MEASURE</a:t>
            </a:r>
            <a:endParaRPr lang="en-US" sz="1000" dirty="0"/>
          </a:p>
        </p:txBody>
      </p:sp>
      <p:sp>
        <p:nvSpPr>
          <p:cNvPr id="20" name="Text 17"/>
          <p:cNvSpPr txBox="1"/>
          <p:nvPr/>
        </p:nvSpPr>
        <p:spPr>
          <a:xfrm>
            <a:off x="7557516" y="2852928"/>
            <a:ext cx="1767078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Workload / voice survey trend and sickness absence</a:t>
            </a:r>
            <a:endParaRPr lang="en-US" sz="1400" dirty="0"/>
          </a:p>
        </p:txBody>
      </p:sp>
      <p:sp>
        <p:nvSpPr>
          <p:cNvPr id="21" name="Text 18"/>
          <p:cNvSpPr txBox="1"/>
          <p:nvPr/>
        </p:nvSpPr>
        <p:spPr>
          <a:xfrm>
            <a:off x="7557516" y="4023360"/>
            <a:ext cx="176707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F2B2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INTERPRETATION AND SAFEGUARD</a:t>
            </a:r>
            <a:endParaRPr lang="en-US" sz="1000" dirty="0"/>
          </a:p>
        </p:txBody>
      </p:sp>
      <p:sp>
        <p:nvSpPr>
          <p:cNvPr id="22" name="Text 19"/>
          <p:cNvSpPr txBox="1"/>
          <p:nvPr/>
        </p:nvSpPr>
        <p:spPr>
          <a:xfrm>
            <a:off x="7557516" y="4462272"/>
            <a:ext cx="1767078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50" dirty="0">
                <a:solidFill>
                  <a:srgbClr val="D6EB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confidential reporting. Check response rates and context.</a:t>
            </a:r>
            <a:endParaRPr lang="en-US" sz="1250" dirty="0"/>
          </a:p>
        </p:txBody>
      </p:sp>
      <p:sp>
        <p:nvSpPr>
          <p:cNvPr id="23" name="Shape 20"/>
          <p:cNvSpPr/>
          <p:nvPr/>
        </p:nvSpPr>
        <p:spPr>
          <a:xfrm>
            <a:off x="9507474" y="1737360"/>
            <a:ext cx="0" cy="3383280"/>
          </a:xfrm>
          <a:prstGeom prst="line">
            <a:avLst/>
          </a:prstGeom>
          <a:noFill/>
          <a:ln w="12700">
            <a:solidFill>
              <a:srgbClr val="2D5E6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4" name="Text 21"/>
          <p:cNvSpPr txBox="1"/>
          <p:nvPr/>
        </p:nvSpPr>
        <p:spPr>
          <a:xfrm>
            <a:off x="9690354" y="1691640"/>
            <a:ext cx="1767078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Team and service quality</a:t>
            </a:r>
            <a:endParaRPr lang="en-US" sz="1600" dirty="0"/>
          </a:p>
        </p:txBody>
      </p:sp>
      <p:sp>
        <p:nvSpPr>
          <p:cNvPr id="25" name="Text 22"/>
          <p:cNvSpPr txBox="1"/>
          <p:nvPr/>
        </p:nvSpPr>
        <p:spPr>
          <a:xfrm>
            <a:off x="9690354" y="2606040"/>
            <a:ext cx="176707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7FD1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PROPOSED MEASURE</a:t>
            </a:r>
            <a:endParaRPr lang="en-US" sz="1000" dirty="0"/>
          </a:p>
        </p:txBody>
      </p:sp>
      <p:sp>
        <p:nvSpPr>
          <p:cNvPr id="26" name="Text 23"/>
          <p:cNvSpPr txBox="1"/>
          <p:nvPr/>
        </p:nvSpPr>
        <p:spPr>
          <a:xfrm>
            <a:off x="9690354" y="2852928"/>
            <a:ext cx="1767078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Handover quality, unresolved actions and service safety review</a:t>
            </a:r>
            <a:endParaRPr lang="en-US" sz="1400" dirty="0"/>
          </a:p>
        </p:txBody>
      </p:sp>
      <p:sp>
        <p:nvSpPr>
          <p:cNvPr id="27" name="Text 24"/>
          <p:cNvSpPr txBox="1"/>
          <p:nvPr/>
        </p:nvSpPr>
        <p:spPr>
          <a:xfrm>
            <a:off x="9690354" y="4023360"/>
            <a:ext cx="1767078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F2B2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INTERPRETATION AND SAFEGUARD</a:t>
            </a:r>
            <a:endParaRPr lang="en-US" sz="1000" dirty="0"/>
          </a:p>
        </p:txBody>
      </p:sp>
      <p:sp>
        <p:nvSpPr>
          <p:cNvPr id="28" name="Text 25"/>
          <p:cNvSpPr txBox="1"/>
          <p:nvPr/>
        </p:nvSpPr>
        <p:spPr>
          <a:xfrm>
            <a:off x="9690354" y="4462272"/>
            <a:ext cx="1767078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50" dirty="0">
                <a:solidFill>
                  <a:srgbClr val="D6EB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Discuss case complexity. More reporting may reflect better openness.</a:t>
            </a:r>
            <a:endParaRPr lang="en-US" sz="1250" dirty="0"/>
          </a:p>
        </p:txBody>
      </p:sp>
      <p:sp>
        <p:nvSpPr>
          <p:cNvPr id="29" name="Shape 26"/>
          <p:cNvSpPr/>
          <p:nvPr/>
        </p:nvSpPr>
        <p:spPr>
          <a:xfrm>
            <a:off x="548640" y="5504688"/>
            <a:ext cx="11091672" cy="502920"/>
          </a:xfrm>
          <a:prstGeom prst="rect">
            <a:avLst/>
          </a:prstGeom>
          <a:solidFill>
            <a:srgbClr val="EAF3F3"/>
          </a:solidFill>
          <a:ln w="12700">
            <a:solidFill>
              <a:srgbClr val="EAF3F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0" name="Text 27"/>
          <p:cNvSpPr txBox="1"/>
          <p:nvPr/>
        </p:nvSpPr>
        <p:spPr>
          <a:xfrm>
            <a:off x="777240" y="5504688"/>
            <a:ext cx="1063447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2353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Avoid volume-only targets. Use agreed objectives, evidence, support and a fair review process.</a:t>
            </a:r>
            <a:endParaRPr lang="en-US" sz="1400" dirty="0"/>
          </a:p>
        </p:txBody>
      </p:sp>
      <p:sp>
        <p:nvSpPr>
          <p:cNvPr id="31" name="Citation 1"/>
          <p:cNvSpPr txBox="1"/>
          <p:nvPr/>
        </p:nvSpPr>
        <p:spPr>
          <a:xfrm>
            <a:off x="548640" y="6382512"/>
            <a:ext cx="1024128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000" dirty="0"/>
          </a:p>
        </p:txBody>
      </p:sp>
      <p:sp>
        <p:nvSpPr>
          <p:cNvPr id="32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064240" y="6355080"/>
            <a:ext cx="576072" cy="27432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1F6F78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lang="en-US" b="1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 txBox="1"/>
          <p:nvPr/>
        </p:nvSpPr>
        <p:spPr>
          <a:xfrm>
            <a:off x="548640" y="347472"/>
            <a:ext cx="11091672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2353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 and the first 90 days</a:t>
            </a:r>
            <a:endParaRPr lang="en-US" sz="3000" dirty="0"/>
          </a:p>
        </p:txBody>
      </p:sp>
      <p:sp>
        <p:nvSpPr>
          <p:cNvPr id="3" name="Subtitle"/>
          <p:cNvSpPr txBox="1"/>
          <p:nvPr/>
        </p:nvSpPr>
        <p:spPr>
          <a:xfrm>
            <a:off x="548640" y="1005840"/>
            <a:ext cx="110916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400" dirty="0">
                <a:solidFill>
                  <a:srgbClr val="56656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Recommendation: approve a focused pilot that joins recruitment, development and sustainable work design (Boxall and Purcell, 2016)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56656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548640" y="2606040"/>
            <a:ext cx="10881360" cy="0"/>
          </a:xfrm>
          <a:prstGeom prst="line">
            <a:avLst/>
          </a:prstGeom>
          <a:noFill/>
          <a:ln w="63500">
            <a:solidFill>
              <a:srgbClr val="3FA89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11430000" y="2450592"/>
            <a:ext cx="228600" cy="310896"/>
          </a:xfrm>
          <a:prstGeom prst="chevron">
            <a:avLst/>
          </a:prstGeom>
          <a:solidFill>
            <a:srgbClr val="3FA89B"/>
          </a:solidFill>
          <a:ln w="12700">
            <a:solidFill>
              <a:srgbClr val="3FA89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 txBox="1"/>
          <p:nvPr/>
        </p:nvSpPr>
        <p:spPr>
          <a:xfrm>
            <a:off x="548640" y="1600200"/>
            <a:ext cx="34747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2353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Days 1–30</a:t>
            </a:r>
            <a:endParaRPr lang="en-US" sz="2800" dirty="0"/>
          </a:p>
        </p:txBody>
      </p:sp>
      <p:sp>
        <p:nvSpPr>
          <p:cNvPr id="7" name="Shape 5"/>
          <p:cNvSpPr/>
          <p:nvPr/>
        </p:nvSpPr>
        <p:spPr>
          <a:xfrm>
            <a:off x="548640" y="2377440"/>
            <a:ext cx="457200" cy="457200"/>
          </a:xfrm>
          <a:prstGeom prst="ellipse">
            <a:avLst/>
          </a:prstGeom>
          <a:solidFill>
            <a:srgbClr val="12353F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 txBox="1"/>
          <p:nvPr/>
        </p:nvSpPr>
        <p:spPr>
          <a:xfrm>
            <a:off x="548640" y="3108960"/>
            <a:ext cx="3474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ACTION AND ACCOUNTABLE OWNER</a:t>
            </a:r>
            <a:endParaRPr lang="en-US" sz="1000" dirty="0"/>
          </a:p>
        </p:txBody>
      </p:sp>
      <p:sp>
        <p:nvSpPr>
          <p:cNvPr id="9" name="Text 7"/>
          <p:cNvSpPr txBox="1"/>
          <p:nvPr/>
        </p:nvSpPr>
        <p:spPr>
          <a:xfrm>
            <a:off x="548640" y="3364992"/>
            <a:ext cx="33832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HR lead and service leads establish skills, workload and recruitment baselines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548640" y="4297680"/>
            <a:ext cx="3474720" cy="868680"/>
          </a:xfrm>
          <a:prstGeom prst="rect">
            <a:avLst/>
          </a:prstGeom>
          <a:solidFill>
            <a:srgbClr val="EAF3F3"/>
          </a:solidFill>
          <a:ln w="12700">
            <a:solidFill>
              <a:srgbClr val="EAF3F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 txBox="1"/>
          <p:nvPr/>
        </p:nvSpPr>
        <p:spPr>
          <a:xfrm>
            <a:off x="685800" y="4370832"/>
            <a:ext cx="3200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B866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DECISION EVIDENCE</a:t>
            </a:r>
            <a:endParaRPr lang="en-US" sz="1000" dirty="0"/>
          </a:p>
        </p:txBody>
      </p:sp>
      <p:sp>
        <p:nvSpPr>
          <p:cNvPr id="12" name="Text 10"/>
          <p:cNvSpPr txBox="1"/>
          <p:nvPr/>
        </p:nvSpPr>
        <p:spPr>
          <a:xfrm>
            <a:off x="685800" y="4599432"/>
            <a:ext cx="3200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Priority roles, root-cause interviews and a costed pilot</a:t>
            </a:r>
            <a:endParaRPr lang="en-US" sz="1300" dirty="0"/>
          </a:p>
        </p:txBody>
      </p:sp>
      <p:sp>
        <p:nvSpPr>
          <p:cNvPr id="13" name="Text 11"/>
          <p:cNvSpPr txBox="1"/>
          <p:nvPr/>
        </p:nvSpPr>
        <p:spPr>
          <a:xfrm>
            <a:off x="4311396" y="1600200"/>
            <a:ext cx="34747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F6F7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Days 31–60</a:t>
            </a:r>
            <a:endParaRPr lang="en-US" sz="2800" dirty="0"/>
          </a:p>
        </p:txBody>
      </p:sp>
      <p:sp>
        <p:nvSpPr>
          <p:cNvPr id="14" name="Shape 12"/>
          <p:cNvSpPr/>
          <p:nvPr/>
        </p:nvSpPr>
        <p:spPr>
          <a:xfrm>
            <a:off x="4311396" y="2377440"/>
            <a:ext cx="457200" cy="457200"/>
          </a:xfrm>
          <a:prstGeom prst="ellipse">
            <a:avLst/>
          </a:prstGeom>
          <a:solidFill>
            <a:srgbClr val="1F6F78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 txBox="1"/>
          <p:nvPr/>
        </p:nvSpPr>
        <p:spPr>
          <a:xfrm>
            <a:off x="4311396" y="3108960"/>
            <a:ext cx="3474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ACTION AND ACCOUNTABLE OWNER</a:t>
            </a:r>
            <a:endParaRPr lang="en-US" sz="1000" dirty="0"/>
          </a:p>
        </p:txBody>
      </p:sp>
      <p:sp>
        <p:nvSpPr>
          <p:cNvPr id="16" name="Text 14"/>
          <p:cNvSpPr txBox="1"/>
          <p:nvPr/>
        </p:nvSpPr>
        <p:spPr>
          <a:xfrm>
            <a:off x="4311396" y="3364992"/>
            <a:ext cx="33832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Recruitment lead, educator and team leads test selection, learning and rota changes</a:t>
            </a:r>
            <a:endParaRPr lang="en-US" sz="1400" dirty="0"/>
          </a:p>
        </p:txBody>
      </p:sp>
      <p:sp>
        <p:nvSpPr>
          <p:cNvPr id="17" name="Shape 15"/>
          <p:cNvSpPr/>
          <p:nvPr/>
        </p:nvSpPr>
        <p:spPr>
          <a:xfrm>
            <a:off x="4311396" y="4297680"/>
            <a:ext cx="3474720" cy="868680"/>
          </a:xfrm>
          <a:prstGeom prst="rect">
            <a:avLst/>
          </a:prstGeom>
          <a:solidFill>
            <a:srgbClr val="EAF3F3"/>
          </a:solidFill>
          <a:ln w="12700">
            <a:solidFill>
              <a:srgbClr val="EAF3F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 txBox="1"/>
          <p:nvPr/>
        </p:nvSpPr>
        <p:spPr>
          <a:xfrm>
            <a:off x="4448556" y="4370832"/>
            <a:ext cx="3200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B866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DECISION EVIDENCE</a:t>
            </a:r>
            <a:endParaRPr lang="en-US" sz="1000" dirty="0"/>
          </a:p>
        </p:txBody>
      </p:sp>
      <p:sp>
        <p:nvSpPr>
          <p:cNvPr id="19" name="Text 17"/>
          <p:cNvSpPr txBox="1"/>
          <p:nvPr/>
        </p:nvSpPr>
        <p:spPr>
          <a:xfrm>
            <a:off x="4448556" y="4599432"/>
            <a:ext cx="3200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Candidate quality, observed competence and staff feedback</a:t>
            </a:r>
            <a:endParaRPr lang="en-US" sz="1300" dirty="0"/>
          </a:p>
        </p:txBody>
      </p:sp>
      <p:sp>
        <p:nvSpPr>
          <p:cNvPr id="20" name="Text 18"/>
          <p:cNvSpPr txBox="1"/>
          <p:nvPr/>
        </p:nvSpPr>
        <p:spPr>
          <a:xfrm>
            <a:off x="8074152" y="1600200"/>
            <a:ext cx="34747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F8F8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Days 61–90</a:t>
            </a:r>
            <a:endParaRPr lang="en-US" sz="2800" dirty="0"/>
          </a:p>
        </p:txBody>
      </p:sp>
      <p:sp>
        <p:nvSpPr>
          <p:cNvPr id="21" name="Shape 19"/>
          <p:cNvSpPr/>
          <p:nvPr/>
        </p:nvSpPr>
        <p:spPr>
          <a:xfrm>
            <a:off x="8074152" y="2377440"/>
            <a:ext cx="457200" cy="457200"/>
          </a:xfrm>
          <a:prstGeom prst="ellipse">
            <a:avLst/>
          </a:prstGeom>
          <a:solidFill>
            <a:srgbClr val="2F8F85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 txBox="1"/>
          <p:nvPr/>
        </p:nvSpPr>
        <p:spPr>
          <a:xfrm>
            <a:off x="8074152" y="3108960"/>
            <a:ext cx="3474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ACTION AND ACCOUNTABLE OWNER</a:t>
            </a:r>
            <a:endParaRPr lang="en-US" sz="1000" dirty="0"/>
          </a:p>
        </p:txBody>
      </p:sp>
      <p:sp>
        <p:nvSpPr>
          <p:cNvPr id="23" name="Text 21"/>
          <p:cNvSpPr txBox="1"/>
          <p:nvPr/>
        </p:nvSpPr>
        <p:spPr>
          <a:xfrm>
            <a:off x="8074152" y="3364992"/>
            <a:ext cx="33832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Executive sponsor reviews results with HR and operational leaders</a:t>
            </a:r>
            <a:endParaRPr lang="en-US" sz="1400" dirty="0"/>
          </a:p>
        </p:txBody>
      </p:sp>
      <p:sp>
        <p:nvSpPr>
          <p:cNvPr id="24" name="Shape 22"/>
          <p:cNvSpPr/>
          <p:nvPr/>
        </p:nvSpPr>
        <p:spPr>
          <a:xfrm>
            <a:off x="8074152" y="4297680"/>
            <a:ext cx="3474720" cy="868680"/>
          </a:xfrm>
          <a:prstGeom prst="rect">
            <a:avLst/>
          </a:prstGeom>
          <a:solidFill>
            <a:srgbClr val="EAF3F3"/>
          </a:solidFill>
          <a:ln w="12700">
            <a:solidFill>
              <a:srgbClr val="EAF3F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 txBox="1"/>
          <p:nvPr/>
        </p:nvSpPr>
        <p:spPr>
          <a:xfrm>
            <a:off x="8211312" y="4370832"/>
            <a:ext cx="3200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B866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DECISION EVIDENCE</a:t>
            </a:r>
            <a:endParaRPr lang="en-US" sz="1000" dirty="0"/>
          </a:p>
        </p:txBody>
      </p:sp>
      <p:sp>
        <p:nvSpPr>
          <p:cNvPr id="26" name="Text 24"/>
          <p:cNvSpPr txBox="1"/>
          <p:nvPr/>
        </p:nvSpPr>
        <p:spPr>
          <a:xfrm>
            <a:off x="8211312" y="4599432"/>
            <a:ext cx="3200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dirty="0">
                <a:solidFill>
                  <a:srgbClr val="1B2B3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Adapt, stop or expand using quality, wellbeing and cost evidence</a:t>
            </a:r>
            <a:endParaRPr lang="en-US" sz="1300" dirty="0"/>
          </a:p>
        </p:txBody>
      </p:sp>
      <p:sp>
        <p:nvSpPr>
          <p:cNvPr id="27" name="Shape 25"/>
          <p:cNvSpPr/>
          <p:nvPr/>
        </p:nvSpPr>
        <p:spPr>
          <a:xfrm>
            <a:off x="548640" y="5349240"/>
            <a:ext cx="11091672" cy="685800"/>
          </a:xfrm>
          <a:prstGeom prst="rect">
            <a:avLst/>
          </a:prstGeom>
          <a:solidFill>
            <a:srgbClr val="12353F"/>
          </a:solidFill>
          <a:ln w="12700">
            <a:solidFill>
              <a:srgbClr val="1235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8" name="Text 26"/>
          <p:cNvSpPr txBox="1"/>
          <p:nvPr/>
        </p:nvSpPr>
        <p:spPr>
          <a:xfrm>
            <a:off x="777240" y="5349240"/>
            <a:ext cx="25603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7FD1C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Expected benefits</a:t>
            </a:r>
            <a:endParaRPr lang="en-US" sz="1800" dirty="0"/>
          </a:p>
        </p:txBody>
      </p:sp>
      <p:sp>
        <p:nvSpPr>
          <p:cNvPr id="29" name="Text 27"/>
          <p:cNvSpPr txBox="1"/>
          <p:nvPr/>
        </p:nvSpPr>
        <p:spPr>
          <a:xfrm>
            <a:off x="3383280" y="5349240"/>
            <a:ext cx="80467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More dependable staffing, stronger digital capability and better coordination, subject to evaluation.</a:t>
            </a:r>
            <a:endParaRPr lang="en-US" sz="1500" dirty="0"/>
          </a:p>
        </p:txBody>
      </p:sp>
      <p:sp>
        <p:nvSpPr>
          <p:cNvPr id="32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064240" y="6355080"/>
            <a:ext cx="576072" cy="27432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1F6F78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lang="en-US" b="1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65EE1C7A-DA66-450E-9B52-13397626ADFA}"/>
              </a:ext>
            </a:extLst>
          </p:cNvPr>
          <p:cNvSpPr>
            <a:spLocks noGrp="1"/>
          </p:cNvSpPr>
          <p:nvPr/>
        </p:nvSpPr>
        <p:spPr>
          <a:xfrm>
            <a:off x="455997" y="111292"/>
            <a:ext cx="11049000" cy="600075"/>
          </a:xfrm>
          <a:prstGeom prst="rect">
            <a:avLst/>
          </a:prstGeom>
          <a:noFill/>
          <a:ln w="0">
            <a:noFill/>
          </a:ln>
        </p:spPr>
        <p:txBody>
          <a:bodyPr wrap="square" lIns="0" tIns="0" rIns="0" bIns="0" anchor="t">
            <a:noAutofit/>
          </a:bodyPr>
          <a:lstStyle/>
          <a:p>
            <a:pPr>
              <a:defRPr sz="3300" b="1">
                <a:solidFill>
                  <a:srgbClr val="183945"/>
                </a:solidFill>
                <a:latin typeface="Arial"/>
                <a:ea typeface="Arial"/>
                <a:cs typeface="Arial"/>
              </a:defRPr>
            </a:pPr>
            <a:r>
              <a:rPr sz="3300" b="1" dirty="0">
                <a:solidFill>
                  <a:srgbClr val="183945"/>
                </a:solidFill>
                <a:latin typeface="Arial"/>
                <a:ea typeface="Arial"/>
                <a:cs typeface="Arial"/>
              </a:rPr>
              <a:t>References: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C04D7FA-9309-645E-3F3C-E53A8457DD22}"/>
              </a:ext>
            </a:extLst>
          </p:cNvPr>
          <p:cNvSpPr txBox="1"/>
          <p:nvPr/>
        </p:nvSpPr>
        <p:spPr>
          <a:xfrm>
            <a:off x="587397" y="711366"/>
            <a:ext cx="11470284" cy="550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+mn-lt"/>
              </a:rPr>
              <a:t>Armstrong, C.G., Lyons, N., </a:t>
            </a:r>
            <a:r>
              <a:rPr lang="en-US" sz="1600" dirty="0" err="1">
                <a:effectLst/>
                <a:latin typeface="+mn-lt"/>
              </a:rPr>
              <a:t>McAlvay</a:t>
            </a:r>
            <a:r>
              <a:rPr lang="en-US" sz="1600" dirty="0">
                <a:effectLst/>
                <a:latin typeface="+mn-lt"/>
              </a:rPr>
              <a:t>, A.C., Ritchie, P.M., </a:t>
            </a:r>
            <a:r>
              <a:rPr lang="en-US" sz="1600" dirty="0" err="1">
                <a:effectLst/>
                <a:latin typeface="+mn-lt"/>
              </a:rPr>
              <a:t>Lepofsky</a:t>
            </a:r>
            <a:r>
              <a:rPr lang="en-US" sz="1600" dirty="0">
                <a:effectLst/>
                <a:latin typeface="+mn-lt"/>
              </a:rPr>
              <a:t>, D. and Blake, M. (2023). Historical Ecology of Forest Garden Management in L a XYUUBM </a:t>
            </a:r>
            <a:r>
              <a:rPr lang="en-US" sz="1600" dirty="0" err="1">
                <a:effectLst/>
                <a:latin typeface="+mn-lt"/>
              </a:rPr>
              <a:t>ts’msyen</a:t>
            </a:r>
            <a:r>
              <a:rPr lang="en-US" sz="1600" dirty="0">
                <a:effectLst/>
                <a:latin typeface="+mn-lt"/>
              </a:rPr>
              <a:t> and beyond. </a:t>
            </a:r>
            <a:r>
              <a:rPr lang="en-US" sz="1600" i="1" dirty="0">
                <a:effectLst/>
                <a:latin typeface="+mn-lt"/>
              </a:rPr>
              <a:t>Ecosystems and People</a:t>
            </a:r>
            <a:r>
              <a:rPr lang="en-US" sz="1600" dirty="0">
                <a:effectLst/>
                <a:latin typeface="+mn-lt"/>
              </a:rPr>
              <a:t>, 19(1). doi:10.1080/26395916.2022.2160823.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+mn-lt"/>
              </a:rPr>
              <a:t>Armstrong, M. and Taylor, S. (2023). </a:t>
            </a:r>
            <a:r>
              <a:rPr lang="en-US" sz="1600" i="1" dirty="0">
                <a:effectLst/>
                <a:latin typeface="+mn-lt"/>
              </a:rPr>
              <a:t>Armstrong’s Handbook of Human Resource Management Practice</a:t>
            </a:r>
            <a:r>
              <a:rPr lang="en-US" sz="1600" dirty="0">
                <a:effectLst/>
                <a:latin typeface="+mn-lt"/>
              </a:rPr>
              <a:t>. 16th ed. London: Kogan Page.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dirty="0" err="1">
                <a:effectLst/>
                <a:latin typeface="+mn-lt"/>
              </a:rPr>
              <a:t>Botusha</a:t>
            </a:r>
            <a:r>
              <a:rPr lang="en-US" sz="1600" dirty="0">
                <a:effectLst/>
                <a:latin typeface="+mn-lt"/>
              </a:rPr>
              <a:t>, B., Doda, S., </a:t>
            </a:r>
            <a:r>
              <a:rPr lang="en-US" sz="1600" dirty="0" err="1">
                <a:effectLst/>
                <a:latin typeface="+mn-lt"/>
              </a:rPr>
              <a:t>Tragaj</a:t>
            </a:r>
            <a:r>
              <a:rPr lang="en-US" sz="1600" dirty="0">
                <a:effectLst/>
                <a:latin typeface="+mn-lt"/>
              </a:rPr>
              <a:t>, X. and </a:t>
            </a:r>
            <a:r>
              <a:rPr lang="en-US" sz="1600" dirty="0" err="1">
                <a:effectLst/>
                <a:latin typeface="+mn-lt"/>
              </a:rPr>
              <a:t>Bucpapaj</a:t>
            </a:r>
            <a:r>
              <a:rPr lang="en-US" sz="1600" dirty="0">
                <a:effectLst/>
                <a:latin typeface="+mn-lt"/>
              </a:rPr>
              <a:t>, K. (2025). Human resource performance management in private enterprises. </a:t>
            </a:r>
            <a:r>
              <a:rPr lang="en-US" sz="1600" i="1" dirty="0">
                <a:effectLst/>
                <a:latin typeface="+mn-lt"/>
              </a:rPr>
              <a:t>Interdisciplinary Journal of Research and Development</a:t>
            </a:r>
            <a:r>
              <a:rPr lang="en-US" sz="1600" dirty="0">
                <a:effectLst/>
                <a:latin typeface="+mn-lt"/>
              </a:rPr>
              <a:t>, [online] 12(3), p.316. doi:10.56345/ijrdv12n334.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+mn-lt"/>
              </a:rPr>
              <a:t>Boxall, P. and Purcell, J. (2016). Strategy and human resource management. </a:t>
            </a:r>
            <a:r>
              <a:rPr lang="en-US" sz="1600" i="1" dirty="0">
                <a:effectLst/>
                <a:latin typeface="+mn-lt"/>
              </a:rPr>
              <a:t>Industrial and Labor Relations Review</a:t>
            </a:r>
            <a:r>
              <a:rPr lang="en-US" sz="1600" dirty="0">
                <a:effectLst/>
                <a:latin typeface="+mn-lt"/>
              </a:rPr>
              <a:t>, 57(1), p.145. doi:10.2307/3590989.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+mn-lt"/>
              </a:rPr>
              <a:t>Johnson, J., </a:t>
            </a:r>
            <a:r>
              <a:rPr lang="en-US" sz="1600" dirty="0" err="1">
                <a:effectLst/>
                <a:latin typeface="+mn-lt"/>
              </a:rPr>
              <a:t>Arezina</a:t>
            </a:r>
            <a:r>
              <a:rPr lang="en-US" sz="1600" dirty="0">
                <a:effectLst/>
                <a:latin typeface="+mn-lt"/>
              </a:rPr>
              <a:t>, J., Tomlin, L., Alt, S., Arnold, J., Bailey, S., Beety, H., Bender-Atik, R., Bryant, L., Coates, J., Collinge, S., Fishburn, J., Fisher, J., Fowler, J., Glanville, T., Hallett, J., Harley-Roberts, A., Harrison, G., Horwood, K., Hynes, C., Kimm, L., McGuinness, A., Potter, L., Powell, L., Ramsay, J., Shakes, P., Sicklen, R., Sims, A., Stacey, T., Sumra, A., Thomas, S., Todd, K., Torrington, J., Trueman, R., Walsh, L., Watkins, K., Yaz, G. and </a:t>
            </a:r>
            <a:r>
              <a:rPr lang="en-US" sz="1600" dirty="0" err="1">
                <a:effectLst/>
                <a:latin typeface="+mn-lt"/>
              </a:rPr>
              <a:t>Hardicre</a:t>
            </a:r>
            <a:r>
              <a:rPr lang="en-US" sz="1600" dirty="0">
                <a:effectLst/>
                <a:latin typeface="+mn-lt"/>
              </a:rPr>
              <a:t>, N.K. (2020). UK consensus guidelines for the delivery of unexpected news in obstetric ultrasound: The ASCKS framework. </a:t>
            </a:r>
            <a:r>
              <a:rPr lang="en-US" sz="1600" i="1" dirty="0">
                <a:effectLst/>
                <a:latin typeface="+mn-lt"/>
              </a:rPr>
              <a:t>Ultrasound</a:t>
            </a:r>
            <a:r>
              <a:rPr lang="en-US" sz="1600" dirty="0">
                <a:effectLst/>
                <a:latin typeface="+mn-lt"/>
              </a:rPr>
              <a:t>, 28(4), p.1742271X2093591. doi:10.1177/1742271x20935911.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+mn-lt"/>
              </a:rPr>
              <a:t>Kaehler, B. and Jens Grundei (2025). </a:t>
            </a:r>
            <a:r>
              <a:rPr lang="en-US" sz="1600" i="1" dirty="0">
                <a:effectLst/>
                <a:latin typeface="+mn-lt"/>
              </a:rPr>
              <a:t>Rethinking management</a:t>
            </a:r>
            <a:r>
              <a:rPr lang="en-US" sz="1600" dirty="0">
                <a:effectLst/>
                <a:latin typeface="+mn-lt"/>
              </a:rPr>
              <a:t>. Springer Nature.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+mn-lt"/>
              </a:rPr>
              <a:t>Kortz, U. and et al., al. (2012). </a:t>
            </a:r>
            <a:r>
              <a:rPr lang="en-US" sz="1600" dirty="0" err="1">
                <a:effectLst/>
                <a:latin typeface="+mn-lt"/>
              </a:rPr>
              <a:t>ChemInform</a:t>
            </a:r>
            <a:r>
              <a:rPr lang="en-US" sz="1600" dirty="0">
                <a:effectLst/>
                <a:latin typeface="+mn-lt"/>
              </a:rPr>
              <a:t> abstract: 3D metal ions in highly unusual eight‐coordination: The phosphate‐capped </a:t>
            </a:r>
            <a:r>
              <a:rPr lang="en-US" sz="1600" dirty="0" err="1">
                <a:effectLst/>
                <a:latin typeface="+mn-lt"/>
              </a:rPr>
              <a:t>dodecapalladate</a:t>
            </a:r>
            <a:r>
              <a:rPr lang="en-US" sz="1600" dirty="0">
                <a:effectLst/>
                <a:latin typeface="+mn-lt"/>
              </a:rPr>
              <a:t>(II) </a:t>
            </a:r>
            <a:r>
              <a:rPr lang="en-US" sz="1600" dirty="0" err="1">
                <a:effectLst/>
                <a:latin typeface="+mn-lt"/>
              </a:rPr>
              <a:t>nanocube</a:t>
            </a:r>
            <a:r>
              <a:rPr lang="en-US" sz="1600" dirty="0">
                <a:effectLst/>
                <a:latin typeface="+mn-lt"/>
              </a:rPr>
              <a:t>. </a:t>
            </a:r>
            <a:r>
              <a:rPr lang="en-US" sz="1600" i="1" dirty="0" err="1">
                <a:effectLst/>
                <a:latin typeface="+mn-lt"/>
              </a:rPr>
              <a:t>ChemInform</a:t>
            </a:r>
            <a:r>
              <a:rPr lang="en-US" sz="1600" dirty="0">
                <a:effectLst/>
                <a:latin typeface="+mn-lt"/>
              </a:rPr>
              <a:t>, 43(36). doi:10.1002/chin.201236022.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+mn-lt"/>
              </a:rPr>
              <a:t>Radic, A., Arjona-Fuentes, J.M., Ariza-Montes, A., Han, H. and Law, R. (2020). Job demands–job resources (JD-R) model, work engagement, and well-being of cruise ship employees. </a:t>
            </a:r>
            <a:r>
              <a:rPr lang="en-US" sz="1600" i="1" dirty="0">
                <a:effectLst/>
                <a:latin typeface="+mn-lt"/>
              </a:rPr>
              <a:t>International Journal of Hospitality Management</a:t>
            </a:r>
            <a:r>
              <a:rPr lang="en-US" sz="1600" dirty="0">
                <a:effectLst/>
                <a:latin typeface="+mn-lt"/>
              </a:rPr>
              <a:t>, [online] 88(88), p.102518. doi:10.1016/j.ijhm.2020.102518.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+mn-lt"/>
              </a:rPr>
              <a:t>Thal, K.I. and Hudson, S. (2017). A conceptual model of wellness destination characteristics that contribute to psychological well-being. </a:t>
            </a:r>
            <a:r>
              <a:rPr lang="en-US" sz="1600" i="1" dirty="0">
                <a:effectLst/>
                <a:latin typeface="+mn-lt"/>
              </a:rPr>
              <a:t>Journal of Hospitality &amp; Tourism Research</a:t>
            </a:r>
            <a:r>
              <a:rPr lang="en-US" sz="1600" dirty="0">
                <a:effectLst/>
                <a:latin typeface="+mn-lt"/>
              </a:rPr>
              <a:t>, 43(1), pp.41–57. doi:10.1177/1096348017704498.</a:t>
            </a:r>
            <a:endParaRPr lang="en-US" sz="1600" dirty="0">
              <a:effectLst/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5595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1732</Words>
  <Application>Microsoft Office PowerPoint</Application>
  <PresentationFormat>Widescreen</PresentationFormat>
  <Paragraphs>220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Cambria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Reshma Adhikari (2511156)</cp:lastModifiedBy>
  <cp:revision>2</cp:revision>
  <dcterms:created xsi:type="dcterms:W3CDTF">2026-10-08T08:57:32Z</dcterms:created>
  <dcterms:modified xsi:type="dcterms:W3CDTF">2026-10-10T19:51:16Z</dcterms:modified>
</cp:coreProperties>
</file>