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65" r:id="rId4"/>
    <p:sldId id="266" r:id="rId5"/>
    <p:sldId id="267" r:id="rId6"/>
    <p:sldId id="268" r:id="rId7"/>
    <p:sldId id="288" r:id="rId8"/>
    <p:sldId id="269" r:id="rId9"/>
    <p:sldId id="271" r:id="rId10"/>
    <p:sldId id="276" r:id="rId11"/>
    <p:sldId id="275" r:id="rId12"/>
    <p:sldId id="272" r:id="rId13"/>
    <p:sldId id="259" r:id="rId14"/>
    <p:sldId id="279" r:id="rId15"/>
    <p:sldId id="273" r:id="rId16"/>
    <p:sldId id="274" r:id="rId17"/>
    <p:sldId id="257" r:id="rId18"/>
    <p:sldId id="260" r:id="rId19"/>
    <p:sldId id="261" r:id="rId20"/>
    <p:sldId id="278" r:id="rId21"/>
    <p:sldId id="280" r:id="rId22"/>
    <p:sldId id="281" r:id="rId23"/>
    <p:sldId id="282" r:id="rId24"/>
    <p:sldId id="283" r:id="rId25"/>
    <p:sldId id="284" r:id="rId26"/>
    <p:sldId id="285" r:id="rId27"/>
    <p:sldId id="287"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snapToGrid="0">
      <p:cViewPr varScale="1">
        <p:scale>
          <a:sx n="75" d="100"/>
          <a:sy n="75" d="100"/>
        </p:scale>
        <p:origin x="1168"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9660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356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9547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7780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8857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984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448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925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8257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545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8303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5721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icd.who.int/browse/2024-01/mms/en#119475677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nhs.uk/mental-health/conditions/depress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nhs.uk/mental-health/conditions/clinical-depression/caus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entalhelp.net/depression/historical-understanding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nice.org.uk/guidance/cg90/chapter/Recommendations#care-of-all-people-with-depression"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icd.who.int/browse11" TargetMode="External"/><Relationship Id="rId2" Type="http://schemas.openxmlformats.org/officeDocument/2006/relationships/hyperlink" Target="https://www.nhs.uk/mental-health/conditions/depression-in-adults/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sz="5400"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sz="5400" b="1" kern="100" dirty="0">
                <a:solidFill>
                  <a:schemeClr val="bg1"/>
                </a:solidFill>
                <a:effectLst/>
                <a:ea typeface="DengXian" panose="02010600030101010101" pitchFamily="2" charset="-122"/>
                <a:cs typeface="Arial" panose="020B0604020202020204" pitchFamily="34" charset="0"/>
              </a:rPr>
            </a:br>
            <a:r>
              <a:rPr lang="en-GB" sz="5400" b="1" dirty="0">
                <a:solidFill>
                  <a:schemeClr val="bg1"/>
                </a:solidFill>
                <a:effectLst/>
                <a:ea typeface="Arial" panose="020B0604020202020204" pitchFamily="34" charset="0"/>
              </a:rPr>
              <a:t>BMHP6029</a:t>
            </a:r>
            <a:r>
              <a:rPr lang="en-GB" sz="5400" dirty="0">
                <a:solidFill>
                  <a:schemeClr val="bg1"/>
                </a:solidFill>
                <a:effectLst/>
              </a:rPr>
              <a:t> </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2058224" y="4078144"/>
            <a:ext cx="8649469" cy="18774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white"/>
                </a:solidFill>
                <a:effectLst/>
                <a:uLnTx/>
                <a:uFillTx/>
                <a:latin typeface="Myriad Pro"/>
                <a:ea typeface="+mn-ea"/>
                <a:cs typeface="+mn-cs"/>
              </a:rPr>
              <a:t>Week 10</a:t>
            </a:r>
            <a:endParaRPr kumimoji="0" lang="en-GB" sz="4000" b="1"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a:solidFill>
                  <a:schemeClr val="bg1"/>
                </a:solidFill>
                <a:latin typeface="+mj-lt"/>
              </a:rPr>
              <a:t>Recurrent depressive disorder</a:t>
            </a:r>
            <a:endParaRPr kumimoji="0" lang="en-GB" sz="4000" b="1" i="0" u="none" strike="noStrike" kern="1200" cap="none" spc="0" normalizeH="0" baseline="0" noProof="0" dirty="0">
              <a:ln>
                <a:noFill/>
              </a:ln>
              <a:solidFill>
                <a:schemeClr val="bg1"/>
              </a:solidFill>
              <a:effectLst/>
              <a:uLnTx/>
              <a:uFillTx/>
              <a:latin typeface="+mj-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600" b="1" dirty="0">
              <a:solidFill>
                <a:prstClr val="white"/>
              </a:solidFill>
              <a:latin typeface="Myriad Pro"/>
            </a:endParaRPr>
          </a:p>
        </p:txBody>
      </p:sp>
    </p:spTree>
    <p:extLst>
      <p:ext uri="{BB962C8B-B14F-4D97-AF65-F5344CB8AC3E}">
        <p14:creationId xmlns:p14="http://schemas.microsoft.com/office/powerpoint/2010/main" val="451851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918B-665B-4AB5-918D-F8B6714D5C65}"/>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F8B012E5-ED48-4EFC-9092-636A340048AC}"/>
              </a:ext>
            </a:extLst>
          </p:cNvPr>
          <p:cNvSpPr>
            <a:spLocks noGrp="1"/>
          </p:cNvSpPr>
          <p:nvPr>
            <p:ph idx="1"/>
          </p:nvPr>
        </p:nvSpPr>
        <p:spPr/>
        <p:txBody>
          <a:bodyPr>
            <a:normAutofit/>
          </a:bodyPr>
          <a:lstStyle/>
          <a:p>
            <a:r>
              <a:rPr lang="en-GB" dirty="0"/>
              <a:t>Define the term depression</a:t>
            </a:r>
          </a:p>
          <a:p>
            <a:r>
              <a:rPr lang="en-GB" dirty="0"/>
              <a:t>Identify the classification of depression within ICD-11.</a:t>
            </a:r>
          </a:p>
          <a:p>
            <a:r>
              <a:rPr lang="en-GB" dirty="0"/>
              <a:t>Explain the causes, symptoms, and diagnosis of depression Analyse how treatments for depression have evolved through time. </a:t>
            </a:r>
          </a:p>
          <a:p>
            <a:r>
              <a:rPr lang="en-GB" dirty="0"/>
              <a:t>Evaluate principles of care when working with people with depression. </a:t>
            </a:r>
          </a:p>
          <a:p>
            <a:endParaRPr lang="en-GB" dirty="0"/>
          </a:p>
        </p:txBody>
      </p:sp>
    </p:spTree>
    <p:extLst>
      <p:ext uri="{BB962C8B-B14F-4D97-AF65-F5344CB8AC3E}">
        <p14:creationId xmlns:p14="http://schemas.microsoft.com/office/powerpoint/2010/main" val="141800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612396" y="1199626"/>
            <a:ext cx="8254768" cy="218012"/>
          </a:xfrm>
        </p:spPr>
        <p:txBody>
          <a:bodyPr>
            <a:normAutofit fontScale="90000"/>
          </a:bodyPr>
          <a:lstStyle/>
          <a:p>
            <a:pPr algn="l"/>
            <a:r>
              <a:rPr lang="en-GB" b="1" dirty="0"/>
              <a:t>Classification of Recurrent depressive disorder </a:t>
            </a:r>
            <a:br>
              <a:rPr lang="en-GB" b="1" dirty="0"/>
            </a:br>
            <a:r>
              <a:rPr lang="en-GB" b="1" dirty="0"/>
              <a:t>within ICD-11 </a:t>
            </a:r>
          </a:p>
        </p:txBody>
      </p:sp>
      <p:pic>
        <p:nvPicPr>
          <p:cNvPr id="16" name="Picture 15" descr="A screenshot of a computer&#10;&#10;Description automatically generated">
            <a:extLst>
              <a:ext uri="{FF2B5EF4-FFF2-40B4-BE49-F238E27FC236}">
                <a16:creationId xmlns:a16="http://schemas.microsoft.com/office/drawing/2014/main" id="{0765498D-740D-A439-3422-6059D51AB8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16" y="2475261"/>
            <a:ext cx="12145168" cy="2845378"/>
          </a:xfrm>
          <a:prstGeom prst="rect">
            <a:avLst/>
          </a:prstGeom>
        </p:spPr>
      </p:pic>
      <p:sp>
        <p:nvSpPr>
          <p:cNvPr id="18" name="TextBox 17">
            <a:extLst>
              <a:ext uri="{FF2B5EF4-FFF2-40B4-BE49-F238E27FC236}">
                <a16:creationId xmlns:a16="http://schemas.microsoft.com/office/drawing/2014/main" id="{3BF10075-0FCE-5D0A-E978-E038209774B3}"/>
              </a:ext>
            </a:extLst>
          </p:cNvPr>
          <p:cNvSpPr txBox="1"/>
          <p:nvPr/>
        </p:nvSpPr>
        <p:spPr>
          <a:xfrm>
            <a:off x="261257" y="5320639"/>
            <a:ext cx="7171509" cy="307777"/>
          </a:xfrm>
          <a:prstGeom prst="rect">
            <a:avLst/>
          </a:prstGeom>
          <a:noFill/>
        </p:spPr>
        <p:txBody>
          <a:bodyPr wrap="square">
            <a:spAutoFit/>
          </a:bodyPr>
          <a:lstStyle/>
          <a:p>
            <a:r>
              <a:rPr lang="en-US" sz="1400" dirty="0"/>
              <a:t>Source: </a:t>
            </a:r>
            <a:r>
              <a:rPr lang="en-US" sz="1400" dirty="0">
                <a:hlinkClick r:id="rId3"/>
              </a:rPr>
              <a:t>https://icd.who.int/browse/2024-01/mms/en#1194756772</a:t>
            </a:r>
            <a:r>
              <a:rPr lang="en-US" sz="1400" dirty="0"/>
              <a:t> </a:t>
            </a:r>
          </a:p>
        </p:txBody>
      </p:sp>
    </p:spTree>
    <p:extLst>
      <p:ext uri="{BB962C8B-B14F-4D97-AF65-F5344CB8AC3E}">
        <p14:creationId xmlns:p14="http://schemas.microsoft.com/office/powerpoint/2010/main" val="623248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EBD7-AD71-4CF5-A371-D625AE7FAF73}"/>
              </a:ext>
            </a:extLst>
          </p:cNvPr>
          <p:cNvSpPr>
            <a:spLocks noGrp="1"/>
          </p:cNvSpPr>
          <p:nvPr>
            <p:ph type="title"/>
          </p:nvPr>
        </p:nvSpPr>
        <p:spPr/>
        <p:txBody>
          <a:bodyPr>
            <a:normAutofit/>
          </a:bodyPr>
          <a:lstStyle/>
          <a:p>
            <a:r>
              <a:rPr lang="en-GB" b="1" dirty="0"/>
              <a:t>Depression</a:t>
            </a:r>
          </a:p>
        </p:txBody>
      </p:sp>
      <p:sp>
        <p:nvSpPr>
          <p:cNvPr id="3" name="Content Placeholder 2">
            <a:extLst>
              <a:ext uri="{FF2B5EF4-FFF2-40B4-BE49-F238E27FC236}">
                <a16:creationId xmlns:a16="http://schemas.microsoft.com/office/drawing/2014/main" id="{1BA6C49C-5716-4BCC-AD4B-52B07F253EEA}"/>
              </a:ext>
            </a:extLst>
          </p:cNvPr>
          <p:cNvSpPr>
            <a:spLocks noGrp="1"/>
          </p:cNvSpPr>
          <p:nvPr>
            <p:ph idx="1"/>
          </p:nvPr>
        </p:nvSpPr>
        <p:spPr/>
        <p:txBody>
          <a:bodyPr/>
          <a:lstStyle/>
          <a:p>
            <a:r>
              <a:rPr lang="en-GB" dirty="0"/>
              <a:t>It is a low mood that can last a long time or keep returning, affecting your everyday life.</a:t>
            </a:r>
          </a:p>
        </p:txBody>
      </p:sp>
      <p:sp>
        <p:nvSpPr>
          <p:cNvPr id="5" name="TextBox 4">
            <a:extLst>
              <a:ext uri="{FF2B5EF4-FFF2-40B4-BE49-F238E27FC236}">
                <a16:creationId xmlns:a16="http://schemas.microsoft.com/office/drawing/2014/main" id="{88883F5A-0C23-4FDA-8086-0BE2B4AE11BF}"/>
              </a:ext>
            </a:extLst>
          </p:cNvPr>
          <p:cNvSpPr txBox="1"/>
          <p:nvPr/>
        </p:nvSpPr>
        <p:spPr>
          <a:xfrm>
            <a:off x="609600" y="5194067"/>
            <a:ext cx="7774597" cy="646331"/>
          </a:xfrm>
          <a:prstGeom prst="rect">
            <a:avLst/>
          </a:prstGeom>
          <a:noFill/>
        </p:spPr>
        <p:txBody>
          <a:bodyPr wrap="square">
            <a:spAutoFit/>
          </a:bodyPr>
          <a:lstStyle/>
          <a:p>
            <a:r>
              <a:rPr lang="en-GB" dirty="0">
                <a:hlinkClick r:id="rId2"/>
              </a:rPr>
              <a:t>Source:  https://www.nhs.uk/mental-health/conditions/depression/</a:t>
            </a:r>
            <a:endParaRPr lang="en-GB" dirty="0"/>
          </a:p>
          <a:p>
            <a:endParaRPr lang="en-GB" dirty="0"/>
          </a:p>
        </p:txBody>
      </p:sp>
    </p:spTree>
    <p:extLst>
      <p:ext uri="{BB962C8B-B14F-4D97-AF65-F5344CB8AC3E}">
        <p14:creationId xmlns:p14="http://schemas.microsoft.com/office/powerpoint/2010/main" val="751081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D51C-5DAC-4CD2-B2B3-BCE9AFF3416E}"/>
              </a:ext>
            </a:extLst>
          </p:cNvPr>
          <p:cNvSpPr>
            <a:spLocks noGrp="1"/>
          </p:cNvSpPr>
          <p:nvPr>
            <p:ph type="title"/>
          </p:nvPr>
        </p:nvSpPr>
        <p:spPr/>
        <p:txBody>
          <a:bodyPr/>
          <a:lstStyle/>
          <a:p>
            <a:r>
              <a:rPr lang="en-GB" b="1" dirty="0"/>
              <a:t>Types of depression</a:t>
            </a:r>
          </a:p>
        </p:txBody>
      </p:sp>
      <p:sp>
        <p:nvSpPr>
          <p:cNvPr id="3" name="Content Placeholder 2">
            <a:extLst>
              <a:ext uri="{FF2B5EF4-FFF2-40B4-BE49-F238E27FC236}">
                <a16:creationId xmlns:a16="http://schemas.microsoft.com/office/drawing/2014/main" id="{FD359ED3-0738-4DA9-8202-0E9992223357}"/>
              </a:ext>
            </a:extLst>
          </p:cNvPr>
          <p:cNvSpPr>
            <a:spLocks noGrp="1"/>
          </p:cNvSpPr>
          <p:nvPr>
            <p:ph idx="1"/>
          </p:nvPr>
        </p:nvSpPr>
        <p:spPr/>
        <p:txBody>
          <a:bodyPr/>
          <a:lstStyle/>
          <a:p>
            <a:r>
              <a:rPr lang="en-GB" b="1" dirty="0"/>
              <a:t>Clinical depression</a:t>
            </a:r>
          </a:p>
          <a:p>
            <a:r>
              <a:rPr lang="en-GB" b="1" dirty="0"/>
              <a:t>Psychotic depression</a:t>
            </a:r>
          </a:p>
          <a:p>
            <a:r>
              <a:rPr lang="en-GB" b="1" dirty="0"/>
              <a:t>Postnatal depression</a:t>
            </a:r>
          </a:p>
          <a:p>
            <a:r>
              <a:rPr lang="en-GB" b="1" dirty="0"/>
              <a:t>Depression in children and young people</a:t>
            </a:r>
          </a:p>
        </p:txBody>
      </p:sp>
    </p:spTree>
    <p:extLst>
      <p:ext uri="{BB962C8B-B14F-4D97-AF65-F5344CB8AC3E}">
        <p14:creationId xmlns:p14="http://schemas.microsoft.com/office/powerpoint/2010/main" val="1369537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A89EB-5347-4193-A1CE-624E591ABF90}"/>
              </a:ext>
            </a:extLst>
          </p:cNvPr>
          <p:cNvSpPr>
            <a:spLocks noGrp="1"/>
          </p:cNvSpPr>
          <p:nvPr>
            <p:ph type="title"/>
          </p:nvPr>
        </p:nvSpPr>
        <p:spPr/>
        <p:txBody>
          <a:bodyPr>
            <a:normAutofit fontScale="90000"/>
          </a:bodyPr>
          <a:lstStyle/>
          <a:p>
            <a:r>
              <a:rPr lang="en-GB" b="1" dirty="0"/>
              <a:t>Clinical depression</a:t>
            </a:r>
            <a:br>
              <a:rPr lang="en-GB" dirty="0"/>
            </a:br>
            <a:endParaRPr lang="en-GB" dirty="0"/>
          </a:p>
        </p:txBody>
      </p:sp>
      <p:sp>
        <p:nvSpPr>
          <p:cNvPr id="3" name="Content Placeholder 2">
            <a:extLst>
              <a:ext uri="{FF2B5EF4-FFF2-40B4-BE49-F238E27FC236}">
                <a16:creationId xmlns:a16="http://schemas.microsoft.com/office/drawing/2014/main" id="{2451DA91-4C97-4294-81EF-DC7E6E0C4046}"/>
              </a:ext>
            </a:extLst>
          </p:cNvPr>
          <p:cNvSpPr>
            <a:spLocks noGrp="1"/>
          </p:cNvSpPr>
          <p:nvPr>
            <p:ph idx="1"/>
          </p:nvPr>
        </p:nvSpPr>
        <p:spPr/>
        <p:txBody>
          <a:bodyPr>
            <a:normAutofit fontScale="70000" lnSpcReduction="20000"/>
          </a:bodyPr>
          <a:lstStyle/>
          <a:p>
            <a:r>
              <a:rPr lang="en-GB" dirty="0"/>
              <a:t>Depression is more than simply feeling unhappy or fed up for a few days.</a:t>
            </a:r>
          </a:p>
          <a:p>
            <a:endParaRPr lang="en-GB" dirty="0"/>
          </a:p>
          <a:p>
            <a:r>
              <a:rPr lang="en-GB" dirty="0"/>
              <a:t>Most people go through periods of feeling down, but when you're depressed you feel persistently sad for weeks or months, rather than just a few days.</a:t>
            </a:r>
          </a:p>
          <a:p>
            <a:endParaRPr lang="en-GB" dirty="0"/>
          </a:p>
          <a:p>
            <a:r>
              <a:rPr lang="en-GB" dirty="0"/>
              <a:t>Some people think depression is trivial and not a genuine health condition. They're wrong – it is a real illness with real symptoms. Depression is not a sign of weakness or something you can "snap out of" by "pulling yourself together".</a:t>
            </a:r>
          </a:p>
          <a:p>
            <a:endParaRPr lang="en-GB" dirty="0"/>
          </a:p>
          <a:p>
            <a:r>
              <a:rPr lang="en-GB" dirty="0"/>
              <a:t>The good news is that with the right treatment and support, most people with depression can make a full recovery.</a:t>
            </a:r>
          </a:p>
        </p:txBody>
      </p:sp>
    </p:spTree>
    <p:extLst>
      <p:ext uri="{BB962C8B-B14F-4D97-AF65-F5344CB8AC3E}">
        <p14:creationId xmlns:p14="http://schemas.microsoft.com/office/powerpoint/2010/main" val="1368997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2E7EB-CC07-48C1-8B6E-6FE7EDCCBDA0}"/>
              </a:ext>
            </a:extLst>
          </p:cNvPr>
          <p:cNvSpPr>
            <a:spLocks noGrp="1"/>
          </p:cNvSpPr>
          <p:nvPr>
            <p:ph type="title"/>
          </p:nvPr>
        </p:nvSpPr>
        <p:spPr/>
        <p:txBody>
          <a:bodyPr/>
          <a:lstStyle/>
          <a:p>
            <a:r>
              <a:rPr lang="en-GB" b="1" dirty="0"/>
              <a:t>Causes - Clinical depression</a:t>
            </a:r>
          </a:p>
        </p:txBody>
      </p:sp>
      <p:sp>
        <p:nvSpPr>
          <p:cNvPr id="3" name="Content Placeholder 2">
            <a:extLst>
              <a:ext uri="{FF2B5EF4-FFF2-40B4-BE49-F238E27FC236}">
                <a16:creationId xmlns:a16="http://schemas.microsoft.com/office/drawing/2014/main" id="{D91C743D-2CBB-43EE-B0C3-F3B36186F93F}"/>
              </a:ext>
            </a:extLst>
          </p:cNvPr>
          <p:cNvSpPr>
            <a:spLocks noGrp="1"/>
          </p:cNvSpPr>
          <p:nvPr>
            <p:ph idx="1"/>
          </p:nvPr>
        </p:nvSpPr>
        <p:spPr/>
        <p:txBody>
          <a:bodyPr>
            <a:normAutofit fontScale="77500" lnSpcReduction="20000"/>
          </a:bodyPr>
          <a:lstStyle/>
          <a:p>
            <a:r>
              <a:rPr lang="en-GB" dirty="0"/>
              <a:t>There's no single cause of depression. </a:t>
            </a:r>
          </a:p>
          <a:p>
            <a:r>
              <a:rPr lang="en-GB" dirty="0"/>
              <a:t>It can occur for a variety of reasons and it has many different triggers.</a:t>
            </a:r>
          </a:p>
          <a:p>
            <a:endParaRPr lang="en-GB" dirty="0"/>
          </a:p>
          <a:p>
            <a:r>
              <a:rPr lang="en-GB" dirty="0"/>
              <a:t>For some people, an upsetting or stressful life event, such as bereavement, divorce, illness, redundancy and job or money worries, can be the cause.</a:t>
            </a:r>
          </a:p>
          <a:p>
            <a:endParaRPr lang="en-GB" dirty="0"/>
          </a:p>
          <a:p>
            <a:r>
              <a:rPr lang="en-GB" dirty="0"/>
              <a:t>Different causes can often combine to trigger depression. For example, you may feel low after being ill and then experience a traumatic event, such as a bereavement, which brings on depression.</a:t>
            </a:r>
          </a:p>
        </p:txBody>
      </p:sp>
      <p:sp>
        <p:nvSpPr>
          <p:cNvPr id="4" name="Rectangle 3">
            <a:extLst>
              <a:ext uri="{FF2B5EF4-FFF2-40B4-BE49-F238E27FC236}">
                <a16:creationId xmlns:a16="http://schemas.microsoft.com/office/drawing/2014/main" id="{BA00B556-F588-4205-9CD6-EFB7E2DD2036}"/>
              </a:ext>
            </a:extLst>
          </p:cNvPr>
          <p:cNvSpPr/>
          <p:nvPr/>
        </p:nvSpPr>
        <p:spPr>
          <a:xfrm>
            <a:off x="1202421" y="5055568"/>
            <a:ext cx="7949967" cy="507831"/>
          </a:xfrm>
          <a:prstGeom prst="rect">
            <a:avLst/>
          </a:prstGeom>
        </p:spPr>
        <p:txBody>
          <a:bodyPr wrap="square">
            <a:spAutoFit/>
          </a:bodyPr>
          <a:lstStyle/>
          <a:p>
            <a:r>
              <a:rPr lang="en-GB" sz="900" dirty="0">
                <a:hlinkClick r:id="rId2"/>
              </a:rPr>
              <a:t>Source: https://www.nhs.uk/mental-health/conditions/clinical-depression/causes/</a:t>
            </a:r>
            <a:endParaRPr lang="en-GB" sz="900" dirty="0"/>
          </a:p>
          <a:p>
            <a:endParaRPr lang="en-GB" dirty="0"/>
          </a:p>
        </p:txBody>
      </p:sp>
    </p:spTree>
    <p:extLst>
      <p:ext uri="{BB962C8B-B14F-4D97-AF65-F5344CB8AC3E}">
        <p14:creationId xmlns:p14="http://schemas.microsoft.com/office/powerpoint/2010/main" val="244222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AA82-DF14-4CB2-8AAD-C78757D51F12}"/>
              </a:ext>
            </a:extLst>
          </p:cNvPr>
          <p:cNvSpPr>
            <a:spLocks noGrp="1"/>
          </p:cNvSpPr>
          <p:nvPr>
            <p:ph type="title"/>
          </p:nvPr>
        </p:nvSpPr>
        <p:spPr/>
        <p:txBody>
          <a:bodyPr>
            <a:normAutofit fontScale="90000"/>
          </a:bodyPr>
          <a:lstStyle/>
          <a:p>
            <a:r>
              <a:rPr lang="en-GB" b="1" dirty="0"/>
              <a:t>Psychotic depression</a:t>
            </a:r>
            <a:br>
              <a:rPr lang="en-GB" dirty="0"/>
            </a:br>
            <a:endParaRPr lang="en-GB" dirty="0"/>
          </a:p>
        </p:txBody>
      </p:sp>
      <p:sp>
        <p:nvSpPr>
          <p:cNvPr id="3" name="Content Placeholder 2">
            <a:extLst>
              <a:ext uri="{FF2B5EF4-FFF2-40B4-BE49-F238E27FC236}">
                <a16:creationId xmlns:a16="http://schemas.microsoft.com/office/drawing/2014/main" id="{8AEBD67D-B588-4A29-9197-B9A4A1BC177B}"/>
              </a:ext>
            </a:extLst>
          </p:cNvPr>
          <p:cNvSpPr>
            <a:spLocks noGrp="1"/>
          </p:cNvSpPr>
          <p:nvPr>
            <p:ph idx="1"/>
          </p:nvPr>
        </p:nvSpPr>
        <p:spPr/>
        <p:txBody>
          <a:bodyPr/>
          <a:lstStyle/>
          <a:p>
            <a:r>
              <a:rPr lang="en-GB" dirty="0"/>
              <a:t>Some people who have severe clinical depression will also experience hallucinations and delusional thinking, the symptoms of psychosis.</a:t>
            </a:r>
          </a:p>
          <a:p>
            <a:endParaRPr lang="en-GB" dirty="0"/>
          </a:p>
          <a:p>
            <a:r>
              <a:rPr lang="en-GB" dirty="0"/>
              <a:t>Depression with psychosis is known as psychotic depression.</a:t>
            </a:r>
          </a:p>
        </p:txBody>
      </p:sp>
    </p:spTree>
    <p:extLst>
      <p:ext uri="{BB962C8B-B14F-4D97-AF65-F5344CB8AC3E}">
        <p14:creationId xmlns:p14="http://schemas.microsoft.com/office/powerpoint/2010/main" val="3692888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07B8D-D0F1-415F-9357-0A9ED2E16524}"/>
              </a:ext>
            </a:extLst>
          </p:cNvPr>
          <p:cNvSpPr>
            <a:spLocks noGrp="1"/>
          </p:cNvSpPr>
          <p:nvPr>
            <p:ph type="title"/>
          </p:nvPr>
        </p:nvSpPr>
        <p:spPr/>
        <p:txBody>
          <a:bodyPr>
            <a:normAutofit fontScale="90000"/>
          </a:bodyPr>
          <a:lstStyle/>
          <a:p>
            <a:r>
              <a:rPr lang="en-GB" b="1" dirty="0"/>
              <a:t>Postnatal depression</a:t>
            </a:r>
            <a:br>
              <a:rPr lang="en-GB" dirty="0"/>
            </a:br>
            <a:endParaRPr lang="en-GB" dirty="0"/>
          </a:p>
        </p:txBody>
      </p:sp>
      <p:sp>
        <p:nvSpPr>
          <p:cNvPr id="3" name="Content Placeholder 2">
            <a:extLst>
              <a:ext uri="{FF2B5EF4-FFF2-40B4-BE49-F238E27FC236}">
                <a16:creationId xmlns:a16="http://schemas.microsoft.com/office/drawing/2014/main" id="{57D155DB-38DF-4B50-B92D-DAEF87554D05}"/>
              </a:ext>
            </a:extLst>
          </p:cNvPr>
          <p:cNvSpPr>
            <a:spLocks noGrp="1"/>
          </p:cNvSpPr>
          <p:nvPr>
            <p:ph idx="1"/>
          </p:nvPr>
        </p:nvSpPr>
        <p:spPr>
          <a:xfrm>
            <a:off x="435429" y="1073020"/>
            <a:ext cx="8991600" cy="4332246"/>
          </a:xfrm>
        </p:spPr>
        <p:txBody>
          <a:bodyPr>
            <a:normAutofit fontScale="70000" lnSpcReduction="20000"/>
          </a:bodyPr>
          <a:lstStyle/>
          <a:p>
            <a:r>
              <a:rPr lang="en-GB" dirty="0"/>
              <a:t>Postnatal depression is a type of depression that many parents experience after having a baby.</a:t>
            </a:r>
          </a:p>
          <a:p>
            <a:endParaRPr lang="en-GB" dirty="0"/>
          </a:p>
          <a:p>
            <a:r>
              <a:rPr lang="en-GB" dirty="0"/>
              <a:t>It's a common problem, affecting more than 1 in every 10 women within a year of giving birth. It can also affect fathers and partners.</a:t>
            </a:r>
          </a:p>
          <a:p>
            <a:endParaRPr lang="en-GB" dirty="0"/>
          </a:p>
          <a:p>
            <a:r>
              <a:rPr lang="en-GB" dirty="0"/>
              <a:t>It's important to seek help as soon as possible if you think you might be depressed, as your symptoms could last months or get worse and have a significant impact on you, your baby and your family.</a:t>
            </a:r>
          </a:p>
          <a:p>
            <a:endParaRPr lang="en-GB" dirty="0"/>
          </a:p>
          <a:p>
            <a:r>
              <a:rPr lang="en-GB" dirty="0"/>
              <a:t>With the right support most people make a full recovery.</a:t>
            </a:r>
          </a:p>
        </p:txBody>
      </p:sp>
      <p:pic>
        <p:nvPicPr>
          <p:cNvPr id="4" name="Picture 3">
            <a:extLst>
              <a:ext uri="{FF2B5EF4-FFF2-40B4-BE49-F238E27FC236}">
                <a16:creationId xmlns:a16="http://schemas.microsoft.com/office/drawing/2014/main" id="{DEA1D889-9A84-487D-B395-30792D6673F6}"/>
              </a:ext>
            </a:extLst>
          </p:cNvPr>
          <p:cNvPicPr>
            <a:picLocks noChangeAspect="1"/>
          </p:cNvPicPr>
          <p:nvPr/>
        </p:nvPicPr>
        <p:blipFill rotWithShape="1">
          <a:blip r:embed="rId2"/>
          <a:srcRect t="15102" r="38508"/>
          <a:stretch/>
        </p:blipFill>
        <p:spPr>
          <a:xfrm>
            <a:off x="9550711" y="2176470"/>
            <a:ext cx="2031689" cy="1870578"/>
          </a:xfrm>
          <a:prstGeom prst="rect">
            <a:avLst/>
          </a:prstGeom>
        </p:spPr>
      </p:pic>
    </p:spTree>
    <p:extLst>
      <p:ext uri="{BB962C8B-B14F-4D97-AF65-F5344CB8AC3E}">
        <p14:creationId xmlns:p14="http://schemas.microsoft.com/office/powerpoint/2010/main" val="2651591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AE8A-3F68-4D6C-8A09-0BE7D4365BA8}"/>
              </a:ext>
            </a:extLst>
          </p:cNvPr>
          <p:cNvSpPr>
            <a:spLocks noGrp="1"/>
          </p:cNvSpPr>
          <p:nvPr>
            <p:ph type="title"/>
          </p:nvPr>
        </p:nvSpPr>
        <p:spPr/>
        <p:txBody>
          <a:bodyPr/>
          <a:lstStyle/>
          <a:p>
            <a:r>
              <a:rPr lang="en-GB" b="1" dirty="0"/>
              <a:t>Causes of postnatal depression</a:t>
            </a:r>
          </a:p>
        </p:txBody>
      </p:sp>
      <p:sp>
        <p:nvSpPr>
          <p:cNvPr id="3" name="Content Placeholder 2">
            <a:extLst>
              <a:ext uri="{FF2B5EF4-FFF2-40B4-BE49-F238E27FC236}">
                <a16:creationId xmlns:a16="http://schemas.microsoft.com/office/drawing/2014/main" id="{A31EB116-BDBD-4AA4-B03B-338EF6C33189}"/>
              </a:ext>
            </a:extLst>
          </p:cNvPr>
          <p:cNvSpPr>
            <a:spLocks noGrp="1"/>
          </p:cNvSpPr>
          <p:nvPr>
            <p:ph idx="1"/>
          </p:nvPr>
        </p:nvSpPr>
        <p:spPr/>
        <p:txBody>
          <a:bodyPr>
            <a:normAutofit fontScale="92500" lnSpcReduction="20000"/>
          </a:bodyPr>
          <a:lstStyle/>
          <a:p>
            <a:r>
              <a:rPr lang="en-GB" dirty="0"/>
              <a:t>a history of mental health problems, particularly depression, earlier in life</a:t>
            </a:r>
          </a:p>
          <a:p>
            <a:r>
              <a:rPr lang="en-GB" dirty="0"/>
              <a:t>a history of mental health problems during pregnancy</a:t>
            </a:r>
          </a:p>
          <a:p>
            <a:r>
              <a:rPr lang="en-GB" dirty="0"/>
              <a:t>having no close family or friends to support you</a:t>
            </a:r>
          </a:p>
          <a:p>
            <a:r>
              <a:rPr lang="en-GB" dirty="0"/>
              <a:t>a difficult relationship with your partner</a:t>
            </a:r>
          </a:p>
          <a:p>
            <a:r>
              <a:rPr lang="en-GB" dirty="0"/>
              <a:t>recent stressful life events, such as a bereavement</a:t>
            </a:r>
          </a:p>
          <a:p>
            <a:r>
              <a:rPr lang="en-GB" dirty="0"/>
              <a:t>physical or psychological trauma, such as domestic violence</a:t>
            </a:r>
          </a:p>
          <a:p>
            <a:r>
              <a:rPr lang="en-GB" dirty="0"/>
              <a:t>having the "baby blues"</a:t>
            </a:r>
          </a:p>
        </p:txBody>
      </p:sp>
    </p:spTree>
    <p:extLst>
      <p:ext uri="{BB962C8B-B14F-4D97-AF65-F5344CB8AC3E}">
        <p14:creationId xmlns:p14="http://schemas.microsoft.com/office/powerpoint/2010/main" val="2926677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726D-F760-48CE-8229-9548E06A99EE}"/>
              </a:ext>
            </a:extLst>
          </p:cNvPr>
          <p:cNvSpPr>
            <a:spLocks noGrp="1"/>
          </p:cNvSpPr>
          <p:nvPr>
            <p:ph type="title"/>
          </p:nvPr>
        </p:nvSpPr>
        <p:spPr/>
        <p:txBody>
          <a:bodyPr/>
          <a:lstStyle/>
          <a:p>
            <a:r>
              <a:rPr lang="en-GB" b="1" dirty="0"/>
              <a:t>Depression during pregnancy</a:t>
            </a:r>
          </a:p>
        </p:txBody>
      </p:sp>
      <p:sp>
        <p:nvSpPr>
          <p:cNvPr id="3" name="Content Placeholder 2">
            <a:extLst>
              <a:ext uri="{FF2B5EF4-FFF2-40B4-BE49-F238E27FC236}">
                <a16:creationId xmlns:a16="http://schemas.microsoft.com/office/drawing/2014/main" id="{5CF060B8-5B44-4FF6-BD53-E2558C017CA8}"/>
              </a:ext>
            </a:extLst>
          </p:cNvPr>
          <p:cNvSpPr>
            <a:spLocks noGrp="1"/>
          </p:cNvSpPr>
          <p:nvPr>
            <p:ph idx="1"/>
          </p:nvPr>
        </p:nvSpPr>
        <p:spPr/>
        <p:txBody>
          <a:bodyPr/>
          <a:lstStyle/>
          <a:p>
            <a:r>
              <a:rPr lang="en-GB" dirty="0"/>
              <a:t>Depression in pregnancy (antenatal depression) is also common. Around 1 in 8 people will experience depression during their pregnancy.</a:t>
            </a:r>
          </a:p>
          <a:p>
            <a:endParaRPr lang="en-GB" dirty="0"/>
          </a:p>
          <a:p>
            <a:r>
              <a:rPr lang="en-GB" dirty="0"/>
              <a:t>Other mental health symptoms that can occur during or after your pregnancy include anxiety, panic attacks and psychosis.</a:t>
            </a:r>
          </a:p>
        </p:txBody>
      </p:sp>
    </p:spTree>
    <p:extLst>
      <p:ext uri="{BB962C8B-B14F-4D97-AF65-F5344CB8AC3E}">
        <p14:creationId xmlns:p14="http://schemas.microsoft.com/office/powerpoint/2010/main" val="1616140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DF08-F9F2-4682-8180-D8232BE4FDE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Depression in children and young people</a:t>
            </a:r>
            <a:br>
              <a:rPr lang="en-GB" sz="3700"/>
            </a:br>
            <a:endParaRPr lang="en-GB" sz="3700"/>
          </a:p>
        </p:txBody>
      </p:sp>
      <p:sp>
        <p:nvSpPr>
          <p:cNvPr id="3" name="Content Placeholder 2">
            <a:extLst>
              <a:ext uri="{FF2B5EF4-FFF2-40B4-BE49-F238E27FC236}">
                <a16:creationId xmlns:a16="http://schemas.microsoft.com/office/drawing/2014/main" id="{71902829-329A-454E-A999-ED02B6A06BFA}"/>
              </a:ext>
            </a:extLst>
          </p:cNvPr>
          <p:cNvSpPr>
            <a:spLocks noGrp="1"/>
          </p:cNvSpPr>
          <p:nvPr>
            <p:ph sz="half" idx="1"/>
          </p:nvPr>
        </p:nvSpPr>
        <p:spPr>
          <a:xfrm>
            <a:off x="609600" y="1600201"/>
            <a:ext cx="5384800" cy="3989040"/>
          </a:xfrm>
        </p:spPr>
        <p:txBody>
          <a:bodyPr>
            <a:normAutofit/>
          </a:bodyPr>
          <a:lstStyle/>
          <a:p>
            <a:pPr>
              <a:lnSpc>
                <a:spcPct val="90000"/>
              </a:lnSpc>
            </a:pPr>
            <a:r>
              <a:rPr lang="en-GB" sz="2600"/>
              <a:t>Depression does not only affect adults. Children and young people can get depressed too.</a:t>
            </a:r>
          </a:p>
          <a:p>
            <a:pPr>
              <a:lnSpc>
                <a:spcPct val="90000"/>
              </a:lnSpc>
            </a:pPr>
            <a:endParaRPr lang="en-GB" sz="2600"/>
          </a:p>
          <a:p>
            <a:pPr>
              <a:lnSpc>
                <a:spcPct val="90000"/>
              </a:lnSpc>
            </a:pPr>
            <a:r>
              <a:rPr lang="en-GB" sz="2600"/>
              <a:t>It is important to get help early if you think your child may be depressed. The longer it goes on, the more likely it is to disrupt your child's life and turn into a long-term problem.</a:t>
            </a:r>
          </a:p>
        </p:txBody>
      </p:sp>
      <p:pic>
        <p:nvPicPr>
          <p:cNvPr id="1026" name="Picture 2" descr="See the source image">
            <a:extLst>
              <a:ext uri="{FF2B5EF4-FFF2-40B4-BE49-F238E27FC236}">
                <a16:creationId xmlns:a16="http://schemas.microsoft.com/office/drawing/2014/main" id="{DE30B5F4-9274-49F1-BFC0-78DCDD641A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55" r="6438" b="-2"/>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207476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2F9A-547D-4D04-946B-D6AAF3A8303B}"/>
              </a:ext>
            </a:extLst>
          </p:cNvPr>
          <p:cNvSpPr>
            <a:spLocks noGrp="1"/>
          </p:cNvSpPr>
          <p:nvPr>
            <p:ph type="title"/>
          </p:nvPr>
        </p:nvSpPr>
        <p:spPr/>
        <p:txBody>
          <a:bodyPr/>
          <a:lstStyle/>
          <a:p>
            <a:r>
              <a:rPr lang="en-GB" b="1" dirty="0"/>
              <a:t>Diagnosis</a:t>
            </a:r>
          </a:p>
        </p:txBody>
      </p:sp>
      <p:sp>
        <p:nvSpPr>
          <p:cNvPr id="3" name="Content Placeholder 2">
            <a:extLst>
              <a:ext uri="{FF2B5EF4-FFF2-40B4-BE49-F238E27FC236}">
                <a16:creationId xmlns:a16="http://schemas.microsoft.com/office/drawing/2014/main" id="{A53454F9-2DAC-482C-948F-C77A8B606DEE}"/>
              </a:ext>
            </a:extLst>
          </p:cNvPr>
          <p:cNvSpPr>
            <a:spLocks noGrp="1"/>
          </p:cNvSpPr>
          <p:nvPr>
            <p:ph idx="1"/>
          </p:nvPr>
        </p:nvSpPr>
        <p:spPr/>
        <p:txBody>
          <a:bodyPr/>
          <a:lstStyle/>
          <a:p>
            <a:r>
              <a:rPr lang="en-GB" dirty="0"/>
              <a:t>The  two  main  classificatory  diagnostic  systems  (Diagnostic and Statistical Manual of Mental Disorders [DSM], and International Classification of Diseases [ICD]24) rely on the identification of a number of key symptoms.  </a:t>
            </a:r>
          </a:p>
          <a:p>
            <a:endParaRPr lang="en-GB" dirty="0"/>
          </a:p>
          <a:p>
            <a:endParaRPr lang="en-GB" dirty="0"/>
          </a:p>
        </p:txBody>
      </p:sp>
    </p:spTree>
    <p:extLst>
      <p:ext uri="{BB962C8B-B14F-4D97-AF65-F5344CB8AC3E}">
        <p14:creationId xmlns:p14="http://schemas.microsoft.com/office/powerpoint/2010/main" val="2942614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45ABF-8078-463A-9784-CB5CD3E48D55}"/>
              </a:ext>
            </a:extLst>
          </p:cNvPr>
          <p:cNvSpPr>
            <a:spLocks noGrp="1"/>
          </p:cNvSpPr>
          <p:nvPr>
            <p:ph type="title"/>
          </p:nvPr>
        </p:nvSpPr>
        <p:spPr/>
        <p:txBody>
          <a:bodyPr/>
          <a:lstStyle/>
          <a:p>
            <a:r>
              <a:rPr lang="en-GB" b="1" dirty="0"/>
              <a:t>Associated symptoms of depression:</a:t>
            </a:r>
          </a:p>
        </p:txBody>
      </p:sp>
      <p:sp>
        <p:nvSpPr>
          <p:cNvPr id="3" name="Content Placeholder 2">
            <a:extLst>
              <a:ext uri="{FF2B5EF4-FFF2-40B4-BE49-F238E27FC236}">
                <a16:creationId xmlns:a16="http://schemas.microsoft.com/office/drawing/2014/main" id="{51E86AF9-CCF6-4902-BE38-5A0B13BD9564}"/>
              </a:ext>
            </a:extLst>
          </p:cNvPr>
          <p:cNvSpPr>
            <a:spLocks noGrp="1"/>
          </p:cNvSpPr>
          <p:nvPr>
            <p:ph idx="1"/>
          </p:nvPr>
        </p:nvSpPr>
        <p:spPr/>
        <p:txBody>
          <a:bodyPr>
            <a:normAutofit fontScale="92500"/>
          </a:bodyPr>
          <a:lstStyle/>
          <a:p>
            <a:r>
              <a:rPr lang="en-GB" dirty="0"/>
              <a:t>Disturbed sleep (decreased or increased compared to usual).</a:t>
            </a:r>
          </a:p>
          <a:p>
            <a:r>
              <a:rPr lang="en-GB" dirty="0"/>
              <a:t>Decreased or increased appetite and/or weight.</a:t>
            </a:r>
          </a:p>
          <a:p>
            <a:r>
              <a:rPr lang="en-GB" dirty="0"/>
              <a:t>Fatigue/loss of energy.</a:t>
            </a:r>
          </a:p>
          <a:p>
            <a:r>
              <a:rPr lang="en-GB" dirty="0"/>
              <a:t>Agitation or slowing of movements.</a:t>
            </a:r>
          </a:p>
          <a:p>
            <a:r>
              <a:rPr lang="en-GB" dirty="0"/>
              <a:t>Poor concentration or indecisiveness.</a:t>
            </a:r>
          </a:p>
          <a:p>
            <a:r>
              <a:rPr lang="en-GB" dirty="0"/>
              <a:t>Feelings of worthlessness or excessive or inappropriate guilt.</a:t>
            </a:r>
          </a:p>
          <a:p>
            <a:r>
              <a:rPr lang="en-GB" dirty="0"/>
              <a:t>Suicidal thoughts or acts.</a:t>
            </a:r>
          </a:p>
        </p:txBody>
      </p:sp>
    </p:spTree>
    <p:extLst>
      <p:ext uri="{BB962C8B-B14F-4D97-AF65-F5344CB8AC3E}">
        <p14:creationId xmlns:p14="http://schemas.microsoft.com/office/powerpoint/2010/main" val="2117616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3803D-487C-452F-A7C2-7DA87059E71B}"/>
              </a:ext>
            </a:extLst>
          </p:cNvPr>
          <p:cNvSpPr>
            <a:spLocks noGrp="1"/>
          </p:cNvSpPr>
          <p:nvPr>
            <p:ph type="title"/>
          </p:nvPr>
        </p:nvSpPr>
        <p:spPr/>
        <p:txBody>
          <a:bodyPr/>
          <a:lstStyle/>
          <a:p>
            <a:r>
              <a:rPr lang="en-GB" b="1" dirty="0"/>
              <a:t>Signs of depression in children</a:t>
            </a:r>
          </a:p>
        </p:txBody>
      </p:sp>
      <p:sp>
        <p:nvSpPr>
          <p:cNvPr id="3" name="Content Placeholder 2">
            <a:extLst>
              <a:ext uri="{FF2B5EF4-FFF2-40B4-BE49-F238E27FC236}">
                <a16:creationId xmlns:a16="http://schemas.microsoft.com/office/drawing/2014/main" id="{ADDB5E21-48D7-414C-9D09-15B0A469E100}"/>
              </a:ext>
            </a:extLst>
          </p:cNvPr>
          <p:cNvSpPr>
            <a:spLocks noGrp="1"/>
          </p:cNvSpPr>
          <p:nvPr>
            <p:ph idx="1"/>
          </p:nvPr>
        </p:nvSpPr>
        <p:spPr/>
        <p:txBody>
          <a:bodyPr/>
          <a:lstStyle/>
          <a:p>
            <a:r>
              <a:rPr lang="en-GB" dirty="0"/>
              <a:t>Symptoms of depression in children often include:</a:t>
            </a:r>
          </a:p>
          <a:p>
            <a:endParaRPr lang="en-GB" dirty="0"/>
          </a:p>
          <a:p>
            <a:r>
              <a:rPr lang="en-GB" dirty="0"/>
              <a:t>sadness, or a low mood that does not go away</a:t>
            </a:r>
          </a:p>
          <a:p>
            <a:r>
              <a:rPr lang="en-GB" dirty="0"/>
              <a:t>being irritable or grumpy all the time</a:t>
            </a:r>
          </a:p>
          <a:p>
            <a:r>
              <a:rPr lang="en-GB" dirty="0"/>
              <a:t>not being interested in things they used to enjoy</a:t>
            </a:r>
          </a:p>
          <a:p>
            <a:r>
              <a:rPr lang="en-GB" dirty="0"/>
              <a:t>feeling tired and exhausted a lot of the time</a:t>
            </a:r>
          </a:p>
        </p:txBody>
      </p:sp>
    </p:spTree>
    <p:extLst>
      <p:ext uri="{BB962C8B-B14F-4D97-AF65-F5344CB8AC3E}">
        <p14:creationId xmlns:p14="http://schemas.microsoft.com/office/powerpoint/2010/main" val="2256875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7C30-26CB-4059-973C-CBC64A6F74FB}"/>
              </a:ext>
            </a:extLst>
          </p:cNvPr>
          <p:cNvSpPr>
            <a:spLocks noGrp="1"/>
          </p:cNvSpPr>
          <p:nvPr>
            <p:ph type="title"/>
          </p:nvPr>
        </p:nvSpPr>
        <p:spPr/>
        <p:txBody>
          <a:bodyPr/>
          <a:lstStyle/>
          <a:p>
            <a:r>
              <a:rPr lang="en-GB" b="1" dirty="0"/>
              <a:t>The child may also:</a:t>
            </a:r>
          </a:p>
        </p:txBody>
      </p:sp>
      <p:sp>
        <p:nvSpPr>
          <p:cNvPr id="3" name="Content Placeholder 2">
            <a:extLst>
              <a:ext uri="{FF2B5EF4-FFF2-40B4-BE49-F238E27FC236}">
                <a16:creationId xmlns:a16="http://schemas.microsoft.com/office/drawing/2014/main" id="{D6D85911-78F8-4B70-8585-C6E4C7053904}"/>
              </a:ext>
            </a:extLst>
          </p:cNvPr>
          <p:cNvSpPr>
            <a:spLocks noGrp="1"/>
          </p:cNvSpPr>
          <p:nvPr>
            <p:ph idx="1"/>
          </p:nvPr>
        </p:nvSpPr>
        <p:spPr/>
        <p:txBody>
          <a:bodyPr>
            <a:normAutofit fontScale="62500" lnSpcReduction="20000"/>
          </a:bodyPr>
          <a:lstStyle/>
          <a:p>
            <a:r>
              <a:rPr lang="en-GB"/>
              <a:t>have trouble sleeping or sleep more than usual</a:t>
            </a:r>
          </a:p>
          <a:p>
            <a:r>
              <a:rPr lang="en-GB"/>
              <a:t>not be able to concentrate</a:t>
            </a:r>
          </a:p>
          <a:p>
            <a:r>
              <a:rPr lang="en-GB"/>
              <a:t>interact less with friends and family</a:t>
            </a:r>
          </a:p>
          <a:p>
            <a:r>
              <a:rPr lang="en-GB"/>
              <a:t>be indecisive</a:t>
            </a:r>
          </a:p>
          <a:p>
            <a:r>
              <a:rPr lang="en-GB"/>
              <a:t>not have much confidence</a:t>
            </a:r>
          </a:p>
          <a:p>
            <a:r>
              <a:rPr lang="en-GB"/>
              <a:t>eat less than usual or overeat</a:t>
            </a:r>
          </a:p>
          <a:p>
            <a:r>
              <a:rPr lang="en-GB"/>
              <a:t>have big changes in weight</a:t>
            </a:r>
          </a:p>
          <a:p>
            <a:r>
              <a:rPr lang="en-GB"/>
              <a:t>seem unable to relax or be more lethargic than usual</a:t>
            </a:r>
          </a:p>
          <a:p>
            <a:r>
              <a:rPr lang="en-GB"/>
              <a:t>talk about feeling guilty or worthless</a:t>
            </a:r>
          </a:p>
          <a:p>
            <a:r>
              <a:rPr lang="en-GB"/>
              <a:t>feel empty or unable to feel emotions (numb)</a:t>
            </a:r>
          </a:p>
          <a:p>
            <a:r>
              <a:rPr lang="en-GB"/>
              <a:t>have thoughts about suicide or self-harming</a:t>
            </a:r>
          </a:p>
          <a:p>
            <a:r>
              <a:rPr lang="en-GB"/>
              <a:t>actually self-harm, for example, cutting their skin or taking an overdose</a:t>
            </a:r>
            <a:endParaRPr lang="en-GB" dirty="0"/>
          </a:p>
        </p:txBody>
      </p:sp>
      <p:pic>
        <p:nvPicPr>
          <p:cNvPr id="2050" name="Picture 2" descr="See the source image">
            <a:extLst>
              <a:ext uri="{FF2B5EF4-FFF2-40B4-BE49-F238E27FC236}">
                <a16:creationId xmlns:a16="http://schemas.microsoft.com/office/drawing/2014/main" id="{90645DFD-3015-4B0B-884B-814039DD32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6799" y="1874706"/>
            <a:ext cx="4230565" cy="2820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996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6A3A-3C4E-4710-AFAF-564D63DA2053}"/>
              </a:ext>
            </a:extLst>
          </p:cNvPr>
          <p:cNvSpPr>
            <a:spLocks noGrp="1"/>
          </p:cNvSpPr>
          <p:nvPr>
            <p:ph type="title"/>
          </p:nvPr>
        </p:nvSpPr>
        <p:spPr/>
        <p:txBody>
          <a:bodyPr/>
          <a:lstStyle/>
          <a:p>
            <a:pPr algn="ctr"/>
            <a:r>
              <a:rPr lang="en-GB" b="1" dirty="0"/>
              <a:t>Historical Understandings of Depression</a:t>
            </a:r>
          </a:p>
        </p:txBody>
      </p:sp>
      <p:sp>
        <p:nvSpPr>
          <p:cNvPr id="3" name="Content Placeholder 2">
            <a:extLst>
              <a:ext uri="{FF2B5EF4-FFF2-40B4-BE49-F238E27FC236}">
                <a16:creationId xmlns:a16="http://schemas.microsoft.com/office/drawing/2014/main" id="{D0E397B7-2813-407F-9E26-DA3E4A4BF8CA}"/>
              </a:ext>
            </a:extLst>
          </p:cNvPr>
          <p:cNvSpPr>
            <a:spLocks noGrp="1"/>
          </p:cNvSpPr>
          <p:nvPr>
            <p:ph idx="1"/>
          </p:nvPr>
        </p:nvSpPr>
        <p:spPr>
          <a:xfrm>
            <a:off x="609600" y="1354015"/>
            <a:ext cx="10596717" cy="4536000"/>
          </a:xfrm>
        </p:spPr>
        <p:txBody>
          <a:bodyPr>
            <a:normAutofit fontScale="85000" lnSpcReduction="20000"/>
          </a:bodyPr>
          <a:lstStyle/>
          <a:p>
            <a:r>
              <a:rPr lang="en-GB" dirty="0"/>
              <a:t>The modern concept of depression arose from earlier diagnostic formulations of melancholia over the hundred years from the 1780s to the 1880s. </a:t>
            </a:r>
          </a:p>
          <a:p>
            <a:endParaRPr lang="en-GB" dirty="0"/>
          </a:p>
          <a:p>
            <a:r>
              <a:rPr lang="en-GB" dirty="0"/>
              <a:t>Depression was initially called "melancholia". The earliest accounts of melancholia appeared in ancient Mesopotamian texts in the second millennium B.C. At this time, all mental illnesses were attributed to demonic possession, and were attended to by priests. In contrast, a separate class of "physicians" treated physical injuries (but not conditions like depression). The first historical understanding of depression was thus that depression was a spiritual (or mental) illness rather than a physical one.</a:t>
            </a:r>
          </a:p>
        </p:txBody>
      </p:sp>
      <p:sp>
        <p:nvSpPr>
          <p:cNvPr id="5" name="TextBox 4">
            <a:extLst>
              <a:ext uri="{FF2B5EF4-FFF2-40B4-BE49-F238E27FC236}">
                <a16:creationId xmlns:a16="http://schemas.microsoft.com/office/drawing/2014/main" id="{7A63F58B-5F86-4283-90D9-38525A4A6DE2}"/>
              </a:ext>
            </a:extLst>
          </p:cNvPr>
          <p:cNvSpPr txBox="1"/>
          <p:nvPr/>
        </p:nvSpPr>
        <p:spPr>
          <a:xfrm>
            <a:off x="1205680" y="5934670"/>
            <a:ext cx="9383661" cy="646331"/>
          </a:xfrm>
          <a:prstGeom prst="rect">
            <a:avLst/>
          </a:prstGeom>
          <a:noFill/>
        </p:spPr>
        <p:txBody>
          <a:bodyPr wrap="square">
            <a:spAutoFit/>
          </a:bodyPr>
          <a:lstStyle/>
          <a:p>
            <a:r>
              <a:rPr lang="en-GB" dirty="0">
                <a:hlinkClick r:id="rId2"/>
              </a:rPr>
              <a:t>Source: https://www.mentalhelp.net/depression/historical-understandings/</a:t>
            </a:r>
            <a:endParaRPr lang="en-GB" dirty="0"/>
          </a:p>
          <a:p>
            <a:endParaRPr lang="en-GB" dirty="0"/>
          </a:p>
        </p:txBody>
      </p:sp>
    </p:spTree>
    <p:extLst>
      <p:ext uri="{BB962C8B-B14F-4D97-AF65-F5344CB8AC3E}">
        <p14:creationId xmlns:p14="http://schemas.microsoft.com/office/powerpoint/2010/main" val="3968367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14DE8-4FFF-404A-AF30-58D1C312FA8A}"/>
              </a:ext>
            </a:extLst>
          </p:cNvPr>
          <p:cNvSpPr>
            <a:spLocks noGrp="1"/>
          </p:cNvSpPr>
          <p:nvPr>
            <p:ph type="title"/>
          </p:nvPr>
        </p:nvSpPr>
        <p:spPr/>
        <p:txBody>
          <a:bodyPr/>
          <a:lstStyle/>
          <a:p>
            <a:r>
              <a:rPr lang="en-GB" b="1" dirty="0"/>
              <a:t>Historical Understandings of Depression</a:t>
            </a:r>
          </a:p>
        </p:txBody>
      </p:sp>
      <p:sp>
        <p:nvSpPr>
          <p:cNvPr id="3" name="Content Placeholder 2">
            <a:extLst>
              <a:ext uri="{FF2B5EF4-FFF2-40B4-BE49-F238E27FC236}">
                <a16:creationId xmlns:a16="http://schemas.microsoft.com/office/drawing/2014/main" id="{28CFF323-2EC5-494D-8809-0F791DD9067F}"/>
              </a:ext>
            </a:extLst>
          </p:cNvPr>
          <p:cNvSpPr>
            <a:spLocks noGrp="1"/>
          </p:cNvSpPr>
          <p:nvPr>
            <p:ph idx="1"/>
          </p:nvPr>
        </p:nvSpPr>
        <p:spPr/>
        <p:txBody>
          <a:bodyPr>
            <a:normAutofit fontScale="70000" lnSpcReduction="20000"/>
          </a:bodyPr>
          <a:lstStyle/>
          <a:p>
            <a:r>
              <a:rPr lang="en-GB" dirty="0"/>
              <a:t>Ancient Greeks and Romans were divided in their thinking about the causes of melancholia. Literature of the time was filled with references to mental illness caused by spirits or demons. </a:t>
            </a:r>
          </a:p>
          <a:p>
            <a:endParaRPr lang="en-GB" dirty="0"/>
          </a:p>
          <a:p>
            <a:r>
              <a:rPr lang="en-GB" dirty="0"/>
              <a:t>In the 5th century B.C., the Greek historian Herodotus wrote about a king who was driven mad by evil spirits. The early Babylonian, Chinese, and Egyptian civilizations also viewed mental illness as a form of demonic possession, and used exorcism techniques (such as beatings, restraint, and starvation) designed to drive demons out of the afflicted person's body as treatments. In contrast, early Roman and Greek doctors thought that depression was both a biological and psychological disease. </a:t>
            </a:r>
          </a:p>
          <a:p>
            <a:r>
              <a:rPr lang="en-GB" dirty="0"/>
              <a:t>Gymnastics, massage, special diets, music, and baths, as well as a concoction of poppy extract and donkey's milk were used to alleviate depressive symptoms.</a:t>
            </a:r>
          </a:p>
        </p:txBody>
      </p:sp>
    </p:spTree>
    <p:extLst>
      <p:ext uri="{BB962C8B-B14F-4D97-AF65-F5344CB8AC3E}">
        <p14:creationId xmlns:p14="http://schemas.microsoft.com/office/powerpoint/2010/main" val="1206875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CE29-AEC9-4199-9466-D433C1264EF8}"/>
              </a:ext>
            </a:extLst>
          </p:cNvPr>
          <p:cNvSpPr>
            <a:spLocks noGrp="1"/>
          </p:cNvSpPr>
          <p:nvPr>
            <p:ph type="title"/>
          </p:nvPr>
        </p:nvSpPr>
        <p:spPr/>
        <p:txBody>
          <a:bodyPr/>
          <a:lstStyle/>
          <a:p>
            <a:r>
              <a:rPr lang="en-GB" b="1" dirty="0"/>
              <a:t>Treatment - Clinical depression</a:t>
            </a:r>
          </a:p>
        </p:txBody>
      </p:sp>
      <p:sp>
        <p:nvSpPr>
          <p:cNvPr id="3" name="Content Placeholder 2">
            <a:extLst>
              <a:ext uri="{FF2B5EF4-FFF2-40B4-BE49-F238E27FC236}">
                <a16:creationId xmlns:a16="http://schemas.microsoft.com/office/drawing/2014/main" id="{812ECEE8-8A77-4DBC-8B56-73A7E0B2D6E3}"/>
              </a:ext>
            </a:extLst>
          </p:cNvPr>
          <p:cNvSpPr>
            <a:spLocks noGrp="1"/>
          </p:cNvSpPr>
          <p:nvPr>
            <p:ph idx="1"/>
          </p:nvPr>
        </p:nvSpPr>
        <p:spPr/>
        <p:txBody>
          <a:bodyPr/>
          <a:lstStyle/>
          <a:p>
            <a:r>
              <a:rPr lang="en-GB" dirty="0"/>
              <a:t>Treatment for depression usually involves a combination of self-help, talking therapies and medicines.</a:t>
            </a:r>
          </a:p>
          <a:p>
            <a:endParaRPr lang="en-GB" dirty="0"/>
          </a:p>
          <a:p>
            <a:r>
              <a:rPr lang="en-GB" dirty="0"/>
              <a:t>The treatment recommended will be based on the type of depression you have.</a:t>
            </a:r>
          </a:p>
        </p:txBody>
      </p:sp>
    </p:spTree>
    <p:extLst>
      <p:ext uri="{BB962C8B-B14F-4D97-AF65-F5344CB8AC3E}">
        <p14:creationId xmlns:p14="http://schemas.microsoft.com/office/powerpoint/2010/main" val="1158632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6EA8F-5F08-436F-9D58-F90701880269}"/>
              </a:ext>
            </a:extLst>
          </p:cNvPr>
          <p:cNvSpPr>
            <a:spLocks noGrp="1"/>
          </p:cNvSpPr>
          <p:nvPr>
            <p:ph type="title"/>
          </p:nvPr>
        </p:nvSpPr>
        <p:spPr/>
        <p:txBody>
          <a:bodyPr>
            <a:normAutofit fontScale="90000"/>
          </a:bodyPr>
          <a:lstStyle/>
          <a:p>
            <a:r>
              <a:rPr lang="en-GB" b="1" dirty="0"/>
              <a:t>Mild depression</a:t>
            </a:r>
            <a:br>
              <a:rPr lang="en-GB" dirty="0"/>
            </a:br>
            <a:endParaRPr lang="en-GB" dirty="0"/>
          </a:p>
        </p:txBody>
      </p:sp>
      <p:sp>
        <p:nvSpPr>
          <p:cNvPr id="3" name="Content Placeholder 2">
            <a:extLst>
              <a:ext uri="{FF2B5EF4-FFF2-40B4-BE49-F238E27FC236}">
                <a16:creationId xmlns:a16="http://schemas.microsoft.com/office/drawing/2014/main" id="{47103C7A-226B-432C-B4EA-576FFC220870}"/>
              </a:ext>
            </a:extLst>
          </p:cNvPr>
          <p:cNvSpPr>
            <a:spLocks noGrp="1"/>
          </p:cNvSpPr>
          <p:nvPr>
            <p:ph idx="1"/>
          </p:nvPr>
        </p:nvSpPr>
        <p:spPr>
          <a:xfrm>
            <a:off x="219808" y="1107831"/>
            <a:ext cx="11834446" cy="4409402"/>
          </a:xfrm>
        </p:spPr>
        <p:txBody>
          <a:bodyPr>
            <a:noAutofit/>
          </a:bodyPr>
          <a:lstStyle/>
          <a:p>
            <a:r>
              <a:rPr lang="en-GB" sz="2000" dirty="0"/>
              <a:t>If you have mild depression, the following treatments may be recommended.</a:t>
            </a:r>
          </a:p>
          <a:p>
            <a:r>
              <a:rPr lang="en-GB" sz="2000" dirty="0"/>
              <a:t>Wait and see</a:t>
            </a:r>
          </a:p>
          <a:p>
            <a:r>
              <a:rPr lang="en-GB" sz="2000" dirty="0"/>
              <a:t>If a GP diagnoses you with mild depression, they may suggest waiting a short time to see if it gets better by itself. In this case, you'll be seen again by the GP after 2 weeks to monitor your progress. This is known as watchful waiting.</a:t>
            </a:r>
          </a:p>
          <a:p>
            <a:r>
              <a:rPr lang="en-GB" sz="2000" dirty="0"/>
              <a:t>Exercise</a:t>
            </a:r>
          </a:p>
          <a:p>
            <a:r>
              <a:rPr lang="en-GB" sz="2000" dirty="0"/>
              <a:t>There's evidence that exercise can help depression, and it's one of the main treatments for mild depression. You may be referred to a group exercise class.</a:t>
            </a:r>
          </a:p>
          <a:p>
            <a:r>
              <a:rPr lang="en-GB" sz="2000" dirty="0"/>
              <a:t>Find out more about walking for health and exercise for depression.</a:t>
            </a:r>
          </a:p>
          <a:p>
            <a:r>
              <a:rPr lang="en-GB" sz="2000" dirty="0"/>
              <a:t>Self-help, mental heath apps  </a:t>
            </a:r>
          </a:p>
          <a:p>
            <a:r>
              <a:rPr lang="en-GB" sz="2000" dirty="0"/>
              <a:t>Talking through your feelings can be helpful. You could talk to a friend or relative, or you could ask a GP or local psychological therapies service if there are any self-help groups for people with depression in your area.</a:t>
            </a:r>
          </a:p>
          <a:p>
            <a:endParaRPr lang="en-GB" sz="2000" dirty="0"/>
          </a:p>
        </p:txBody>
      </p:sp>
    </p:spTree>
    <p:extLst>
      <p:ext uri="{BB962C8B-B14F-4D97-AF65-F5344CB8AC3E}">
        <p14:creationId xmlns:p14="http://schemas.microsoft.com/office/powerpoint/2010/main" val="2510975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3F08-E845-4069-9EB2-7164219598BC}"/>
              </a:ext>
            </a:extLst>
          </p:cNvPr>
          <p:cNvSpPr>
            <a:spLocks noGrp="1"/>
          </p:cNvSpPr>
          <p:nvPr>
            <p:ph type="title"/>
          </p:nvPr>
        </p:nvSpPr>
        <p:spPr>
          <a:xfrm>
            <a:off x="1044677" y="365125"/>
            <a:ext cx="10515600" cy="1325563"/>
          </a:xfrm>
        </p:spPr>
        <p:txBody>
          <a:bodyPr/>
          <a:lstStyle/>
          <a:p>
            <a:r>
              <a:rPr lang="en-GB" b="1" dirty="0"/>
              <a:t>Mild to moderate depression</a:t>
            </a:r>
          </a:p>
        </p:txBody>
      </p:sp>
      <p:sp>
        <p:nvSpPr>
          <p:cNvPr id="3" name="Content Placeholder 2">
            <a:extLst>
              <a:ext uri="{FF2B5EF4-FFF2-40B4-BE49-F238E27FC236}">
                <a16:creationId xmlns:a16="http://schemas.microsoft.com/office/drawing/2014/main" id="{AADB0FD8-A95F-4E46-91F3-B96D00E16EAF}"/>
              </a:ext>
            </a:extLst>
          </p:cNvPr>
          <p:cNvSpPr>
            <a:spLocks noGrp="1"/>
          </p:cNvSpPr>
          <p:nvPr>
            <p:ph idx="1"/>
          </p:nvPr>
        </p:nvSpPr>
        <p:spPr/>
        <p:txBody>
          <a:bodyPr>
            <a:normAutofit fontScale="85000" lnSpcReduction="10000"/>
          </a:bodyPr>
          <a:lstStyle/>
          <a:p>
            <a:r>
              <a:rPr lang="en-GB" dirty="0"/>
              <a:t>If you have mild to moderate depression that is not improving, or moderate depression, you may find a talking therapy helpful.</a:t>
            </a:r>
          </a:p>
          <a:p>
            <a:endParaRPr lang="en-GB" dirty="0"/>
          </a:p>
          <a:p>
            <a:r>
              <a:rPr lang="en-GB" dirty="0"/>
              <a:t>There are different types of talking therapies for depression, including cognitive behavioural therapy (CBT) and counselling.</a:t>
            </a:r>
          </a:p>
          <a:p>
            <a:endParaRPr lang="en-GB" dirty="0"/>
          </a:p>
          <a:p>
            <a:r>
              <a:rPr lang="en-GB" dirty="0"/>
              <a:t>A GP can refer you for talking treatment, or you can refer yourself directly to an NHS psychological therapies service (IAPT) without a referral from a GP.</a:t>
            </a:r>
          </a:p>
        </p:txBody>
      </p:sp>
    </p:spTree>
    <p:extLst>
      <p:ext uri="{BB962C8B-B14F-4D97-AF65-F5344CB8AC3E}">
        <p14:creationId xmlns:p14="http://schemas.microsoft.com/office/powerpoint/2010/main" val="2751430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7E9B-4782-4499-8B07-A184C959564E}"/>
              </a:ext>
            </a:extLst>
          </p:cNvPr>
          <p:cNvSpPr>
            <a:spLocks noGrp="1"/>
          </p:cNvSpPr>
          <p:nvPr>
            <p:ph type="title"/>
          </p:nvPr>
        </p:nvSpPr>
        <p:spPr/>
        <p:txBody>
          <a:bodyPr/>
          <a:lstStyle/>
          <a:p>
            <a:r>
              <a:rPr lang="en-GB" b="1" dirty="0"/>
              <a:t>Moderate to severe depression</a:t>
            </a:r>
          </a:p>
        </p:txBody>
      </p:sp>
      <p:sp>
        <p:nvSpPr>
          <p:cNvPr id="3" name="Content Placeholder 2">
            <a:extLst>
              <a:ext uri="{FF2B5EF4-FFF2-40B4-BE49-F238E27FC236}">
                <a16:creationId xmlns:a16="http://schemas.microsoft.com/office/drawing/2014/main" id="{B3EAB6E6-2F60-45AA-8FC2-AF5CBC06CB33}"/>
              </a:ext>
            </a:extLst>
          </p:cNvPr>
          <p:cNvSpPr>
            <a:spLocks noGrp="1"/>
          </p:cNvSpPr>
          <p:nvPr>
            <p:ph idx="1"/>
          </p:nvPr>
        </p:nvSpPr>
        <p:spPr/>
        <p:txBody>
          <a:bodyPr>
            <a:noAutofit/>
          </a:bodyPr>
          <a:lstStyle/>
          <a:p>
            <a:r>
              <a:rPr lang="en-GB" sz="2000" dirty="0"/>
              <a:t>If you have moderate to severe depression, the following treatments may be recommended.</a:t>
            </a:r>
          </a:p>
          <a:p>
            <a:r>
              <a:rPr lang="en-GB" sz="2000" dirty="0"/>
              <a:t>Antidepressants</a:t>
            </a:r>
          </a:p>
          <a:p>
            <a:r>
              <a:rPr lang="en-GB" sz="2000" dirty="0"/>
              <a:t>Antidepressants are medicines that treat the symptoms of depression. There are many different types of antidepressant.</a:t>
            </a:r>
          </a:p>
          <a:p>
            <a:r>
              <a:rPr lang="en-GB" sz="2000" dirty="0"/>
              <a:t>They have to be prescribed by a doctor, usually for depression that's moderate or severe.</a:t>
            </a:r>
          </a:p>
          <a:p>
            <a:r>
              <a:rPr lang="en-GB" sz="2000" dirty="0"/>
              <a:t>Combination therapy</a:t>
            </a:r>
          </a:p>
          <a:p>
            <a:r>
              <a:rPr lang="en-GB" sz="2000" dirty="0"/>
              <a:t>A GP may recommend that you take a course of antidepressants plus talking therapy, particularly if your depression is quite severe.</a:t>
            </a:r>
          </a:p>
          <a:p>
            <a:r>
              <a:rPr lang="en-GB" sz="2000" dirty="0"/>
              <a:t>A combination of an antidepressant and CBT usually works better than having just one of these treatments.</a:t>
            </a:r>
          </a:p>
          <a:p>
            <a:endParaRPr lang="en-GB" sz="2000" dirty="0"/>
          </a:p>
          <a:p>
            <a:r>
              <a:rPr lang="en-GB" sz="2000" dirty="0"/>
              <a:t>Mental health teams</a:t>
            </a:r>
          </a:p>
          <a:p>
            <a:r>
              <a:rPr lang="en-GB" sz="2000" dirty="0"/>
              <a:t>If you have severe depression, you may be referred to a mental health team made up of psychologists, psychiatrists, specialist nurses and occupational therapists.</a:t>
            </a:r>
          </a:p>
          <a:p>
            <a:endParaRPr lang="en-GB" sz="2000" dirty="0"/>
          </a:p>
          <a:p>
            <a:r>
              <a:rPr lang="en-GB" sz="2000" dirty="0"/>
              <a:t>These teams often provide intensive specialist talking treatments as well as prescribed medicine.</a:t>
            </a:r>
          </a:p>
        </p:txBody>
      </p:sp>
    </p:spTree>
    <p:extLst>
      <p:ext uri="{BB962C8B-B14F-4D97-AF65-F5344CB8AC3E}">
        <p14:creationId xmlns:p14="http://schemas.microsoft.com/office/powerpoint/2010/main" val="1452891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14AC6-0637-4F7A-93D1-FE4046D26BF5}"/>
              </a:ext>
            </a:extLst>
          </p:cNvPr>
          <p:cNvSpPr>
            <a:spLocks noGrp="1"/>
          </p:cNvSpPr>
          <p:nvPr>
            <p:ph type="title"/>
          </p:nvPr>
        </p:nvSpPr>
        <p:spPr/>
        <p:txBody>
          <a:bodyPr/>
          <a:lstStyle/>
          <a:p>
            <a:r>
              <a:rPr lang="en-GB" b="1" dirty="0"/>
              <a:t>Talking treatments</a:t>
            </a:r>
          </a:p>
        </p:txBody>
      </p:sp>
      <p:sp>
        <p:nvSpPr>
          <p:cNvPr id="3" name="Content Placeholder 2">
            <a:extLst>
              <a:ext uri="{FF2B5EF4-FFF2-40B4-BE49-F238E27FC236}">
                <a16:creationId xmlns:a16="http://schemas.microsoft.com/office/drawing/2014/main" id="{5048420E-7D66-4829-8E82-C3492D1CD0AF}"/>
              </a:ext>
            </a:extLst>
          </p:cNvPr>
          <p:cNvSpPr>
            <a:spLocks noGrp="1"/>
          </p:cNvSpPr>
          <p:nvPr>
            <p:ph idx="1"/>
          </p:nvPr>
        </p:nvSpPr>
        <p:spPr>
          <a:xfrm>
            <a:off x="520117" y="1518407"/>
            <a:ext cx="11062283" cy="3998826"/>
          </a:xfrm>
        </p:spPr>
        <p:txBody>
          <a:bodyPr>
            <a:noAutofit/>
          </a:bodyPr>
          <a:lstStyle/>
          <a:p>
            <a:r>
              <a:rPr lang="en-GB" sz="1800" dirty="0"/>
              <a:t>Cognitive behavioural therapy (CBT) aims to help you understand your thoughts and behaviour, and how they affect you.</a:t>
            </a:r>
          </a:p>
          <a:p>
            <a:r>
              <a:rPr lang="en-GB" sz="1800" dirty="0"/>
              <a:t>CBT recognises that events in your past may have shaped you, but it concentrates mostly on how you can change the way you think, feel and behave in the present.</a:t>
            </a:r>
          </a:p>
          <a:p>
            <a:r>
              <a:rPr lang="en-GB" sz="1800" dirty="0"/>
              <a:t>It teaches you how to overcome negative thoughts – for example, being able to challenge hopeless feelings.</a:t>
            </a:r>
          </a:p>
          <a:p>
            <a:r>
              <a:rPr lang="en-GB" sz="1800" dirty="0"/>
              <a:t>CBT is available on the NHS for people with depression or any other mental health problem it's been shown to help.</a:t>
            </a:r>
          </a:p>
          <a:p>
            <a:r>
              <a:rPr lang="en-GB" sz="1800" dirty="0"/>
              <a:t>If CBT is recommended, you'll usually have a session with a therapist once a week or once every 2 weeks.</a:t>
            </a:r>
          </a:p>
          <a:p>
            <a:r>
              <a:rPr lang="en-GB" sz="1800" dirty="0"/>
              <a:t>The course of treatment usually lasts for between 5 and 20 sessions, with each session lasting 30 to 60 minutes.</a:t>
            </a:r>
          </a:p>
          <a:p>
            <a:r>
              <a:rPr lang="en-GB" sz="1800" dirty="0"/>
              <a:t>In some cases, you may be offered group CBT.ve behavioural therapy (CBT)</a:t>
            </a:r>
          </a:p>
        </p:txBody>
      </p:sp>
    </p:spTree>
    <p:extLst>
      <p:ext uri="{BB962C8B-B14F-4D97-AF65-F5344CB8AC3E}">
        <p14:creationId xmlns:p14="http://schemas.microsoft.com/office/powerpoint/2010/main" val="3817046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1C10-DA8C-4395-9A45-78EB1F14A478}"/>
              </a:ext>
            </a:extLst>
          </p:cNvPr>
          <p:cNvSpPr>
            <a:spLocks noGrp="1"/>
          </p:cNvSpPr>
          <p:nvPr>
            <p:ph type="title"/>
          </p:nvPr>
        </p:nvSpPr>
        <p:spPr/>
        <p:txBody>
          <a:bodyPr/>
          <a:lstStyle/>
          <a:p>
            <a:r>
              <a:rPr lang="en-GB" b="1" dirty="0"/>
              <a:t>Psychodynamic psychotherapy</a:t>
            </a:r>
          </a:p>
        </p:txBody>
      </p:sp>
      <p:sp>
        <p:nvSpPr>
          <p:cNvPr id="3" name="Content Placeholder 2">
            <a:extLst>
              <a:ext uri="{FF2B5EF4-FFF2-40B4-BE49-F238E27FC236}">
                <a16:creationId xmlns:a16="http://schemas.microsoft.com/office/drawing/2014/main" id="{8FFD3BBA-B87D-4B6E-9AC7-9D26D4035319}"/>
              </a:ext>
            </a:extLst>
          </p:cNvPr>
          <p:cNvSpPr>
            <a:spLocks noGrp="1"/>
          </p:cNvSpPr>
          <p:nvPr>
            <p:ph idx="1"/>
          </p:nvPr>
        </p:nvSpPr>
        <p:spPr/>
        <p:txBody>
          <a:bodyPr/>
          <a:lstStyle/>
          <a:p>
            <a:r>
              <a:rPr lang="en-GB" dirty="0"/>
              <a:t>In psychodynamic (psychoanalytic) psychotherapy, a psychoanalytic therapist will encourage you to say whatever is going through your mind.</a:t>
            </a:r>
          </a:p>
          <a:p>
            <a:endParaRPr lang="en-GB" dirty="0"/>
          </a:p>
          <a:p>
            <a:r>
              <a:rPr lang="en-GB" dirty="0"/>
              <a:t>This will help you become aware of hidden meanings or patterns in what you do or say that may be contributing to your problems.</a:t>
            </a:r>
          </a:p>
        </p:txBody>
      </p:sp>
    </p:spTree>
    <p:extLst>
      <p:ext uri="{BB962C8B-B14F-4D97-AF65-F5344CB8AC3E}">
        <p14:creationId xmlns:p14="http://schemas.microsoft.com/office/powerpoint/2010/main" val="2404929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211E6-E27B-4927-9D24-9AA503EE98DD}"/>
              </a:ext>
            </a:extLst>
          </p:cNvPr>
          <p:cNvSpPr>
            <a:spLocks noGrp="1"/>
          </p:cNvSpPr>
          <p:nvPr>
            <p:ph type="title"/>
          </p:nvPr>
        </p:nvSpPr>
        <p:spPr/>
        <p:txBody>
          <a:bodyPr/>
          <a:lstStyle/>
          <a:p>
            <a:r>
              <a:rPr lang="en-GB" b="1" dirty="0"/>
              <a:t>Counselling</a:t>
            </a:r>
          </a:p>
        </p:txBody>
      </p:sp>
      <p:sp>
        <p:nvSpPr>
          <p:cNvPr id="3" name="Content Placeholder 2">
            <a:extLst>
              <a:ext uri="{FF2B5EF4-FFF2-40B4-BE49-F238E27FC236}">
                <a16:creationId xmlns:a16="http://schemas.microsoft.com/office/drawing/2014/main" id="{087CD082-8C37-4DEE-AF5D-B80BB4213D94}"/>
              </a:ext>
            </a:extLst>
          </p:cNvPr>
          <p:cNvSpPr>
            <a:spLocks noGrp="1"/>
          </p:cNvSpPr>
          <p:nvPr>
            <p:ph idx="1"/>
          </p:nvPr>
        </p:nvSpPr>
        <p:spPr/>
        <p:txBody>
          <a:bodyPr>
            <a:normAutofit fontScale="62500" lnSpcReduction="20000"/>
          </a:bodyPr>
          <a:lstStyle/>
          <a:p>
            <a:r>
              <a:rPr lang="en-GB" dirty="0"/>
              <a:t>Counselling is a form of therapy that helps you think about the problems you're experiencing in your life so you can find new ways of dealing with them.</a:t>
            </a:r>
          </a:p>
          <a:p>
            <a:endParaRPr lang="en-GB" dirty="0"/>
          </a:p>
          <a:p>
            <a:r>
              <a:rPr lang="en-GB" dirty="0"/>
              <a:t>Counsellors support you in finding solutions to problems, but do not tell you what to do. You can talk in confidence to a counsellor, who supports you and offers practical advice.</a:t>
            </a:r>
          </a:p>
          <a:p>
            <a:endParaRPr lang="en-GB" dirty="0"/>
          </a:p>
          <a:p>
            <a:r>
              <a:rPr lang="en-GB" dirty="0"/>
              <a:t>On the NHS, you may be offered a single session of counselling, a short course of sessions over a few weeks or months, or a longer course that lasts for several months or years.</a:t>
            </a:r>
          </a:p>
          <a:p>
            <a:endParaRPr lang="en-GB" dirty="0"/>
          </a:p>
          <a:p>
            <a:r>
              <a:rPr lang="en-GB" dirty="0"/>
              <a:t>It's ideal for people who are generally healthy but need help coping with a current crisis, such as anger, relationship issues, bereavement, redundancy, infertility or a serious illness.</a:t>
            </a:r>
          </a:p>
        </p:txBody>
      </p:sp>
    </p:spTree>
    <p:extLst>
      <p:ext uri="{BB962C8B-B14F-4D97-AF65-F5344CB8AC3E}">
        <p14:creationId xmlns:p14="http://schemas.microsoft.com/office/powerpoint/2010/main" val="1325260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841C-D355-4268-81CD-230C160E334C}"/>
              </a:ext>
            </a:extLst>
          </p:cNvPr>
          <p:cNvSpPr>
            <a:spLocks noGrp="1"/>
          </p:cNvSpPr>
          <p:nvPr>
            <p:ph type="title"/>
          </p:nvPr>
        </p:nvSpPr>
        <p:spPr>
          <a:xfrm>
            <a:off x="444617" y="274638"/>
            <a:ext cx="11137783" cy="480371"/>
          </a:xfrm>
        </p:spPr>
        <p:txBody>
          <a:bodyPr>
            <a:normAutofit fontScale="90000"/>
          </a:bodyPr>
          <a:lstStyle/>
          <a:p>
            <a:r>
              <a:rPr lang="en-GB" b="1" dirty="0"/>
              <a:t>Antidepressants</a:t>
            </a:r>
          </a:p>
        </p:txBody>
      </p:sp>
      <p:sp>
        <p:nvSpPr>
          <p:cNvPr id="3" name="Content Placeholder 2">
            <a:extLst>
              <a:ext uri="{FF2B5EF4-FFF2-40B4-BE49-F238E27FC236}">
                <a16:creationId xmlns:a16="http://schemas.microsoft.com/office/drawing/2014/main" id="{3EE6C0E7-4F32-4AF2-B614-D4D55ED15508}"/>
              </a:ext>
            </a:extLst>
          </p:cNvPr>
          <p:cNvSpPr>
            <a:spLocks noGrp="1"/>
          </p:cNvSpPr>
          <p:nvPr>
            <p:ph idx="1"/>
          </p:nvPr>
        </p:nvSpPr>
        <p:spPr>
          <a:xfrm>
            <a:off x="310393" y="864066"/>
            <a:ext cx="11272007" cy="4653167"/>
          </a:xfrm>
        </p:spPr>
        <p:txBody>
          <a:bodyPr>
            <a:noAutofit/>
          </a:bodyPr>
          <a:lstStyle/>
          <a:p>
            <a:r>
              <a:rPr lang="en-GB" sz="2000" dirty="0"/>
              <a:t>Antidepressants are medicines that treat the symptoms of depression. There are many different types available.</a:t>
            </a:r>
          </a:p>
          <a:p>
            <a:r>
              <a:rPr lang="en-GB" sz="2000" dirty="0"/>
              <a:t>You may respond to 1 antidepressant but not to another, and you may need to try 2 or more treatments before you find one that works for you.</a:t>
            </a:r>
          </a:p>
          <a:p>
            <a:r>
              <a:rPr lang="en-GB" sz="2000" dirty="0"/>
              <a:t>The different types of antidepressant work about as well as each other. But side effects vary between different treatments and people.</a:t>
            </a:r>
          </a:p>
          <a:p>
            <a:r>
              <a:rPr lang="en-GB" sz="2000" dirty="0"/>
              <a:t>When you start taking antidepressants, you should see a GP or specialist nurse every week or 2 for at least 4 weeks to assess how well they're working.</a:t>
            </a:r>
          </a:p>
          <a:p>
            <a:r>
              <a:rPr lang="en-GB" sz="2000" dirty="0"/>
              <a:t>If they're working, you'll need to continue taking them at the same dose for at least 4 to 6 months after your symptoms have eased.</a:t>
            </a:r>
          </a:p>
          <a:p>
            <a:r>
              <a:rPr lang="en-GB" sz="2000" dirty="0"/>
              <a:t>If you have had episodes of depression in the past, you may need to continue to take antidepressants for up to 5 years or more.</a:t>
            </a:r>
          </a:p>
          <a:p>
            <a:r>
              <a:rPr lang="en-GB" sz="2000" dirty="0"/>
              <a:t>Antidepressants are not addictive, but you may get some withdrawal symptoms if you stop taking them suddenly or you miss a dose.</a:t>
            </a:r>
          </a:p>
        </p:txBody>
      </p:sp>
    </p:spTree>
    <p:extLst>
      <p:ext uri="{BB962C8B-B14F-4D97-AF65-F5344CB8AC3E}">
        <p14:creationId xmlns:p14="http://schemas.microsoft.com/office/powerpoint/2010/main" val="133653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1F70-0BA0-4DDD-8222-E37BFA5AB0D7}"/>
              </a:ext>
            </a:extLst>
          </p:cNvPr>
          <p:cNvSpPr>
            <a:spLocks noGrp="1"/>
          </p:cNvSpPr>
          <p:nvPr>
            <p:ph type="title"/>
          </p:nvPr>
        </p:nvSpPr>
        <p:spPr/>
        <p:txBody>
          <a:bodyPr/>
          <a:lstStyle/>
          <a:p>
            <a:r>
              <a:rPr lang="en-GB" b="1" dirty="0"/>
              <a:t>Care of all people with depression</a:t>
            </a:r>
          </a:p>
        </p:txBody>
      </p:sp>
      <p:sp>
        <p:nvSpPr>
          <p:cNvPr id="3" name="Content Placeholder 2">
            <a:extLst>
              <a:ext uri="{FF2B5EF4-FFF2-40B4-BE49-F238E27FC236}">
                <a16:creationId xmlns:a16="http://schemas.microsoft.com/office/drawing/2014/main" id="{B5FC0168-9225-4DEB-98F2-307F5340BE12}"/>
              </a:ext>
            </a:extLst>
          </p:cNvPr>
          <p:cNvSpPr>
            <a:spLocks noGrp="1"/>
          </p:cNvSpPr>
          <p:nvPr>
            <p:ph idx="1"/>
          </p:nvPr>
        </p:nvSpPr>
        <p:spPr>
          <a:xfrm>
            <a:off x="609600" y="1600201"/>
            <a:ext cx="10972800" cy="3743586"/>
          </a:xfrm>
        </p:spPr>
        <p:txBody>
          <a:bodyPr>
            <a:noAutofit/>
          </a:bodyPr>
          <a:lstStyle/>
          <a:p>
            <a:r>
              <a:rPr lang="en-GB" sz="2000" b="1" dirty="0"/>
              <a:t>Providing information and support, and obtaining informed consent. </a:t>
            </a:r>
          </a:p>
          <a:p>
            <a:endParaRPr lang="en-GB" sz="2000" b="1" dirty="0"/>
          </a:p>
          <a:p>
            <a:r>
              <a:rPr lang="en-GB" sz="2000" dirty="0"/>
              <a:t>build a trusting relationship and work in an open, engaging and non‑judgemental manner</a:t>
            </a:r>
          </a:p>
          <a:p>
            <a:endParaRPr lang="en-GB" sz="2000" dirty="0"/>
          </a:p>
          <a:p>
            <a:r>
              <a:rPr lang="en-GB" sz="2000" dirty="0"/>
              <a:t>explore treatment options in an atmosphere of hope and optimism, explaining the different courses of depression and that recovery is possible</a:t>
            </a:r>
          </a:p>
          <a:p>
            <a:endParaRPr lang="en-GB" sz="2000" dirty="0"/>
          </a:p>
          <a:p>
            <a:r>
              <a:rPr lang="en-GB" sz="2000" dirty="0"/>
              <a:t>be aware that stigma and discrimination can be associated with a diagnosis of depression</a:t>
            </a:r>
          </a:p>
          <a:p>
            <a:endParaRPr lang="en-GB" sz="2000" dirty="0"/>
          </a:p>
          <a:p>
            <a:r>
              <a:rPr lang="en-GB" sz="2000" dirty="0"/>
              <a:t>ensure that discussions take place in settings in which confidentiality, privacy and dignity are respected.</a:t>
            </a:r>
          </a:p>
        </p:txBody>
      </p:sp>
      <p:sp>
        <p:nvSpPr>
          <p:cNvPr id="4" name="Rectangle 3">
            <a:extLst>
              <a:ext uri="{FF2B5EF4-FFF2-40B4-BE49-F238E27FC236}">
                <a16:creationId xmlns:a16="http://schemas.microsoft.com/office/drawing/2014/main" id="{9CF64287-CF9D-42D6-8191-12585C22193D}"/>
              </a:ext>
            </a:extLst>
          </p:cNvPr>
          <p:cNvSpPr/>
          <p:nvPr/>
        </p:nvSpPr>
        <p:spPr>
          <a:xfrm>
            <a:off x="2415210" y="5257799"/>
            <a:ext cx="7785804" cy="507831"/>
          </a:xfrm>
          <a:prstGeom prst="rect">
            <a:avLst/>
          </a:prstGeom>
        </p:spPr>
        <p:txBody>
          <a:bodyPr wrap="square">
            <a:spAutoFit/>
          </a:bodyPr>
          <a:lstStyle/>
          <a:p>
            <a:r>
              <a:rPr lang="en-GB" sz="900" dirty="0">
                <a:hlinkClick r:id="rId2"/>
              </a:rPr>
              <a:t>Source: https://www.nice.org.uk/guidance/cg90/chapter/Recommendations#care-of-all-people-with-depression</a:t>
            </a:r>
            <a:endParaRPr lang="en-GB" sz="900" dirty="0"/>
          </a:p>
          <a:p>
            <a:endParaRPr lang="en-GB" dirty="0"/>
          </a:p>
        </p:txBody>
      </p:sp>
    </p:spTree>
    <p:extLst>
      <p:ext uri="{BB962C8B-B14F-4D97-AF65-F5344CB8AC3E}">
        <p14:creationId xmlns:p14="http://schemas.microsoft.com/office/powerpoint/2010/main" val="16907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F7D9-0743-F878-1D47-FDBEF378FC18}"/>
              </a:ext>
            </a:extLst>
          </p:cNvPr>
          <p:cNvSpPr>
            <a:spLocks noGrp="1"/>
          </p:cNvSpPr>
          <p:nvPr>
            <p:ph type="title"/>
          </p:nvPr>
        </p:nvSpPr>
        <p:spPr/>
        <p:txBody>
          <a:bodyPr/>
          <a:lstStyle/>
          <a:p>
            <a:r>
              <a:rPr lang="en-US" b="1" dirty="0"/>
              <a:t>References</a:t>
            </a:r>
            <a:r>
              <a:rPr lang="en-US" dirty="0"/>
              <a:t> </a:t>
            </a:r>
          </a:p>
        </p:txBody>
      </p:sp>
      <p:sp>
        <p:nvSpPr>
          <p:cNvPr id="3" name="Content Placeholder 2">
            <a:extLst>
              <a:ext uri="{FF2B5EF4-FFF2-40B4-BE49-F238E27FC236}">
                <a16:creationId xmlns:a16="http://schemas.microsoft.com/office/drawing/2014/main" id="{EAF579B0-6E71-30C8-2599-73707B2F21DB}"/>
              </a:ext>
            </a:extLst>
          </p:cNvPr>
          <p:cNvSpPr>
            <a:spLocks noGrp="1"/>
          </p:cNvSpPr>
          <p:nvPr>
            <p:ph idx="1"/>
          </p:nvPr>
        </p:nvSpPr>
        <p:spPr/>
        <p:txBody>
          <a:bodyPr/>
          <a:lstStyle/>
          <a:p>
            <a:r>
              <a:rPr lang="en-US" dirty="0"/>
              <a:t>NHS (2023) </a:t>
            </a:r>
            <a:r>
              <a:rPr lang="en-GB" i="1" u="none" strike="noStrike" dirty="0">
                <a:solidFill>
                  <a:srgbClr val="212B32"/>
                </a:solidFill>
                <a:effectLst/>
              </a:rPr>
              <a:t>Overview - Depression in adults. </a:t>
            </a:r>
            <a:r>
              <a:rPr lang="en-GB" u="none" strike="noStrike" dirty="0">
                <a:solidFill>
                  <a:srgbClr val="212B32"/>
                </a:solidFill>
                <a:effectLst/>
              </a:rPr>
              <a:t>Available at: </a:t>
            </a:r>
            <a:r>
              <a:rPr lang="en-GB" u="none" strike="noStrike" dirty="0">
                <a:solidFill>
                  <a:srgbClr val="212B32"/>
                </a:solidFill>
                <a:effectLst/>
                <a:hlinkClick r:id="rId2"/>
              </a:rPr>
              <a:t>https://www.nhs.uk/mental-health/conditions/depression-in-adults/overview/</a:t>
            </a:r>
            <a:r>
              <a:rPr lang="en-GB" u="none" strike="noStrike" dirty="0">
                <a:solidFill>
                  <a:srgbClr val="212B32"/>
                </a:solidFill>
                <a:effectLst/>
              </a:rPr>
              <a:t> (Accessed: 1 September 2024). </a:t>
            </a:r>
          </a:p>
          <a:p>
            <a:pPr marL="457200" indent="-457200">
              <a:buFont typeface="Arial" panose="020B0604020202020204" pitchFamily="34" charset="0"/>
              <a:buChar char="•"/>
            </a:pPr>
            <a:r>
              <a:rPr lang="en-GB" sz="3200" b="0" i="0" u="none" strike="noStrike" dirty="0">
                <a:solidFill>
                  <a:srgbClr val="040C28"/>
                </a:solidFill>
                <a:effectLst/>
              </a:rPr>
              <a:t>World Health Organization (WHO) </a:t>
            </a:r>
            <a:r>
              <a:rPr lang="en-GB" sz="3200" b="0" i="1" u="none" strike="noStrike" dirty="0">
                <a:solidFill>
                  <a:srgbClr val="040C28"/>
                </a:solidFill>
                <a:effectLst/>
              </a:rPr>
              <a:t>International Classification of Diseases</a:t>
            </a:r>
            <a:r>
              <a:rPr lang="en-GB" sz="3200" b="0" i="0" u="none" strike="noStrike" dirty="0">
                <a:solidFill>
                  <a:srgbClr val="040C28"/>
                </a:solidFill>
                <a:effectLst/>
              </a:rPr>
              <a:t>, (ICD-11), 2019/2021, 11</a:t>
            </a:r>
            <a:r>
              <a:rPr lang="en-GB" sz="3200" b="0" i="0" u="none" strike="noStrike" baseline="30000" dirty="0">
                <a:solidFill>
                  <a:srgbClr val="040C28"/>
                </a:solidFill>
                <a:effectLst/>
              </a:rPr>
              <a:t>th</a:t>
            </a:r>
            <a:r>
              <a:rPr lang="en-GB" sz="3200" b="0" i="0" u="none" strike="noStrike" dirty="0">
                <a:solidFill>
                  <a:srgbClr val="040C28"/>
                </a:solidFill>
                <a:effectLst/>
              </a:rPr>
              <a:t> eds. Available at:  </a:t>
            </a:r>
            <a:r>
              <a:rPr lang="en-GB" sz="3200" b="0" i="0" u="none" strike="noStrike" dirty="0">
                <a:solidFill>
                  <a:srgbClr val="040C28"/>
                </a:solidFill>
                <a:effectLst/>
                <a:hlinkClick r:id="rId3"/>
              </a:rPr>
              <a:t>https://icd.who.int/browse11</a:t>
            </a:r>
            <a:r>
              <a:rPr lang="en-GB" sz="3200" b="0" i="0" u="none" strike="noStrike" dirty="0">
                <a:solidFill>
                  <a:srgbClr val="1F1F1F"/>
                </a:solidFill>
                <a:effectLst/>
                <a:highlight>
                  <a:srgbClr val="FFFFFF"/>
                </a:highlight>
              </a:rPr>
              <a:t>. (Accessed: 1 September 2024). </a:t>
            </a:r>
            <a:endParaRPr lang="en-GB" sz="3200" dirty="0">
              <a:solidFill>
                <a:srgbClr val="000000"/>
              </a:solidFill>
              <a:effectLst/>
            </a:endParaRPr>
          </a:p>
          <a:p>
            <a:pPr marL="457200" indent="-457200">
              <a:buFont typeface="Arial" panose="020B0604020202020204" pitchFamily="34" charset="0"/>
              <a:buChar char="•"/>
            </a:pPr>
            <a:endParaRPr lang="en-GB" sz="3200" dirty="0">
              <a:solidFill>
                <a:srgbClr val="000000"/>
              </a:solidFill>
              <a:effectLst/>
            </a:endParaRPr>
          </a:p>
          <a:p>
            <a:endParaRPr lang="en-US" dirty="0"/>
          </a:p>
        </p:txBody>
      </p:sp>
    </p:spTree>
    <p:extLst>
      <p:ext uri="{BB962C8B-B14F-4D97-AF65-F5344CB8AC3E}">
        <p14:creationId xmlns:p14="http://schemas.microsoft.com/office/powerpoint/2010/main" val="9377131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352</TotalTime>
  <Words>2299</Words>
  <Application>Microsoft Macintosh PowerPoint</Application>
  <PresentationFormat>Widescreen</PresentationFormat>
  <Paragraphs>176</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DengXian</vt:lpstr>
      <vt:lpstr>Arial</vt:lpstr>
      <vt:lpstr>Myriad Pro</vt:lpstr>
      <vt:lpstr>20140311PresentationUWTSDTemplate</vt:lpstr>
      <vt:lpstr>Psychopathological Classifications and Provisions BMHP6029 </vt:lpstr>
      <vt:lpstr>Learning objectives </vt:lpstr>
      <vt:lpstr>Classification of Recurrent depressive disorder  within ICD-11 </vt:lpstr>
      <vt:lpstr>Depression</vt:lpstr>
      <vt:lpstr>Types of depression</vt:lpstr>
      <vt:lpstr>Clinical depression </vt:lpstr>
      <vt:lpstr>Causes - Clinical depression</vt:lpstr>
      <vt:lpstr>Psychotic depression </vt:lpstr>
      <vt:lpstr>Postnatal depression </vt:lpstr>
      <vt:lpstr>Causes of postnatal depression</vt:lpstr>
      <vt:lpstr>Depression during pregnancy</vt:lpstr>
      <vt:lpstr>Depression in children and young people </vt:lpstr>
      <vt:lpstr>Diagnosis</vt:lpstr>
      <vt:lpstr>Associated symptoms of depression:</vt:lpstr>
      <vt:lpstr>Signs of depression in children</vt:lpstr>
      <vt:lpstr>The child may also:</vt:lpstr>
      <vt:lpstr>Historical Understandings of Depression</vt:lpstr>
      <vt:lpstr>Historical Understandings of Depression</vt:lpstr>
      <vt:lpstr>Treatment - Clinical depression</vt:lpstr>
      <vt:lpstr>Mild depression </vt:lpstr>
      <vt:lpstr>Mild to moderate depression</vt:lpstr>
      <vt:lpstr>Moderate to severe depression</vt:lpstr>
      <vt:lpstr>Talking treatments</vt:lpstr>
      <vt:lpstr>Psychodynamic psychotherapy</vt:lpstr>
      <vt:lpstr>Counselling</vt:lpstr>
      <vt:lpstr>Antidepressants</vt:lpstr>
      <vt:lpstr>Care of all people with depression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Disorders and Psychopathology (BMHP6006_LON)</dc:title>
  <dc:creator>bianca sanfilippo</dc:creator>
  <cp:lastModifiedBy>Farah Wiita</cp:lastModifiedBy>
  <cp:revision>11</cp:revision>
  <dcterms:created xsi:type="dcterms:W3CDTF">2021-11-10T14:13:00Z</dcterms:created>
  <dcterms:modified xsi:type="dcterms:W3CDTF">2026-02-07T17:30:42Z</dcterms:modified>
</cp:coreProperties>
</file>