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51"/>
  </p:notesMasterIdLst>
  <p:handoutMasterIdLst>
    <p:handoutMasterId r:id="rId52"/>
  </p:handoutMasterIdLst>
  <p:sldIdLst>
    <p:sldId id="256" r:id="rId5"/>
    <p:sldId id="258" r:id="rId6"/>
    <p:sldId id="292" r:id="rId7"/>
    <p:sldId id="265" r:id="rId8"/>
    <p:sldId id="260" r:id="rId9"/>
    <p:sldId id="266" r:id="rId10"/>
    <p:sldId id="267" r:id="rId11"/>
    <p:sldId id="268" r:id="rId12"/>
    <p:sldId id="269" r:id="rId13"/>
    <p:sldId id="293" r:id="rId14"/>
    <p:sldId id="273" r:id="rId15"/>
    <p:sldId id="274" r:id="rId16"/>
    <p:sldId id="275" r:id="rId17"/>
    <p:sldId id="276" r:id="rId18"/>
    <p:sldId id="295" r:id="rId19"/>
    <p:sldId id="301" r:id="rId20"/>
    <p:sldId id="299" r:id="rId21"/>
    <p:sldId id="300" r:id="rId22"/>
    <p:sldId id="288" r:id="rId23"/>
    <p:sldId id="302" r:id="rId24"/>
    <p:sldId id="304" r:id="rId25"/>
    <p:sldId id="305" r:id="rId26"/>
    <p:sldId id="316" r:id="rId27"/>
    <p:sldId id="306" r:id="rId28"/>
    <p:sldId id="307" r:id="rId29"/>
    <p:sldId id="318" r:id="rId30"/>
    <p:sldId id="319" r:id="rId31"/>
    <p:sldId id="309" r:id="rId32"/>
    <p:sldId id="310" r:id="rId33"/>
    <p:sldId id="320" r:id="rId34"/>
    <p:sldId id="314" r:id="rId35"/>
    <p:sldId id="315" r:id="rId36"/>
    <p:sldId id="290" r:id="rId37"/>
    <p:sldId id="279" r:id="rId38"/>
    <p:sldId id="280" r:id="rId39"/>
    <p:sldId id="281" r:id="rId40"/>
    <p:sldId id="287" r:id="rId41"/>
    <p:sldId id="282" r:id="rId42"/>
    <p:sldId id="283" r:id="rId43"/>
    <p:sldId id="284" r:id="rId44"/>
    <p:sldId id="285" r:id="rId45"/>
    <p:sldId id="286" r:id="rId46"/>
    <p:sldId id="291" r:id="rId47"/>
    <p:sldId id="289" r:id="rId48"/>
    <p:sldId id="321" r:id="rId49"/>
    <p:sldId id="322"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DBD8"/>
    <a:srgbClr val="E2DED9"/>
    <a:srgbClr val="B71E42"/>
    <a:srgbClr val="FDFDFD"/>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468BCB-4CF7-7932-1FBE-5883D6B7E1AC}" v="17" dt="2026-03-16T07:57:40.965"/>
    <p1510:client id="{57A57D38-8A98-4E61-A451-FF51F2496ED1}" v="431" dt="2026-03-16T07:46:42.300"/>
    <p1510:client id="{9C52B741-6028-E46B-3DBC-6FC51D32319C}" v="1226" dt="2026-03-16T05:26:43.375"/>
    <p1510:client id="{A16710B8-0F3C-4DFE-9D25-A7BE7F3E3FB7}" v="1051" dt="2026-03-16T07:57:29.192"/>
  </p1510:revLst>
</p1510:revInfo>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24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81792A-CE98-49FB-8895-E018BFE140A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D7E78302-00B3-4E5A-9B72-A4D711BBF35A}">
      <dgm:prSet phldrT="[Text]" phldr="0" custT="1"/>
      <dgm:spPr>
        <a:solidFill>
          <a:srgbClr val="FFC000"/>
        </a:solidFill>
      </dgm:spPr>
      <dgm:t>
        <a:bodyPr/>
        <a:lstStyle/>
        <a:p>
          <a:endParaRPr lang="en-GB" sz="1100"/>
        </a:p>
        <a:p>
          <a:endParaRPr lang="en-GB" sz="1100"/>
        </a:p>
        <a:p>
          <a:endParaRPr lang="en-GB" sz="1100"/>
        </a:p>
        <a:p>
          <a:r>
            <a:rPr lang="en-GB" sz="1200"/>
            <a:t>&amp; PUBLIC HEALTH AGENCIES</a:t>
          </a:r>
        </a:p>
      </dgm:t>
    </dgm:pt>
    <dgm:pt modelId="{4D5C0F8C-24B3-42F6-8737-F7C9027F6B9C}" type="parTrans" cxnId="{5A148447-EBB5-4B0A-9BEF-A3B913CF59CE}">
      <dgm:prSet/>
      <dgm:spPr/>
      <dgm:t>
        <a:bodyPr/>
        <a:lstStyle/>
        <a:p>
          <a:endParaRPr lang="en-GB"/>
        </a:p>
      </dgm:t>
    </dgm:pt>
    <dgm:pt modelId="{7372B87E-B3B6-4028-B7C7-1ACCC3A1D066}" type="sibTrans" cxnId="{5A148447-EBB5-4B0A-9BEF-A3B913CF59CE}">
      <dgm:prSet/>
      <dgm:spPr/>
      <dgm:t>
        <a:bodyPr/>
        <a:lstStyle/>
        <a:p>
          <a:endParaRPr lang="en-GB"/>
        </a:p>
      </dgm:t>
    </dgm:pt>
    <dgm:pt modelId="{722804FC-CE27-439F-B92A-307562B27F8A}">
      <dgm:prSet phldrT="[Text]" phldr="0" custT="1"/>
      <dgm:spPr>
        <a:solidFill>
          <a:srgbClr val="00B0F0"/>
        </a:solidFill>
      </dgm:spPr>
      <dgm:t>
        <a:bodyPr/>
        <a:lstStyle/>
        <a:p>
          <a:endParaRPr lang="en-GB" sz="1100"/>
        </a:p>
        <a:p>
          <a:endParaRPr lang="en-GB" sz="1100"/>
        </a:p>
        <a:p>
          <a:endParaRPr lang="en-GB" sz="1100"/>
        </a:p>
        <a:p>
          <a:r>
            <a:rPr lang="en-GB" sz="1200"/>
            <a:t>TECHNOLOGY</a:t>
          </a:r>
        </a:p>
        <a:p>
          <a:r>
            <a:rPr lang="en-GB" sz="1200"/>
            <a:t>DEVELOPERS</a:t>
          </a:r>
        </a:p>
      </dgm:t>
    </dgm:pt>
    <dgm:pt modelId="{6D7479CD-CBDB-4EAD-B26E-3643DF5D805E}" type="parTrans" cxnId="{D3FC1A8D-2F18-4CDD-A41B-876E21EDB18F}">
      <dgm:prSet/>
      <dgm:spPr/>
      <dgm:t>
        <a:bodyPr/>
        <a:lstStyle/>
        <a:p>
          <a:endParaRPr lang="en-GB"/>
        </a:p>
      </dgm:t>
    </dgm:pt>
    <dgm:pt modelId="{EAFC9282-3CBA-4D15-A3BB-546D66D3679F}" type="sibTrans" cxnId="{D3FC1A8D-2F18-4CDD-A41B-876E21EDB18F}">
      <dgm:prSet/>
      <dgm:spPr/>
      <dgm:t>
        <a:bodyPr/>
        <a:lstStyle/>
        <a:p>
          <a:endParaRPr lang="en-GB"/>
        </a:p>
      </dgm:t>
    </dgm:pt>
    <dgm:pt modelId="{86298BB6-DE3F-459B-B953-3A77043E70D1}">
      <dgm:prSet phldrT="[Text]" phldr="0" custT="1"/>
      <dgm:spPr>
        <a:solidFill>
          <a:srgbClr val="7030A0"/>
        </a:solidFill>
      </dgm:spPr>
      <dgm:t>
        <a:bodyPr/>
        <a:lstStyle/>
        <a:p>
          <a:endParaRPr lang="en-GB" sz="1000"/>
        </a:p>
        <a:p>
          <a:endParaRPr lang="en-GB" sz="1000"/>
        </a:p>
        <a:p>
          <a:endParaRPr lang="en-GB" sz="1000"/>
        </a:p>
        <a:p>
          <a:r>
            <a:rPr lang="en-GB" sz="1200"/>
            <a:t>OLDER ADULTS &amp; CAREGIVERS</a:t>
          </a:r>
        </a:p>
      </dgm:t>
    </dgm:pt>
    <dgm:pt modelId="{CD94D9A5-3375-4E11-B998-793888F2FF4D}" type="parTrans" cxnId="{CA375632-0233-48BD-9F03-003594E205D2}">
      <dgm:prSet/>
      <dgm:spPr/>
      <dgm:t>
        <a:bodyPr/>
        <a:lstStyle/>
        <a:p>
          <a:endParaRPr lang="en-GB"/>
        </a:p>
      </dgm:t>
    </dgm:pt>
    <dgm:pt modelId="{B93990F0-A894-4DFC-9099-B6FE88DBED76}" type="sibTrans" cxnId="{CA375632-0233-48BD-9F03-003594E205D2}">
      <dgm:prSet/>
      <dgm:spPr/>
      <dgm:t>
        <a:bodyPr/>
        <a:lstStyle/>
        <a:p>
          <a:endParaRPr lang="en-GB"/>
        </a:p>
      </dgm:t>
    </dgm:pt>
    <dgm:pt modelId="{0019D6A3-2177-45E1-973C-1F11688219CC}">
      <dgm:prSet phldrT="[Text]" phldr="0" custT="1"/>
      <dgm:spPr>
        <a:solidFill>
          <a:srgbClr val="92D050"/>
        </a:solidFill>
      </dgm:spPr>
      <dgm:t>
        <a:bodyPr/>
        <a:lstStyle/>
        <a:p>
          <a:endParaRPr lang="en-GB" sz="1000"/>
        </a:p>
        <a:p>
          <a:endParaRPr lang="en-GB" sz="1000"/>
        </a:p>
        <a:p>
          <a:endParaRPr lang="en-GB" sz="1000"/>
        </a:p>
        <a:p>
          <a:endParaRPr lang="en-GB" sz="1000"/>
        </a:p>
        <a:p>
          <a:r>
            <a:rPr lang="en-GB" sz="1200"/>
            <a:t>LOCAL COUNCILS</a:t>
          </a:r>
        </a:p>
      </dgm:t>
    </dgm:pt>
    <dgm:pt modelId="{6F293536-60DA-4C44-B121-5298A6F63E71}" type="parTrans" cxnId="{9E5D8B33-F61C-410C-B038-4ADD733DF6F5}">
      <dgm:prSet/>
      <dgm:spPr/>
      <dgm:t>
        <a:bodyPr/>
        <a:lstStyle/>
        <a:p>
          <a:endParaRPr lang="en-GB"/>
        </a:p>
      </dgm:t>
    </dgm:pt>
    <dgm:pt modelId="{27144A00-D0B7-4203-AF39-F83394226D2F}" type="sibTrans" cxnId="{9E5D8B33-F61C-410C-B038-4ADD733DF6F5}">
      <dgm:prSet/>
      <dgm:spPr/>
      <dgm:t>
        <a:bodyPr/>
        <a:lstStyle/>
        <a:p>
          <a:endParaRPr lang="en-GB"/>
        </a:p>
      </dgm:t>
    </dgm:pt>
    <dgm:pt modelId="{AAC22E37-2DC4-4EDF-8ABF-B9099635ADE8}">
      <dgm:prSet phldrT="[Text]" phldr="0" custT="1"/>
      <dgm:spPr>
        <a:solidFill>
          <a:srgbClr val="0070C0"/>
        </a:solidFill>
      </dgm:spPr>
      <dgm:t>
        <a:bodyPr/>
        <a:lstStyle/>
        <a:p>
          <a:endParaRPr lang="en-GB" sz="1100"/>
        </a:p>
        <a:p>
          <a:endParaRPr lang="en-GB" sz="1100"/>
        </a:p>
        <a:p>
          <a:endParaRPr lang="en-GB" sz="1100"/>
        </a:p>
        <a:p>
          <a:r>
            <a:rPr lang="en-GB" sz="1200"/>
            <a:t>GP PRACTICE </a:t>
          </a:r>
        </a:p>
      </dgm:t>
    </dgm:pt>
    <dgm:pt modelId="{E6BAECD5-C311-4210-9D8D-F6D2FB411CB6}" type="parTrans" cxnId="{D17ED15D-830E-453F-8EB5-BF702FD4AF27}">
      <dgm:prSet/>
      <dgm:spPr/>
      <dgm:t>
        <a:bodyPr/>
        <a:lstStyle/>
        <a:p>
          <a:endParaRPr lang="en-GB"/>
        </a:p>
      </dgm:t>
    </dgm:pt>
    <dgm:pt modelId="{B92CD1D6-15BC-41FE-B747-3898153802E7}" type="sibTrans" cxnId="{D17ED15D-830E-453F-8EB5-BF702FD4AF27}">
      <dgm:prSet/>
      <dgm:spPr/>
      <dgm:t>
        <a:bodyPr/>
        <a:lstStyle/>
        <a:p>
          <a:endParaRPr lang="en-GB"/>
        </a:p>
      </dgm:t>
    </dgm:pt>
    <dgm:pt modelId="{90981AD3-8C27-490A-A44B-E72804D8963A}" type="pres">
      <dgm:prSet presAssocID="{0C81792A-CE98-49FB-8895-E018BFE140A5}" presName="cycle" presStyleCnt="0">
        <dgm:presLayoutVars>
          <dgm:dir/>
          <dgm:resizeHandles val="exact"/>
        </dgm:presLayoutVars>
      </dgm:prSet>
      <dgm:spPr/>
    </dgm:pt>
    <dgm:pt modelId="{DC14E43E-F929-4070-AAEA-ADE2F49CB6BB}" type="pres">
      <dgm:prSet presAssocID="{D7E78302-00B3-4E5A-9B72-A4D711BBF35A}" presName="node" presStyleLbl="node1" presStyleIdx="0" presStyleCnt="5">
        <dgm:presLayoutVars>
          <dgm:bulletEnabled val="1"/>
        </dgm:presLayoutVars>
      </dgm:prSet>
      <dgm:spPr/>
    </dgm:pt>
    <dgm:pt modelId="{31C81842-ECF4-4D3F-A3A9-27C2373AC82A}" type="pres">
      <dgm:prSet presAssocID="{7372B87E-B3B6-4028-B7C7-1ACCC3A1D066}" presName="sibTrans" presStyleLbl="sibTrans2D1" presStyleIdx="0" presStyleCnt="5"/>
      <dgm:spPr/>
    </dgm:pt>
    <dgm:pt modelId="{D7EE4A4C-8320-438E-A107-E90001CA1FFC}" type="pres">
      <dgm:prSet presAssocID="{7372B87E-B3B6-4028-B7C7-1ACCC3A1D066}" presName="connectorText" presStyleLbl="sibTrans2D1" presStyleIdx="0" presStyleCnt="5"/>
      <dgm:spPr/>
    </dgm:pt>
    <dgm:pt modelId="{6BCF4E5F-11BB-48ED-B43A-59D1E47A7DCD}" type="pres">
      <dgm:prSet presAssocID="{722804FC-CE27-439F-B92A-307562B27F8A}" presName="node" presStyleLbl="node1" presStyleIdx="1" presStyleCnt="5">
        <dgm:presLayoutVars>
          <dgm:bulletEnabled val="1"/>
        </dgm:presLayoutVars>
      </dgm:prSet>
      <dgm:spPr/>
    </dgm:pt>
    <dgm:pt modelId="{752EE3A0-EE12-47A8-9440-244A702C56EC}" type="pres">
      <dgm:prSet presAssocID="{EAFC9282-3CBA-4D15-A3BB-546D66D3679F}" presName="sibTrans" presStyleLbl="sibTrans2D1" presStyleIdx="1" presStyleCnt="5"/>
      <dgm:spPr/>
    </dgm:pt>
    <dgm:pt modelId="{D9234E43-359D-4101-9140-E54A4FD44DDB}" type="pres">
      <dgm:prSet presAssocID="{EAFC9282-3CBA-4D15-A3BB-546D66D3679F}" presName="connectorText" presStyleLbl="sibTrans2D1" presStyleIdx="1" presStyleCnt="5"/>
      <dgm:spPr/>
    </dgm:pt>
    <dgm:pt modelId="{96F79B9C-6025-4A03-BD5F-0461CAE5E253}" type="pres">
      <dgm:prSet presAssocID="{86298BB6-DE3F-459B-B953-3A77043E70D1}" presName="node" presStyleLbl="node1" presStyleIdx="2" presStyleCnt="5">
        <dgm:presLayoutVars>
          <dgm:bulletEnabled val="1"/>
        </dgm:presLayoutVars>
      </dgm:prSet>
      <dgm:spPr/>
    </dgm:pt>
    <dgm:pt modelId="{B926650A-0E31-4102-B675-116C65AE9A57}" type="pres">
      <dgm:prSet presAssocID="{B93990F0-A894-4DFC-9099-B6FE88DBED76}" presName="sibTrans" presStyleLbl="sibTrans2D1" presStyleIdx="2" presStyleCnt="5"/>
      <dgm:spPr/>
    </dgm:pt>
    <dgm:pt modelId="{0CDDF9BA-CCA4-45DE-ABE5-7C9FDCB5966B}" type="pres">
      <dgm:prSet presAssocID="{B93990F0-A894-4DFC-9099-B6FE88DBED76}" presName="connectorText" presStyleLbl="sibTrans2D1" presStyleIdx="2" presStyleCnt="5"/>
      <dgm:spPr/>
    </dgm:pt>
    <dgm:pt modelId="{C2A1A384-8E8C-4B6F-806A-D0AA8CB41D27}" type="pres">
      <dgm:prSet presAssocID="{0019D6A3-2177-45E1-973C-1F11688219CC}" presName="node" presStyleLbl="node1" presStyleIdx="3" presStyleCnt="5">
        <dgm:presLayoutVars>
          <dgm:bulletEnabled val="1"/>
        </dgm:presLayoutVars>
      </dgm:prSet>
      <dgm:spPr/>
    </dgm:pt>
    <dgm:pt modelId="{04EFE9DE-ACE4-4083-8D46-FB77073F92DE}" type="pres">
      <dgm:prSet presAssocID="{27144A00-D0B7-4203-AF39-F83394226D2F}" presName="sibTrans" presStyleLbl="sibTrans2D1" presStyleIdx="3" presStyleCnt="5"/>
      <dgm:spPr/>
    </dgm:pt>
    <dgm:pt modelId="{B4007CCA-4299-4B01-941F-6DB0FE6A502D}" type="pres">
      <dgm:prSet presAssocID="{27144A00-D0B7-4203-AF39-F83394226D2F}" presName="connectorText" presStyleLbl="sibTrans2D1" presStyleIdx="3" presStyleCnt="5"/>
      <dgm:spPr/>
    </dgm:pt>
    <dgm:pt modelId="{C87EBB55-C92C-443A-BA59-4B538EF118C6}" type="pres">
      <dgm:prSet presAssocID="{AAC22E37-2DC4-4EDF-8ABF-B9099635ADE8}" presName="node" presStyleLbl="node1" presStyleIdx="4" presStyleCnt="5">
        <dgm:presLayoutVars>
          <dgm:bulletEnabled val="1"/>
        </dgm:presLayoutVars>
      </dgm:prSet>
      <dgm:spPr/>
    </dgm:pt>
    <dgm:pt modelId="{A7C73497-5577-4D6F-B075-DA65E9FDA902}" type="pres">
      <dgm:prSet presAssocID="{B92CD1D6-15BC-41FE-B747-3898153802E7}" presName="sibTrans" presStyleLbl="sibTrans2D1" presStyleIdx="4" presStyleCnt="5"/>
      <dgm:spPr/>
    </dgm:pt>
    <dgm:pt modelId="{5CCF368C-C26A-4402-8BF4-40E19C4D7A94}" type="pres">
      <dgm:prSet presAssocID="{B92CD1D6-15BC-41FE-B747-3898153802E7}" presName="connectorText" presStyleLbl="sibTrans2D1" presStyleIdx="4" presStyleCnt="5"/>
      <dgm:spPr/>
    </dgm:pt>
  </dgm:ptLst>
  <dgm:cxnLst>
    <dgm:cxn modelId="{DD98A206-1A79-45CF-A26F-537DFBB0E0B4}" type="presOf" srcId="{7372B87E-B3B6-4028-B7C7-1ACCC3A1D066}" destId="{31C81842-ECF4-4D3F-A3A9-27C2373AC82A}" srcOrd="0" destOrd="0" presId="urn:microsoft.com/office/officeart/2005/8/layout/cycle2"/>
    <dgm:cxn modelId="{6FDD8A1B-7EEA-4B42-BAFA-20D371EDCD1D}" type="presOf" srcId="{EAFC9282-3CBA-4D15-A3BB-546D66D3679F}" destId="{752EE3A0-EE12-47A8-9440-244A702C56EC}" srcOrd="0" destOrd="0" presId="urn:microsoft.com/office/officeart/2005/8/layout/cycle2"/>
    <dgm:cxn modelId="{CA375632-0233-48BD-9F03-003594E205D2}" srcId="{0C81792A-CE98-49FB-8895-E018BFE140A5}" destId="{86298BB6-DE3F-459B-B953-3A77043E70D1}" srcOrd="2" destOrd="0" parTransId="{CD94D9A5-3375-4E11-B998-793888F2FF4D}" sibTransId="{B93990F0-A894-4DFC-9099-B6FE88DBED76}"/>
    <dgm:cxn modelId="{9E5D8B33-F61C-410C-B038-4ADD733DF6F5}" srcId="{0C81792A-CE98-49FB-8895-E018BFE140A5}" destId="{0019D6A3-2177-45E1-973C-1F11688219CC}" srcOrd="3" destOrd="0" parTransId="{6F293536-60DA-4C44-B121-5298A6F63E71}" sibTransId="{27144A00-D0B7-4203-AF39-F83394226D2F}"/>
    <dgm:cxn modelId="{4A89A83A-9BD4-4A56-A7BA-1A6633A28BF3}" type="presOf" srcId="{0C81792A-CE98-49FB-8895-E018BFE140A5}" destId="{90981AD3-8C27-490A-A44B-E72804D8963A}" srcOrd="0" destOrd="0" presId="urn:microsoft.com/office/officeart/2005/8/layout/cycle2"/>
    <dgm:cxn modelId="{2F8AD13D-C65C-4D74-B336-1148B49E7B4E}" type="presOf" srcId="{7372B87E-B3B6-4028-B7C7-1ACCC3A1D066}" destId="{D7EE4A4C-8320-438E-A107-E90001CA1FFC}" srcOrd="1" destOrd="0" presId="urn:microsoft.com/office/officeart/2005/8/layout/cycle2"/>
    <dgm:cxn modelId="{D17ED15D-830E-453F-8EB5-BF702FD4AF27}" srcId="{0C81792A-CE98-49FB-8895-E018BFE140A5}" destId="{AAC22E37-2DC4-4EDF-8ABF-B9099635ADE8}" srcOrd="4" destOrd="0" parTransId="{E6BAECD5-C311-4210-9D8D-F6D2FB411CB6}" sibTransId="{B92CD1D6-15BC-41FE-B747-3898153802E7}"/>
    <dgm:cxn modelId="{93632043-5386-44EF-BE22-0FA395CA9084}" type="presOf" srcId="{722804FC-CE27-439F-B92A-307562B27F8A}" destId="{6BCF4E5F-11BB-48ED-B43A-59D1E47A7DCD}" srcOrd="0" destOrd="0" presId="urn:microsoft.com/office/officeart/2005/8/layout/cycle2"/>
    <dgm:cxn modelId="{5A148447-EBB5-4B0A-9BEF-A3B913CF59CE}" srcId="{0C81792A-CE98-49FB-8895-E018BFE140A5}" destId="{D7E78302-00B3-4E5A-9B72-A4D711BBF35A}" srcOrd="0" destOrd="0" parTransId="{4D5C0F8C-24B3-42F6-8737-F7C9027F6B9C}" sibTransId="{7372B87E-B3B6-4028-B7C7-1ACCC3A1D066}"/>
    <dgm:cxn modelId="{D1D4B57C-087A-4CAD-9949-A19486A3585E}" type="presOf" srcId="{B93990F0-A894-4DFC-9099-B6FE88DBED76}" destId="{B926650A-0E31-4102-B675-116C65AE9A57}" srcOrd="0" destOrd="0" presId="urn:microsoft.com/office/officeart/2005/8/layout/cycle2"/>
    <dgm:cxn modelId="{D6C7A87D-DE31-491D-BDCC-719A9F43D688}" type="presOf" srcId="{27144A00-D0B7-4203-AF39-F83394226D2F}" destId="{B4007CCA-4299-4B01-941F-6DB0FE6A502D}" srcOrd="1" destOrd="0" presId="urn:microsoft.com/office/officeart/2005/8/layout/cycle2"/>
    <dgm:cxn modelId="{35DACA89-B956-43A7-B610-2B02AF24579A}" type="presOf" srcId="{EAFC9282-3CBA-4D15-A3BB-546D66D3679F}" destId="{D9234E43-359D-4101-9140-E54A4FD44DDB}" srcOrd="1" destOrd="0" presId="urn:microsoft.com/office/officeart/2005/8/layout/cycle2"/>
    <dgm:cxn modelId="{D3FC1A8D-2F18-4CDD-A41B-876E21EDB18F}" srcId="{0C81792A-CE98-49FB-8895-E018BFE140A5}" destId="{722804FC-CE27-439F-B92A-307562B27F8A}" srcOrd="1" destOrd="0" parTransId="{6D7479CD-CBDB-4EAD-B26E-3643DF5D805E}" sibTransId="{EAFC9282-3CBA-4D15-A3BB-546D66D3679F}"/>
    <dgm:cxn modelId="{A1C8C295-D295-40ED-99B3-956624A2413D}" type="presOf" srcId="{B92CD1D6-15BC-41FE-B747-3898153802E7}" destId="{A7C73497-5577-4D6F-B075-DA65E9FDA902}" srcOrd="0" destOrd="0" presId="urn:microsoft.com/office/officeart/2005/8/layout/cycle2"/>
    <dgm:cxn modelId="{433273B5-0C6B-4C3F-A212-E17B6102A748}" type="presOf" srcId="{0019D6A3-2177-45E1-973C-1F11688219CC}" destId="{C2A1A384-8E8C-4B6F-806A-D0AA8CB41D27}" srcOrd="0" destOrd="0" presId="urn:microsoft.com/office/officeart/2005/8/layout/cycle2"/>
    <dgm:cxn modelId="{8D3530D4-DEBA-42B5-AD0F-B19CD5FA27EF}" type="presOf" srcId="{86298BB6-DE3F-459B-B953-3A77043E70D1}" destId="{96F79B9C-6025-4A03-BD5F-0461CAE5E253}" srcOrd="0" destOrd="0" presId="urn:microsoft.com/office/officeart/2005/8/layout/cycle2"/>
    <dgm:cxn modelId="{D2B925E5-287B-47B8-B435-6E24FFDBF7B8}" type="presOf" srcId="{B92CD1D6-15BC-41FE-B747-3898153802E7}" destId="{5CCF368C-C26A-4402-8BF4-40E19C4D7A94}" srcOrd="1" destOrd="0" presId="urn:microsoft.com/office/officeart/2005/8/layout/cycle2"/>
    <dgm:cxn modelId="{FD0FB9ED-EECF-45F2-AAFA-DE2E91D2562A}" type="presOf" srcId="{27144A00-D0B7-4203-AF39-F83394226D2F}" destId="{04EFE9DE-ACE4-4083-8D46-FB77073F92DE}" srcOrd="0" destOrd="0" presId="urn:microsoft.com/office/officeart/2005/8/layout/cycle2"/>
    <dgm:cxn modelId="{2406D2F1-464A-46A6-AA51-657FCA8FC571}" type="presOf" srcId="{AAC22E37-2DC4-4EDF-8ABF-B9099635ADE8}" destId="{C87EBB55-C92C-443A-BA59-4B538EF118C6}" srcOrd="0" destOrd="0" presId="urn:microsoft.com/office/officeart/2005/8/layout/cycle2"/>
    <dgm:cxn modelId="{162493F5-F759-49A0-BF25-4C6AD5939430}" type="presOf" srcId="{B93990F0-A894-4DFC-9099-B6FE88DBED76}" destId="{0CDDF9BA-CCA4-45DE-ABE5-7C9FDCB5966B}" srcOrd="1" destOrd="0" presId="urn:microsoft.com/office/officeart/2005/8/layout/cycle2"/>
    <dgm:cxn modelId="{CF24D2F9-7BEB-4244-8FA8-580D79FE248F}" type="presOf" srcId="{D7E78302-00B3-4E5A-9B72-A4D711BBF35A}" destId="{DC14E43E-F929-4070-AAEA-ADE2F49CB6BB}" srcOrd="0" destOrd="0" presId="urn:microsoft.com/office/officeart/2005/8/layout/cycle2"/>
    <dgm:cxn modelId="{4BF167F0-CFBA-4E26-AB83-FBB09B5CFC17}" type="presParOf" srcId="{90981AD3-8C27-490A-A44B-E72804D8963A}" destId="{DC14E43E-F929-4070-AAEA-ADE2F49CB6BB}" srcOrd="0" destOrd="0" presId="urn:microsoft.com/office/officeart/2005/8/layout/cycle2"/>
    <dgm:cxn modelId="{B3EE1420-0B43-4F1F-9C91-9964FD1155E0}" type="presParOf" srcId="{90981AD3-8C27-490A-A44B-E72804D8963A}" destId="{31C81842-ECF4-4D3F-A3A9-27C2373AC82A}" srcOrd="1" destOrd="0" presId="urn:microsoft.com/office/officeart/2005/8/layout/cycle2"/>
    <dgm:cxn modelId="{B0A7BB0A-BDB7-4928-B605-E9E6A4CBBCF5}" type="presParOf" srcId="{31C81842-ECF4-4D3F-A3A9-27C2373AC82A}" destId="{D7EE4A4C-8320-438E-A107-E90001CA1FFC}" srcOrd="0" destOrd="0" presId="urn:microsoft.com/office/officeart/2005/8/layout/cycle2"/>
    <dgm:cxn modelId="{ACBAB53D-21B6-4507-8CD7-9BA53316E6EB}" type="presParOf" srcId="{90981AD3-8C27-490A-A44B-E72804D8963A}" destId="{6BCF4E5F-11BB-48ED-B43A-59D1E47A7DCD}" srcOrd="2" destOrd="0" presId="urn:microsoft.com/office/officeart/2005/8/layout/cycle2"/>
    <dgm:cxn modelId="{FB29D85B-1ED3-4379-AC58-D2E96F5FD303}" type="presParOf" srcId="{90981AD3-8C27-490A-A44B-E72804D8963A}" destId="{752EE3A0-EE12-47A8-9440-244A702C56EC}" srcOrd="3" destOrd="0" presId="urn:microsoft.com/office/officeart/2005/8/layout/cycle2"/>
    <dgm:cxn modelId="{59E83E6B-8AE0-478E-9D3E-8DA47EF44627}" type="presParOf" srcId="{752EE3A0-EE12-47A8-9440-244A702C56EC}" destId="{D9234E43-359D-4101-9140-E54A4FD44DDB}" srcOrd="0" destOrd="0" presId="urn:microsoft.com/office/officeart/2005/8/layout/cycle2"/>
    <dgm:cxn modelId="{685696FE-3220-4694-BAB0-6B8D05F757D1}" type="presParOf" srcId="{90981AD3-8C27-490A-A44B-E72804D8963A}" destId="{96F79B9C-6025-4A03-BD5F-0461CAE5E253}" srcOrd="4" destOrd="0" presId="urn:microsoft.com/office/officeart/2005/8/layout/cycle2"/>
    <dgm:cxn modelId="{CCC0EB08-149F-40DF-9E61-92B6F8DB7516}" type="presParOf" srcId="{90981AD3-8C27-490A-A44B-E72804D8963A}" destId="{B926650A-0E31-4102-B675-116C65AE9A57}" srcOrd="5" destOrd="0" presId="urn:microsoft.com/office/officeart/2005/8/layout/cycle2"/>
    <dgm:cxn modelId="{4CF07F57-E4E3-4189-8725-23F32A47BF83}" type="presParOf" srcId="{B926650A-0E31-4102-B675-116C65AE9A57}" destId="{0CDDF9BA-CCA4-45DE-ABE5-7C9FDCB5966B}" srcOrd="0" destOrd="0" presId="urn:microsoft.com/office/officeart/2005/8/layout/cycle2"/>
    <dgm:cxn modelId="{D79A0466-AA87-45BC-87C5-28A701CDBD4D}" type="presParOf" srcId="{90981AD3-8C27-490A-A44B-E72804D8963A}" destId="{C2A1A384-8E8C-4B6F-806A-D0AA8CB41D27}" srcOrd="6" destOrd="0" presId="urn:microsoft.com/office/officeart/2005/8/layout/cycle2"/>
    <dgm:cxn modelId="{021CEEB1-A3E3-4338-8376-EE18ACC5A286}" type="presParOf" srcId="{90981AD3-8C27-490A-A44B-E72804D8963A}" destId="{04EFE9DE-ACE4-4083-8D46-FB77073F92DE}" srcOrd="7" destOrd="0" presId="urn:microsoft.com/office/officeart/2005/8/layout/cycle2"/>
    <dgm:cxn modelId="{E5CBCFAC-6641-45D9-8374-9E54C6F47D80}" type="presParOf" srcId="{04EFE9DE-ACE4-4083-8D46-FB77073F92DE}" destId="{B4007CCA-4299-4B01-941F-6DB0FE6A502D}" srcOrd="0" destOrd="0" presId="urn:microsoft.com/office/officeart/2005/8/layout/cycle2"/>
    <dgm:cxn modelId="{7C214EF4-3E95-4ED9-9A75-CDC3627FFA64}" type="presParOf" srcId="{90981AD3-8C27-490A-A44B-E72804D8963A}" destId="{C87EBB55-C92C-443A-BA59-4B538EF118C6}" srcOrd="8" destOrd="0" presId="urn:microsoft.com/office/officeart/2005/8/layout/cycle2"/>
    <dgm:cxn modelId="{56250D81-30C0-4124-B1D1-5C3E157CF939}" type="presParOf" srcId="{90981AD3-8C27-490A-A44B-E72804D8963A}" destId="{A7C73497-5577-4D6F-B075-DA65E9FDA902}" srcOrd="9" destOrd="0" presId="urn:microsoft.com/office/officeart/2005/8/layout/cycle2"/>
    <dgm:cxn modelId="{2FCE21E9-EA98-493D-AF01-AA64DB9E08A8}" type="presParOf" srcId="{A7C73497-5577-4D6F-B075-DA65E9FDA902}" destId="{5CCF368C-C26A-4402-8BF4-40E19C4D7A9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4E43E-F929-4070-AAEA-ADE2F49CB6BB}">
      <dsp:nvSpPr>
        <dsp:cNvPr id="0" name=""/>
        <dsp:cNvSpPr/>
      </dsp:nvSpPr>
      <dsp:spPr>
        <a:xfrm>
          <a:off x="3521464" y="1380"/>
          <a:ext cx="1542736" cy="1542736"/>
        </a:xfrm>
        <a:prstGeom prst="ellipse">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&amp; PUBLIC HEALTH AGENCIES</a:t>
          </a:r>
        </a:p>
      </dsp:txBody>
      <dsp:txXfrm>
        <a:off x="3747392" y="227308"/>
        <a:ext cx="1090880" cy="1090880"/>
      </dsp:txXfrm>
    </dsp:sp>
    <dsp:sp modelId="{31C81842-ECF4-4D3F-A3A9-27C2373AC82A}">
      <dsp:nvSpPr>
        <dsp:cNvPr id="0" name=""/>
        <dsp:cNvSpPr/>
      </dsp:nvSpPr>
      <dsp:spPr>
        <a:xfrm rot="2160000">
          <a:off x="5015226" y="118591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026949" y="1253970"/>
        <a:ext cx="286445" cy="312403"/>
      </dsp:txXfrm>
    </dsp:sp>
    <dsp:sp modelId="{6BCF4E5F-11BB-48ED-B43A-59D1E47A7DCD}">
      <dsp:nvSpPr>
        <dsp:cNvPr id="0" name=""/>
        <dsp:cNvSpPr/>
      </dsp:nvSpPr>
      <dsp:spPr>
        <a:xfrm>
          <a:off x="5394199" y="1362001"/>
          <a:ext cx="1542736" cy="1542736"/>
        </a:xfrm>
        <a:prstGeom prst="ellipse">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TECHNOLOGY</a:t>
          </a:r>
        </a:p>
        <a:p>
          <a:pPr marL="0" lvl="0" indent="0" algn="ctr" defTabSz="488950">
            <a:lnSpc>
              <a:spcPct val="90000"/>
            </a:lnSpc>
            <a:spcBef>
              <a:spcPct val="0"/>
            </a:spcBef>
            <a:spcAft>
              <a:spcPct val="35000"/>
            </a:spcAft>
            <a:buNone/>
          </a:pPr>
          <a:r>
            <a:rPr lang="en-GB" sz="1200" kern="1200"/>
            <a:t>DEVELOPERS</a:t>
          </a:r>
        </a:p>
      </dsp:txBody>
      <dsp:txXfrm>
        <a:off x="5620127" y="1587929"/>
        <a:ext cx="1090880" cy="1090880"/>
      </dsp:txXfrm>
    </dsp:sp>
    <dsp:sp modelId="{752EE3A0-EE12-47A8-9440-244A702C56EC}">
      <dsp:nvSpPr>
        <dsp:cNvPr id="0" name=""/>
        <dsp:cNvSpPr/>
      </dsp:nvSpPr>
      <dsp:spPr>
        <a:xfrm rot="6480000">
          <a:off x="5606882" y="296278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5687231" y="3008542"/>
        <a:ext cx="286445" cy="312403"/>
      </dsp:txXfrm>
    </dsp:sp>
    <dsp:sp modelId="{96F79B9C-6025-4A03-BD5F-0461CAE5E253}">
      <dsp:nvSpPr>
        <dsp:cNvPr id="0" name=""/>
        <dsp:cNvSpPr/>
      </dsp:nvSpPr>
      <dsp:spPr>
        <a:xfrm>
          <a:off x="4678878" y="3563533"/>
          <a:ext cx="1542736" cy="1542736"/>
        </a:xfrm>
        <a:prstGeom prst="ellipse">
          <a:avLst/>
        </a:prstGeom>
        <a:solidFill>
          <a:srgbClr val="7030A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r>
            <a:rPr lang="en-GB" sz="1200" kern="1200"/>
            <a:t>OLDER ADULTS &amp; CAREGIVERS</a:t>
          </a:r>
        </a:p>
      </dsp:txBody>
      <dsp:txXfrm>
        <a:off x="4904806" y="3789461"/>
        <a:ext cx="1090880" cy="1090880"/>
      </dsp:txXfrm>
    </dsp:sp>
    <dsp:sp modelId="{B926650A-0E31-4102-B675-116C65AE9A57}">
      <dsp:nvSpPr>
        <dsp:cNvPr id="0" name=""/>
        <dsp:cNvSpPr/>
      </dsp:nvSpPr>
      <dsp:spPr>
        <a:xfrm rot="10800000">
          <a:off x="4099810" y="4074564"/>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4222572" y="4178699"/>
        <a:ext cx="286445" cy="312403"/>
      </dsp:txXfrm>
    </dsp:sp>
    <dsp:sp modelId="{C2A1A384-8E8C-4B6F-806A-D0AA8CB41D27}">
      <dsp:nvSpPr>
        <dsp:cNvPr id="0" name=""/>
        <dsp:cNvSpPr/>
      </dsp:nvSpPr>
      <dsp:spPr>
        <a:xfrm>
          <a:off x="2364050" y="3563533"/>
          <a:ext cx="1542736" cy="1542736"/>
        </a:xfrm>
        <a:prstGeom prst="ellipse">
          <a:avLst/>
        </a:prstGeom>
        <a:solidFill>
          <a:srgbClr val="92D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endParaRPr lang="en-GB" sz="1000" kern="1200"/>
        </a:p>
        <a:p>
          <a:pPr marL="0" lvl="0" indent="0" algn="ctr" defTabSz="444500">
            <a:lnSpc>
              <a:spcPct val="90000"/>
            </a:lnSpc>
            <a:spcBef>
              <a:spcPct val="0"/>
            </a:spcBef>
            <a:spcAft>
              <a:spcPct val="35000"/>
            </a:spcAft>
            <a:buNone/>
          </a:pPr>
          <a:r>
            <a:rPr lang="en-GB" sz="1200" kern="1200"/>
            <a:t>LOCAL COUNCILS</a:t>
          </a:r>
        </a:p>
      </dsp:txBody>
      <dsp:txXfrm>
        <a:off x="2589978" y="3789461"/>
        <a:ext cx="1090880" cy="1090880"/>
      </dsp:txXfrm>
    </dsp:sp>
    <dsp:sp modelId="{04EFE9DE-ACE4-4083-8D46-FB77073F92DE}">
      <dsp:nvSpPr>
        <dsp:cNvPr id="0" name=""/>
        <dsp:cNvSpPr/>
      </dsp:nvSpPr>
      <dsp:spPr>
        <a:xfrm rot="15120000">
          <a:off x="2576733" y="2984813"/>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2657082" y="3147325"/>
        <a:ext cx="286445" cy="312403"/>
      </dsp:txXfrm>
    </dsp:sp>
    <dsp:sp modelId="{C87EBB55-C92C-443A-BA59-4B538EF118C6}">
      <dsp:nvSpPr>
        <dsp:cNvPr id="0" name=""/>
        <dsp:cNvSpPr/>
      </dsp:nvSpPr>
      <dsp:spPr>
        <a:xfrm>
          <a:off x="1648729" y="1362001"/>
          <a:ext cx="1542736" cy="1542736"/>
        </a:xfrm>
        <a:prstGeom prst="ellipse">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200" kern="1200"/>
            <a:t>GP PRACTICE </a:t>
          </a:r>
        </a:p>
      </dsp:txBody>
      <dsp:txXfrm>
        <a:off x="1874657" y="1587929"/>
        <a:ext cx="1090880" cy="1090880"/>
      </dsp:txXfrm>
    </dsp:sp>
    <dsp:sp modelId="{A7C73497-5577-4D6F-B075-DA65E9FDA902}">
      <dsp:nvSpPr>
        <dsp:cNvPr id="0" name=""/>
        <dsp:cNvSpPr/>
      </dsp:nvSpPr>
      <dsp:spPr>
        <a:xfrm rot="19440000">
          <a:off x="3142492" y="1199529"/>
          <a:ext cx="409207" cy="5206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154215" y="1339743"/>
        <a:ext cx="286445" cy="312403"/>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D81DDF-98D4-498E-A94D-DDD7A807AD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391BFCE-55A1-4C09-B4B5-9359AD6F4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E4FA28-26D5-4BDF-9A75-C27596ADE055}" type="datetimeFigureOut">
              <a:rPr lang="en-US" smtClean="0"/>
              <a:t>3/16/2026</a:t>
            </a:fld>
            <a:endParaRPr lang="en-US"/>
          </a:p>
        </p:txBody>
      </p:sp>
      <p:sp>
        <p:nvSpPr>
          <p:cNvPr id="4" name="Footer Placeholder 3">
            <a:extLst>
              <a:ext uri="{FF2B5EF4-FFF2-40B4-BE49-F238E27FC236}">
                <a16:creationId xmlns:a16="http://schemas.microsoft.com/office/drawing/2014/main" id="{4BEEB1F3-97EE-4F0D-B402-E34820EC6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054877F-A04A-4D6A-A0A8-95CC6E2D2A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507CFE-5866-4B40-8953-42375E9B5DB3}" type="slidenum">
              <a:rPr lang="en-US" smtClean="0"/>
              <a:t>‹#›</a:t>
            </a:fld>
            <a:endParaRPr lang="en-US"/>
          </a:p>
        </p:txBody>
      </p:sp>
    </p:spTree>
    <p:extLst>
      <p:ext uri="{BB962C8B-B14F-4D97-AF65-F5344CB8AC3E}">
        <p14:creationId xmlns:p14="http://schemas.microsoft.com/office/powerpoint/2010/main" val="1955250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FE1D6F-8584-4A53-833D-DCA47225B220}" type="datetimeFigureOut">
              <a:rPr lang="en-US" smtClean="0"/>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F3874D-A20A-4B3E-9C12-F524953D5B76}" type="slidenum">
              <a:rPr lang="en-US" smtClean="0"/>
              <a:t>‹#›</a:t>
            </a:fld>
            <a:endParaRPr lang="en-US"/>
          </a:p>
        </p:txBody>
      </p:sp>
    </p:spTree>
    <p:extLst>
      <p:ext uri="{BB962C8B-B14F-4D97-AF65-F5344CB8AC3E}">
        <p14:creationId xmlns:p14="http://schemas.microsoft.com/office/powerpoint/2010/main" val="2285305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a:solidFill>
                  <a:schemeClr val="tx1"/>
                </a:solidFill>
                <a:effectLst/>
                <a:latin typeface="+mn-lt"/>
                <a:ea typeface="+mn-ea"/>
                <a:cs typeface="+mn-cs"/>
              </a:rPr>
              <a:t>Physical inactivity in the elderly is an increasingly important population health issue being faced in the world and especially in the United Kingdom (Szekeres </a:t>
            </a:r>
            <a:r>
              <a:rPr lang="en-US" sz="1200" b="0" i="1" u="none" strike="noStrike" kern="1200">
                <a:solidFill>
                  <a:schemeClr val="tx1"/>
                </a:solidFill>
                <a:effectLst/>
                <a:latin typeface="+mn-lt"/>
                <a:ea typeface="+mn-ea"/>
                <a:cs typeface="+mn-cs"/>
              </a:rPr>
              <a:t>et al.</a:t>
            </a:r>
            <a:r>
              <a:rPr lang="en-US" sz="1200" b="0" i="0" u="none" strike="noStrike" kern="1200">
                <a:solidFill>
                  <a:schemeClr val="tx1"/>
                </a:solidFill>
                <a:effectLst/>
                <a:latin typeface="+mn-lt"/>
                <a:ea typeface="+mn-ea"/>
                <a:cs typeface="+mn-cs"/>
              </a:rPr>
              <a:t> 2024). This presentation presents </a:t>
            </a:r>
            <a:r>
              <a:rPr lang="en-US" sz="1200" b="0" i="0" u="none" strike="noStrike" kern="1200" err="1">
                <a:solidFill>
                  <a:schemeClr val="tx1"/>
                </a:solidFill>
                <a:effectLst/>
                <a:latin typeface="+mn-lt"/>
                <a:ea typeface="+mn-ea"/>
                <a:cs typeface="+mn-cs"/>
              </a:rPr>
              <a:t>ActiveAge</a:t>
            </a:r>
            <a:r>
              <a:rPr lang="en-US" sz="1200" b="0" i="0" u="none" strike="noStrike" kern="1200">
                <a:solidFill>
                  <a:schemeClr val="tx1"/>
                </a:solidFill>
                <a:effectLst/>
                <a:latin typeface="+mn-lt"/>
                <a:ea typeface="+mn-ea"/>
                <a:cs typeface="+mn-cs"/>
              </a:rPr>
              <a:t> TV, a digital intervention on health promotion, which aims to decrease sedentary </a:t>
            </a:r>
            <a:r>
              <a:rPr lang="en-US" sz="1200" b="0" i="0" u="none" strike="noStrike" kern="1200" err="1">
                <a:solidFill>
                  <a:schemeClr val="tx1"/>
                </a:solidFill>
                <a:effectLst/>
                <a:latin typeface="+mn-lt"/>
                <a:ea typeface="+mn-ea"/>
                <a:cs typeface="+mn-cs"/>
              </a:rPr>
              <a:t>behaviour</a:t>
            </a:r>
            <a:r>
              <a:rPr lang="en-US" sz="1200" b="0" i="0" u="none" strike="noStrike" kern="1200">
                <a:solidFill>
                  <a:schemeClr val="tx1"/>
                </a:solidFill>
                <a:effectLst/>
                <a:latin typeface="+mn-lt"/>
                <a:ea typeface="+mn-ea"/>
                <a:cs typeface="+mn-cs"/>
              </a:rPr>
              <a:t> among older adults aged 65 years and above. The intervention involves the application of a Smart TV health promotion on the Smart TV to guide exercises, mobility </a:t>
            </a:r>
            <a:r>
              <a:rPr lang="en-US" sz="1200" b="0" i="0" u="none" strike="noStrike" kern="1200" err="1">
                <a:solidFill>
                  <a:schemeClr val="tx1"/>
                </a:solidFill>
                <a:effectLst/>
                <a:latin typeface="+mn-lt"/>
                <a:ea typeface="+mn-ea"/>
                <a:cs typeface="+mn-cs"/>
              </a:rPr>
              <a:t>programmes</a:t>
            </a:r>
            <a:r>
              <a:rPr lang="en-US" sz="1200" b="0" i="0" u="none" strike="noStrike" kern="1200">
                <a:solidFill>
                  <a:schemeClr val="tx1"/>
                </a:solidFill>
                <a:effectLst/>
                <a:latin typeface="+mn-lt"/>
                <a:ea typeface="+mn-ea"/>
                <a:cs typeface="+mn-cs"/>
              </a:rPr>
              <a:t> and </a:t>
            </a:r>
            <a:r>
              <a:rPr lang="en-US" sz="1200" b="0" i="0" u="none" strike="noStrike" kern="1200" err="1">
                <a:solidFill>
                  <a:schemeClr val="tx1"/>
                </a:solidFill>
                <a:effectLst/>
                <a:latin typeface="+mn-lt"/>
                <a:ea typeface="+mn-ea"/>
                <a:cs typeface="+mn-cs"/>
              </a:rPr>
              <a:t>behavioural</a:t>
            </a:r>
            <a:r>
              <a:rPr lang="en-US" sz="1200" b="0" i="0" u="none" strike="noStrike" kern="1200">
                <a:solidFill>
                  <a:schemeClr val="tx1"/>
                </a:solidFill>
                <a:effectLst/>
                <a:latin typeface="+mn-lt"/>
                <a:ea typeface="+mn-ea"/>
                <a:cs typeface="+mn-cs"/>
              </a:rPr>
              <a:t> prompts to enhance regular exercise in the household. The digital literacy challenge is another factor that provides older adults with barriers to the use of mobile health technologies since television is one of the most well-known and widespread technologies in this population (Hepburn, Williams and McCann, 2025). </a:t>
            </a:r>
            <a:r>
              <a:rPr lang="en-US" sz="1200" b="0" i="0" u="none" strike="noStrike" kern="1200" err="1">
                <a:solidFill>
                  <a:schemeClr val="tx1"/>
                </a:solidFill>
                <a:effectLst/>
                <a:latin typeface="+mn-lt"/>
                <a:ea typeface="+mn-ea"/>
                <a:cs typeface="+mn-cs"/>
              </a:rPr>
              <a:t>ActiveAge</a:t>
            </a:r>
            <a:r>
              <a:rPr lang="en-US" sz="1200" b="0" i="0" u="none" strike="noStrike" kern="1200">
                <a:solidFill>
                  <a:schemeClr val="tx1"/>
                </a:solidFill>
                <a:effectLst/>
                <a:latin typeface="+mn-lt"/>
                <a:ea typeface="+mn-ea"/>
                <a:cs typeface="+mn-cs"/>
              </a:rPr>
              <a:t> TV will encourage healthy ageing, sedentary </a:t>
            </a:r>
            <a:r>
              <a:rPr lang="en-US" sz="1200" b="0" i="0" u="none" strike="noStrike" kern="1200" err="1">
                <a:solidFill>
                  <a:schemeClr val="tx1"/>
                </a:solidFill>
                <a:effectLst/>
                <a:latin typeface="+mn-lt"/>
                <a:ea typeface="+mn-ea"/>
                <a:cs typeface="+mn-cs"/>
              </a:rPr>
              <a:t>behaviour</a:t>
            </a:r>
            <a:r>
              <a:rPr lang="en-US" sz="1200" b="0" i="0" u="none" strike="noStrike" kern="1200">
                <a:solidFill>
                  <a:schemeClr val="tx1"/>
                </a:solidFill>
                <a:effectLst/>
                <a:latin typeface="+mn-lt"/>
                <a:ea typeface="+mn-ea"/>
                <a:cs typeface="+mn-cs"/>
              </a:rPr>
              <a:t>, and independence and wellbeing among older adults in the community through the implementation of structured physical activity </a:t>
            </a:r>
            <a:r>
              <a:rPr lang="en-US" sz="1200" b="0" i="0" u="none" strike="noStrike" kern="1200" err="1">
                <a:solidFill>
                  <a:schemeClr val="tx1"/>
                </a:solidFill>
                <a:effectLst/>
                <a:latin typeface="+mn-lt"/>
                <a:ea typeface="+mn-ea"/>
                <a:cs typeface="+mn-cs"/>
              </a:rPr>
              <a:t>programmes</a:t>
            </a:r>
            <a:r>
              <a:rPr lang="en-US" sz="1200" b="0" i="0" u="none" strike="noStrike" kern="1200">
                <a:solidFill>
                  <a:schemeClr val="tx1"/>
                </a:solidFill>
                <a:effectLst/>
                <a:latin typeface="+mn-lt"/>
                <a:ea typeface="+mn-ea"/>
                <a:cs typeface="+mn-cs"/>
              </a:rPr>
              <a:t> within a Smart TV platform (Langdon </a:t>
            </a:r>
            <a:r>
              <a:rPr lang="en-US" sz="1200" b="0" i="1" u="none" strike="noStrike" kern="1200">
                <a:solidFill>
                  <a:schemeClr val="tx1"/>
                </a:solidFill>
                <a:effectLst/>
                <a:latin typeface="+mn-lt"/>
                <a:ea typeface="+mn-ea"/>
                <a:cs typeface="+mn-cs"/>
              </a:rPr>
              <a:t>et al. </a:t>
            </a:r>
            <a:r>
              <a:rPr lang="en-US" sz="1200" b="0" i="0" u="none" strike="noStrike" kern="1200">
                <a:solidFill>
                  <a:schemeClr val="tx1"/>
                </a:solidFill>
                <a:effectLst/>
                <a:latin typeface="+mn-lt"/>
                <a:ea typeface="+mn-ea"/>
                <a:cs typeface="+mn-cs"/>
              </a:rPr>
              <a:t>2025).</a:t>
            </a:r>
            <a:endParaRPr lang="en-GB"/>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20</a:t>
            </a:fld>
            <a:endParaRPr lang="en-US"/>
          </a:p>
        </p:txBody>
      </p:sp>
    </p:spTree>
    <p:extLst>
      <p:ext uri="{BB962C8B-B14F-4D97-AF65-F5344CB8AC3E}">
        <p14:creationId xmlns:p14="http://schemas.microsoft.com/office/powerpoint/2010/main" val="3537486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intervention takes the form of a Smart TV health promotion application that enables the older adults to access exercise programmes through their television. The app will have engaging exercises videos, step by step demonstrations of the movements and daily reminders to keep the users active. The interface is user-friendly and the user-friendly interface is designed so that older adults can easily use it with large fonts, easy navigation and voice instructions (He, </a:t>
            </a:r>
            <a:r>
              <a:rPr lang="en-GB" sz="1200" kern="1200" err="1">
                <a:solidFill>
                  <a:schemeClr val="tx1"/>
                </a:solidFill>
                <a:effectLst/>
                <a:latin typeface="+mn-lt"/>
                <a:ea typeface="+mn-ea"/>
                <a:cs typeface="+mn-cs"/>
              </a:rPr>
              <a:t>Ghazilla</a:t>
            </a:r>
            <a:r>
              <a:rPr lang="en-GB" sz="1200" kern="1200">
                <a:solidFill>
                  <a:schemeClr val="tx1"/>
                </a:solidFill>
                <a:effectLst/>
                <a:latin typeface="+mn-lt"/>
                <a:ea typeface="+mn-ea"/>
                <a:cs typeface="+mn-cs"/>
              </a:rPr>
              <a:t> and Abdul-Rashid, 2025). Smart TVs are prevalent among the older demographics and they would provide a good solution to promote health digitally as well. The technologies that are based on television are more familiar and accessible to many older adults compared to smartphone apps due to their limited digital literacy (Hepburn, Williams and McCann, 2025).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will use an already available household device to minimize the technological barriers and assist in the regular use of physical activity programmes.</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21</a:t>
            </a:fld>
            <a:endParaRPr lang="en-US"/>
          </a:p>
        </p:txBody>
      </p:sp>
    </p:spTree>
    <p:extLst>
      <p:ext uri="{BB962C8B-B14F-4D97-AF65-F5344CB8AC3E}">
        <p14:creationId xmlns:p14="http://schemas.microsoft.com/office/powerpoint/2010/main" val="436218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lack of physical activity has been considered to be a major global health issue of concern. The World Health Organisation (2024) reports that lack of physical activity has a major contribution in cardiovascular diseases, diabetes and other long-term diseases. In the UK, a large number of adults aged 65 years and above are not adhering to the recommended physical activity (Gluchowski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The elderly age group further heightens the need to tackle sedentary living since elderly people are more susceptible to health-related problems brought about by the lack of physical activity. Physical inactivity may also result in poor mobility, frailty and susceptibility to falls which are significant contributors to injury and hospitalisation amongst the elderly. Thus, facilitating pragmatic and sustainable physical activity programs amongst the elderly is crucial in enhancing the health conditions and minimizing the healthcare costs (Pinheiro</a:t>
            </a:r>
            <a:r>
              <a:rPr lang="en-GB" sz="1200" i="1" kern="1200">
                <a:solidFill>
                  <a:schemeClr val="tx1"/>
                </a:solidFill>
                <a:effectLst/>
                <a:latin typeface="+mn-lt"/>
                <a:ea typeface="+mn-ea"/>
                <a:cs typeface="+mn-cs"/>
              </a:rPr>
              <a:t> et al. </a:t>
            </a:r>
            <a:r>
              <a:rPr lang="en-GB" sz="1200" kern="1200">
                <a:solidFill>
                  <a:schemeClr val="tx1"/>
                </a:solidFill>
                <a:effectLst/>
                <a:latin typeface="+mn-lt"/>
                <a:ea typeface="+mn-ea"/>
                <a:cs typeface="+mn-cs"/>
              </a:rPr>
              <a:t>2022).</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22</a:t>
            </a:fld>
            <a:endParaRPr lang="en-US"/>
          </a:p>
        </p:txBody>
      </p:sp>
    </p:spTree>
    <p:extLst>
      <p:ext uri="{BB962C8B-B14F-4D97-AF65-F5344CB8AC3E}">
        <p14:creationId xmlns:p14="http://schemas.microsoft.com/office/powerpoint/2010/main" val="739535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behaviour</a:t>
            </a:r>
            <a:r>
              <a:rPr lang="en-US"/>
              <a:t> vary considerably when comparing the youngest age group with the oldest. For example, social media is by far the most popular activity among the younger age group: 94% of 15-24s use these services each month, while less than half watch or listen to TV and radio in the more traditional ways. In contrast, those aged 75+ are much more reliant on traditional media, although two-thirds (64%) use VoD and over half (54%) say they use social media each month. Print media are also important to this age group</a:t>
            </a:r>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23</a:t>
            </a:fld>
            <a:endParaRPr lang="en-US"/>
          </a:p>
        </p:txBody>
      </p:sp>
    </p:spTree>
    <p:extLst>
      <p:ext uri="{BB962C8B-B14F-4D97-AF65-F5344CB8AC3E}">
        <p14:creationId xmlns:p14="http://schemas.microsoft.com/office/powerpoint/2010/main" val="1147327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was chosen as one of the interventions due to the fact that television is one of the most frequently used technologies by the elderly (Singh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2024). Although digital health promotion programmes can be provided in the form of smartphone applications, many older people find it challenging to use mobile devices or they find it hard to download health applications. Television on the other hand is not unfamiliar, simple to use and is found in the majority of homes. The intervention minimises digital literacy and accessibility barriers by providing exercise programmes using the Smart TV technology. Also, the home-based exercise programmes are especially appropriate in cases of older adults who might experience mobility and transportation issues (Lin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Combining physical exercise instruction with an existing well-known technology platform will enhance the chances of attending and continuity of participation in the health promotion practices.</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24</a:t>
            </a:fld>
            <a:endParaRPr lang="en-US"/>
          </a:p>
        </p:txBody>
      </p:sp>
    </p:spTree>
    <p:extLst>
      <p:ext uri="{BB962C8B-B14F-4D97-AF65-F5344CB8AC3E}">
        <p14:creationId xmlns:p14="http://schemas.microsoft.com/office/powerpoint/2010/main" val="1664956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model applied in planning this intervention is the PRECEDE-PROCEED model which is a popular model of planning and implementation of health promotion programmes (Kim </a:t>
            </a:r>
            <a:r>
              <a:rPr lang="en-GB" sz="1200" i="1" kern="1200">
                <a:solidFill>
                  <a:schemeClr val="tx1"/>
                </a:solidFill>
                <a:effectLst/>
                <a:latin typeface="+mn-lt"/>
                <a:ea typeface="+mn-ea"/>
                <a:cs typeface="+mn-cs"/>
              </a:rPr>
              <a:t>et al.</a:t>
            </a:r>
            <a:r>
              <a:rPr lang="en-GB" sz="1200" kern="1200">
                <a:solidFill>
                  <a:schemeClr val="tx1"/>
                </a:solidFill>
                <a:effectLst/>
                <a:latin typeface="+mn-lt"/>
                <a:ea typeface="+mn-ea"/>
                <a:cs typeface="+mn-cs"/>
              </a:rPr>
              <a:t> 2022). The model developed by Green and Kreuter entails a systematic process through which health practitioners can evaluate health issues, decide on contributing behavioural and environmental factors and come up with specific interventions. The model is evidence-based and has both programme development and evaluation stages. PRECEDE is aimed at defining the social, epidemiological, behavioural, and environmental determinants of a health problem whereas PROCEED is based on implementation, policy aspects, and outcome assessment (Glanz, Rimer and Viswanath, 2024). Through this systematic analysis,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intervention could guarantee that the programme targets both the underlying causes of physical inactivity in the older adults and at the same time makes it possible to monitor and improve.</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25</a:t>
            </a:fld>
            <a:endParaRPr lang="en-US"/>
          </a:p>
        </p:txBody>
      </p:sp>
    </p:spTree>
    <p:extLst>
      <p:ext uri="{BB962C8B-B14F-4D97-AF65-F5344CB8AC3E}">
        <p14:creationId xmlns:p14="http://schemas.microsoft.com/office/powerpoint/2010/main" val="3207700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Strengths:</a:t>
            </a:r>
            <a:br>
              <a:rPr lang="en-US"/>
            </a:br>
            <a:r>
              <a:rPr lang="en-US"/>
              <a:t>The model is widely </a:t>
            </a:r>
            <a:r>
              <a:rPr lang="en-US" err="1"/>
              <a:t>recognised</a:t>
            </a:r>
            <a:r>
              <a:rPr lang="en-US"/>
              <a:t> for its comprehensive, step-by-step structure, which guides practitioners from problem identification through to evaluation (Green &amp; Kreuter, 2005). This systematic approach helps ensure that interventions like </a:t>
            </a:r>
            <a:r>
              <a:rPr lang="en-US" err="1"/>
              <a:t>ActiveAge</a:t>
            </a:r>
            <a:r>
              <a:rPr lang="en-US"/>
              <a:t> TV are tailored to the real needs and barriers of the target population (Kim et al., 2022).</a:t>
            </a:r>
          </a:p>
          <a:p>
            <a:r>
              <a:rPr lang="en-US" b="1"/>
              <a:t>Adaptability:</a:t>
            </a:r>
            <a:br>
              <a:rPr lang="en-US"/>
            </a:br>
            <a:r>
              <a:rPr lang="en-US"/>
              <a:t>Its flexibility allows for adaptation to different settings and health topics. For our intervention, it made it possible to integrate digital literacy, technology preferences, and home environments into the program design.</a:t>
            </a:r>
          </a:p>
          <a:p>
            <a:r>
              <a:rPr lang="en-US" b="1"/>
              <a:t>Limitations:</a:t>
            </a:r>
            <a:br>
              <a:rPr lang="en-US"/>
            </a:br>
            <a:r>
              <a:rPr lang="en-US"/>
              <a:t>However, the model is often time and resource intensive, requiring detailed assessments and stakeholder involvement throughout (Glanz et al., 2024). This can be a challenge for smaller teams or when a rapid response is needed. The complexity of the framework may also present barriers to implementation in less-resourced contexts.</a:t>
            </a:r>
          </a:p>
          <a:p>
            <a:r>
              <a:rPr lang="en-US" b="1"/>
              <a:t>Value of Rigorous Evaluation:</a:t>
            </a:r>
            <a:br>
              <a:rPr lang="en-US"/>
            </a:br>
            <a:r>
              <a:rPr lang="en-US"/>
              <a:t>Despite these challenges, the model’s emphasis on ongoing evaluation and adaptation is a significant advantage. It supports continuous monitoring, allowing for adjustments based on participant feedback and real-world outcomes.</a:t>
            </a: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27</a:t>
            </a:fld>
            <a:endParaRPr lang="en-US"/>
          </a:p>
        </p:txBody>
      </p:sp>
    </p:spTree>
    <p:extLst>
      <p:ext uri="{BB962C8B-B14F-4D97-AF65-F5344CB8AC3E}">
        <p14:creationId xmlns:p14="http://schemas.microsoft.com/office/powerpoint/2010/main" val="1686932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stage that concerns the behavioural and environmental assessment aims at determining the specific factors that lead to the cause of physical inactivity among the older adults. On the behavioural front, most of the elderly people can take a long time sitting in front of the TV screen thus leading to sedentary lives (Singh</a:t>
            </a:r>
            <a:r>
              <a:rPr lang="en-GB" sz="1200" i="1" kern="1200">
                <a:solidFill>
                  <a:schemeClr val="tx1"/>
                </a:solidFill>
                <a:effectLst/>
                <a:latin typeface="+mn-lt"/>
                <a:ea typeface="+mn-ea"/>
                <a:cs typeface="+mn-cs"/>
              </a:rPr>
              <a:t> et al.</a:t>
            </a:r>
            <a:r>
              <a:rPr lang="en-GB" sz="1200" kern="1200">
                <a:solidFill>
                  <a:schemeClr val="tx1"/>
                </a:solidFill>
                <a:effectLst/>
                <a:latin typeface="+mn-lt"/>
                <a:ea typeface="+mn-ea"/>
                <a:cs typeface="+mn-cs"/>
              </a:rPr>
              <a:t> 2024). Environmental barriers are also contributors like poor access to safe exercising facilities, transportation issues or the inability of the community to have age-appropriate fitness programmes. Moreover, certain digital healthcare interventions are based on the technologies of smartphones that are not easily accessible to older adults because of the lack of digital skills. These behavioural and environmental issues demonstrate the necessity of a simple, easy to use solution that will make physical activity a part of daily life (Pedersen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2022).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programme will overcome these barriers by providing exercise instructions using a common domestic technology.</a:t>
            </a:r>
            <a:endParaRPr lang="en-IN"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28</a:t>
            </a:fld>
            <a:endParaRPr lang="en-US"/>
          </a:p>
        </p:txBody>
      </p:sp>
    </p:spTree>
    <p:extLst>
      <p:ext uri="{BB962C8B-B14F-4D97-AF65-F5344CB8AC3E}">
        <p14:creationId xmlns:p14="http://schemas.microsoft.com/office/powerpoint/2010/main" val="3603971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implementation phase would entail the installation of the </a:t>
            </a:r>
            <a:r>
              <a:rPr lang="en-GB" sz="1200" kern="1200" err="1">
                <a:solidFill>
                  <a:schemeClr val="tx1"/>
                </a:solidFill>
                <a:effectLst/>
                <a:latin typeface="+mn-lt"/>
                <a:ea typeface="+mn-ea"/>
                <a:cs typeface="+mn-cs"/>
              </a:rPr>
              <a:t>ActiveAge</a:t>
            </a:r>
            <a:r>
              <a:rPr lang="en-GB" sz="1200" kern="1200">
                <a:solidFill>
                  <a:schemeClr val="tx1"/>
                </a:solidFill>
                <a:effectLst/>
                <a:latin typeface="+mn-lt"/>
                <a:ea typeface="+mn-ea"/>
                <a:cs typeface="+mn-cs"/>
              </a:rPr>
              <a:t> TV application on the compatible Smart TVs at the homes of the participants. The programme would offer specific daily exercise sessions tailored towards older adults, which would be based on mobility exercises, balance, and light-weight strength-building exercises (Nikitas </a:t>
            </a:r>
            <a:r>
              <a:rPr lang="en-GB" sz="1200" i="1" kern="1200">
                <a:solidFill>
                  <a:schemeClr val="tx1"/>
                </a:solidFill>
                <a:effectLst/>
                <a:latin typeface="+mn-lt"/>
                <a:ea typeface="+mn-ea"/>
                <a:cs typeface="+mn-cs"/>
              </a:rPr>
              <a:t>et al. </a:t>
            </a:r>
            <a:r>
              <a:rPr lang="en-GB" sz="1200" kern="1200">
                <a:solidFill>
                  <a:schemeClr val="tx1"/>
                </a:solidFill>
                <a:effectLst/>
                <a:latin typeface="+mn-lt"/>
                <a:ea typeface="+mn-ea"/>
                <a:cs typeface="+mn-cs"/>
              </a:rPr>
              <a:t>2022). The duration of each session would be around 10-20 minutes, which is not overwhelming to older users and will be motivating them to attend the sessions regularly. Reminder notifications, tracking progress, and motivational messages might be also added to the application to aid the behaviour change (Srinivasan, Kumar and Singh, 2025). </a:t>
            </a:r>
            <a:endParaRPr lang="en-IN" sz="120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BCF3874D-A20A-4B3E-9C12-F524953D5B76}" type="slidenum">
              <a:rPr lang="en-US" smtClean="0"/>
              <a:t>29</a:t>
            </a:fld>
            <a:endParaRPr lang="en-US"/>
          </a:p>
        </p:txBody>
      </p:sp>
    </p:spTree>
    <p:extLst>
      <p:ext uri="{BB962C8B-B14F-4D97-AF65-F5344CB8AC3E}">
        <p14:creationId xmlns:p14="http://schemas.microsoft.com/office/powerpoint/2010/main" val="1588383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7464" y="802298"/>
            <a:ext cx="8637073" cy="2541431"/>
          </a:xfrm>
        </p:spPr>
        <p:txBody>
          <a:bodyPr bIns="0" anchor="b">
            <a:normAutofit/>
          </a:bodyPr>
          <a:lstStyle>
            <a:lvl1pPr algn="l">
              <a:defRPr sz="6600"/>
            </a:lvl1pPr>
          </a:lstStyle>
          <a:p>
            <a:r>
              <a:rPr lang="en-US" noProof="0"/>
              <a:t>Click to edit Master title style</a:t>
            </a:r>
          </a:p>
        </p:txBody>
      </p:sp>
      <p:sp>
        <p:nvSpPr>
          <p:cNvPr id="3" name="Subtitle 2"/>
          <p:cNvSpPr>
            <a:spLocks noGrp="1"/>
          </p:cNvSpPr>
          <p:nvPr>
            <p:ph type="subTitle" idx="1"/>
          </p:nvPr>
        </p:nvSpPr>
        <p:spPr>
          <a:xfrm>
            <a:off x="1777464"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6913821" y="6370429"/>
            <a:ext cx="3500715" cy="309201"/>
          </a:xfrm>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a:xfrm>
            <a:off x="1777464" y="6370430"/>
            <a:ext cx="4973915" cy="309201"/>
          </a:xfrm>
        </p:spPr>
        <p:txBody>
          <a:bodyPr/>
          <a:lstStyle/>
          <a:p>
            <a:r>
              <a:rPr lang="en-US" noProof="0"/>
              <a:t>Add Footer Here</a:t>
            </a:r>
          </a:p>
        </p:txBody>
      </p:sp>
      <p:cxnSp>
        <p:nvCxnSpPr>
          <p:cNvPr id="15" name="Straight Connector 14"/>
          <p:cNvCxnSpPr/>
          <p:nvPr/>
        </p:nvCxnSpPr>
        <p:spPr>
          <a:xfrm>
            <a:off x="1777464"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400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p:txBody>
          <a:bodyPr/>
          <a:lstStyle/>
          <a:p>
            <a:r>
              <a:rPr lang="en-US" noProof="0"/>
              <a:t>Add Footer Here</a:t>
            </a:r>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887950"/>
          </a:xfrm>
        </p:spPr>
        <p:txBody>
          <a:bodyPr anchor="b">
            <a:normAutofit/>
          </a:bodyPr>
          <a:lstStyle>
            <a:lvl1pPr algn="l">
              <a:defRPr sz="3600"/>
            </a:lvl1pPr>
          </a:lstStyle>
          <a:p>
            <a:r>
              <a:rPr lang="en-US" noProof="0"/>
              <a:t>Click to edit Master title style</a:t>
            </a:r>
          </a:p>
        </p:txBody>
      </p:sp>
      <p:sp>
        <p:nvSpPr>
          <p:cNvPr id="3" name="Text Placeholder 2"/>
          <p:cNvSpPr>
            <a:spLocks noGrp="1"/>
          </p:cNvSpPr>
          <p:nvPr>
            <p:ph type="body" idx="1"/>
          </p:nvPr>
        </p:nvSpPr>
        <p:spPr>
          <a:xfrm>
            <a:off x="1780777"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5" name="Footer Placeholder 4"/>
          <p:cNvSpPr>
            <a:spLocks noGrp="1"/>
          </p:cNvSpPr>
          <p:nvPr>
            <p:ph type="ftr" sz="quarter" idx="11"/>
          </p:nvPr>
        </p:nvSpPr>
        <p:spPr/>
        <p:txBody>
          <a:bodyPr/>
          <a:lstStyle/>
          <a:p>
            <a:r>
              <a:rPr lang="en-US" noProof="0"/>
              <a:t>Add Footer Here</a:t>
            </a:r>
          </a:p>
        </p:txBody>
      </p:sp>
      <p:cxnSp>
        <p:nvCxnSpPr>
          <p:cNvPr id="15" name="Straight Connector 14"/>
          <p:cNvCxnSpPr/>
          <p:nvPr/>
        </p:nvCxnSpPr>
        <p:spPr>
          <a:xfrm>
            <a:off x="1780777"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0136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258679" y="2168318"/>
            <a:ext cx="4645152" cy="3441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8" name="Footer Placeholder 7"/>
          <p:cNvSpPr>
            <a:spLocks noGrp="1"/>
          </p:cNvSpPr>
          <p:nvPr>
            <p:ph type="ftr" sz="quarter" idx="11"/>
          </p:nvPr>
        </p:nvSpPr>
        <p:spPr/>
        <p:txBody>
          <a:bodyPr/>
          <a:lstStyle/>
          <a:p>
            <a:r>
              <a:rPr lang="en-US" noProof="0"/>
              <a:t>Add Footer Here</a:t>
            </a:r>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4" name="Footer Placeholder 3"/>
          <p:cNvSpPr>
            <a:spLocks noGrp="1"/>
          </p:cNvSpPr>
          <p:nvPr>
            <p:ph type="ftr" sz="quarter" idx="11"/>
          </p:nvPr>
        </p:nvSpPr>
        <p:spPr/>
        <p:txBody>
          <a:bodyPr/>
          <a:lstStyle/>
          <a:p>
            <a:r>
              <a:rPr lang="en-US"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4" name="Footer Placeholder 3"/>
          <p:cNvSpPr>
            <a:spLocks noGrp="1"/>
          </p:cNvSpPr>
          <p:nvPr>
            <p:ph type="ftr" sz="quarter" idx="11"/>
          </p:nvPr>
        </p:nvSpPr>
        <p:spPr/>
        <p:txBody>
          <a:bodyPr/>
          <a:lstStyle/>
          <a:p>
            <a:r>
              <a:rPr lang="en-US"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anchor="ctr">
            <a:normAutofit/>
          </a:bodyPr>
          <a:lstStyle>
            <a:lvl1pPr marL="0" indent="0" algn="ctr">
              <a:buNone/>
              <a:defRPr sz="6000"/>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401024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3" name="Footer Placeholder 2"/>
          <p:cNvSpPr>
            <a:spLocks noGrp="1"/>
          </p:cNvSpPr>
          <p:nvPr>
            <p:ph type="ftr" sz="quarter" idx="11"/>
          </p:nvPr>
        </p:nvSpPr>
        <p:spPr/>
        <p:txBody>
          <a:bodyPr/>
          <a:lstStyle/>
          <a:p>
            <a:r>
              <a:rPr lang="en-US" noProof="0"/>
              <a:t>Add Footer Here </a:t>
            </a:r>
          </a:p>
        </p:txBody>
      </p:sp>
    </p:spTree>
    <p:extLst>
      <p:ext uri="{BB962C8B-B14F-4D97-AF65-F5344CB8AC3E}">
        <p14:creationId xmlns:p14="http://schemas.microsoft.com/office/powerpoint/2010/main" val="377124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2D202488-4139-4052-B998-251C9C912739}" type="datetimeFigureOut">
              <a:rPr lang="en-US" noProof="0" smtClean="0"/>
              <a:t>3/16/2026</a:t>
            </a:fld>
            <a:endParaRPr lang="en-US" noProof="0"/>
          </a:p>
        </p:txBody>
      </p:sp>
      <p:sp>
        <p:nvSpPr>
          <p:cNvPr id="6" name="Footer Placeholder 5"/>
          <p:cNvSpPr>
            <a:spLocks noGrp="1"/>
          </p:cNvSpPr>
          <p:nvPr>
            <p:ph type="ftr" sz="quarter" idx="11"/>
          </p:nvPr>
        </p:nvSpPr>
        <p:spPr/>
        <p:txBody>
          <a:bodyPr/>
          <a:lstStyle/>
          <a:p>
            <a:r>
              <a:rPr lang="en-US"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noProof="0"/>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7236069" y="6332578"/>
            <a:ext cx="4315852" cy="320123"/>
          </a:xfrm>
        </p:spPr>
        <p:txBody>
          <a:bodyPr/>
          <a:lstStyle>
            <a:lvl1pPr algn="r">
              <a:defRPr/>
            </a:lvl1pPr>
          </a:lstStyle>
          <a:p>
            <a:fld id="{2D202488-4139-4052-B998-251C9C912739}" type="datetimeFigureOut">
              <a:rPr lang="en-US" noProof="0" smtClean="0"/>
              <a:pPr/>
              <a:t>3/16/2026</a:t>
            </a:fld>
            <a:endParaRPr lang="en-US" noProof="0"/>
          </a:p>
        </p:txBody>
      </p:sp>
      <p:sp>
        <p:nvSpPr>
          <p:cNvPr id="6" name="Footer Placeholder 5"/>
          <p:cNvSpPr>
            <a:spLocks noGrp="1"/>
          </p:cNvSpPr>
          <p:nvPr>
            <p:ph type="ftr" sz="quarter" idx="11"/>
          </p:nvPr>
        </p:nvSpPr>
        <p:spPr>
          <a:xfrm>
            <a:off x="1447382" y="6332578"/>
            <a:ext cx="5541004" cy="320931"/>
          </a:xfrm>
        </p:spPr>
        <p:txBody>
          <a:bodyPr/>
          <a:lstStyle/>
          <a:p>
            <a:r>
              <a:rPr lang="en-US" noProof="0"/>
              <a:t>Add Footer Here</a:t>
            </a:r>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158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cstate="screen">
            <a:extLst>
              <a:ext uri="{BEBA8EAE-BF5A-486C-A8C5-ECC9F3942E4B}">
                <a14:imgProps xmlns:a14="http://schemas.microsoft.com/office/drawing/2010/main">
                  <a14:imgLayer r:embed="rId15">
                    <a14:imgEffect>
                      <a14:brightnessContrast contrast="40000"/>
                    </a14:imgEffect>
                  </a14:imgLayer>
                </a14:imgProps>
              </a:ex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294363" y="804519"/>
            <a:ext cx="9603275" cy="1049235"/>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1294363" y="2015732"/>
            <a:ext cx="9603275" cy="345061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396923" y="6340793"/>
            <a:ext cx="3500715" cy="309201"/>
          </a:xfrm>
          <a:prstGeom prst="rect">
            <a:avLst/>
          </a:prstGeom>
        </p:spPr>
        <p:txBody>
          <a:bodyPr vert="horz" lIns="91440" tIns="45720" rIns="91440" bIns="45720" rtlCol="0" anchor="ctr"/>
          <a:lstStyle>
            <a:lvl1pPr algn="r">
              <a:defRPr sz="1000">
                <a:solidFill>
                  <a:schemeClr val="bg1"/>
                </a:solidFill>
              </a:defRPr>
            </a:lvl1pPr>
          </a:lstStyle>
          <a:p>
            <a:fld id="{2D202488-4139-4052-B998-251C9C912739}" type="datetimeFigureOut">
              <a:rPr lang="en-US" noProof="0" smtClean="0"/>
              <a:pPr/>
              <a:t>3/16/2026</a:t>
            </a:fld>
            <a:endParaRPr lang="en-US" noProof="0"/>
          </a:p>
        </p:txBody>
      </p:sp>
      <p:sp>
        <p:nvSpPr>
          <p:cNvPr id="5" name="Footer Placeholder 4"/>
          <p:cNvSpPr>
            <a:spLocks noGrp="1"/>
          </p:cNvSpPr>
          <p:nvPr>
            <p:ph type="ftr" sz="quarter" idx="3"/>
          </p:nvPr>
        </p:nvSpPr>
        <p:spPr>
          <a:xfrm>
            <a:off x="1294364" y="6339730"/>
            <a:ext cx="5938836" cy="309201"/>
          </a:xfrm>
          <a:prstGeom prst="rect">
            <a:avLst/>
          </a:prstGeom>
        </p:spPr>
        <p:txBody>
          <a:bodyPr vert="horz" lIns="91440" tIns="45720" rIns="91440" bIns="45720" rtlCol="0" anchor="ctr"/>
          <a:lstStyle>
            <a:lvl1pPr algn="l">
              <a:defRPr sz="1000">
                <a:solidFill>
                  <a:schemeClr val="bg1"/>
                </a:solidFill>
              </a:defRPr>
            </a:lvl1pPr>
          </a:lstStyle>
          <a:p>
            <a:r>
              <a:rPr lang="en-US" noProof="0"/>
              <a:t>Add Footer Here</a:t>
            </a:r>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8705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7" r:id="rId7"/>
    <p:sldLayoutId id="2147483691" r:id="rId8"/>
    <p:sldLayoutId id="2147483692" r:id="rId9"/>
    <p:sldLayoutId id="2147483696" r:id="rId10"/>
    <p:sldLayoutId id="214748369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S0140-6736(12)60735-" TargetMode="External"/><Relationship Id="rId2" Type="http://schemas.openxmlformats.org/officeDocument/2006/relationships/hyperlink" Target="https://ifmst.org/2023/11/03/world-health-organization-recommendation-for-physical-activity/" TargetMode="External"/><Relationship Id="rId1" Type="http://schemas.openxmlformats.org/officeDocument/2006/relationships/slideLayout" Target="../slideLayouts/slideLayout2.xml"/><Relationship Id="rId6" Type="http://schemas.openxmlformats.org/officeDocument/2006/relationships/hyperlink" Target="https://doi.org/10.1007/s12160-016-9846-0" TargetMode="External"/><Relationship Id="rId5" Type="http://schemas.openxmlformats.org/officeDocument/2006/relationships/hyperlink" Target="https://www.gov.uk/government/news/nhs-long-term-plan-launched" TargetMode="External"/><Relationship Id="rId4" Type="http://schemas.openxmlformats.org/officeDocument/2006/relationships/hyperlink" Target="https://aging.jmir.org/2025/1/e64953"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igital.nhs.uk/data-and-information/publications/statistical/health-survey-for-england/2021-part-2/physical-activity" TargetMode="External"/><Relationship Id="rId3" Type="http://schemas.openxmlformats.org/officeDocument/2006/relationships/hyperlink" Target="https://www.merton.gov.uk/sites/default/files/2026-01/Merton-APHR-2026_27-Accessible.pdf" TargetMode="External"/><Relationship Id="rId7" Type="http://schemas.openxmlformats.org/officeDocument/2006/relationships/hyperlink" Target="https://doi.org/10.1016/j.amepre.2016.06" TargetMode="External"/><Relationship Id="rId2" Type="http://schemas.openxmlformats.org/officeDocument/2006/relationships/hyperlink" Target="https://doi.org/10.1016/S0140-6736(12)60646-1" TargetMode="External"/><Relationship Id="rId1" Type="http://schemas.openxmlformats.org/officeDocument/2006/relationships/slideLayout" Target="../slideLayouts/slideLayout8.xml"/><Relationship Id="rId6" Type="http://schemas.openxmlformats.org/officeDocument/2006/relationships/hyperlink" Target="https://doi.org/10.1186/1472-6963-14-S2-O9" TargetMode="External"/><Relationship Id="rId5" Type="http://schemas.openxmlformats.org/officeDocument/2006/relationships/hyperlink" Target="https://doi.org/10.1186/1748-5908-6-42" TargetMode="External"/><Relationship Id="rId4" Type="http://schemas.openxmlformats.org/officeDocument/2006/relationships/hyperlink" Target="https://amactraining.co.uk/2025/11/19/inactivity-costs-the-uk-20-billion-a-year-why-getting-active-matters-more-than-ever/" TargetMode="External"/><Relationship Id="rId9" Type="http://schemas.openxmlformats.org/officeDocument/2006/relationships/hyperlink" Target="https://www.nice.org.uk/guidance/ng249"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portengland.org/research-and-data/data/active-lives" TargetMode="External"/><Relationship Id="rId3" Type="http://schemas.openxmlformats.org/officeDocument/2006/relationships/hyperlink" Target="https://www.ons.gov.uk/peoplepopulationandcommunity/birthsdeathsandmarriages/ageing/articles/voicesofourageingpopulation/livinglongerlives" TargetMode="External"/><Relationship Id="rId7" Type="http://schemas.openxmlformats.org/officeDocument/2006/relationships/hyperlink" Target="https://doi.org/10.1002/14651858.CD012424.pub2" TargetMode="External"/><Relationship Id="rId2" Type="http://schemas.openxmlformats.org/officeDocument/2006/relationships/hyperlink" Target="https://evidence.nihr.ac.uk/collection/what-is-digital-health-technology/" TargetMode="External"/><Relationship Id="rId1" Type="http://schemas.openxmlformats.org/officeDocument/2006/relationships/slideLayout" Target="../slideLayouts/slideLayout8.xml"/><Relationship Id="rId6" Type="http://schemas.openxmlformats.org/officeDocument/2006/relationships/hyperlink" Target="https://doi.org/10.1186/1479-5868-7-38" TargetMode="External"/><Relationship Id="rId5" Type="http://schemas.openxmlformats.org/officeDocument/2006/relationships/hyperlink" Target="https://www.gov.uk/government/publications/physical-activity-applying-all-our-health/physical-activity-applying-all-our-health" TargetMode="External"/><Relationship Id="rId10" Type="http://schemas.openxmlformats.org/officeDocument/2006/relationships/hyperlink" Target="https://www.who.int/teams/health-promotion/physical-activity/global-status-report-on-physical-activity-2022" TargetMode="External"/><Relationship Id="rId4" Type="http://schemas.openxmlformats.org/officeDocument/2006/relationships/hyperlink" Target="https://www.oecd.org/content/dam/oecd/en/publications/reports/2022/12/health-at-a-glance-europe-2022_b73a1698/507433b0-en.pdf" TargetMode="External"/><Relationship Id="rId9" Type="http://schemas.openxmlformats.org/officeDocument/2006/relationships/hyperlink" Target="https://thearborsassistedliving.com/how-an-inactive-lifestyle-can-hurt-you/"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3390/ijerph191610002" TargetMode="Externa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Layout" Target="../diagrams/layout1.xml"/><Relationship Id="rId7" Type="http://schemas.openxmlformats.org/officeDocument/2006/relationships/image" Target="../media/image33.jpeg"/><Relationship Id="rId12" Type="http://schemas.openxmlformats.org/officeDocument/2006/relationships/image" Target="../media/image3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image" Target="../media/image37.png"/><Relationship Id="rId5" Type="http://schemas.openxmlformats.org/officeDocument/2006/relationships/diagramColors" Target="../diagrams/colors1.xml"/><Relationship Id="rId10" Type="http://schemas.openxmlformats.org/officeDocument/2006/relationships/image" Target="../media/image36.png"/><Relationship Id="rId4" Type="http://schemas.openxmlformats.org/officeDocument/2006/relationships/diagramQuickStyle" Target="../diagrams/quickStyle1.xml"/><Relationship Id="rId9" Type="http://schemas.openxmlformats.org/officeDocument/2006/relationships/image" Target="../media/image35.jpeg"/></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8" Type="http://schemas.openxmlformats.org/officeDocument/2006/relationships/hyperlink" Target="https://harperjames.co.uk/article/data-privacy-for-app-developers/" TargetMode="External"/><Relationship Id="rId3" Type="http://schemas.openxmlformats.org/officeDocument/2006/relationships/hyperlink" Target="https://doi.org/10.1177/21582440241233047" TargetMode="External"/><Relationship Id="rId7" Type="http://schemas.openxmlformats.org/officeDocument/2006/relationships/hyperlink" Target="https://www.gov.uk/data-protection" TargetMode="External"/><Relationship Id="rId2" Type="http://schemas.openxmlformats.org/officeDocument/2006/relationships/hyperlink" Target="https://www.ageuk.org.uk/our-impact/programmes/digital-skill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future-of-tv-distribution-stakeholder-forum-terms-of-reference/future-of-tv-distribution-stakeholder-forum-terms-of-reference" TargetMode="External"/><Relationship Id="rId5" Type="http://schemas.openxmlformats.org/officeDocument/2006/relationships/hyperlink" Target="https://barriersofcommunication.com/receiver-barriers-to-communication/" TargetMode="External"/><Relationship Id="rId10" Type="http://schemas.openxmlformats.org/officeDocument/2006/relationships/hyperlink" Target="https://www.theseus.fi/handle/10024/869044" TargetMode="External"/><Relationship Id="rId4" Type="http://schemas.openxmlformats.org/officeDocument/2006/relationships/hyperlink" Target="https://www.goodthingsfoundation.org/policy-and-research/research-and-evidence/research-2024/digital-nation" TargetMode="External"/><Relationship Id="rId9" Type="http://schemas.openxmlformats.org/officeDocument/2006/relationships/hyperlink" Target="https://doi.org/10.1177/17496020241308763"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igital.nhs.uk/services/nhs-app/how-to-integrate-with-the-nhs-app/nhs-app-integrated-partners-and-services" TargetMode="External"/><Relationship Id="rId2" Type="http://schemas.openxmlformats.org/officeDocument/2006/relationships/hyperlink" Target="https://www.mailmodo.com/guides/gdpr/" TargetMode="External"/><Relationship Id="rId1" Type="http://schemas.openxmlformats.org/officeDocument/2006/relationships/slideLayout" Target="../slideLayouts/slideLayout2.xml"/><Relationship Id="rId5" Type="http://schemas.openxmlformats.org/officeDocument/2006/relationships/hyperlink" Target="https://doi.org/10.17583/rasp.13864" TargetMode="External"/><Relationship Id="rId4" Type="http://schemas.openxmlformats.org/officeDocument/2006/relationships/hyperlink" Target="https://doi.org/10.1111/ijcs.13016"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a:xfrm>
            <a:off x="1777464" y="1678598"/>
            <a:ext cx="7484548" cy="1750856"/>
          </a:xfrm>
        </p:spPr>
        <p:txBody>
          <a:bodyPr>
            <a:normAutofit/>
          </a:bodyPr>
          <a:lstStyle/>
          <a:p>
            <a:r>
              <a:rPr lang="en-US" sz="3200">
                <a:latin typeface="Gill Sans MT"/>
              </a:rPr>
              <a:t>Active Age TV: Promoting Physical Activity in Older Adults Through Smart TV Technology</a:t>
            </a:r>
          </a:p>
        </p:txBody>
      </p:sp>
      <p:sp>
        <p:nvSpPr>
          <p:cNvPr id="3" name="Subtitle 2">
            <a:extLst>
              <a:ext uri="{FF2B5EF4-FFF2-40B4-BE49-F238E27FC236}">
                <a16:creationId xmlns:a16="http://schemas.microsoft.com/office/drawing/2014/main" id="{BBBCF363-1123-45B1-8A9A-ABCDA40EF3F2}"/>
              </a:ext>
            </a:extLst>
          </p:cNvPr>
          <p:cNvSpPr>
            <a:spLocks noGrp="1"/>
          </p:cNvSpPr>
          <p:nvPr>
            <p:ph type="subTitle" idx="1"/>
          </p:nvPr>
        </p:nvSpPr>
        <p:spPr>
          <a:xfrm>
            <a:off x="1777464" y="3575164"/>
            <a:ext cx="8637072" cy="977621"/>
          </a:xfrm>
        </p:spPr>
        <p:txBody>
          <a:bodyPr vert="horz" lIns="91440" tIns="91440" rIns="91440" bIns="91440" rtlCol="0" anchor="t">
            <a:normAutofit/>
          </a:bodyPr>
          <a:lstStyle/>
          <a:p>
            <a:r>
              <a:rPr lang="en-US">
                <a:solidFill>
                  <a:srgbClr val="000000"/>
                </a:solidFill>
                <a:ea typeface="Tahoma"/>
                <a:cs typeface="Tahoma"/>
              </a:rPr>
              <a:t>Razia Begum Nagina Begum Nabeela begum Nazia Ali</a:t>
            </a:r>
          </a:p>
          <a:p>
            <a:endParaRPr lang="en-US">
              <a:solidFill>
                <a:srgbClr val="000000"/>
              </a:solidFill>
              <a:ea typeface="Tahoma"/>
              <a:cs typeface="Tahoma"/>
            </a:endParaRPr>
          </a:p>
          <a:p>
            <a:endParaRPr lang="en-US"/>
          </a:p>
        </p:txBody>
      </p:sp>
      <p:pic>
        <p:nvPicPr>
          <p:cNvPr id="5" name="Graphic 4" descr="Brain in head icon&#10;">
            <a:extLst>
              <a:ext uri="{FF2B5EF4-FFF2-40B4-BE49-F238E27FC236}">
                <a16:creationId xmlns:a16="http://schemas.microsoft.com/office/drawing/2014/main" id="{D011E263-3212-4780-A140-E652B108BDC5}"/>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9107471" y="1989000"/>
            <a:ext cx="1440000" cy="1440000"/>
          </a:xfrm>
          <a:prstGeom prst="rect">
            <a:avLst/>
          </a:prstGeom>
        </p:spPr>
      </p:pic>
    </p:spTree>
    <p:extLst>
      <p:ext uri="{BB962C8B-B14F-4D97-AF65-F5344CB8AC3E}">
        <p14:creationId xmlns:p14="http://schemas.microsoft.com/office/powerpoint/2010/main" val="410429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785469"/>
            <a:ext cx="9650900" cy="687285"/>
          </a:xfrm>
        </p:spPr>
        <p:txBody>
          <a:bodyPr>
            <a:normAutofit/>
          </a:bodyPr>
          <a:lstStyle/>
          <a:p>
            <a:r>
              <a:rPr lang="en-US">
                <a:latin typeface="Gill Sans MT"/>
                <a:ea typeface="Calibri"/>
                <a:cs typeface="Calibri"/>
              </a:rPr>
              <a:t>Who will use our invention</a:t>
            </a: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53742" y="216211"/>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972391" y="1715225"/>
            <a:ext cx="9640445" cy="4325695"/>
          </a:xfrm>
        </p:spPr>
        <p:txBody>
          <a:bodyPr vert="horz" lIns="91440" tIns="45720" rIns="91440" bIns="45720" rtlCol="0" anchor="t">
            <a:noAutofit/>
          </a:bodyPr>
          <a:lstStyle/>
          <a:p>
            <a:pPr>
              <a:buNone/>
            </a:pPr>
            <a:endParaRPr lang="en-US" b="1">
              <a:latin typeface="Gill Sans MT"/>
              <a:ea typeface="Calibri"/>
              <a:cs typeface="Calibri"/>
            </a:endParaRPr>
          </a:p>
          <a:p>
            <a:pPr marL="0" indent="0">
              <a:buNone/>
            </a:pPr>
            <a:endParaRPr lang="en-US">
              <a:ea typeface="Tahoma"/>
              <a:cs typeface="Tahoma"/>
            </a:endParaRPr>
          </a:p>
          <a:p>
            <a:pPr lvl="0"/>
            <a:endParaRPr lang="en-US">
              <a:solidFill>
                <a:srgbClr val="000000"/>
              </a:solidFill>
              <a:ea typeface="Tahoma" panose="020B0604030504040204" pitchFamily="34" charset="0"/>
              <a:cs typeface="Tahoma" panose="020B0604030504040204" pitchFamily="34" charset="0"/>
            </a:endParaRPr>
          </a:p>
        </p:txBody>
      </p:sp>
      <p:sp>
        <p:nvSpPr>
          <p:cNvPr id="4" name="TextBox 3">
            <a:extLst>
              <a:ext uri="{FF2B5EF4-FFF2-40B4-BE49-F238E27FC236}">
                <a16:creationId xmlns:a16="http://schemas.microsoft.com/office/drawing/2014/main" id="{563A36A3-6B03-EB49-0BA4-70B647F31DE0}"/>
              </a:ext>
            </a:extLst>
          </p:cNvPr>
          <p:cNvSpPr txBox="1"/>
          <p:nvPr/>
        </p:nvSpPr>
        <p:spPr>
          <a:xfrm>
            <a:off x="1292087" y="1993347"/>
            <a:ext cx="6096000"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Gill Sans MT"/>
                <a:ea typeface="Aptos"/>
                <a:cs typeface="Aptos"/>
              </a:rPr>
              <a:t>Physical inactivity is a major public health concern among older adults in the UK. Many individuals aged 65 and above do not meet recommended physical activity guidelines, increasing the risk of cardiovascular disease, diabetes, and loss of independence. This presentation introduces </a:t>
            </a:r>
            <a:r>
              <a:rPr lang="en-US" sz="2000" b="1">
                <a:solidFill>
                  <a:schemeClr val="accent3">
                    <a:lumMod val="49000"/>
                    <a:lumOff val="51000"/>
                  </a:schemeClr>
                </a:solidFill>
                <a:latin typeface="Gill Sans MT"/>
                <a:ea typeface="Aptos"/>
                <a:cs typeface="Aptos"/>
              </a:rPr>
              <a:t>ActiveAge TV</a:t>
            </a:r>
            <a:r>
              <a:rPr lang="en-US" sz="2000">
                <a:latin typeface="Gill Sans MT"/>
                <a:ea typeface="Aptos"/>
                <a:cs typeface="Aptos"/>
              </a:rPr>
              <a:t>, a Smart TV-based digital health intervention designed to promote safe and accessible physical activity among older adults.</a:t>
            </a:r>
          </a:p>
          <a:p>
            <a:r>
              <a:rPr lang="en-US" sz="2000" b="1">
                <a:latin typeface="Gill Sans MT"/>
                <a:ea typeface="Aptos"/>
                <a:cs typeface="Aptos"/>
              </a:rPr>
              <a:t>Target group:</a:t>
            </a:r>
            <a:r>
              <a:rPr lang="en-US" sz="2000">
                <a:latin typeface="Gill Sans MT"/>
                <a:ea typeface="Aptos"/>
                <a:cs typeface="Aptos"/>
              </a:rPr>
              <a:t> Adults aged 65+</a:t>
            </a:r>
            <a:br>
              <a:rPr lang="en-US" sz="2000">
                <a:latin typeface="Gill Sans MT"/>
                <a:ea typeface="Aptos"/>
                <a:cs typeface="Aptos"/>
              </a:rPr>
            </a:br>
            <a:r>
              <a:rPr lang="en-US" sz="2000" b="1">
                <a:latin typeface="Gill Sans MT"/>
                <a:ea typeface="Aptos"/>
                <a:cs typeface="Aptos"/>
              </a:rPr>
              <a:t>Setting:</a:t>
            </a:r>
            <a:r>
              <a:rPr lang="en-US" sz="2000">
                <a:latin typeface="Gill Sans MT"/>
                <a:ea typeface="Aptos"/>
                <a:cs typeface="Aptos"/>
              </a:rPr>
              <a:t> Home environment</a:t>
            </a:r>
            <a:br>
              <a:rPr lang="en-US" sz="2000">
                <a:latin typeface="Gill Sans MT"/>
                <a:ea typeface="Aptos"/>
                <a:cs typeface="Aptos"/>
              </a:rPr>
            </a:br>
            <a:r>
              <a:rPr lang="en-US" sz="2000" b="1">
                <a:latin typeface="Gill Sans MT"/>
                <a:ea typeface="Aptos"/>
                <a:cs typeface="Aptos"/>
              </a:rPr>
              <a:t>Technology:</a:t>
            </a:r>
            <a:r>
              <a:rPr lang="en-US" sz="2000">
                <a:latin typeface="Gill Sans MT"/>
                <a:ea typeface="Aptos"/>
                <a:cs typeface="Aptos"/>
              </a:rPr>
              <a:t> Smart TV health promotion application</a:t>
            </a:r>
          </a:p>
          <a:p>
            <a:pPr algn="ctr"/>
            <a:endParaRPr lang="en-US"/>
          </a:p>
        </p:txBody>
      </p:sp>
      <p:pic>
        <p:nvPicPr>
          <p:cNvPr id="9" name="Picture 8" descr="senior man sedentary lifestyle">
            <a:extLst>
              <a:ext uri="{FF2B5EF4-FFF2-40B4-BE49-F238E27FC236}">
                <a16:creationId xmlns:a16="http://schemas.microsoft.com/office/drawing/2014/main" id="{57B65A09-FBF8-B73A-9583-791A3D4A85BA}"/>
              </a:ext>
            </a:extLst>
          </p:cNvPr>
          <p:cNvPicPr>
            <a:picLocks noChangeAspect="1"/>
          </p:cNvPicPr>
          <p:nvPr/>
        </p:nvPicPr>
        <p:blipFill>
          <a:blip r:embed="rId4"/>
          <a:stretch>
            <a:fillRect/>
          </a:stretch>
        </p:blipFill>
        <p:spPr>
          <a:xfrm>
            <a:off x="7515225" y="2428875"/>
            <a:ext cx="4305300" cy="2876550"/>
          </a:xfrm>
          <a:prstGeom prst="rect">
            <a:avLst/>
          </a:prstGeom>
          <a:ln w="88900" cap="sq" cmpd="thickThin">
            <a:solidFill>
              <a:srgbClr val="000000"/>
            </a:solidFill>
            <a:prstDash val="solid"/>
            <a:miter lim="800000"/>
          </a:ln>
          <a:effectLst>
            <a:innerShdw blurRad="76200">
              <a:srgbClr val="000000"/>
            </a:innerShdw>
          </a:effectLst>
        </p:spPr>
      </p:pic>
      <p:sp>
        <p:nvSpPr>
          <p:cNvPr id="11" name="TextBox 10">
            <a:extLst>
              <a:ext uri="{FF2B5EF4-FFF2-40B4-BE49-F238E27FC236}">
                <a16:creationId xmlns:a16="http://schemas.microsoft.com/office/drawing/2014/main" id="{6258AAA1-B731-B213-F38F-40555D1322FD}"/>
              </a:ext>
            </a:extLst>
          </p:cNvPr>
          <p:cNvSpPr txBox="1"/>
          <p:nvPr/>
        </p:nvSpPr>
        <p:spPr>
          <a:xfrm>
            <a:off x="8296275" y="5562600"/>
            <a:ext cx="31146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103E"/>
                </a:solidFill>
              </a:rPr>
              <a:t>(</a:t>
            </a:r>
            <a:r>
              <a:rPr lang="en-US" err="1">
                <a:solidFill>
                  <a:srgbClr val="05103E"/>
                </a:solidFill>
              </a:rPr>
              <a:t>Taadmin</a:t>
            </a:r>
            <a:r>
              <a:rPr lang="en-US">
                <a:solidFill>
                  <a:srgbClr val="05103E"/>
                </a:solidFill>
              </a:rPr>
              <a:t> and </a:t>
            </a:r>
            <a:r>
              <a:rPr lang="en-US" err="1">
                <a:solidFill>
                  <a:srgbClr val="05103E"/>
                </a:solidFill>
              </a:rPr>
              <a:t>Taadmin</a:t>
            </a:r>
            <a:r>
              <a:rPr lang="en-US">
                <a:solidFill>
                  <a:srgbClr val="05103E"/>
                </a:solidFill>
              </a:rPr>
              <a:t>, 2017)</a:t>
            </a:r>
            <a:endParaRPr lang="en-US"/>
          </a:p>
        </p:txBody>
      </p:sp>
    </p:spTree>
    <p:extLst>
      <p:ext uri="{BB962C8B-B14F-4D97-AF65-F5344CB8AC3E}">
        <p14:creationId xmlns:p14="http://schemas.microsoft.com/office/powerpoint/2010/main" val="2449431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74CEFB2-4044-D64C-0A5C-BE307F7DB79B}"/>
              </a:ext>
            </a:extLst>
          </p:cNvPr>
          <p:cNvSpPr>
            <a:spLocks noGrp="1"/>
          </p:cNvSpPr>
          <p:nvPr>
            <p:ph sz="half" idx="1"/>
          </p:nvPr>
        </p:nvSpPr>
        <p:spPr>
          <a:xfrm>
            <a:off x="885720" y="1887279"/>
            <a:ext cx="4645152" cy="3910087"/>
          </a:xfrm>
        </p:spPr>
        <p:txBody>
          <a:bodyPr vert="horz" lIns="91440" tIns="45720" rIns="91440" bIns="45720" rtlCol="0" anchor="t">
            <a:noAutofit/>
          </a:bodyPr>
          <a:lstStyle/>
          <a:p>
            <a:r>
              <a:rPr lang="en-US" sz="1800" b="1">
                <a:ea typeface="+mn-lt"/>
                <a:cs typeface="+mn-lt"/>
              </a:rPr>
              <a:t>Technology: Smart TV Health Promotion Application</a:t>
            </a:r>
          </a:p>
          <a:p>
            <a:r>
              <a:rPr lang="en-US" sz="1800">
                <a:ea typeface="+mn-lt"/>
                <a:cs typeface="+mn-lt"/>
              </a:rPr>
              <a:t>Active Age TV will operate as a downloadable Smart TV application available on platforms such as:</a:t>
            </a:r>
          </a:p>
          <a:p>
            <a:r>
              <a:rPr lang="en-US" sz="1800">
                <a:ea typeface="+mn-lt"/>
                <a:cs typeface="+mn-lt"/>
              </a:rPr>
              <a:t>Android TV</a:t>
            </a:r>
          </a:p>
          <a:p>
            <a:r>
              <a:rPr lang="en-US" sz="1800">
                <a:ea typeface="+mn-lt"/>
                <a:cs typeface="+mn-lt"/>
              </a:rPr>
              <a:t>Amazon Fire TV</a:t>
            </a:r>
          </a:p>
          <a:p>
            <a:r>
              <a:rPr lang="en-US" sz="1800">
                <a:ea typeface="+mn-lt"/>
                <a:cs typeface="+mn-lt"/>
              </a:rPr>
              <a:t>Apple TV </a:t>
            </a:r>
          </a:p>
          <a:p>
            <a:r>
              <a:rPr lang="en-US" sz="1800">
                <a:ea typeface="+mn-lt"/>
                <a:cs typeface="+mn-lt"/>
              </a:rPr>
              <a:t>(App Store, 2023).</a:t>
            </a:r>
            <a:endParaRPr lang="en-US"/>
          </a:p>
        </p:txBody>
      </p:sp>
      <p:sp>
        <p:nvSpPr>
          <p:cNvPr id="3" name="Content Placeholder 2">
            <a:extLst>
              <a:ext uri="{FF2B5EF4-FFF2-40B4-BE49-F238E27FC236}">
                <a16:creationId xmlns:a16="http://schemas.microsoft.com/office/drawing/2014/main" id="{250D00F1-EDFA-EB80-29A4-D627BF1329C3}"/>
              </a:ext>
            </a:extLst>
          </p:cNvPr>
          <p:cNvSpPr>
            <a:spLocks noGrp="1"/>
          </p:cNvSpPr>
          <p:nvPr>
            <p:ph sz="half" idx="2"/>
          </p:nvPr>
        </p:nvSpPr>
        <p:spPr>
          <a:xfrm>
            <a:off x="6252508" y="1592733"/>
            <a:ext cx="5033192" cy="4508349"/>
          </a:xfrm>
        </p:spPr>
        <p:txBody>
          <a:bodyPr vert="horz" lIns="91440" tIns="45720" rIns="91440" bIns="45720" rtlCol="0" anchor="t">
            <a:noAutofit/>
          </a:bodyPr>
          <a:lstStyle/>
          <a:p>
            <a:r>
              <a:rPr lang="en-US" sz="1800" b="1">
                <a:ea typeface="+mn-lt"/>
                <a:cs typeface="+mn-lt"/>
              </a:rPr>
              <a:t>Key features:</a:t>
            </a:r>
          </a:p>
          <a:p>
            <a:r>
              <a:rPr lang="en-US" sz="1800">
                <a:ea typeface="+mn-lt"/>
                <a:cs typeface="+mn-lt"/>
              </a:rPr>
              <a:t>Interactive exercise tutorials/Challenges and goal setting.</a:t>
            </a:r>
          </a:p>
          <a:p>
            <a:r>
              <a:rPr lang="en-US" sz="1800">
                <a:ea typeface="+mn-lt"/>
                <a:cs typeface="+mn-lt"/>
              </a:rPr>
              <a:t>Step tracking integration (via wearable devices).</a:t>
            </a:r>
          </a:p>
          <a:p>
            <a:r>
              <a:rPr lang="en-US" sz="1800" err="1">
                <a:ea typeface="+mn-lt"/>
                <a:cs typeface="+mn-lt"/>
              </a:rPr>
              <a:t>Personalised</a:t>
            </a:r>
            <a:r>
              <a:rPr lang="en-US" sz="1800">
                <a:ea typeface="+mn-lt"/>
                <a:cs typeface="+mn-lt"/>
              </a:rPr>
              <a:t> activity recommendations.</a:t>
            </a:r>
          </a:p>
          <a:p>
            <a:r>
              <a:rPr lang="en-US" sz="1800">
                <a:ea typeface="+mn-lt"/>
                <a:cs typeface="+mn-lt"/>
              </a:rPr>
              <a:t>Community activity notifications (example walking, biking, swimming and fundraising).</a:t>
            </a:r>
          </a:p>
          <a:p>
            <a:r>
              <a:rPr lang="en-US" sz="1800">
                <a:ea typeface="+mn-lt"/>
                <a:cs typeface="+mn-lt"/>
              </a:rPr>
              <a:t>Smart TV technology is particularly suitable for older adults because it removes challenges associated with smartphone use and digital literacy (Seifert et al., 2019).</a:t>
            </a:r>
            <a:endParaRPr lang="en-US">
              <a:ea typeface="+mn-lt"/>
              <a:cs typeface="+mn-lt"/>
            </a:endParaRPr>
          </a:p>
        </p:txBody>
      </p:sp>
      <p:pic>
        <p:nvPicPr>
          <p:cNvPr id="6" name="Graphic 5" descr="Lightbulb icon">
            <a:extLst>
              <a:ext uri="{FF2B5EF4-FFF2-40B4-BE49-F238E27FC236}">
                <a16:creationId xmlns:a16="http://schemas.microsoft.com/office/drawing/2014/main" id="{E8E33616-0E43-B56A-4A8A-FD4312D231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167783" y="367672"/>
            <a:ext cx="1122450" cy="1122450"/>
          </a:xfrm>
          <a:prstGeom prst="rect">
            <a:avLst/>
          </a:prstGeom>
        </p:spPr>
      </p:pic>
      <p:pic>
        <p:nvPicPr>
          <p:cNvPr id="8" name="Picture 7" descr="A logo for a company&#10;&#10;AI-generated content may be incorrect.">
            <a:extLst>
              <a:ext uri="{FF2B5EF4-FFF2-40B4-BE49-F238E27FC236}">
                <a16:creationId xmlns:a16="http://schemas.microsoft.com/office/drawing/2014/main" id="{F46D11D8-F0E5-5A45-DD4D-53B45F597642}"/>
              </a:ext>
            </a:extLst>
          </p:cNvPr>
          <p:cNvPicPr>
            <a:picLocks noChangeAspect="1"/>
          </p:cNvPicPr>
          <p:nvPr/>
        </p:nvPicPr>
        <p:blipFill>
          <a:blip r:embed="rId4"/>
          <a:srcRect l="3075" t="28156" b="38965"/>
          <a:stretch>
            <a:fillRect/>
          </a:stretch>
        </p:blipFill>
        <p:spPr>
          <a:xfrm>
            <a:off x="1292395" y="467505"/>
            <a:ext cx="7683340" cy="931105"/>
          </a:xfrm>
          <a:prstGeom prst="rect">
            <a:avLst/>
          </a:prstGeom>
        </p:spPr>
      </p:pic>
      <p:pic>
        <p:nvPicPr>
          <p:cNvPr id="9" name="Picture 8" descr="Senior Smartwatch Manufacturer">
            <a:extLst>
              <a:ext uri="{FF2B5EF4-FFF2-40B4-BE49-F238E27FC236}">
                <a16:creationId xmlns:a16="http://schemas.microsoft.com/office/drawing/2014/main" id="{772761A3-A585-7E0F-42FC-141F94DFF23F}"/>
              </a:ext>
            </a:extLst>
          </p:cNvPr>
          <p:cNvPicPr>
            <a:picLocks noChangeAspect="1"/>
          </p:cNvPicPr>
          <p:nvPr/>
        </p:nvPicPr>
        <p:blipFill>
          <a:blip r:embed="rId5"/>
          <a:stretch>
            <a:fillRect/>
          </a:stretch>
        </p:blipFill>
        <p:spPr>
          <a:xfrm>
            <a:off x="4328698" y="4764916"/>
            <a:ext cx="1027735" cy="10166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descr="How to Add and Manage Apps on a Smart TV">
            <a:extLst>
              <a:ext uri="{FF2B5EF4-FFF2-40B4-BE49-F238E27FC236}">
                <a16:creationId xmlns:a16="http://schemas.microsoft.com/office/drawing/2014/main" id="{4EA72B30-E8CA-66BB-B8C1-84DB8D486C4C}"/>
              </a:ext>
            </a:extLst>
          </p:cNvPr>
          <p:cNvPicPr>
            <a:picLocks noChangeAspect="1"/>
          </p:cNvPicPr>
          <p:nvPr/>
        </p:nvPicPr>
        <p:blipFill>
          <a:blip r:embed="rId6"/>
          <a:stretch>
            <a:fillRect/>
          </a:stretch>
        </p:blipFill>
        <p:spPr>
          <a:xfrm>
            <a:off x="2937428" y="3576912"/>
            <a:ext cx="1899757" cy="96313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933751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EA5111B-DF31-6D52-09AC-0B5EDBE3C2F5}"/>
              </a:ext>
            </a:extLst>
          </p:cNvPr>
          <p:cNvSpPr>
            <a:spLocks noGrp="1"/>
          </p:cNvSpPr>
          <p:nvPr>
            <p:ph sz="half" idx="1"/>
          </p:nvPr>
        </p:nvSpPr>
        <p:spPr>
          <a:xfrm>
            <a:off x="790435" y="1529950"/>
            <a:ext cx="5286347" cy="4768156"/>
          </a:xfrm>
        </p:spPr>
        <p:txBody>
          <a:bodyPr vert="horz" lIns="91440" tIns="45720" rIns="91440" bIns="45720" rtlCol="0" anchor="t">
            <a:noAutofit/>
          </a:bodyPr>
          <a:lstStyle/>
          <a:p>
            <a:r>
              <a:rPr lang="en-US" sz="1800" b="1">
                <a:latin typeface="Gill Sans MT"/>
              </a:rPr>
              <a:t>Aim</a:t>
            </a:r>
          </a:p>
          <a:p>
            <a:r>
              <a:rPr lang="en-US" sz="1800">
                <a:latin typeface="Gill Sans MT"/>
              </a:rPr>
              <a:t>To increase physical activity among adults aged 65+ using an easy-to-access Smart TV health promotion platform.</a:t>
            </a:r>
          </a:p>
          <a:p>
            <a:r>
              <a:rPr lang="en-US" sz="1800">
                <a:latin typeface="Gill Sans MT"/>
              </a:rPr>
              <a:t>Content of Intervention</a:t>
            </a:r>
          </a:p>
          <a:p>
            <a:r>
              <a:rPr lang="en-US" sz="1800">
                <a:latin typeface="Gill Sans MT"/>
              </a:rPr>
              <a:t>Active Age TV will provide:</a:t>
            </a:r>
          </a:p>
          <a:p>
            <a:r>
              <a:rPr lang="en-US" sz="1800">
                <a:latin typeface="Gill Sans MT"/>
              </a:rPr>
              <a:t>Guided low-impact exercise videos</a:t>
            </a:r>
          </a:p>
          <a:p>
            <a:r>
              <a:rPr lang="en-US" sz="1800">
                <a:latin typeface="Gill Sans MT"/>
              </a:rPr>
              <a:t> Daily movement reminders</a:t>
            </a:r>
          </a:p>
          <a:p>
            <a:r>
              <a:rPr lang="en-US" sz="1800">
                <a:latin typeface="Gill Sans MT"/>
              </a:rPr>
              <a:t> Fall-prevention exercise programs</a:t>
            </a:r>
          </a:p>
          <a:p>
            <a:r>
              <a:rPr lang="en-US" sz="1800">
                <a:latin typeface="Gill Sans MT"/>
              </a:rPr>
              <a:t> GP-approved physical activity plans (National Institute of Care and Excellence, 2025).</a:t>
            </a:r>
          </a:p>
          <a:p>
            <a:endParaRPr lang="en-US"/>
          </a:p>
        </p:txBody>
      </p:sp>
      <p:sp>
        <p:nvSpPr>
          <p:cNvPr id="3" name="Content Placeholder 2">
            <a:extLst>
              <a:ext uri="{FF2B5EF4-FFF2-40B4-BE49-F238E27FC236}">
                <a16:creationId xmlns:a16="http://schemas.microsoft.com/office/drawing/2014/main" id="{21763BF1-ED51-C771-ED53-48D557177A50}"/>
              </a:ext>
            </a:extLst>
          </p:cNvPr>
          <p:cNvSpPr>
            <a:spLocks noGrp="1"/>
          </p:cNvSpPr>
          <p:nvPr>
            <p:ph sz="half" idx="2"/>
          </p:nvPr>
        </p:nvSpPr>
        <p:spPr>
          <a:xfrm>
            <a:off x="6258679" y="2168318"/>
            <a:ext cx="4645152" cy="3896861"/>
          </a:xfrm>
        </p:spPr>
        <p:txBody>
          <a:bodyPr vert="horz" lIns="91440" tIns="45720" rIns="91440" bIns="45720" rtlCol="0" anchor="t">
            <a:noAutofit/>
          </a:bodyPr>
          <a:lstStyle/>
          <a:p>
            <a:r>
              <a:rPr lang="en-US" sz="1800">
                <a:latin typeface="Gill Sans MT"/>
              </a:rPr>
              <a:t>Features include:</a:t>
            </a:r>
          </a:p>
          <a:p>
            <a:r>
              <a:rPr lang="en-US" sz="1800">
                <a:latin typeface="Gill Sans MT"/>
              </a:rPr>
              <a:t> Large text and simple navigation</a:t>
            </a:r>
          </a:p>
          <a:p>
            <a:r>
              <a:rPr lang="en-US" sz="1800">
                <a:latin typeface="Gill Sans MT"/>
              </a:rPr>
              <a:t>Voice control compatibility</a:t>
            </a:r>
          </a:p>
          <a:p>
            <a:r>
              <a:rPr lang="en-US" sz="1800">
                <a:latin typeface="Gill Sans MT"/>
              </a:rPr>
              <a:t> Remote control navigation</a:t>
            </a:r>
          </a:p>
          <a:p>
            <a:r>
              <a:rPr lang="en-US" sz="1800">
                <a:latin typeface="Gill Sans MT"/>
              </a:rPr>
              <a:t> Links to local walking groups</a:t>
            </a:r>
          </a:p>
          <a:p>
            <a:r>
              <a:rPr lang="en-US" sz="1800">
                <a:latin typeface="Gill Sans MT"/>
              </a:rPr>
              <a:t>This digital intervention encourages sustainable </a:t>
            </a:r>
            <a:r>
              <a:rPr lang="en-US" sz="1800" err="1">
                <a:latin typeface="Gill Sans MT"/>
              </a:rPr>
              <a:t>behaviour</a:t>
            </a:r>
            <a:r>
              <a:rPr lang="en-US" sz="1800">
                <a:latin typeface="Gill Sans MT"/>
              </a:rPr>
              <a:t> change through accessible home-based physical activity </a:t>
            </a:r>
            <a:r>
              <a:rPr lang="en-US" sz="1800" err="1">
                <a:latin typeface="Gill Sans MT"/>
              </a:rPr>
              <a:t>programmes</a:t>
            </a:r>
            <a:r>
              <a:rPr lang="en-US" sz="1800">
                <a:latin typeface="Gill Sans MT"/>
              </a:rPr>
              <a:t>.</a:t>
            </a:r>
          </a:p>
          <a:p>
            <a:endParaRPr lang="en-US"/>
          </a:p>
        </p:txBody>
      </p:sp>
      <p:sp>
        <p:nvSpPr>
          <p:cNvPr id="4" name="Title 3">
            <a:extLst>
              <a:ext uri="{FF2B5EF4-FFF2-40B4-BE49-F238E27FC236}">
                <a16:creationId xmlns:a16="http://schemas.microsoft.com/office/drawing/2014/main" id="{05A7C4F9-4A25-87E5-9917-7DAEC1CCFC5F}"/>
              </a:ext>
            </a:extLst>
          </p:cNvPr>
          <p:cNvSpPr>
            <a:spLocks noGrp="1"/>
          </p:cNvSpPr>
          <p:nvPr>
            <p:ph type="title"/>
          </p:nvPr>
        </p:nvSpPr>
        <p:spPr>
          <a:xfrm>
            <a:off x="1294363" y="804519"/>
            <a:ext cx="9593983" cy="742577"/>
          </a:xfrm>
        </p:spPr>
        <p:txBody>
          <a:bodyPr>
            <a:normAutofit/>
          </a:bodyPr>
          <a:lstStyle/>
          <a:p>
            <a:r>
              <a:rPr lang="en-US">
                <a:latin typeface="Gill Sans MT"/>
                <a:ea typeface="Calibri"/>
                <a:cs typeface="Calibri"/>
              </a:rPr>
              <a:t>Aim and Content of the Active age tv</a:t>
            </a:r>
          </a:p>
        </p:txBody>
      </p:sp>
      <p:pic>
        <p:nvPicPr>
          <p:cNvPr id="6" name="Graphic 5" descr="Gears icon">
            <a:extLst>
              <a:ext uri="{FF2B5EF4-FFF2-40B4-BE49-F238E27FC236}">
                <a16:creationId xmlns:a16="http://schemas.microsoft.com/office/drawing/2014/main" id="{4D187493-3263-3112-1045-9D410B7A8D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16904" y="243287"/>
            <a:ext cx="1122450" cy="1122450"/>
          </a:xfrm>
          <a:prstGeom prst="rect">
            <a:avLst/>
          </a:prstGeom>
        </p:spPr>
      </p:pic>
    </p:spTree>
    <p:extLst>
      <p:ext uri="{BB962C8B-B14F-4D97-AF65-F5344CB8AC3E}">
        <p14:creationId xmlns:p14="http://schemas.microsoft.com/office/powerpoint/2010/main" val="2933206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986B87E-83DC-455A-94FE-389658903147}"/>
              </a:ext>
            </a:extLst>
          </p:cNvPr>
          <p:cNvSpPr>
            <a:spLocks noGrp="1"/>
          </p:cNvSpPr>
          <p:nvPr>
            <p:ph type="body" sz="half" idx="2"/>
          </p:nvPr>
        </p:nvSpPr>
        <p:spPr/>
        <p:txBody>
          <a:bodyPr vert="horz" lIns="91440" tIns="45720" rIns="91440" bIns="45720" rtlCol="0" anchor="t">
            <a:normAutofit/>
          </a:bodyPr>
          <a:lstStyle/>
          <a:p>
            <a:r>
              <a:rPr lang="en-US" sz="2800"/>
              <a:t>Group Member 1</a:t>
            </a:r>
          </a:p>
          <a:p>
            <a:r>
              <a:rPr lang="en-US" sz="2800"/>
              <a:t>Razia Begum</a:t>
            </a:r>
            <a:br>
              <a:rPr lang="en-US" sz="2800"/>
            </a:br>
            <a:r>
              <a:rPr lang="en-US" sz="2800"/>
              <a:t> 2217307</a:t>
            </a:r>
            <a:endParaRPr lang="en-US"/>
          </a:p>
          <a:p>
            <a:endParaRPr lang="en-US"/>
          </a:p>
          <a:p>
            <a:endParaRPr lang="en-US"/>
          </a:p>
        </p:txBody>
      </p:sp>
      <p:sp>
        <p:nvSpPr>
          <p:cNvPr id="2" name="TextBox 1">
            <a:extLst>
              <a:ext uri="{FF2B5EF4-FFF2-40B4-BE49-F238E27FC236}">
                <a16:creationId xmlns:a16="http://schemas.microsoft.com/office/drawing/2014/main" id="{E297F33D-FEEA-F39E-BAF7-E40F3642B8B8}"/>
              </a:ext>
            </a:extLst>
          </p:cNvPr>
          <p:cNvSpPr txBox="1"/>
          <p:nvPr/>
        </p:nvSpPr>
        <p:spPr>
          <a:xfrm>
            <a:off x="1400175" y="800100"/>
            <a:ext cx="6096000"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cap="all" baseline="0">
                <a:latin typeface="Gill Sans MT"/>
              </a:rPr>
              <a:t>Part </a:t>
            </a:r>
            <a:r>
              <a:rPr lang="en-GB" sz="3200" cap="all">
                <a:latin typeface="Gill Sans MT"/>
              </a:rPr>
              <a:t>1</a:t>
            </a:r>
            <a:r>
              <a:rPr lang="en-GB" sz="3200" cap="all" baseline="0">
                <a:latin typeface="Gill Sans MT"/>
              </a:rPr>
              <a:t>: justification</a:t>
            </a:r>
            <a:r>
              <a:rPr lang="en-US" b="1" i="1"/>
              <a:t>     </a:t>
            </a:r>
            <a:r>
              <a:rPr lang="en-GB"/>
              <a:t> </a:t>
            </a:r>
          </a:p>
          <a:p>
            <a:endParaRPr lang="en-US" sz="3200"/>
          </a:p>
          <a:p>
            <a:pPr algn="ctr"/>
            <a:endParaRPr lang="en-US"/>
          </a:p>
        </p:txBody>
      </p:sp>
      <p:pic>
        <p:nvPicPr>
          <p:cNvPr id="3" name="Picture 2" descr="Reducing Sedentary Behaviour in Older ...">
            <a:extLst>
              <a:ext uri="{FF2B5EF4-FFF2-40B4-BE49-F238E27FC236}">
                <a16:creationId xmlns:a16="http://schemas.microsoft.com/office/drawing/2014/main" id="{4922B62D-2644-7881-E2DA-72EE539A8158}"/>
              </a:ext>
            </a:extLst>
          </p:cNvPr>
          <p:cNvPicPr>
            <a:picLocks noChangeAspect="1"/>
          </p:cNvPicPr>
          <p:nvPr/>
        </p:nvPicPr>
        <p:blipFill>
          <a:blip r:embed="rId2"/>
          <a:stretch>
            <a:fillRect/>
          </a:stretch>
        </p:blipFill>
        <p:spPr>
          <a:xfrm>
            <a:off x="5571560" y="1981282"/>
            <a:ext cx="4962202" cy="285669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64098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0A18D0-7428-9360-D012-F77162E84BD8}"/>
              </a:ext>
            </a:extLst>
          </p:cNvPr>
          <p:cNvSpPr>
            <a:spLocks noGrp="1"/>
          </p:cNvSpPr>
          <p:nvPr>
            <p:ph sz="half" idx="1"/>
          </p:nvPr>
        </p:nvSpPr>
        <p:spPr>
          <a:xfrm>
            <a:off x="204997" y="1715804"/>
            <a:ext cx="8092735" cy="4340693"/>
          </a:xfrm>
        </p:spPr>
        <p:txBody>
          <a:bodyPr vert="horz" lIns="91440" tIns="45720" rIns="91440" bIns="45720" rtlCol="0" anchor="t">
            <a:noAutofit/>
          </a:bodyPr>
          <a:lstStyle/>
          <a:p>
            <a:pPr>
              <a:lnSpc>
                <a:spcPct val="110000"/>
              </a:lnSpc>
            </a:pPr>
            <a:r>
              <a:rPr lang="en-US">
                <a:ea typeface="+mn-lt"/>
                <a:cs typeface="+mn-lt"/>
              </a:rPr>
              <a:t>Physical inactivity is </a:t>
            </a:r>
            <a:r>
              <a:rPr lang="en-US" err="1">
                <a:ea typeface="+mn-lt"/>
                <a:cs typeface="+mn-lt"/>
              </a:rPr>
              <a:t>recognised</a:t>
            </a:r>
            <a:r>
              <a:rPr lang="en-US">
                <a:ea typeface="+mn-lt"/>
                <a:cs typeface="+mn-lt"/>
              </a:rPr>
              <a:t> globally as a major modifiable risk factor for morbidity and premature mortality (WHO, 2022).</a:t>
            </a:r>
            <a:endParaRPr lang="en-US">
              <a:latin typeface="Gill Sans MT"/>
              <a:ea typeface="Calibri"/>
              <a:cs typeface="Calibri"/>
            </a:endParaRPr>
          </a:p>
          <a:p>
            <a:pPr>
              <a:lnSpc>
                <a:spcPct val="110000"/>
              </a:lnSpc>
            </a:pPr>
            <a:r>
              <a:rPr lang="en-US">
                <a:latin typeface="Gill Sans MT"/>
                <a:ea typeface="Calibri"/>
                <a:cs typeface="Calibri"/>
              </a:rPr>
              <a:t>Contributes to -5 million deaths globally per year (WHO, 2022)</a:t>
            </a:r>
          </a:p>
          <a:p>
            <a:pPr>
              <a:lnSpc>
                <a:spcPct val="110000"/>
              </a:lnSpc>
            </a:pPr>
            <a:r>
              <a:rPr lang="en-US">
                <a:latin typeface="Gill Sans MT"/>
                <a:ea typeface="Calibri"/>
                <a:cs typeface="Calibri"/>
              </a:rPr>
              <a:t>Adults aged 65+in the UK</a:t>
            </a:r>
            <a:r>
              <a:rPr lang="en-US">
                <a:ea typeface="Calibri"/>
                <a:cs typeface="Calibri"/>
              </a:rPr>
              <a:t> </a:t>
            </a:r>
            <a:r>
              <a:rPr lang="en-US">
                <a:ea typeface="+mn-lt"/>
                <a:cs typeface="+mn-lt"/>
              </a:rPr>
              <a:t>remain the least active population group, sharply increasing their vulnerability to long-term conditions and functional decline (NHS Digital, 2023).</a:t>
            </a:r>
            <a:endParaRPr lang="en-US">
              <a:latin typeface="Gill Sans MT"/>
              <a:ea typeface="Calibri"/>
              <a:cs typeface="Calibri"/>
            </a:endParaRPr>
          </a:p>
          <a:p>
            <a:pPr>
              <a:lnSpc>
                <a:spcPct val="110000"/>
              </a:lnSpc>
            </a:pPr>
            <a:r>
              <a:rPr lang="en-US">
                <a:ea typeface="+mn-lt"/>
                <a:cs typeface="+mn-lt"/>
              </a:rPr>
              <a:t>Low activity levels accelerate frailty, loss of independence, and chronic disease progression, reducing quality of life and increasing demand for health and social care (Hallal et al., 2012).</a:t>
            </a:r>
            <a:endParaRPr lang="en-US">
              <a:latin typeface="Gill Sans MT"/>
              <a:ea typeface="Calibri"/>
              <a:cs typeface="Calibri"/>
            </a:endParaRPr>
          </a:p>
          <a:p>
            <a:pPr>
              <a:lnSpc>
                <a:spcPct val="110000"/>
              </a:lnSpc>
            </a:pPr>
            <a:r>
              <a:rPr lang="en-US">
                <a:latin typeface="Gill Sans MT"/>
                <a:ea typeface="Calibri"/>
                <a:cs typeface="Calibri"/>
              </a:rPr>
              <a:t>Despite public health campaigns, inactivity remains high, suggesting existing interventions may not fully meet the needs of older adults.</a:t>
            </a:r>
            <a:endParaRPr lang="en-US">
              <a:ea typeface="Calibri"/>
              <a:cs typeface="Calibri"/>
            </a:endParaRPr>
          </a:p>
        </p:txBody>
      </p:sp>
      <p:pic>
        <p:nvPicPr>
          <p:cNvPr id="4" name="Picture 3" descr="A blue rectangle with a person sitting in a chair&#10;&#10;AI-generated content may be incorrect.">
            <a:extLst>
              <a:ext uri="{FF2B5EF4-FFF2-40B4-BE49-F238E27FC236}">
                <a16:creationId xmlns:a16="http://schemas.microsoft.com/office/drawing/2014/main" id="{5DCDE425-7F50-DCE9-0D2A-4B8C74FC9444}"/>
              </a:ext>
            </a:extLst>
          </p:cNvPr>
          <p:cNvPicPr>
            <a:picLocks noChangeAspect="1"/>
          </p:cNvPicPr>
          <p:nvPr/>
        </p:nvPicPr>
        <p:blipFill>
          <a:blip r:embed="rId2"/>
          <a:stretch>
            <a:fillRect/>
          </a:stretch>
        </p:blipFill>
        <p:spPr>
          <a:xfrm>
            <a:off x="8296201" y="2000656"/>
            <a:ext cx="3489224" cy="307989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itle 2">
            <a:extLst>
              <a:ext uri="{FF2B5EF4-FFF2-40B4-BE49-F238E27FC236}">
                <a16:creationId xmlns:a16="http://schemas.microsoft.com/office/drawing/2014/main" id="{5C150A38-AEF9-34AD-3452-3B24BC240A9C}"/>
              </a:ext>
            </a:extLst>
          </p:cNvPr>
          <p:cNvSpPr>
            <a:spLocks noGrp="1"/>
          </p:cNvSpPr>
          <p:nvPr>
            <p:ph type="title"/>
          </p:nvPr>
        </p:nvSpPr>
        <p:spPr>
          <a:xfrm>
            <a:off x="1294363" y="804519"/>
            <a:ext cx="9603275" cy="658943"/>
          </a:xfrm>
        </p:spPr>
        <p:txBody>
          <a:bodyPr anchor="t">
            <a:normAutofit/>
          </a:bodyPr>
          <a:lstStyle/>
          <a:p>
            <a:r>
              <a:rPr lang="en-US"/>
              <a:t>Public Health Problem</a:t>
            </a:r>
          </a:p>
        </p:txBody>
      </p:sp>
      <p:sp>
        <p:nvSpPr>
          <p:cNvPr id="5" name="TextBox 4">
            <a:extLst>
              <a:ext uri="{FF2B5EF4-FFF2-40B4-BE49-F238E27FC236}">
                <a16:creationId xmlns:a16="http://schemas.microsoft.com/office/drawing/2014/main" id="{E7E247A2-116B-668B-5E0A-C20DE264FCEE}"/>
              </a:ext>
            </a:extLst>
          </p:cNvPr>
          <p:cNvSpPr txBox="1"/>
          <p:nvPr/>
        </p:nvSpPr>
        <p:spPr>
          <a:xfrm>
            <a:off x="9590050" y="5445513"/>
            <a:ext cx="21559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 ( Age UK, 2022)</a:t>
            </a:r>
          </a:p>
        </p:txBody>
      </p:sp>
    </p:spTree>
    <p:extLst>
      <p:ext uri="{BB962C8B-B14F-4D97-AF65-F5344CB8AC3E}">
        <p14:creationId xmlns:p14="http://schemas.microsoft.com/office/powerpoint/2010/main" val="2293132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CE1815-7A57-B2CA-60B9-5C0E390AB280}"/>
              </a:ext>
            </a:extLst>
          </p:cNvPr>
          <p:cNvPicPr>
            <a:picLocks noChangeAspect="1"/>
          </p:cNvPicPr>
          <p:nvPr/>
        </p:nvPicPr>
        <p:blipFill>
          <a:blip r:embed="rId2"/>
          <a:stretch>
            <a:fillRect/>
          </a:stretch>
        </p:blipFill>
        <p:spPr>
          <a:xfrm>
            <a:off x="9866811" y="2092319"/>
            <a:ext cx="2135510" cy="315328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Content Placeholder 1">
            <a:extLst>
              <a:ext uri="{FF2B5EF4-FFF2-40B4-BE49-F238E27FC236}">
                <a16:creationId xmlns:a16="http://schemas.microsoft.com/office/drawing/2014/main" id="{4876EB24-BD9D-9CA3-C17E-7A63FBD2D5E4}"/>
              </a:ext>
            </a:extLst>
          </p:cNvPr>
          <p:cNvSpPr>
            <a:spLocks noGrp="1"/>
          </p:cNvSpPr>
          <p:nvPr>
            <p:ph type="body" sz="half" idx="2"/>
          </p:nvPr>
        </p:nvSpPr>
        <p:spPr>
          <a:xfrm>
            <a:off x="2499" y="1524154"/>
            <a:ext cx="9577112" cy="4692344"/>
          </a:xfrm>
        </p:spPr>
        <p:txBody>
          <a:bodyPr vert="horz" lIns="91440" tIns="45720" rIns="91440" bIns="45720" rtlCol="0" anchor="t">
            <a:noAutofit/>
          </a:bodyPr>
          <a:lstStyle/>
          <a:p>
            <a:pPr marL="0" indent="0">
              <a:lnSpc>
                <a:spcPct val="110000"/>
              </a:lnSpc>
              <a:buNone/>
            </a:pPr>
            <a:r>
              <a:rPr lang="en-US" sz="1800">
                <a:latin typeface="Gill Sans MT"/>
                <a:ea typeface="Calibri"/>
                <a:cs typeface="Calibri"/>
              </a:rPr>
              <a:t>The UK Chief Medical Officers recommend that adults achieve at least 150 minutes of moderate activity per week, or 75 minutes of vigorous activity (Office for Health Improvement and Disparities, 2022).</a:t>
            </a:r>
          </a:p>
          <a:p>
            <a:pPr marL="285750" indent="-285750">
              <a:lnSpc>
                <a:spcPct val="110000"/>
              </a:lnSpc>
              <a:buFont typeface="Wingdings" panose="020B0604020202020204" pitchFamily="34" charset="0"/>
              <a:buChar char="§"/>
            </a:pPr>
            <a:r>
              <a:rPr lang="en-US" sz="1800">
                <a:latin typeface="Gill Sans MT"/>
                <a:ea typeface="Calibri"/>
                <a:cs typeface="Calibri"/>
              </a:rPr>
              <a:t>However, 34% of adults aged 65 and over are classified as physically inactive (Sport England, 2023).</a:t>
            </a:r>
          </a:p>
          <a:p>
            <a:pPr marL="285750" indent="-285750">
              <a:lnSpc>
                <a:spcPct val="110000"/>
              </a:lnSpc>
              <a:buFont typeface="Wingdings" panose="020B0604020202020204" pitchFamily="34" charset="0"/>
              <a:buChar char="§"/>
            </a:pPr>
            <a:r>
              <a:rPr lang="en-US" sz="1800">
                <a:latin typeface="Gill Sans MT"/>
                <a:ea typeface="Calibri"/>
                <a:cs typeface="Calibri"/>
              </a:rPr>
              <a:t>Approximately 1 in 4 older adults complete less than 30 minutes of physical activity per week</a:t>
            </a:r>
          </a:p>
          <a:p>
            <a:pPr>
              <a:lnSpc>
                <a:spcPct val="110000"/>
              </a:lnSpc>
            </a:pPr>
            <a:r>
              <a:rPr lang="en-US" sz="1800">
                <a:latin typeface="Gill Sans MT"/>
                <a:ea typeface="Calibri"/>
                <a:cs typeface="Calibri"/>
              </a:rPr>
              <a:t>     (</a:t>
            </a:r>
            <a:r>
              <a:rPr lang="en-US" sz="1800">
                <a:ea typeface="+mn-lt"/>
                <a:cs typeface="+mn-lt"/>
              </a:rPr>
              <a:t> NHS Digital, 2023).</a:t>
            </a:r>
            <a:endParaRPr lang="en-US"/>
          </a:p>
          <a:p>
            <a:pPr marL="285750" indent="-285750">
              <a:lnSpc>
                <a:spcPct val="110000"/>
              </a:lnSpc>
              <a:buFont typeface="Wingdings" panose="020B0604020202020204" pitchFamily="34" charset="0"/>
              <a:buChar char="§"/>
            </a:pPr>
            <a:r>
              <a:rPr lang="en-US" sz="1800">
                <a:latin typeface="Gill Sans MT"/>
                <a:ea typeface="Calibri"/>
                <a:cs typeface="Calibri"/>
              </a:rPr>
              <a:t> Physical inactivity is estimated to contribute to 1 in 6 deaths in the UK (Office</a:t>
            </a:r>
            <a:r>
              <a:rPr lang="en-US" sz="1800">
                <a:ea typeface="+mn-lt"/>
                <a:cs typeface="+mn-lt"/>
              </a:rPr>
              <a:t> for National Statistics, 2022).</a:t>
            </a:r>
          </a:p>
          <a:p>
            <a:pPr marL="285750" indent="-285750">
              <a:lnSpc>
                <a:spcPct val="110000"/>
              </a:lnSpc>
              <a:buFont typeface="Wingdings" panose="020B0604020202020204" pitchFamily="34" charset="0"/>
              <a:buChar char="§"/>
            </a:pPr>
            <a:r>
              <a:rPr lang="en-US" sz="1800">
                <a:latin typeface="Gill Sans MT"/>
                <a:ea typeface="Calibri"/>
                <a:cs typeface="Calibri"/>
              </a:rPr>
              <a:t> Research also suggests older women are more likely to be inactive than men, indicating gender inequalities in physical activity participation.</a:t>
            </a:r>
          </a:p>
          <a:p>
            <a:pPr>
              <a:lnSpc>
                <a:spcPct val="110000"/>
              </a:lnSpc>
            </a:pPr>
            <a:r>
              <a:rPr lang="en-US" sz="1800">
                <a:latin typeface="Gill Sans MT"/>
                <a:ea typeface="Calibri"/>
                <a:cs typeface="Calibri"/>
              </a:rPr>
              <a:t>Despite clear national guidelines promoting regular physical activity, these statistics indicate that existing health promotion strategies may not sufficiently engage older adults, highlighting the need for more accessible and targeted interventions.</a:t>
            </a:r>
          </a:p>
          <a:p>
            <a:pPr>
              <a:lnSpc>
                <a:spcPct val="110000"/>
              </a:lnSpc>
            </a:pPr>
            <a:endParaRPr lang="en-US" sz="1000"/>
          </a:p>
        </p:txBody>
      </p:sp>
      <p:sp>
        <p:nvSpPr>
          <p:cNvPr id="3" name="Title 2">
            <a:extLst>
              <a:ext uri="{FF2B5EF4-FFF2-40B4-BE49-F238E27FC236}">
                <a16:creationId xmlns:a16="http://schemas.microsoft.com/office/drawing/2014/main" id="{43E17726-DEFA-AFCE-1F07-13561F31BFEF}"/>
              </a:ext>
            </a:extLst>
          </p:cNvPr>
          <p:cNvSpPr>
            <a:spLocks noGrp="1"/>
          </p:cNvSpPr>
          <p:nvPr>
            <p:ph type="title"/>
          </p:nvPr>
        </p:nvSpPr>
        <p:spPr>
          <a:xfrm>
            <a:off x="1294363" y="868913"/>
            <a:ext cx="8057811" cy="652137"/>
          </a:xfrm>
        </p:spPr>
        <p:txBody>
          <a:bodyPr anchor="t">
            <a:normAutofit/>
          </a:bodyPr>
          <a:lstStyle/>
          <a:p>
            <a:r>
              <a:rPr lang="en-US" b="1"/>
              <a:t> </a:t>
            </a:r>
            <a:r>
              <a:rPr lang="en-US"/>
              <a:t>UK Statistics</a:t>
            </a:r>
          </a:p>
        </p:txBody>
      </p:sp>
      <p:sp>
        <p:nvSpPr>
          <p:cNvPr id="5" name="TextBox 4">
            <a:extLst>
              <a:ext uri="{FF2B5EF4-FFF2-40B4-BE49-F238E27FC236}">
                <a16:creationId xmlns:a16="http://schemas.microsoft.com/office/drawing/2014/main" id="{F6CDA6BE-F779-8680-C270-342968A185EC}"/>
              </a:ext>
            </a:extLst>
          </p:cNvPr>
          <p:cNvSpPr txBox="1"/>
          <p:nvPr/>
        </p:nvSpPr>
        <p:spPr>
          <a:xfrm>
            <a:off x="10060573" y="5767614"/>
            <a:ext cx="16448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(Admin, 2023)</a:t>
            </a:r>
            <a:endParaRPr lang="en-US" sz="1400">
              <a:latin typeface="Calibri"/>
              <a:ea typeface="Calibri"/>
              <a:cs typeface="Calibri"/>
            </a:endParaRPr>
          </a:p>
        </p:txBody>
      </p:sp>
    </p:spTree>
    <p:extLst>
      <p:ext uri="{BB962C8B-B14F-4D97-AF65-F5344CB8AC3E}">
        <p14:creationId xmlns:p14="http://schemas.microsoft.com/office/powerpoint/2010/main" val="989001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2513171-8B74-B6E4-9CCB-72B39EA6219F}"/>
              </a:ext>
            </a:extLst>
          </p:cNvPr>
          <p:cNvSpPr>
            <a:spLocks noGrp="1"/>
          </p:cNvSpPr>
          <p:nvPr>
            <p:ph sz="half" idx="1"/>
          </p:nvPr>
        </p:nvSpPr>
        <p:spPr>
          <a:xfrm>
            <a:off x="605366" y="1588743"/>
            <a:ext cx="7135067" cy="4312496"/>
          </a:xfrm>
        </p:spPr>
        <p:txBody>
          <a:bodyPr vert="horz" lIns="91440" tIns="45720" rIns="91440" bIns="45720" rtlCol="0" anchor="t">
            <a:noAutofit/>
          </a:bodyPr>
          <a:lstStyle/>
          <a:p>
            <a:pPr marL="0" indent="0">
              <a:buNone/>
            </a:pPr>
            <a:r>
              <a:rPr lang="en-US">
                <a:latin typeface="Gill Sans MT"/>
                <a:ea typeface="Calibri"/>
                <a:cs typeface="Calibri"/>
              </a:rPr>
              <a:t> </a:t>
            </a:r>
          </a:p>
          <a:p>
            <a:endParaRPr lang="en-US"/>
          </a:p>
        </p:txBody>
      </p:sp>
      <p:pic>
        <p:nvPicPr>
          <p:cNvPr id="5" name="Content Placeholder 4" descr="aging population">
            <a:extLst>
              <a:ext uri="{FF2B5EF4-FFF2-40B4-BE49-F238E27FC236}">
                <a16:creationId xmlns:a16="http://schemas.microsoft.com/office/drawing/2014/main" id="{35E851B1-8417-C874-18F7-1D4DE38D78C3}"/>
              </a:ext>
            </a:extLst>
          </p:cNvPr>
          <p:cNvPicPr>
            <a:picLocks noGrp="1" noChangeAspect="1"/>
          </p:cNvPicPr>
          <p:nvPr>
            <p:ph sz="half" idx="2"/>
          </p:nvPr>
        </p:nvPicPr>
        <p:blipFill>
          <a:blip r:embed="rId2"/>
          <a:stretch>
            <a:fillRect/>
          </a:stretch>
        </p:blipFill>
        <p:spPr>
          <a:xfrm>
            <a:off x="8517417" y="2022646"/>
            <a:ext cx="3358126" cy="30505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itle 3">
            <a:extLst>
              <a:ext uri="{FF2B5EF4-FFF2-40B4-BE49-F238E27FC236}">
                <a16:creationId xmlns:a16="http://schemas.microsoft.com/office/drawing/2014/main" id="{60891C51-4ADE-FF69-99F7-B06F98AA70BC}"/>
              </a:ext>
            </a:extLst>
          </p:cNvPr>
          <p:cNvSpPr>
            <a:spLocks noGrp="1"/>
          </p:cNvSpPr>
          <p:nvPr>
            <p:ph type="title"/>
          </p:nvPr>
        </p:nvSpPr>
        <p:spPr>
          <a:xfrm>
            <a:off x="1294363" y="804519"/>
            <a:ext cx="9603275" cy="652137"/>
          </a:xfrm>
        </p:spPr>
        <p:txBody>
          <a:bodyPr>
            <a:normAutofit/>
          </a:bodyPr>
          <a:lstStyle/>
          <a:p>
            <a:r>
              <a:rPr lang="en-US">
                <a:latin typeface="Gill Sans MT"/>
                <a:ea typeface="Calibri"/>
                <a:cs typeface="Calibri"/>
              </a:rPr>
              <a:t>Ageing Population</a:t>
            </a:r>
          </a:p>
        </p:txBody>
      </p:sp>
      <p:sp>
        <p:nvSpPr>
          <p:cNvPr id="6" name="TextBox 5">
            <a:extLst>
              <a:ext uri="{FF2B5EF4-FFF2-40B4-BE49-F238E27FC236}">
                <a16:creationId xmlns:a16="http://schemas.microsoft.com/office/drawing/2014/main" id="{4E2CCCFA-B013-8320-6C74-4B8B28F27668}"/>
              </a:ext>
            </a:extLst>
          </p:cNvPr>
          <p:cNvSpPr txBox="1"/>
          <p:nvPr/>
        </p:nvSpPr>
        <p:spPr>
          <a:xfrm>
            <a:off x="9339146" y="5724292"/>
            <a:ext cx="17098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5103E"/>
                </a:solidFill>
                <a:latin typeface="Calibri"/>
                <a:ea typeface="Calibri"/>
                <a:cs typeface="Calibri"/>
              </a:rPr>
              <a:t>(Wilkinson, 2018)</a:t>
            </a:r>
            <a:endParaRPr lang="en-US" sz="1400">
              <a:latin typeface="Calibri"/>
              <a:ea typeface="Calibri"/>
              <a:cs typeface="Calibri"/>
            </a:endParaRPr>
          </a:p>
        </p:txBody>
      </p:sp>
      <p:sp>
        <p:nvSpPr>
          <p:cNvPr id="3" name="TextBox 2">
            <a:extLst>
              <a:ext uri="{FF2B5EF4-FFF2-40B4-BE49-F238E27FC236}">
                <a16:creationId xmlns:a16="http://schemas.microsoft.com/office/drawing/2014/main" id="{8AA4813D-879E-571E-CB11-377FB66661F6}"/>
              </a:ext>
            </a:extLst>
          </p:cNvPr>
          <p:cNvSpPr txBox="1"/>
          <p:nvPr/>
        </p:nvSpPr>
        <p:spPr>
          <a:xfrm>
            <a:off x="22088" y="1584739"/>
            <a:ext cx="828260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l" rtl="0"/>
            <a:r>
              <a:rPr lang="en-US" sz="1800" kern="1200">
                <a:solidFill>
                  <a:schemeClr val="tx1"/>
                </a:solidFill>
                <a:latin typeface="Aptos"/>
                <a:ea typeface="+mn-ea"/>
                <a:cs typeface="+mn-cs"/>
              </a:rPr>
              <a:t>Increasing Importance of Active Ageing:</a:t>
            </a:r>
          </a:p>
          <a:p>
            <a:pPr marL="0" algn="l" rtl="0"/>
            <a:r>
              <a:rPr lang="en-US" sz="1800" kern="1200">
                <a:solidFill>
                  <a:schemeClr val="tx1"/>
                </a:solidFill>
                <a:latin typeface="Aptos"/>
                <a:ea typeface="+mn-ea"/>
                <a:cs typeface="+mn-cs"/>
              </a:rPr>
              <a:t>The ageing population increases the urgency of addressing physical inactivity.</a:t>
            </a:r>
          </a:p>
          <a:p>
            <a:pPr marL="0" algn="l" rtl="0"/>
            <a:endParaRPr lang="en-GB"/>
          </a:p>
          <a:p>
            <a:pPr marL="0" algn="l" rtl="0"/>
            <a:r>
              <a:rPr lang="en-US" sz="1800" kern="1200">
                <a:latin typeface="Aptos"/>
                <a:ea typeface="+mn-ea"/>
                <a:cs typeface="+mn-cs"/>
              </a:rPr>
              <a:t>• By 2040, nearly 24% of the UK population will be aged 65 or older (ONS, 2023).</a:t>
            </a:r>
            <a:endParaRPr lang="en-US" sz="1800" kern="1200">
              <a:latin typeface="Aptos"/>
            </a:endParaRPr>
          </a:p>
          <a:p>
            <a:pPr marL="0" algn="l" rtl="0"/>
            <a:endParaRPr lang="en-GB"/>
          </a:p>
          <a:p>
            <a:pPr marL="0" algn="l" rtl="0"/>
            <a:r>
              <a:rPr lang="en-US" sz="1800" kern="1200">
                <a:solidFill>
                  <a:schemeClr val="tx1"/>
                </a:solidFill>
                <a:latin typeface="Aptos"/>
                <a:ea typeface="+mn-ea"/>
                <a:cs typeface="+mn-cs"/>
              </a:rPr>
              <a:t>• Older adults experience higher rates of chronic disease and mobility limitations (NHS Digital, 2023).</a:t>
            </a:r>
          </a:p>
          <a:p>
            <a:pPr marL="0" algn="l" rtl="0"/>
            <a:endParaRPr lang="en-GB"/>
          </a:p>
          <a:p>
            <a:pPr marL="0" algn="l" rtl="0"/>
            <a:r>
              <a:rPr lang="en-US" sz="1800" kern="1200">
                <a:latin typeface="Aptos"/>
                <a:ea typeface="+mn-ea"/>
                <a:cs typeface="+mn-cs"/>
              </a:rPr>
              <a:t>• Maintaining physical activity supports healthy ageing and independence (WHO, 2022</a:t>
            </a:r>
            <a:r>
              <a:rPr lang="en-US">
                <a:latin typeface="Aptos"/>
              </a:rPr>
              <a:t>).</a:t>
            </a:r>
            <a:endParaRPr lang="en-US" sz="1800" kern="1200">
              <a:latin typeface="Aptos"/>
            </a:endParaRPr>
          </a:p>
          <a:p>
            <a:pPr marL="0" algn="l" rtl="0"/>
            <a:endParaRPr lang="en-GB"/>
          </a:p>
          <a:p>
            <a:pPr marL="0" algn="l" rtl="0"/>
            <a:r>
              <a:rPr lang="en-US" sz="1800" kern="1200">
                <a:solidFill>
                  <a:schemeClr val="tx1"/>
                </a:solidFill>
                <a:latin typeface="Aptos"/>
                <a:ea typeface="+mn-ea"/>
                <a:cs typeface="+mn-cs"/>
              </a:rPr>
              <a:t>Promoting physical activity is therefore essential to support long-term population health.</a:t>
            </a:r>
          </a:p>
          <a:p>
            <a:pPr marL="0" algn="l" rtl="0"/>
            <a:r>
              <a:rPr lang="en-US" sz="1800" kern="1200">
                <a:solidFill>
                  <a:schemeClr val="tx1"/>
                </a:solidFill>
                <a:latin typeface="Aptos"/>
                <a:ea typeface="+mn-ea"/>
                <a:cs typeface="+mn-cs"/>
              </a:rPr>
              <a:t> An ageing population intensifies the public health challenge, suggesting innovative and scalable solutions are necessary.</a:t>
            </a:r>
          </a:p>
          <a:p>
            <a:pPr algn="ctr"/>
            <a:endParaRPr lang="en-US"/>
          </a:p>
        </p:txBody>
      </p:sp>
    </p:spTree>
    <p:extLst>
      <p:ext uri="{BB962C8B-B14F-4D97-AF65-F5344CB8AC3E}">
        <p14:creationId xmlns:p14="http://schemas.microsoft.com/office/powerpoint/2010/main" val="287486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76A0817-5EC9-65A9-127E-57FD572D0F93}"/>
              </a:ext>
            </a:extLst>
          </p:cNvPr>
          <p:cNvSpPr>
            <a:spLocks noGrp="1"/>
          </p:cNvSpPr>
          <p:nvPr>
            <p:ph type="body" sz="half" idx="2"/>
          </p:nvPr>
        </p:nvSpPr>
        <p:spPr>
          <a:xfrm>
            <a:off x="510324" y="1712144"/>
            <a:ext cx="10642119" cy="4336957"/>
          </a:xfrm>
        </p:spPr>
        <p:txBody>
          <a:bodyPr vert="horz" lIns="91440" tIns="45720" rIns="91440" bIns="45720" rtlCol="0" anchor="t">
            <a:normAutofit lnSpcReduction="10000"/>
          </a:bodyPr>
          <a:lstStyle/>
          <a:p>
            <a:pPr>
              <a:lnSpc>
                <a:spcPct val="110000"/>
              </a:lnSpc>
            </a:pPr>
            <a:r>
              <a:rPr lang="en-US" sz="1000"/>
              <a:t> </a:t>
            </a:r>
            <a:r>
              <a:rPr lang="en-US" sz="2000">
                <a:latin typeface="Gill Sans MT"/>
                <a:ea typeface="Calibri"/>
                <a:cs typeface="Calibri"/>
              </a:rPr>
              <a:t>Countries such as Sweden and the Netherlands report higher participation in physical activity among older adults due to stronger community programs and active transport infrastructure (OECD and European Union, 2022; WHO, 2022).</a:t>
            </a:r>
            <a:endParaRPr lang="en-US" sz="2000" b="1">
              <a:latin typeface="Gill Sans MT"/>
              <a:ea typeface="Calibri"/>
              <a:cs typeface="Calibri"/>
            </a:endParaRPr>
          </a:p>
          <a:p>
            <a:pPr marL="342900" indent="-342900">
              <a:lnSpc>
                <a:spcPct val="110000"/>
              </a:lnSpc>
              <a:buFont typeface="Wingdings" panose="020B0604020202020204" pitchFamily="34" charset="0"/>
              <a:buChar char="§"/>
            </a:pPr>
            <a:r>
              <a:rPr lang="en-US" sz="2000">
                <a:latin typeface="Gill Sans MT"/>
                <a:ea typeface="Calibri"/>
                <a:cs typeface="Calibri"/>
              </a:rPr>
              <a:t>Approximately 94% of Swedish older adults have been found to meet daily moderate-to-vigorous physical activity (MVPA) recommendations (Eurostat, 2024).</a:t>
            </a:r>
          </a:p>
          <a:p>
            <a:pPr marL="342900" indent="-342900">
              <a:lnSpc>
                <a:spcPct val="110000"/>
              </a:lnSpc>
              <a:buFont typeface="Wingdings" panose="020B0604020202020204" pitchFamily="34" charset="0"/>
              <a:buChar char="§"/>
            </a:pPr>
            <a:r>
              <a:rPr lang="en-US" sz="2000">
                <a:latin typeface="Gill Sans MT"/>
                <a:ea typeface="Calibri"/>
                <a:cs typeface="Calibri"/>
              </a:rPr>
              <a:t>The Netherlands has exceptionally high rates of walking and biking (48.4%), significantly higher than other regions because they have an active transport infrastructure (OECD and European Union, 2022).</a:t>
            </a:r>
          </a:p>
          <a:p>
            <a:pPr marL="342900" indent="-342900">
              <a:lnSpc>
                <a:spcPct val="110000"/>
              </a:lnSpc>
              <a:buFont typeface="Wingdings" panose="020B0604020202020204" pitchFamily="34" charset="0"/>
              <a:buChar char="§"/>
            </a:pPr>
            <a:r>
              <a:rPr lang="en-US" sz="2000">
                <a:latin typeface="Gill Sans MT"/>
                <a:ea typeface="Calibri"/>
                <a:cs typeface="Calibri"/>
              </a:rPr>
              <a:t>These differences suggest that stronger health promotion strategies are needed to support active ageing in the UK (WHO, 2022). </a:t>
            </a:r>
          </a:p>
          <a:p>
            <a:pPr>
              <a:lnSpc>
                <a:spcPct val="110000"/>
              </a:lnSpc>
            </a:pPr>
            <a:r>
              <a:rPr lang="en-US" sz="2000">
                <a:latin typeface="Gill Sans MT"/>
                <a:ea typeface="Calibri"/>
                <a:cs typeface="Calibri"/>
              </a:rPr>
              <a:t>The contrast with other countries highlights gaps in policy and implementation that could be addressed through targeted interventions.</a:t>
            </a:r>
          </a:p>
          <a:p>
            <a:pPr>
              <a:lnSpc>
                <a:spcPct val="110000"/>
              </a:lnSpc>
            </a:pPr>
            <a:endParaRPr lang="en-US" sz="1000"/>
          </a:p>
        </p:txBody>
      </p:sp>
      <p:sp>
        <p:nvSpPr>
          <p:cNvPr id="3" name="Title 2">
            <a:extLst>
              <a:ext uri="{FF2B5EF4-FFF2-40B4-BE49-F238E27FC236}">
                <a16:creationId xmlns:a16="http://schemas.microsoft.com/office/drawing/2014/main" id="{F34147E7-6B47-1A1F-33B2-1C66AB225B4E}"/>
              </a:ext>
            </a:extLst>
          </p:cNvPr>
          <p:cNvSpPr>
            <a:spLocks noGrp="1"/>
          </p:cNvSpPr>
          <p:nvPr>
            <p:ph type="title"/>
          </p:nvPr>
        </p:nvSpPr>
        <p:spPr>
          <a:xfrm>
            <a:off x="1294363" y="804519"/>
            <a:ext cx="9603275" cy="779748"/>
          </a:xfrm>
        </p:spPr>
        <p:txBody>
          <a:bodyPr anchor="t">
            <a:normAutofit/>
          </a:bodyPr>
          <a:lstStyle/>
          <a:p>
            <a:r>
              <a:rPr lang="en-US"/>
              <a:t>International Comparison</a:t>
            </a:r>
          </a:p>
        </p:txBody>
      </p:sp>
    </p:spTree>
    <p:extLst>
      <p:ext uri="{BB962C8B-B14F-4D97-AF65-F5344CB8AC3E}">
        <p14:creationId xmlns:p14="http://schemas.microsoft.com/office/powerpoint/2010/main" val="269589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475BD3A-2D3D-FA51-D6D5-AA50E0650FEA}"/>
              </a:ext>
            </a:extLst>
          </p:cNvPr>
          <p:cNvSpPr>
            <a:spLocks noGrp="1"/>
          </p:cNvSpPr>
          <p:nvPr>
            <p:ph idx="1"/>
          </p:nvPr>
        </p:nvSpPr>
        <p:spPr>
          <a:xfrm>
            <a:off x="188536" y="1841261"/>
            <a:ext cx="11805639" cy="4231663"/>
          </a:xfrm>
        </p:spPr>
        <p:txBody>
          <a:bodyPr vert="horz" lIns="91440" tIns="45720" rIns="91440" bIns="45720" rtlCol="0" anchor="t">
            <a:noAutofit/>
          </a:bodyPr>
          <a:lstStyle/>
          <a:p>
            <a:r>
              <a:rPr lang="en-US" sz="1800"/>
              <a:t>Physical inactivity raises the risk of chronic diseases, including cardiovascular disease, type 2 diabetes, obesity, and frailty (Hallal et al., 2012; Bauman et al., 2012).</a:t>
            </a:r>
          </a:p>
          <a:p>
            <a:r>
              <a:rPr lang="en-US" sz="1800"/>
              <a:t>Physical inactivity reduces muscle strength and functional independence in older adults (Paterson and Warburton, 2010).</a:t>
            </a:r>
          </a:p>
          <a:p>
            <a:r>
              <a:rPr lang="en-US" sz="1800"/>
              <a:t>Physical inactivity is associated with poorer mental health, specifically higher rates of anxiety and depression.</a:t>
            </a:r>
          </a:p>
          <a:p>
            <a:r>
              <a:rPr lang="en-US" sz="1800"/>
              <a:t>One in three adults aged 65+ experiences a fall each year, representing a major public health concern (NICE, 2025).</a:t>
            </a:r>
          </a:p>
          <a:p>
            <a:r>
              <a:rPr lang="en-US" sz="1800"/>
              <a:t>Falls remain the leading cause of injury-related hospital admissions among older adults in England (NHS Digital, 2023).</a:t>
            </a:r>
          </a:p>
          <a:p>
            <a:r>
              <a:rPr lang="en-US" sz="1800"/>
              <a:t>Contributes to approximately 5 million deaths worldwide each year (WHO, 2022)</a:t>
            </a:r>
          </a:p>
          <a:p>
            <a:r>
              <a:rPr lang="en-US" sz="1800"/>
              <a:t>Preventive interventions are essential to support sustained physical activity among older adults.</a:t>
            </a:r>
            <a:endParaRPr lang="en-US" sz="1800">
              <a:ea typeface="+mn-lt"/>
              <a:cs typeface="+mn-lt"/>
            </a:endParaRPr>
          </a:p>
          <a:p>
            <a:r>
              <a:rPr lang="en-US" sz="1800">
                <a:ea typeface="+mn-lt"/>
                <a:cs typeface="+mn-lt"/>
              </a:rPr>
              <a:t>This highlights the multidimensional impact of inactivity on both physical and psychological wellbeing.</a:t>
            </a:r>
            <a:endParaRPr lang="en-US"/>
          </a:p>
        </p:txBody>
      </p:sp>
      <p:sp>
        <p:nvSpPr>
          <p:cNvPr id="3" name="Title 2">
            <a:extLst>
              <a:ext uri="{FF2B5EF4-FFF2-40B4-BE49-F238E27FC236}">
                <a16:creationId xmlns:a16="http://schemas.microsoft.com/office/drawing/2014/main" id="{CEE4CEF1-7F25-AF33-893B-A2AEE04E0A02}"/>
              </a:ext>
            </a:extLst>
          </p:cNvPr>
          <p:cNvSpPr>
            <a:spLocks noGrp="1"/>
          </p:cNvSpPr>
          <p:nvPr>
            <p:ph type="title"/>
          </p:nvPr>
        </p:nvSpPr>
        <p:spPr/>
        <p:txBody>
          <a:bodyPr/>
          <a:lstStyle/>
          <a:p>
            <a:r>
              <a:rPr lang="en-US"/>
              <a:t>Health Consequences</a:t>
            </a:r>
          </a:p>
          <a:p>
            <a:endParaRPr lang="en-US"/>
          </a:p>
        </p:txBody>
      </p:sp>
    </p:spTree>
    <p:extLst>
      <p:ext uri="{BB962C8B-B14F-4D97-AF65-F5344CB8AC3E}">
        <p14:creationId xmlns:p14="http://schemas.microsoft.com/office/powerpoint/2010/main" val="3999564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3C3A7C3-82E3-90F0-723F-2CC8DA23F692}"/>
              </a:ext>
            </a:extLst>
          </p:cNvPr>
          <p:cNvSpPr>
            <a:spLocks noGrp="1"/>
          </p:cNvSpPr>
          <p:nvPr>
            <p:ph idx="1"/>
          </p:nvPr>
        </p:nvSpPr>
        <p:spPr>
          <a:xfrm>
            <a:off x="522837" y="1606157"/>
            <a:ext cx="10912493" cy="4355488"/>
          </a:xfrm>
        </p:spPr>
        <p:txBody>
          <a:bodyPr>
            <a:normAutofit fontScale="77500" lnSpcReduction="20000"/>
          </a:bodyPr>
          <a:lstStyle/>
          <a:p>
            <a:r>
              <a:rPr lang="en-US" b="1">
                <a:ea typeface="+mn-lt"/>
                <a:cs typeface="+mn-lt"/>
              </a:rPr>
              <a:t>Financial Burden on Healthcar</a:t>
            </a:r>
            <a:r>
              <a:rPr lang="en-US">
                <a:ea typeface="+mn-lt"/>
                <a:cs typeface="+mn-lt"/>
              </a:rPr>
              <a:t>e</a:t>
            </a:r>
            <a:endParaRPr lang="en-US"/>
          </a:p>
          <a:p>
            <a:r>
              <a:rPr lang="en-US">
                <a:ea typeface="+mn-lt"/>
                <a:cs typeface="+mn-lt"/>
              </a:rPr>
              <a:t>£7.4bn annual cost to the UK economy from diseases linked to inactivity; wider estimates suggest up to £20bn when productivity losses are included (WHO, 2022; Lee, 2025).</a:t>
            </a:r>
            <a:endParaRPr lang="en-US">
              <a:ea typeface="Calibri"/>
              <a:cs typeface="Calibri"/>
            </a:endParaRPr>
          </a:p>
          <a:p>
            <a:r>
              <a:rPr lang="en-US">
                <a:ea typeface="+mn-lt"/>
                <a:cs typeface="+mn-lt"/>
              </a:rPr>
              <a:t>£0.9–£1.2bn per year in costs to the NHS from treating preventable conditions such as CVD, type 2 diabetes, and some cancers (NHS Digital, 2023).</a:t>
            </a:r>
            <a:endParaRPr lang="en-US"/>
          </a:p>
          <a:p>
            <a:r>
              <a:rPr lang="en-US" sz="2200">
                <a:ea typeface="+mn-lt"/>
                <a:cs typeface="+mn-lt"/>
              </a:rPr>
              <a:t>£2.5bn annual cost to health and social care due to muscle weakness and frailty in older adults </a:t>
            </a:r>
            <a:r>
              <a:rPr lang="en-US" sz="2200" i="1">
                <a:ea typeface="+mn-lt"/>
                <a:cs typeface="+mn-lt"/>
              </a:rPr>
              <a:t>(</a:t>
            </a:r>
            <a:r>
              <a:rPr lang="en-US" sz="2200">
                <a:ea typeface="+mn-lt"/>
                <a:cs typeface="+mn-lt"/>
              </a:rPr>
              <a:t>NICE, 2025).</a:t>
            </a:r>
          </a:p>
          <a:p>
            <a:r>
              <a:rPr lang="en-US" sz="2200">
                <a:ea typeface="+mn-lt"/>
                <a:cs typeface="+mn-lt"/>
              </a:rPr>
              <a:t>Falls cost the NHS up to £2.3bn annually, with inactivity and poor strength/balance as major contributors (NICE, 2025).</a:t>
            </a:r>
            <a:endParaRPr lang="en-US"/>
          </a:p>
          <a:p>
            <a:r>
              <a:rPr lang="en-US">
                <a:ea typeface="+mn-lt"/>
                <a:cs typeface="+mn-lt"/>
              </a:rPr>
              <a:t>Older adults are most affected: around 38% of adults aged 57–84 and 57% of those 85+ in London are inactive (Sport England, 2023). </a:t>
            </a:r>
            <a:r>
              <a:rPr lang="en-US" sz="2100">
                <a:ea typeface="+mn-lt"/>
                <a:cs typeface="+mn-lt"/>
              </a:rPr>
              <a:t>Future risk: inactivity in later life projected to cost the NHS over £1.3bn by 2030 if unaddressed (London Borough of Merton, 2026).</a:t>
            </a:r>
            <a:endParaRPr lang="en-US"/>
          </a:p>
          <a:p>
            <a:r>
              <a:rPr lang="en-US">
                <a:ea typeface="Calibri"/>
                <a:cs typeface="Calibri"/>
              </a:rPr>
              <a:t>Preventive interventions could reduce long-term healthcare expenditure.</a:t>
            </a:r>
          </a:p>
          <a:p>
            <a:r>
              <a:rPr lang="en-US">
                <a:ea typeface="Calibri"/>
                <a:cs typeface="Calibri"/>
              </a:rPr>
              <a:t>Without targeted interventions, both health outcomes and economic pressures will continue to worsen.</a:t>
            </a:r>
          </a:p>
          <a:p>
            <a:endParaRPr lang="en-US"/>
          </a:p>
        </p:txBody>
      </p:sp>
      <p:sp>
        <p:nvSpPr>
          <p:cNvPr id="3" name="Title 2">
            <a:extLst>
              <a:ext uri="{FF2B5EF4-FFF2-40B4-BE49-F238E27FC236}">
                <a16:creationId xmlns:a16="http://schemas.microsoft.com/office/drawing/2014/main" id="{96E3C565-9EC1-CF91-E8A1-D875E65BEF76}"/>
              </a:ext>
            </a:extLst>
          </p:cNvPr>
          <p:cNvSpPr>
            <a:spLocks noGrp="1"/>
          </p:cNvSpPr>
          <p:nvPr>
            <p:ph type="title"/>
          </p:nvPr>
        </p:nvSpPr>
        <p:spPr>
          <a:xfrm>
            <a:off x="3050680" y="785934"/>
            <a:ext cx="5300763" cy="639427"/>
          </a:xfrm>
        </p:spPr>
        <p:txBody>
          <a:bodyPr>
            <a:normAutofit/>
          </a:bodyPr>
          <a:lstStyle/>
          <a:p>
            <a:r>
              <a:rPr lang="en-US">
                <a:latin typeface="Gill Sans MT"/>
                <a:ea typeface="Calibri"/>
                <a:cs typeface="Calibri"/>
              </a:rPr>
              <a:t>Economic Impact</a:t>
            </a:r>
          </a:p>
        </p:txBody>
      </p:sp>
      <p:pic>
        <p:nvPicPr>
          <p:cNvPr id="4" name="Picture 3" descr="Financial burden on older adults with ...">
            <a:extLst>
              <a:ext uri="{FF2B5EF4-FFF2-40B4-BE49-F238E27FC236}">
                <a16:creationId xmlns:a16="http://schemas.microsoft.com/office/drawing/2014/main" id="{0A2D88E7-8C37-D28E-AF58-C7BBFF32A9BE}"/>
              </a:ext>
            </a:extLst>
          </p:cNvPr>
          <p:cNvPicPr>
            <a:picLocks noChangeAspect="1"/>
          </p:cNvPicPr>
          <p:nvPr/>
        </p:nvPicPr>
        <p:blipFill>
          <a:blip r:embed="rId2"/>
          <a:stretch>
            <a:fillRect/>
          </a:stretch>
        </p:blipFill>
        <p:spPr>
          <a:xfrm>
            <a:off x="1018711" y="10804"/>
            <a:ext cx="1918242" cy="1418527"/>
          </a:xfrm>
          <a:prstGeom prst="rect">
            <a:avLst/>
          </a:prstGeom>
        </p:spPr>
      </p:pic>
    </p:spTree>
    <p:extLst>
      <p:ext uri="{BB962C8B-B14F-4D97-AF65-F5344CB8AC3E}">
        <p14:creationId xmlns:p14="http://schemas.microsoft.com/office/powerpoint/2010/main" val="2853746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CF9169-A3D4-1269-5A6A-7120DF66A939}"/>
              </a:ext>
            </a:extLst>
          </p:cNvPr>
          <p:cNvSpPr>
            <a:spLocks noGrp="1"/>
          </p:cNvSpPr>
          <p:nvPr>
            <p:ph sz="half" idx="1"/>
          </p:nvPr>
        </p:nvSpPr>
        <p:spPr>
          <a:xfrm>
            <a:off x="1294363" y="1751205"/>
            <a:ext cx="9264777" cy="4191545"/>
          </a:xfrm>
        </p:spPr>
        <p:txBody>
          <a:bodyPr vert="horz" lIns="91440" tIns="45720" rIns="91440" bIns="45720" rtlCol="0" anchor="t">
            <a:normAutofit/>
          </a:bodyPr>
          <a:lstStyle/>
          <a:p>
            <a:pPr marL="0" indent="0">
              <a:lnSpc>
                <a:spcPct val="110000"/>
              </a:lnSpc>
              <a:buNone/>
            </a:pPr>
            <a:r>
              <a:rPr lang="en-US" b="1">
                <a:latin typeface="Gill Sans MT"/>
                <a:ea typeface="Calibri"/>
                <a:cs typeface="Calibri"/>
              </a:rPr>
              <a:t>Why Adults 65+</a:t>
            </a:r>
          </a:p>
          <a:p>
            <a:pPr>
              <a:lnSpc>
                <a:spcPct val="110000"/>
              </a:lnSpc>
            </a:pPr>
            <a:r>
              <a:rPr lang="en-US">
                <a:latin typeface="Gill Sans MT"/>
                <a:ea typeface="Calibri"/>
                <a:cs typeface="Calibri"/>
              </a:rPr>
              <a:t>They were selected as the target group because they experience higher health risks associated with inactivity.</a:t>
            </a:r>
            <a:endParaRPr lang="en-US" b="1">
              <a:latin typeface="Gill Sans MT"/>
              <a:ea typeface="Calibri"/>
              <a:cs typeface="Calibri"/>
            </a:endParaRPr>
          </a:p>
          <a:p>
            <a:pPr>
              <a:lnSpc>
                <a:spcPct val="110000"/>
              </a:lnSpc>
            </a:pPr>
            <a:r>
              <a:rPr lang="en-US">
                <a:latin typeface="Gill Sans MT"/>
                <a:ea typeface="Calibri"/>
                <a:cs typeface="Calibri"/>
              </a:rPr>
              <a:t>Key reasons include:</a:t>
            </a:r>
          </a:p>
          <a:p>
            <a:pPr>
              <a:lnSpc>
                <a:spcPct val="110000"/>
              </a:lnSpc>
            </a:pPr>
            <a:r>
              <a:rPr lang="en-US">
                <a:latin typeface="Gill Sans MT"/>
                <a:ea typeface="Calibri"/>
                <a:cs typeface="Calibri"/>
              </a:rPr>
              <a:t>Higher prevalence of chronic disease and mobility limitations (NHS digital, 2023).</a:t>
            </a:r>
          </a:p>
          <a:p>
            <a:pPr>
              <a:lnSpc>
                <a:spcPct val="110000"/>
              </a:lnSpc>
            </a:pPr>
            <a:r>
              <a:rPr lang="en-US">
                <a:latin typeface="Gill Sans MT"/>
                <a:ea typeface="Calibri"/>
                <a:cs typeface="Calibri"/>
              </a:rPr>
              <a:t>Increased risk of falls and social isolation (NICE, 2025).</a:t>
            </a:r>
          </a:p>
          <a:p>
            <a:pPr>
              <a:lnSpc>
                <a:spcPct val="110000"/>
              </a:lnSpc>
            </a:pPr>
            <a:r>
              <a:rPr lang="en-US">
                <a:latin typeface="Gill Sans MT"/>
                <a:ea typeface="Calibri"/>
                <a:cs typeface="Calibri"/>
              </a:rPr>
              <a:t>Lower participation in physical activity vs younger adults (Sport England, 2023).</a:t>
            </a:r>
          </a:p>
          <a:p>
            <a:pPr>
              <a:lnSpc>
                <a:spcPct val="110000"/>
              </a:lnSpc>
            </a:pPr>
            <a:r>
              <a:rPr lang="en-US">
                <a:ea typeface="+mn-lt"/>
                <a:cs typeface="+mn-lt"/>
              </a:rPr>
              <a:t>Targeting older adults allows interventions to address health inequalities experienced by ageing populations.</a:t>
            </a:r>
          </a:p>
          <a:p>
            <a:pPr>
              <a:lnSpc>
                <a:spcPct val="110000"/>
              </a:lnSpc>
            </a:pPr>
            <a:endParaRPr lang="en-US" sz="1000"/>
          </a:p>
        </p:txBody>
      </p:sp>
      <p:sp>
        <p:nvSpPr>
          <p:cNvPr id="3" name="Title 2">
            <a:extLst>
              <a:ext uri="{FF2B5EF4-FFF2-40B4-BE49-F238E27FC236}">
                <a16:creationId xmlns:a16="http://schemas.microsoft.com/office/drawing/2014/main" id="{8DBB057C-8203-892D-0EBD-3C2E1ABC177B}"/>
              </a:ext>
            </a:extLst>
          </p:cNvPr>
          <p:cNvSpPr>
            <a:spLocks noGrp="1"/>
          </p:cNvSpPr>
          <p:nvPr>
            <p:ph type="title"/>
          </p:nvPr>
        </p:nvSpPr>
        <p:spPr>
          <a:xfrm>
            <a:off x="1294363" y="804519"/>
            <a:ext cx="9603275" cy="877785"/>
          </a:xfrm>
        </p:spPr>
        <p:txBody>
          <a:bodyPr anchor="t">
            <a:normAutofit/>
          </a:bodyPr>
          <a:lstStyle/>
          <a:p>
            <a:r>
              <a:rPr lang="en-US"/>
              <a:t>Rationale for Target Group</a:t>
            </a:r>
          </a:p>
        </p:txBody>
      </p:sp>
    </p:spTree>
    <p:extLst>
      <p:ext uri="{BB962C8B-B14F-4D97-AF65-F5344CB8AC3E}">
        <p14:creationId xmlns:p14="http://schemas.microsoft.com/office/powerpoint/2010/main" val="925968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 benefits of digital health tech...&#10;- can be used anytime, anywhere&#10;- can reduce travel, resulting in benefits to the environment&#10;- can reach more people than face-to-face&#10;- often cheaper&#10;- can empower people to manage their own conditions">
            <a:extLst>
              <a:ext uri="{FF2B5EF4-FFF2-40B4-BE49-F238E27FC236}">
                <a16:creationId xmlns:a16="http://schemas.microsoft.com/office/drawing/2014/main" id="{79B44627-43B9-2C6B-6BCC-35E15D3A38AB}"/>
              </a:ext>
            </a:extLst>
          </p:cNvPr>
          <p:cNvPicPr>
            <a:picLocks noChangeAspect="1"/>
          </p:cNvPicPr>
          <p:nvPr/>
        </p:nvPicPr>
        <p:blipFill>
          <a:blip r:embed="rId2"/>
          <a:stretch>
            <a:fillRect/>
          </a:stretch>
        </p:blipFill>
        <p:spPr>
          <a:xfrm>
            <a:off x="153176" y="1913622"/>
            <a:ext cx="4319907" cy="3504993"/>
          </a:xfrm>
          <a:prstGeom prst="rect">
            <a:avLst/>
          </a:prstGeom>
          <a:noFill/>
        </p:spPr>
      </p:pic>
      <p:sp>
        <p:nvSpPr>
          <p:cNvPr id="2" name="Content Placeholder 1">
            <a:extLst>
              <a:ext uri="{FF2B5EF4-FFF2-40B4-BE49-F238E27FC236}">
                <a16:creationId xmlns:a16="http://schemas.microsoft.com/office/drawing/2014/main" id="{EC6AC521-B8C4-B816-283A-8AF9A1CA5D74}"/>
              </a:ext>
            </a:extLst>
          </p:cNvPr>
          <p:cNvSpPr>
            <a:spLocks noGrp="1"/>
          </p:cNvSpPr>
          <p:nvPr>
            <p:ph sz="half" idx="2"/>
          </p:nvPr>
        </p:nvSpPr>
        <p:spPr>
          <a:xfrm>
            <a:off x="4586784" y="1517830"/>
            <a:ext cx="7469338" cy="4538056"/>
          </a:xfrm>
        </p:spPr>
        <p:txBody>
          <a:bodyPr vert="horz" lIns="91440" tIns="45720" rIns="91440" bIns="45720" rtlCol="0" anchor="t">
            <a:noAutofit/>
          </a:bodyPr>
          <a:lstStyle/>
          <a:p>
            <a:pPr>
              <a:lnSpc>
                <a:spcPct val="110000"/>
              </a:lnSpc>
            </a:pPr>
            <a:r>
              <a:rPr lang="en-US" sz="1800" b="1"/>
              <a:t>Why Digital Health?</a:t>
            </a:r>
          </a:p>
          <a:p>
            <a:pPr>
              <a:lnSpc>
                <a:spcPct val="110000"/>
              </a:lnSpc>
            </a:pPr>
            <a:r>
              <a:rPr lang="en-US" sz="1800"/>
              <a:t>Digital health technologies offer new opportunities to promote healthy </a:t>
            </a:r>
            <a:r>
              <a:rPr lang="en-US" sz="1800" err="1"/>
              <a:t>behaviours</a:t>
            </a:r>
            <a:r>
              <a:rPr lang="en-US" sz="1800"/>
              <a:t>, and the</a:t>
            </a:r>
            <a:r>
              <a:rPr lang="en-US" sz="1800">
                <a:ea typeface="+mn-lt"/>
                <a:cs typeface="+mn-lt"/>
              </a:rPr>
              <a:t> pandemic has accelerated our use of digital health tech (National Institute for Health and Care Research, 2022).</a:t>
            </a:r>
            <a:endParaRPr lang="en-US" sz="1800" b="1">
              <a:ea typeface="+mn-lt"/>
              <a:cs typeface="+mn-lt"/>
            </a:endParaRPr>
          </a:p>
          <a:p>
            <a:pPr>
              <a:lnSpc>
                <a:spcPct val="110000"/>
              </a:lnSpc>
            </a:pPr>
            <a:r>
              <a:rPr lang="en-US" sz="1800"/>
              <a:t>Scalable interventions reaching large populations at low cost (NHS Digital, 2023).</a:t>
            </a:r>
          </a:p>
          <a:p>
            <a:pPr>
              <a:lnSpc>
                <a:spcPct val="110000"/>
              </a:lnSpc>
            </a:pPr>
            <a:r>
              <a:rPr lang="en-US" sz="1800"/>
              <a:t>Provides </a:t>
            </a:r>
            <a:r>
              <a:rPr lang="en-US" sz="1800" err="1"/>
              <a:t>personalised</a:t>
            </a:r>
            <a:r>
              <a:rPr lang="en-US" sz="1800"/>
              <a:t> feedback, reminders, and goal setting (Michie, 2014; Murray et al., 2016).</a:t>
            </a:r>
          </a:p>
          <a:p>
            <a:pPr>
              <a:lnSpc>
                <a:spcPct val="110000"/>
              </a:lnSpc>
            </a:pPr>
            <a:r>
              <a:rPr lang="en-US" sz="1800"/>
              <a:t>The NHS Long Term Plan also </a:t>
            </a:r>
            <a:r>
              <a:rPr lang="en-US" sz="1800" err="1"/>
              <a:t>emphasises</a:t>
            </a:r>
            <a:r>
              <a:rPr lang="en-US" sz="1800"/>
              <a:t> the use of digital innovation for prevention and health promotion.</a:t>
            </a:r>
          </a:p>
          <a:p>
            <a:pPr>
              <a:lnSpc>
                <a:spcPct val="110000"/>
              </a:lnSpc>
            </a:pPr>
            <a:r>
              <a:rPr lang="en-US" sz="1800">
                <a:ea typeface="+mn-lt"/>
                <a:cs typeface="+mn-lt"/>
              </a:rPr>
              <a:t>However, digital innovation must be accompanied by inclusive design to avoid widening digital health inequalities.</a:t>
            </a:r>
            <a:endParaRPr lang="en-US" sz="1800"/>
          </a:p>
          <a:p>
            <a:pPr>
              <a:lnSpc>
                <a:spcPct val="110000"/>
              </a:lnSpc>
            </a:pPr>
            <a:endParaRPr lang="en-US" sz="1000"/>
          </a:p>
        </p:txBody>
      </p:sp>
      <p:sp>
        <p:nvSpPr>
          <p:cNvPr id="3" name="Title 2">
            <a:extLst>
              <a:ext uri="{FF2B5EF4-FFF2-40B4-BE49-F238E27FC236}">
                <a16:creationId xmlns:a16="http://schemas.microsoft.com/office/drawing/2014/main" id="{6665A8BE-C07D-EC7A-2F5B-0ABF1B72B50F}"/>
              </a:ext>
            </a:extLst>
          </p:cNvPr>
          <p:cNvSpPr>
            <a:spLocks noGrp="1"/>
          </p:cNvSpPr>
          <p:nvPr>
            <p:ph type="title"/>
          </p:nvPr>
        </p:nvSpPr>
        <p:spPr>
          <a:xfrm>
            <a:off x="1294363" y="804519"/>
            <a:ext cx="9603275" cy="621772"/>
          </a:xfrm>
        </p:spPr>
        <p:txBody>
          <a:bodyPr anchor="t">
            <a:normAutofit/>
          </a:bodyPr>
          <a:lstStyle/>
          <a:p>
            <a:r>
              <a:rPr lang="en-US"/>
              <a:t>Digital Health Promotion</a:t>
            </a:r>
          </a:p>
        </p:txBody>
      </p:sp>
      <p:sp>
        <p:nvSpPr>
          <p:cNvPr id="6" name="TextBox 5">
            <a:extLst>
              <a:ext uri="{FF2B5EF4-FFF2-40B4-BE49-F238E27FC236}">
                <a16:creationId xmlns:a16="http://schemas.microsoft.com/office/drawing/2014/main" id="{FBAE5AF7-EE7C-2343-D03C-1C51A22E2973}"/>
              </a:ext>
            </a:extLst>
          </p:cNvPr>
          <p:cNvSpPr txBox="1"/>
          <p:nvPr/>
        </p:nvSpPr>
        <p:spPr>
          <a:xfrm>
            <a:off x="325244" y="5445512"/>
            <a:ext cx="41445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Gill Sans MT"/>
              </a:rPr>
              <a:t>(</a:t>
            </a:r>
            <a:r>
              <a:rPr lang="en-US" sz="1800" baseline="0">
                <a:latin typeface="Gill Sans MT"/>
              </a:rPr>
              <a:t>National Institute for </a:t>
            </a:r>
            <a:r>
              <a:rPr lang="en-US">
                <a:latin typeface="Gill Sans MT"/>
              </a:rPr>
              <a:t>Health</a:t>
            </a:r>
            <a:r>
              <a:rPr lang="en-US" sz="1800" baseline="0">
                <a:latin typeface="Gill Sans MT"/>
              </a:rPr>
              <a:t> and Care Research, 2022</a:t>
            </a:r>
            <a:r>
              <a:rPr lang="en-US">
                <a:latin typeface="Gill Sans MT"/>
              </a:rPr>
              <a:t>)</a:t>
            </a:r>
            <a:endParaRPr lang="en-US"/>
          </a:p>
        </p:txBody>
      </p:sp>
    </p:spTree>
    <p:extLst>
      <p:ext uri="{BB962C8B-B14F-4D97-AF65-F5344CB8AC3E}">
        <p14:creationId xmlns:p14="http://schemas.microsoft.com/office/powerpoint/2010/main" val="3264771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BD1A99-2F7B-7633-1D6B-AD8C3739C00E}"/>
              </a:ext>
            </a:extLst>
          </p:cNvPr>
          <p:cNvSpPr>
            <a:spLocks noGrp="1"/>
          </p:cNvSpPr>
          <p:nvPr>
            <p:ph idx="1"/>
          </p:nvPr>
        </p:nvSpPr>
        <p:spPr>
          <a:xfrm>
            <a:off x="1294363" y="1825232"/>
            <a:ext cx="6593375" cy="4108071"/>
          </a:xfrm>
        </p:spPr>
        <p:txBody>
          <a:bodyPr vert="horz" lIns="91440" tIns="45720" rIns="91440" bIns="45720" rtlCol="0" anchor="t">
            <a:noAutofit/>
          </a:bodyPr>
          <a:lstStyle/>
          <a:p>
            <a:r>
              <a:rPr lang="en-US">
                <a:ea typeface="+mn-lt"/>
                <a:cs typeface="+mn-lt"/>
              </a:rPr>
              <a:t>Silver Sneakers Digital Programme: </a:t>
            </a:r>
            <a:endParaRPr lang="en-US">
              <a:latin typeface="Gill Sans MT"/>
              <a:ea typeface="Calibri"/>
              <a:cs typeface="Calibri"/>
            </a:endParaRPr>
          </a:p>
          <a:p>
            <a:r>
              <a:rPr lang="en-US">
                <a:ea typeface="+mn-lt"/>
                <a:cs typeface="+mn-lt"/>
              </a:rPr>
              <a:t>The Silver Sneakers digital fitness </a:t>
            </a:r>
            <a:r>
              <a:rPr lang="en-US" err="1">
                <a:ea typeface="+mn-lt"/>
                <a:cs typeface="+mn-lt"/>
              </a:rPr>
              <a:t>programme</a:t>
            </a:r>
            <a:r>
              <a:rPr lang="en-US">
                <a:ea typeface="+mn-lt"/>
                <a:cs typeface="+mn-lt"/>
              </a:rPr>
              <a:t> provides: </a:t>
            </a:r>
            <a:endParaRPr lang="en-US"/>
          </a:p>
          <a:p>
            <a:r>
              <a:rPr lang="en-US">
                <a:ea typeface="+mn-lt"/>
                <a:cs typeface="+mn-lt"/>
              </a:rPr>
              <a:t>Online exercise classes designed for older adults </a:t>
            </a:r>
            <a:endParaRPr lang="en-US"/>
          </a:p>
          <a:p>
            <a:r>
              <a:rPr lang="en-US">
                <a:ea typeface="+mn-lt"/>
                <a:cs typeface="+mn-lt"/>
              </a:rPr>
              <a:t>Strength, balance training, and social engagement </a:t>
            </a:r>
            <a:endParaRPr lang="en-US"/>
          </a:p>
          <a:p>
            <a:r>
              <a:rPr lang="en-US">
                <a:ea typeface="+mn-lt"/>
                <a:cs typeface="+mn-lt"/>
              </a:rPr>
              <a:t>Improving mobility and activity levels </a:t>
            </a:r>
            <a:endParaRPr lang="en-US"/>
          </a:p>
          <a:p>
            <a:r>
              <a:rPr lang="en-US">
                <a:ea typeface="+mn-lt"/>
                <a:cs typeface="+mn-lt"/>
              </a:rPr>
              <a:t>However, despite its effectiveness, reliance on internet access and digital literacy may exclude less tech-savvy older adults, indicating a need for more accessible solutions (Müller et al., 2016).</a:t>
            </a:r>
            <a:endParaRPr lang="en-US"/>
          </a:p>
          <a:p>
            <a:endParaRPr lang="en-US">
              <a:latin typeface="Gill Sans MT"/>
              <a:ea typeface="Calibri"/>
              <a:cs typeface="Calibri"/>
            </a:endParaRPr>
          </a:p>
          <a:p>
            <a:endParaRPr lang="en-US">
              <a:latin typeface="Gill Sans MT"/>
              <a:ea typeface="Calibri"/>
              <a:cs typeface="Calibri"/>
            </a:endParaRPr>
          </a:p>
          <a:p>
            <a:endParaRPr lang="en-US">
              <a:ea typeface="Calibri"/>
              <a:cs typeface="Calibri"/>
            </a:endParaRPr>
          </a:p>
        </p:txBody>
      </p:sp>
      <p:sp>
        <p:nvSpPr>
          <p:cNvPr id="3" name="Title 2">
            <a:extLst>
              <a:ext uri="{FF2B5EF4-FFF2-40B4-BE49-F238E27FC236}">
                <a16:creationId xmlns:a16="http://schemas.microsoft.com/office/drawing/2014/main" id="{0B430524-E222-AB37-A46B-7206B163BFCB}"/>
              </a:ext>
            </a:extLst>
          </p:cNvPr>
          <p:cNvSpPr>
            <a:spLocks noGrp="1"/>
          </p:cNvSpPr>
          <p:nvPr>
            <p:ph type="title"/>
          </p:nvPr>
        </p:nvSpPr>
        <p:spPr>
          <a:xfrm>
            <a:off x="1294363" y="804519"/>
            <a:ext cx="10207299" cy="696810"/>
          </a:xfrm>
        </p:spPr>
        <p:txBody>
          <a:bodyPr>
            <a:normAutofit/>
          </a:bodyPr>
          <a:lstStyle/>
          <a:p>
            <a:r>
              <a:rPr lang="en-US">
                <a:latin typeface="Gill Sans MT"/>
                <a:ea typeface="Calibri"/>
                <a:cs typeface="Calibri"/>
              </a:rPr>
              <a:t>Similar Intervention for Older Adults</a:t>
            </a:r>
            <a:endParaRPr lang="en-US">
              <a:latin typeface="Gill Sans MT"/>
            </a:endParaRPr>
          </a:p>
        </p:txBody>
      </p:sp>
      <p:pic>
        <p:nvPicPr>
          <p:cNvPr id="4" name="Picture 3" descr="A logo for a fitness program&#10;&#10;AI-generated content may be incorrect.">
            <a:extLst>
              <a:ext uri="{FF2B5EF4-FFF2-40B4-BE49-F238E27FC236}">
                <a16:creationId xmlns:a16="http://schemas.microsoft.com/office/drawing/2014/main" id="{90102664-38FD-6730-04D2-01561E99D8E4}"/>
              </a:ext>
            </a:extLst>
          </p:cNvPr>
          <p:cNvPicPr>
            <a:picLocks noChangeAspect="1"/>
          </p:cNvPicPr>
          <p:nvPr/>
        </p:nvPicPr>
        <p:blipFill>
          <a:blip r:embed="rId2"/>
          <a:stretch>
            <a:fillRect/>
          </a:stretch>
        </p:blipFill>
        <p:spPr>
          <a:xfrm>
            <a:off x="8923226" y="2098494"/>
            <a:ext cx="2468772" cy="2668885"/>
          </a:xfrm>
          <a:prstGeom prst="rect">
            <a:avLst/>
          </a:prstGeom>
        </p:spPr>
      </p:pic>
      <p:sp>
        <p:nvSpPr>
          <p:cNvPr id="5" name="TextBox 4">
            <a:extLst>
              <a:ext uri="{FF2B5EF4-FFF2-40B4-BE49-F238E27FC236}">
                <a16:creationId xmlns:a16="http://schemas.microsoft.com/office/drawing/2014/main" id="{1BBD241D-AC8C-D867-5498-6DCE233E5EA4}"/>
              </a:ext>
            </a:extLst>
          </p:cNvPr>
          <p:cNvSpPr txBox="1"/>
          <p:nvPr/>
        </p:nvSpPr>
        <p:spPr>
          <a:xfrm>
            <a:off x="8893096" y="5194609"/>
            <a:ext cx="249973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alibri"/>
                <a:ea typeface="Calibri"/>
                <a:cs typeface="Calibri"/>
              </a:rPr>
              <a:t>(AETNA Medicare, 2026)</a:t>
            </a:r>
          </a:p>
        </p:txBody>
      </p:sp>
    </p:spTree>
    <p:extLst>
      <p:ext uri="{BB962C8B-B14F-4D97-AF65-F5344CB8AC3E}">
        <p14:creationId xmlns:p14="http://schemas.microsoft.com/office/powerpoint/2010/main" val="37904228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4647AAF-A74A-E448-DBB9-525149EE2C7C}"/>
              </a:ext>
            </a:extLst>
          </p:cNvPr>
          <p:cNvGraphicFramePr>
            <a:graphicFrameLocks noGrp="1"/>
          </p:cNvGraphicFramePr>
          <p:nvPr>
            <p:ph idx="1"/>
            <p:extLst>
              <p:ext uri="{D42A27DB-BD31-4B8C-83A1-F6EECF244321}">
                <p14:modId xmlns:p14="http://schemas.microsoft.com/office/powerpoint/2010/main" val="1941228139"/>
              </p:ext>
            </p:extLst>
          </p:nvPr>
        </p:nvGraphicFramePr>
        <p:xfrm>
          <a:off x="295275" y="2733675"/>
          <a:ext cx="6160106" cy="3383280"/>
        </p:xfrm>
        <a:graphic>
          <a:graphicData uri="http://schemas.openxmlformats.org/drawingml/2006/table">
            <a:tbl>
              <a:tblPr firstRow="1" bandRow="1">
                <a:tableStyleId>{3C2FFA5D-87B4-456A-9821-1D502468CF0F}</a:tableStyleId>
              </a:tblPr>
              <a:tblGrid>
                <a:gridCol w="3080053">
                  <a:extLst>
                    <a:ext uri="{9D8B030D-6E8A-4147-A177-3AD203B41FA5}">
                      <a16:colId xmlns:a16="http://schemas.microsoft.com/office/drawing/2014/main" val="1263893067"/>
                    </a:ext>
                  </a:extLst>
                </a:gridCol>
                <a:gridCol w="3080053">
                  <a:extLst>
                    <a:ext uri="{9D8B030D-6E8A-4147-A177-3AD203B41FA5}">
                      <a16:colId xmlns:a16="http://schemas.microsoft.com/office/drawing/2014/main" val="2145809797"/>
                    </a:ext>
                  </a:extLst>
                </a:gridCol>
              </a:tblGrid>
              <a:tr h="610253">
                <a:tc>
                  <a:txBody>
                    <a:bodyPr/>
                    <a:lstStyle/>
                    <a:p>
                      <a:pPr>
                        <a:buNone/>
                      </a:pPr>
                      <a:r>
                        <a:rPr lang="en-US">
                          <a:solidFill>
                            <a:schemeClr val="tx2">
                              <a:lumMod val="49000"/>
                            </a:schemeClr>
                          </a:solidFill>
                        </a:rPr>
                        <a:t>Problem </a:t>
                      </a:r>
                      <a:r>
                        <a:rPr lang="en-US" sz="1800" b="1" i="0" u="none" strike="noStrike" noProof="0">
                          <a:solidFill>
                            <a:schemeClr val="tx2">
                              <a:lumMod val="49000"/>
                            </a:schemeClr>
                          </a:solidFill>
                          <a:latin typeface="Gill Sans MT"/>
                        </a:rPr>
                        <a:t>with existing digital interventions</a:t>
                      </a:r>
                      <a:endParaRPr lang="en-US" sz="1800" b="1" i="0" u="none" strike="noStrike" noProof="0">
                        <a:solidFill>
                          <a:srgbClr val="222222"/>
                        </a:solidFill>
                        <a:latin typeface="Gill Sans MT"/>
                      </a:endParaRPr>
                    </a:p>
                  </a:txBody>
                  <a:tcPr anchor="ctr">
                    <a:lnL>
                      <a:noFill/>
                    </a:lnL>
                    <a:lnR>
                      <a:noFill/>
                    </a:lnR>
                    <a:lnT>
                      <a:noFill/>
                    </a:lnT>
                    <a:lnB>
                      <a:noFill/>
                    </a:lnB>
                    <a:noFill/>
                  </a:tcPr>
                </a:tc>
                <a:tc>
                  <a:txBody>
                    <a:bodyPr/>
                    <a:lstStyle/>
                    <a:p>
                      <a:pPr>
                        <a:buNone/>
                      </a:pPr>
                      <a:r>
                        <a:rPr lang="en-US">
                          <a:solidFill>
                            <a:schemeClr val="tx2">
                              <a:lumMod val="49000"/>
                            </a:schemeClr>
                          </a:solidFill>
                        </a:rPr>
                        <a:t>ActiveAge TV Solution</a:t>
                      </a:r>
                    </a:p>
                  </a:txBody>
                  <a:tcPr anchor="ctr">
                    <a:lnL>
                      <a:noFill/>
                    </a:lnL>
                    <a:lnR>
                      <a:noFill/>
                    </a:lnR>
                    <a:lnT>
                      <a:noFill/>
                    </a:lnT>
                    <a:lnB>
                      <a:noFill/>
                    </a:lnB>
                    <a:noFill/>
                  </a:tcPr>
                </a:tc>
                <a:extLst>
                  <a:ext uri="{0D108BD9-81ED-4DB2-BD59-A6C34878D82A}">
                    <a16:rowId xmlns:a16="http://schemas.microsoft.com/office/drawing/2014/main" val="2839247496"/>
                  </a:ext>
                </a:extLst>
              </a:tr>
              <a:tr h="350570">
                <a:tc>
                  <a:txBody>
                    <a:bodyPr/>
                    <a:lstStyle/>
                    <a:p>
                      <a:pPr>
                        <a:buNone/>
                      </a:pPr>
                      <a:r>
                        <a:rPr lang="en-US"/>
                        <a:t>Smartphone complexity</a:t>
                      </a:r>
                    </a:p>
                  </a:txBody>
                  <a:tcPr anchor="ctr">
                    <a:lnL>
                      <a:noFill/>
                    </a:lnL>
                    <a:lnR>
                      <a:noFill/>
                    </a:lnR>
                    <a:lnT>
                      <a:noFill/>
                    </a:lnT>
                    <a:lnB>
                      <a:noFill/>
                    </a:lnB>
                    <a:noFill/>
                  </a:tcPr>
                </a:tc>
                <a:tc>
                  <a:txBody>
                    <a:bodyPr/>
                    <a:lstStyle/>
                    <a:p>
                      <a:pPr>
                        <a:buNone/>
                      </a:pPr>
                      <a:r>
                        <a:rPr lang="en-US" sz="1800" b="0" i="0" u="none" strike="noStrike" noProof="0">
                          <a:latin typeface="Gill Sans MT"/>
                        </a:rPr>
                        <a:t>Simple remote‑control navigation</a:t>
                      </a:r>
                      <a:endParaRPr lang="en-US"/>
                    </a:p>
                  </a:txBody>
                  <a:tcPr anchor="ctr">
                    <a:lnL>
                      <a:noFill/>
                    </a:lnL>
                    <a:lnR>
                      <a:noFill/>
                    </a:lnR>
                    <a:lnT>
                      <a:noFill/>
                    </a:lnT>
                    <a:lnB>
                      <a:noFill/>
                    </a:lnB>
                    <a:noFill/>
                  </a:tcPr>
                </a:tc>
                <a:extLst>
                  <a:ext uri="{0D108BD9-81ED-4DB2-BD59-A6C34878D82A}">
                    <a16:rowId xmlns:a16="http://schemas.microsoft.com/office/drawing/2014/main" val="3835246747"/>
                  </a:ext>
                </a:extLst>
              </a:tr>
              <a:tr h="350570">
                <a:tc>
                  <a:txBody>
                    <a:bodyPr/>
                    <a:lstStyle/>
                    <a:p>
                      <a:pPr>
                        <a:buNone/>
                      </a:pPr>
                      <a:r>
                        <a:rPr lang="en-US" sz="1800" b="0" i="0" u="none" strike="noStrike" noProof="0">
                          <a:latin typeface="Gill Sans MT"/>
                        </a:rPr>
                        <a:t>Small screens that reduce visibility</a:t>
                      </a:r>
                      <a:endParaRPr lang="en-US"/>
                    </a:p>
                  </a:txBody>
                  <a:tcPr anchor="ctr">
                    <a:lnL>
                      <a:noFill/>
                    </a:lnL>
                    <a:lnR>
                      <a:noFill/>
                    </a:lnR>
                    <a:lnT>
                      <a:noFill/>
                    </a:lnT>
                    <a:lnB>
                      <a:noFill/>
                    </a:lnB>
                  </a:tcPr>
                </a:tc>
                <a:tc>
                  <a:txBody>
                    <a:bodyPr/>
                    <a:lstStyle/>
                    <a:p>
                      <a:pPr lvl="0">
                        <a:buNone/>
                      </a:pPr>
                      <a:r>
                        <a:rPr lang="en-US" sz="1800" b="0" i="0" u="none" strike="noStrike" noProof="0">
                          <a:latin typeface="Gill Sans MT"/>
                        </a:rPr>
                        <a:t>Large, familiar TV display</a:t>
                      </a:r>
                      <a:endParaRPr lang="en-US"/>
                    </a:p>
                  </a:txBody>
                  <a:tcPr anchor="ctr">
                    <a:lnL>
                      <a:noFill/>
                    </a:lnL>
                    <a:lnR>
                      <a:noFill/>
                    </a:lnR>
                    <a:lnT>
                      <a:noFill/>
                    </a:lnT>
                    <a:lnB>
                      <a:noFill/>
                    </a:lnB>
                  </a:tcPr>
                </a:tc>
                <a:extLst>
                  <a:ext uri="{0D108BD9-81ED-4DB2-BD59-A6C34878D82A}">
                    <a16:rowId xmlns:a16="http://schemas.microsoft.com/office/drawing/2014/main" val="104949327"/>
                  </a:ext>
                </a:extLst>
              </a:tr>
              <a:tr h="1389299">
                <a:tc>
                  <a:txBody>
                    <a:bodyPr/>
                    <a:lstStyle/>
                    <a:p>
                      <a:pPr lvl="0">
                        <a:buNone/>
                      </a:pPr>
                      <a:r>
                        <a:rPr lang="en-US" sz="1800" b="0" i="0" u="none" strike="noStrike" noProof="0">
                          <a:latin typeface="Gill Sans MT"/>
                        </a:rPr>
                        <a:t>Digital literacy challenges</a:t>
                      </a:r>
                    </a:p>
                    <a:p>
                      <a:pPr lvl="0">
                        <a:buNone/>
                      </a:pPr>
                      <a:endParaRPr lang="en-US" sz="1800" b="0" i="0" u="none" strike="noStrike" noProof="0">
                        <a:latin typeface="Gill Sans MT"/>
                      </a:endParaRPr>
                    </a:p>
                    <a:p>
                      <a:pPr lvl="0">
                        <a:buNone/>
                      </a:pPr>
                      <a:r>
                        <a:rPr lang="en-US" sz="1800" b="0" i="0" u="none" strike="noStrike" noProof="0"/>
                        <a:t>Perceived as “not for older people”</a:t>
                      </a:r>
                      <a:endParaRPr lang="en-US"/>
                    </a:p>
                  </a:txBody>
                  <a:tcPr anchor="ctr">
                    <a:lnL>
                      <a:noFill/>
                    </a:lnL>
                    <a:lnR>
                      <a:noFill/>
                    </a:lnR>
                    <a:lnT>
                      <a:noFill/>
                    </a:lnT>
                    <a:lnB>
                      <a:noFill/>
                    </a:lnB>
                    <a:noFill/>
                  </a:tcPr>
                </a:tc>
                <a:tc>
                  <a:txBody>
                    <a:bodyPr/>
                    <a:lstStyle/>
                    <a:p>
                      <a:pPr lvl="0">
                        <a:buNone/>
                      </a:pPr>
                      <a:r>
                        <a:rPr lang="en-US" sz="1800" b="0" i="0" u="none" strike="noStrike" noProof="0"/>
                        <a:t>Uses everyday household technology</a:t>
                      </a:r>
                    </a:p>
                    <a:p>
                      <a:pPr lvl="0">
                        <a:buNone/>
                      </a:pPr>
                      <a:endParaRPr lang="en-US" sz="1800" b="0" i="0" u="none" strike="noStrike" noProof="0"/>
                    </a:p>
                    <a:p>
                      <a:pPr lvl="0">
                        <a:buNone/>
                      </a:pPr>
                      <a:r>
                        <a:rPr lang="en-US" sz="1800" b="0" i="0" u="none" strike="noStrike" noProof="0">
                          <a:latin typeface="Gill Sans MT"/>
                        </a:rPr>
                        <a:t>Designed specifically for older adults’ needs and preferences</a:t>
                      </a:r>
                      <a:endParaRPr lang="en-US"/>
                    </a:p>
                  </a:txBody>
                  <a:tcPr anchor="ctr">
                    <a:lnL>
                      <a:noFill/>
                    </a:lnL>
                    <a:lnR>
                      <a:noFill/>
                    </a:lnR>
                    <a:lnT>
                      <a:noFill/>
                    </a:lnT>
                    <a:lnB>
                      <a:noFill/>
                    </a:lnB>
                    <a:noFill/>
                  </a:tcPr>
                </a:tc>
                <a:extLst>
                  <a:ext uri="{0D108BD9-81ED-4DB2-BD59-A6C34878D82A}">
                    <a16:rowId xmlns:a16="http://schemas.microsoft.com/office/drawing/2014/main" val="779139408"/>
                  </a:ext>
                </a:extLst>
              </a:tr>
            </a:tbl>
          </a:graphicData>
        </a:graphic>
      </p:graphicFrame>
      <p:sp>
        <p:nvSpPr>
          <p:cNvPr id="3" name="Title 2">
            <a:extLst>
              <a:ext uri="{FF2B5EF4-FFF2-40B4-BE49-F238E27FC236}">
                <a16:creationId xmlns:a16="http://schemas.microsoft.com/office/drawing/2014/main" id="{DF7B0968-5D7C-CDF1-6DAE-0C21B5D292DF}"/>
              </a:ext>
            </a:extLst>
          </p:cNvPr>
          <p:cNvSpPr>
            <a:spLocks noGrp="1"/>
          </p:cNvSpPr>
          <p:nvPr>
            <p:ph type="title"/>
          </p:nvPr>
        </p:nvSpPr>
        <p:spPr>
          <a:xfrm>
            <a:off x="1294363" y="804519"/>
            <a:ext cx="9603275" cy="668235"/>
          </a:xfrm>
        </p:spPr>
        <p:txBody>
          <a:bodyPr>
            <a:normAutofit/>
          </a:bodyPr>
          <a:lstStyle/>
          <a:p>
            <a:r>
              <a:rPr lang="en-US">
                <a:latin typeface="Gill Sans MT"/>
              </a:rPr>
              <a:t>Unique Selling Point of our Intervention</a:t>
            </a:r>
            <a:r>
              <a:rPr lang="en-US" sz="4000">
                <a:latin typeface="Aptos Display"/>
              </a:rPr>
              <a:t> </a:t>
            </a:r>
          </a:p>
          <a:p>
            <a:endParaRPr lang="en-US"/>
          </a:p>
        </p:txBody>
      </p:sp>
      <p:sp>
        <p:nvSpPr>
          <p:cNvPr id="7" name="TextBox 6">
            <a:extLst>
              <a:ext uri="{FF2B5EF4-FFF2-40B4-BE49-F238E27FC236}">
                <a16:creationId xmlns:a16="http://schemas.microsoft.com/office/drawing/2014/main" id="{84249573-D7ED-FE8B-8CA1-28236970A273}"/>
              </a:ext>
            </a:extLst>
          </p:cNvPr>
          <p:cNvSpPr txBox="1"/>
          <p:nvPr/>
        </p:nvSpPr>
        <p:spPr>
          <a:xfrm>
            <a:off x="6610350" y="3429000"/>
            <a:ext cx="5429250" cy="2246769"/>
          </a:xfrm>
          <a:prstGeom prst="rect">
            <a:avLst/>
          </a:prstGeom>
          <a:no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Physical inactivity among older adults remains a significant public health concern in the UK. By removing digital limitations and delivering activity support through a familiar, accessible platform</a:t>
            </a:r>
            <a:r>
              <a:rPr lang="en-US" sz="2000">
                <a:solidFill>
                  <a:schemeClr val="accent3">
                    <a:lumMod val="49000"/>
                    <a:lumOff val="51000"/>
                  </a:schemeClr>
                </a:solidFill>
                <a:ea typeface="+mn-lt"/>
                <a:cs typeface="+mn-lt"/>
              </a:rPr>
              <a:t>, ActiveAge TV</a:t>
            </a:r>
            <a:r>
              <a:rPr lang="en-US" sz="2000">
                <a:ea typeface="+mn-lt"/>
                <a:cs typeface="+mn-lt"/>
              </a:rPr>
              <a:t> provides an innovative, inclusive and scalable approach to promoting physical activity and healthy ageing.</a:t>
            </a:r>
            <a:endParaRPr lang="en-US"/>
          </a:p>
        </p:txBody>
      </p:sp>
      <p:sp>
        <p:nvSpPr>
          <p:cNvPr id="2" name="TextBox 1">
            <a:extLst>
              <a:ext uri="{FF2B5EF4-FFF2-40B4-BE49-F238E27FC236}">
                <a16:creationId xmlns:a16="http://schemas.microsoft.com/office/drawing/2014/main" id="{113CC8F3-B416-2289-9E42-BEECF031CE7F}"/>
              </a:ext>
            </a:extLst>
          </p:cNvPr>
          <p:cNvSpPr txBox="1"/>
          <p:nvPr/>
        </p:nvSpPr>
        <p:spPr>
          <a:xfrm>
            <a:off x="295275" y="1600200"/>
            <a:ext cx="11382375" cy="1015663"/>
          </a:xfrm>
          <a:prstGeom prst="rect">
            <a:avLst/>
          </a:prstGeom>
          <a:noFill/>
          <a:ln>
            <a:solidFill>
              <a:schemeClr val="accent1">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err="1"/>
              <a:t>ActiveAge</a:t>
            </a:r>
            <a:r>
              <a:rPr lang="en-US" sz="2000"/>
              <a:t> TV offers a novel, accessibility‑focused approach to digital physical activity support by leveraging a technology older adults already use daily television thereby removing many of the usability, literacy and engagement challenges that limit the effectiveness of existing digital interventions.</a:t>
            </a:r>
          </a:p>
        </p:txBody>
      </p:sp>
    </p:spTree>
    <p:extLst>
      <p:ext uri="{BB962C8B-B14F-4D97-AF65-F5344CB8AC3E}">
        <p14:creationId xmlns:p14="http://schemas.microsoft.com/office/powerpoint/2010/main" val="2564786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CFD568F-AD06-313A-A1F4-69F0CE8D3CDA}"/>
              </a:ext>
            </a:extLst>
          </p:cNvPr>
          <p:cNvSpPr>
            <a:spLocks noGrp="1"/>
          </p:cNvSpPr>
          <p:nvPr>
            <p:ph idx="1"/>
          </p:nvPr>
        </p:nvSpPr>
        <p:spPr>
          <a:xfrm>
            <a:off x="1132438" y="1710932"/>
            <a:ext cx="9603275" cy="4365013"/>
          </a:xfrm>
        </p:spPr>
        <p:txBody>
          <a:bodyPr vert="horz" lIns="91440" tIns="45720" rIns="91440" bIns="45720" rtlCol="0" anchor="t">
            <a:noAutofit/>
          </a:bodyPr>
          <a:lstStyle/>
          <a:p>
            <a:r>
              <a:rPr lang="en-US" sz="1400">
                <a:latin typeface="Gill Sans MT"/>
              </a:rPr>
              <a:t>Admin (2023) </a:t>
            </a:r>
            <a:r>
              <a:rPr lang="en-US" sz="1400" i="1">
                <a:latin typeface="Gill Sans MT"/>
              </a:rPr>
              <a:t>World Health Organization recommendation for physical activity</a:t>
            </a:r>
            <a:r>
              <a:rPr lang="en-US" sz="1400">
                <a:latin typeface="Gill Sans MT"/>
              </a:rPr>
              <a:t>. Available at </a:t>
            </a:r>
            <a:r>
              <a:rPr lang="en-US" sz="1400">
                <a:latin typeface="Gill Sans MT"/>
                <a:hlinkClick r:id="rId2"/>
              </a:rPr>
              <a:t>https://ifmst.org/2023/11/03/world-health-organization-recommendation-for-physical-activity/</a:t>
            </a:r>
            <a:r>
              <a:rPr lang="en-US" sz="1400">
                <a:latin typeface="Gill Sans MT"/>
              </a:rPr>
              <a:t>  (Accessed: 8 March 2026).</a:t>
            </a:r>
          </a:p>
          <a:p>
            <a:r>
              <a:rPr lang="en-US" sz="1400">
                <a:latin typeface="Gill Sans MT"/>
              </a:rPr>
              <a:t>Bauman, A. E., Reis, R. S., Sallis, J. F., Wells, J. C., Loos, R. J., Martin, B. W., &amp; Lancet Physical Activity Series Working Group (2012) Correlates of physical activity: why are some people physically active and others not</a:t>
            </a:r>
            <a:r>
              <a:rPr lang="en-US" sz="1400" i="1">
                <a:latin typeface="Gill Sans MT"/>
              </a:rPr>
              <a:t>?. Lancet (London, England), </a:t>
            </a:r>
            <a:r>
              <a:rPr lang="en-US" sz="1400">
                <a:latin typeface="Gill Sans MT"/>
              </a:rPr>
              <a:t>380(9838), 258–271. Available at: </a:t>
            </a:r>
            <a:r>
              <a:rPr lang="en-US" sz="1400">
                <a:latin typeface="Gill Sans MT"/>
                <a:hlinkClick r:id="rId3"/>
              </a:rPr>
              <a:t>https://doi.org/10.1016/S0140-6736(12)60735-</a:t>
            </a:r>
            <a:endParaRPr lang="en-US" sz="1400">
              <a:latin typeface="Gill Sans MT"/>
            </a:endParaRPr>
          </a:p>
          <a:p>
            <a:r>
              <a:rPr lang="en-US" sz="1400">
                <a:latin typeface="Gill Sans MT"/>
              </a:rPr>
              <a:t>Boxall, C., Dennison, L., Miller, S., Joseph, J., Morton, K., Corser, J., Kesten, J., </a:t>
            </a:r>
            <a:r>
              <a:rPr lang="en-US" sz="1400" err="1">
                <a:latin typeface="Gill Sans MT"/>
              </a:rPr>
              <a:t>Electicwala</a:t>
            </a:r>
            <a:r>
              <a:rPr lang="en-US" sz="1400">
                <a:latin typeface="Gill Sans MT"/>
              </a:rPr>
              <a:t>, A., Western, M., Lim, S., Grimmett, C., Yardley, L. and Bradbury, K. (2025) ‘Implementing a digital physical activity intervention for older adults: Qualitative study’, </a:t>
            </a:r>
            <a:r>
              <a:rPr lang="en-US" sz="1400" i="1">
                <a:latin typeface="Gill Sans MT"/>
              </a:rPr>
              <a:t>JMIR Aging, </a:t>
            </a:r>
            <a:r>
              <a:rPr lang="en-US" sz="1400">
                <a:latin typeface="Gill Sans MT"/>
              </a:rPr>
              <a:t>8, e64953. Available at: </a:t>
            </a:r>
            <a:r>
              <a:rPr lang="en-US" sz="1400">
                <a:latin typeface="Gill Sans MT"/>
                <a:hlinkClick r:id="rId4"/>
              </a:rPr>
              <a:t>https://aging.jmir.org/2025/1/e64953</a:t>
            </a:r>
            <a:r>
              <a:rPr lang="en-US" sz="1400">
                <a:latin typeface="Gill Sans MT"/>
              </a:rPr>
              <a:t>  (Accessed: 10 March 2026).</a:t>
            </a:r>
          </a:p>
          <a:p>
            <a:r>
              <a:rPr lang="en-US" sz="1400">
                <a:latin typeface="Gill Sans MT"/>
              </a:rPr>
              <a:t>Department of Health and Social Care (2019) </a:t>
            </a:r>
            <a:r>
              <a:rPr lang="en-US" sz="1400" i="1">
                <a:latin typeface="Gill Sans MT"/>
              </a:rPr>
              <a:t>'NHS Long Term Plan launched,' GOV.UK, 7 January</a:t>
            </a:r>
            <a:r>
              <a:rPr lang="en-US" sz="1400">
                <a:latin typeface="Gill Sans MT"/>
              </a:rPr>
              <a:t>. Available at:  </a:t>
            </a:r>
            <a:r>
              <a:rPr lang="en-US" sz="1400">
                <a:latin typeface="Gill Sans MT"/>
                <a:hlinkClick r:id="rId5"/>
              </a:rPr>
              <a:t>https://www.gov.uk/government/news/nhs-long-term-plan-launched</a:t>
            </a:r>
            <a:r>
              <a:rPr lang="en-US" sz="1400">
                <a:latin typeface="Gill Sans MT"/>
              </a:rPr>
              <a:t> (Accessed: 9 March 2026).</a:t>
            </a:r>
          </a:p>
          <a:p>
            <a:r>
              <a:rPr lang="en-US" sz="1400" err="1">
                <a:latin typeface="Gill Sans MT"/>
              </a:rPr>
              <a:t>Direito</a:t>
            </a:r>
            <a:r>
              <a:rPr lang="en-US" sz="1400">
                <a:latin typeface="Gill Sans MT"/>
              </a:rPr>
              <a:t>, A., </a:t>
            </a:r>
            <a:r>
              <a:rPr lang="en-US" sz="1400" err="1">
                <a:latin typeface="Gill Sans MT"/>
              </a:rPr>
              <a:t>Carraça</a:t>
            </a:r>
            <a:r>
              <a:rPr lang="en-US" sz="1400">
                <a:latin typeface="Gill Sans MT"/>
              </a:rPr>
              <a:t>, E., </a:t>
            </a:r>
            <a:r>
              <a:rPr lang="en-US" sz="1400" err="1">
                <a:latin typeface="Gill Sans MT"/>
              </a:rPr>
              <a:t>Rawstorn</a:t>
            </a:r>
            <a:r>
              <a:rPr lang="en-US" sz="1400">
                <a:latin typeface="Gill Sans MT"/>
              </a:rPr>
              <a:t>, J., Whittaker, R., &amp; Maddison, R. (2017) mHealth Technologies to Influence Physical Activity and Sedentary Behaviors: Behavior Change Techniques, Systematic Review and Meta-Analysis of Randomized Controlled Trials. </a:t>
            </a:r>
            <a:r>
              <a:rPr lang="en-US" sz="1400" i="1">
                <a:latin typeface="Gill Sans MT"/>
              </a:rPr>
              <a:t>Annals of behavioral medicine : a publication of the Society of Behavioral Medicine</a:t>
            </a:r>
            <a:r>
              <a:rPr lang="en-US" sz="1400">
                <a:latin typeface="Gill Sans MT"/>
              </a:rPr>
              <a:t>, 51(2), 226–239. Available at:  </a:t>
            </a:r>
            <a:r>
              <a:rPr lang="en-US" sz="1400">
                <a:latin typeface="Gill Sans MT"/>
                <a:hlinkClick r:id="rId6"/>
              </a:rPr>
              <a:t>https://doi.org/10.1007/s12160-016-9846-0</a:t>
            </a:r>
            <a:r>
              <a:rPr lang="en-US" sz="1400">
                <a:latin typeface="Gill Sans MT"/>
              </a:rPr>
              <a:t> </a:t>
            </a:r>
          </a:p>
          <a:p>
            <a:endParaRPr lang="en-US" sz="1400">
              <a:latin typeface="Aptos Display"/>
            </a:endParaRPr>
          </a:p>
        </p:txBody>
      </p:sp>
      <p:sp>
        <p:nvSpPr>
          <p:cNvPr id="3" name="Title 2">
            <a:extLst>
              <a:ext uri="{FF2B5EF4-FFF2-40B4-BE49-F238E27FC236}">
                <a16:creationId xmlns:a16="http://schemas.microsoft.com/office/drawing/2014/main" id="{F3E354CE-DF1C-D1AC-06D8-BBB74A2E5295}"/>
              </a:ext>
            </a:extLst>
          </p:cNvPr>
          <p:cNvSpPr>
            <a:spLocks noGrp="1"/>
          </p:cNvSpPr>
          <p:nvPr>
            <p:ph type="title"/>
          </p:nvPr>
        </p:nvSpPr>
        <p:spPr>
          <a:xfrm>
            <a:off x="1294363" y="804519"/>
            <a:ext cx="9603275" cy="592035"/>
          </a:xfrm>
        </p:spPr>
        <p:txBody>
          <a:bodyPr/>
          <a:lstStyle/>
          <a:p>
            <a:r>
              <a:rPr lang="en-US"/>
              <a:t>Reference List</a:t>
            </a:r>
          </a:p>
        </p:txBody>
      </p:sp>
    </p:spTree>
    <p:extLst>
      <p:ext uri="{BB962C8B-B14F-4D97-AF65-F5344CB8AC3E}">
        <p14:creationId xmlns:p14="http://schemas.microsoft.com/office/powerpoint/2010/main" val="3958357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02A03A-79E5-6708-8DCE-32FF907DF775}"/>
              </a:ext>
            </a:extLst>
          </p:cNvPr>
          <p:cNvSpPr txBox="1"/>
          <p:nvPr/>
        </p:nvSpPr>
        <p:spPr>
          <a:xfrm>
            <a:off x="228600" y="180975"/>
            <a:ext cx="11811000"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Gill Sans MT"/>
              </a:rPr>
              <a:t>Hallal, P. C., Andersen, L. B., Bull, F. C., </a:t>
            </a:r>
            <a:r>
              <a:rPr lang="en-US" sz="1400" err="1">
                <a:latin typeface="Gill Sans MT"/>
              </a:rPr>
              <a:t>Guthold</a:t>
            </a:r>
            <a:r>
              <a:rPr lang="en-US" sz="1400">
                <a:latin typeface="Gill Sans MT"/>
              </a:rPr>
              <a:t>, R., Haskell, W., Ekelund, U., &amp; Lancet Physical Activity Series Working Group (2012) Global physical activity levels: surveillance progress, pitfalls, and prospects</a:t>
            </a:r>
            <a:r>
              <a:rPr lang="en-US" sz="1400" i="1">
                <a:latin typeface="Gill Sans MT"/>
              </a:rPr>
              <a:t>. Lancet (London, England), </a:t>
            </a:r>
            <a:r>
              <a:rPr lang="en-US" sz="1400">
                <a:latin typeface="Gill Sans MT"/>
              </a:rPr>
              <a:t>380(9838), 247–257. Available at: </a:t>
            </a:r>
            <a:r>
              <a:rPr lang="en-US" sz="1400">
                <a:latin typeface="Gill Sans MT"/>
                <a:hlinkClick r:id="rId2"/>
              </a:rPr>
              <a:t>https://doi.org/10.1016/S0140-6736(12)60646-1</a:t>
            </a:r>
            <a:endParaRPr lang="en-US" sz="1400">
              <a:latin typeface="Gill Sans MT"/>
              <a:ea typeface="Calibri"/>
              <a:cs typeface="Calibri"/>
            </a:endParaRPr>
          </a:p>
          <a:p>
            <a:endParaRPr lang="en-GB" sz="1400">
              <a:latin typeface="Gill Sans MT"/>
            </a:endParaRPr>
          </a:p>
          <a:p>
            <a:r>
              <a:rPr lang="en-US" sz="1400">
                <a:latin typeface="Gill Sans MT"/>
              </a:rPr>
              <a:t>London Borough of Merton (2026) </a:t>
            </a:r>
            <a:r>
              <a:rPr lang="en-US" sz="1400" i="1">
                <a:latin typeface="Gill Sans MT"/>
              </a:rPr>
              <a:t>Merton Annual Public Health Report 2026 - 2027</a:t>
            </a:r>
            <a:r>
              <a:rPr lang="en-US" sz="1400">
                <a:latin typeface="Gill Sans MT"/>
              </a:rPr>
              <a:t>.Available at: </a:t>
            </a:r>
            <a:r>
              <a:rPr lang="en-US" sz="1400">
                <a:latin typeface="Gill Sans MT"/>
                <a:hlinkClick r:id="rId3"/>
              </a:rPr>
              <a:t>https://www.merton.gov.uk/sites/default/files/2026-01/Merton-APHR-2026_27-Accessible.pdf</a:t>
            </a:r>
            <a:r>
              <a:rPr lang="en-US" sz="1400">
                <a:latin typeface="Gill Sans MT"/>
              </a:rPr>
              <a:t> (Accessed: 8 March 2026).</a:t>
            </a:r>
          </a:p>
          <a:p>
            <a:endParaRPr lang="en-GB" sz="1400">
              <a:latin typeface="Gill Sans MT"/>
            </a:endParaRPr>
          </a:p>
          <a:p>
            <a:r>
              <a:rPr lang="en-US" sz="1400">
                <a:latin typeface="Gill Sans MT"/>
              </a:rPr>
              <a:t>Lee, D. (2025) </a:t>
            </a:r>
            <a:r>
              <a:rPr lang="en-US" sz="1400" i="1">
                <a:latin typeface="Gill Sans MT"/>
              </a:rPr>
              <a:t>Inactivity costs the UK £20 billion a year: Why getting active matters more than ever - </a:t>
            </a:r>
            <a:r>
              <a:rPr lang="en-US" sz="1400" i="1" err="1">
                <a:latin typeface="Gill Sans MT"/>
              </a:rPr>
              <a:t>Amac</a:t>
            </a:r>
            <a:r>
              <a:rPr lang="en-US" sz="1400" i="1">
                <a:latin typeface="Gill Sans MT"/>
              </a:rPr>
              <a:t> Training</a:t>
            </a:r>
            <a:r>
              <a:rPr lang="en-US" sz="1400">
                <a:latin typeface="Gill Sans MT"/>
              </a:rPr>
              <a:t>. Available at: </a:t>
            </a:r>
            <a:r>
              <a:rPr lang="en-US" sz="1400">
                <a:latin typeface="Gill Sans MT"/>
                <a:hlinkClick r:id="rId4"/>
              </a:rPr>
              <a:t>https://amactraining.co.uk/2025/11/19/inactivity-costs-the-uk-20-billion-a-year-why-getting-active-matters-more-than-ever/#:~:text=Ultimately%2C%20physical%20inactivity%20is%20a,%5BAccessed%2018%20November%202025%5D</a:t>
            </a:r>
            <a:r>
              <a:rPr lang="en-US" sz="1400">
                <a:latin typeface="Gill Sans MT"/>
              </a:rPr>
              <a:t>. (Accessed: 11 March 2026).</a:t>
            </a:r>
          </a:p>
          <a:p>
            <a:endParaRPr lang="en-GB" sz="1400">
              <a:latin typeface="Gill Sans MT"/>
            </a:endParaRPr>
          </a:p>
          <a:p>
            <a:r>
              <a:rPr lang="en-US" sz="1400">
                <a:latin typeface="Gill Sans MT"/>
              </a:rPr>
              <a:t>Michie, S., van Stralen, M. M., &amp; West, R. (2011) The </a:t>
            </a:r>
            <a:r>
              <a:rPr lang="en-US" sz="1400" err="1">
                <a:latin typeface="Gill Sans MT"/>
              </a:rPr>
              <a:t>behaviour</a:t>
            </a:r>
            <a:r>
              <a:rPr lang="en-US" sz="1400">
                <a:latin typeface="Gill Sans MT"/>
              </a:rPr>
              <a:t> change wheel: a new method for </a:t>
            </a:r>
            <a:r>
              <a:rPr lang="en-US" sz="1400" err="1">
                <a:latin typeface="Gill Sans MT"/>
              </a:rPr>
              <a:t>characterising</a:t>
            </a:r>
            <a:r>
              <a:rPr lang="en-US" sz="1400">
                <a:latin typeface="Gill Sans MT"/>
              </a:rPr>
              <a:t> and designing </a:t>
            </a:r>
            <a:r>
              <a:rPr lang="en-US" sz="1400" err="1">
                <a:latin typeface="Gill Sans MT"/>
              </a:rPr>
              <a:t>behaviour</a:t>
            </a:r>
            <a:r>
              <a:rPr lang="en-US" sz="1400">
                <a:latin typeface="Gill Sans MT"/>
              </a:rPr>
              <a:t> change interventions. </a:t>
            </a:r>
            <a:r>
              <a:rPr lang="en-US" sz="1400" i="1">
                <a:latin typeface="Gill Sans MT"/>
              </a:rPr>
              <a:t>Implementation science </a:t>
            </a:r>
            <a:r>
              <a:rPr lang="en-US" sz="1400">
                <a:latin typeface="Gill Sans MT"/>
              </a:rPr>
              <a:t>: IS, 6, 42. Available at: </a:t>
            </a:r>
            <a:r>
              <a:rPr lang="en-US" sz="1400">
                <a:latin typeface="Gill Sans MT"/>
                <a:hlinkClick r:id="rId5"/>
              </a:rPr>
              <a:t>https://doi.org/10.1186/1748-5908-6-42</a:t>
            </a:r>
            <a:r>
              <a:rPr lang="en-US" sz="1400">
                <a:latin typeface="Gill Sans MT"/>
              </a:rPr>
              <a:t> </a:t>
            </a:r>
            <a:endParaRPr lang="en-GB" sz="1400">
              <a:latin typeface="Gill Sans MT"/>
            </a:endParaRPr>
          </a:p>
          <a:p>
            <a:endParaRPr lang="en-GB" sz="1400">
              <a:latin typeface="Gill Sans MT"/>
            </a:endParaRPr>
          </a:p>
          <a:p>
            <a:r>
              <a:rPr lang="en-GB" sz="1400">
                <a:latin typeface="Gill Sans MT"/>
              </a:rPr>
              <a:t>Michie S. (2014)  Implementation science: understanding behaviour change and maintenance. </a:t>
            </a:r>
            <a:r>
              <a:rPr lang="en-GB" sz="1400" i="1">
                <a:latin typeface="Gill Sans MT"/>
              </a:rPr>
              <a:t>BMC Health Services Research</a:t>
            </a:r>
            <a:r>
              <a:rPr lang="en-GB" sz="1400">
                <a:latin typeface="Gill Sans MT"/>
              </a:rPr>
              <a:t>, 14(</a:t>
            </a:r>
            <a:r>
              <a:rPr lang="en-GB" sz="1400" err="1">
                <a:latin typeface="Gill Sans MT"/>
              </a:rPr>
              <a:t>Suppl</a:t>
            </a:r>
            <a:r>
              <a:rPr lang="en-GB" sz="1400">
                <a:latin typeface="Gill Sans MT"/>
              </a:rPr>
              <a:t> 2), O9.</a:t>
            </a:r>
          </a:p>
          <a:p>
            <a:r>
              <a:rPr lang="en-GB" sz="1400">
                <a:latin typeface="Gill Sans MT"/>
              </a:rPr>
              <a:t> Available at:  </a:t>
            </a:r>
            <a:r>
              <a:rPr lang="en-GB" sz="1400">
                <a:latin typeface="Gill Sans MT"/>
                <a:hlinkClick r:id="rId6"/>
              </a:rPr>
              <a:t>https://doi.org/10.1186/1472-6963-14-S2-O9</a:t>
            </a:r>
            <a:r>
              <a:rPr lang="en-GB" sz="1400">
                <a:latin typeface="Gill Sans MT"/>
              </a:rPr>
              <a:t> </a:t>
            </a:r>
          </a:p>
          <a:p>
            <a:endParaRPr lang="en-GB" sz="1400">
              <a:latin typeface="Gill Sans MT"/>
            </a:endParaRPr>
          </a:p>
          <a:p>
            <a:r>
              <a:rPr lang="en-GB" sz="1400">
                <a:latin typeface="Gill Sans MT"/>
              </a:rPr>
              <a:t>Murray, E., Hekler, E. B., Andersson, G., Collins, L. M., Doherty, A., Hollis, C., Rivera, D. E., West, R., &amp; Wyatt, J. C. (2016) Evaluating Digital Health Interventions: Key Questions and Approaches. </a:t>
            </a:r>
            <a:r>
              <a:rPr lang="en-GB" sz="1400" i="1">
                <a:latin typeface="Gill Sans MT"/>
              </a:rPr>
              <a:t>American journal of preventive medicine</a:t>
            </a:r>
            <a:r>
              <a:rPr lang="en-GB" sz="1400">
                <a:latin typeface="Gill Sans MT"/>
              </a:rPr>
              <a:t>, 51(5), 843–851. Available at: </a:t>
            </a:r>
            <a:r>
              <a:rPr lang="en-GB" sz="1400">
                <a:latin typeface="Gill Sans MT"/>
                <a:hlinkClick r:id="rId7"/>
              </a:rPr>
              <a:t>https://doi.org/10.1016/j.amepre.2016.06</a:t>
            </a:r>
            <a:r>
              <a:rPr lang="en-GB" sz="1400">
                <a:latin typeface="Gill Sans MT"/>
              </a:rPr>
              <a:t> </a:t>
            </a:r>
          </a:p>
          <a:p>
            <a:endParaRPr lang="en-GB" sz="1400">
              <a:latin typeface="Gill Sans MT"/>
            </a:endParaRPr>
          </a:p>
          <a:p>
            <a:r>
              <a:rPr lang="en-GB" sz="1400">
                <a:latin typeface="Gill Sans MT"/>
              </a:rPr>
              <a:t>NHS Digital (2023) </a:t>
            </a:r>
            <a:r>
              <a:rPr lang="en-GB" sz="1400" i="1">
                <a:latin typeface="Gill Sans MT"/>
              </a:rPr>
              <a:t>Health Survey for England 2021: Physical activity</a:t>
            </a:r>
            <a:r>
              <a:rPr lang="en-GB" sz="1400">
                <a:latin typeface="Gill Sans MT"/>
              </a:rPr>
              <a:t>. Available at: </a:t>
            </a:r>
            <a:r>
              <a:rPr lang="en-GB" sz="1400">
                <a:latin typeface="Gill Sans MT"/>
                <a:hlinkClick r:id="rId8"/>
              </a:rPr>
              <a:t>https://digital.nhs.uk/data-and-information/publications/statistical/health-survey-for-england/2021-part-2/physical-activity</a:t>
            </a:r>
            <a:r>
              <a:rPr lang="en-GB" sz="1400">
                <a:latin typeface="Gill Sans MT"/>
              </a:rPr>
              <a:t> (Accessed: 10 March 2026).</a:t>
            </a:r>
          </a:p>
          <a:p>
            <a:pPr marL="0" algn="l"/>
            <a:endParaRPr lang="en-GB" sz="1400"/>
          </a:p>
          <a:p>
            <a:r>
              <a:rPr lang="en-US" sz="1400">
                <a:latin typeface="Gill Sans MT"/>
              </a:rPr>
              <a:t>NHS Digital (2023) </a:t>
            </a:r>
            <a:r>
              <a:rPr lang="en-US" sz="1400" i="1">
                <a:latin typeface="Gill Sans MT"/>
              </a:rPr>
              <a:t>Health Survey for England 2021: Physical activity</a:t>
            </a:r>
            <a:r>
              <a:rPr lang="en-US" sz="1400">
                <a:latin typeface="Gill Sans MT"/>
              </a:rPr>
              <a:t>. Available at: </a:t>
            </a:r>
            <a:r>
              <a:rPr lang="en-US" sz="1400">
                <a:latin typeface="Gill Sans MT"/>
                <a:hlinkClick r:id="rId8"/>
              </a:rPr>
              <a:t>https://digital.nhs.uk/data-and-information/publications/statistical/health-survey-for-england/2021-part-2/physical-activity</a:t>
            </a:r>
            <a:r>
              <a:rPr lang="en-US" sz="1400">
                <a:latin typeface="Gill Sans MT"/>
              </a:rPr>
              <a:t> (Accessed: 12 March 2026).</a:t>
            </a:r>
          </a:p>
          <a:p>
            <a:endParaRPr lang="en-US" sz="1400">
              <a:latin typeface="Gill Sans MT"/>
            </a:endParaRPr>
          </a:p>
          <a:p>
            <a:r>
              <a:rPr lang="en-US" sz="1400">
                <a:latin typeface="Gill Sans MT"/>
              </a:rPr>
              <a:t>National Institute  of Care and Excellence (2025) </a:t>
            </a:r>
            <a:r>
              <a:rPr lang="en-US" sz="1400" i="1">
                <a:latin typeface="Gill Sans MT"/>
              </a:rPr>
              <a:t>Falls: assessment and prevention in older people and in people 50 and over at higher risk</a:t>
            </a:r>
            <a:r>
              <a:rPr lang="en-US" sz="1400">
                <a:latin typeface="Gill Sans MT"/>
              </a:rPr>
              <a:t>. Available at: </a:t>
            </a:r>
            <a:r>
              <a:rPr lang="en-US" sz="1400">
                <a:latin typeface="Gill Sans MT"/>
                <a:hlinkClick r:id="rId9"/>
              </a:rPr>
              <a:t>https://www.nice.org.uk/guidance/ng249</a:t>
            </a:r>
            <a:r>
              <a:rPr lang="en-US" sz="1400">
                <a:latin typeface="Gill Sans MT"/>
              </a:rPr>
              <a:t> (Accessed: 10 March 2026).</a:t>
            </a:r>
            <a:endParaRPr lang="en-US">
              <a:latin typeface="Gill Sans MT"/>
            </a:endParaRPr>
          </a:p>
        </p:txBody>
      </p:sp>
    </p:spTree>
    <p:extLst>
      <p:ext uri="{BB962C8B-B14F-4D97-AF65-F5344CB8AC3E}">
        <p14:creationId xmlns:p14="http://schemas.microsoft.com/office/powerpoint/2010/main" val="691897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4A33C9-901B-6F6C-4409-7CC904C8F9C1}"/>
              </a:ext>
            </a:extLst>
          </p:cNvPr>
          <p:cNvSpPr txBox="1"/>
          <p:nvPr/>
        </p:nvSpPr>
        <p:spPr>
          <a:xfrm>
            <a:off x="266700" y="200025"/>
            <a:ext cx="11925300"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solidFill>
                <a:srgbClr val="000000"/>
              </a:solidFill>
              <a:latin typeface="Gill Sans MT"/>
            </a:endParaRPr>
          </a:p>
          <a:p>
            <a:r>
              <a:rPr lang="en-US" sz="1400">
                <a:solidFill>
                  <a:srgbClr val="000000"/>
                </a:solidFill>
                <a:latin typeface="Gill Sans MT"/>
              </a:rPr>
              <a:t>National Institute for Health and Care Research (2022) </a:t>
            </a:r>
            <a:r>
              <a:rPr lang="en-US" sz="1400" i="1">
                <a:solidFill>
                  <a:srgbClr val="000000"/>
                </a:solidFill>
                <a:latin typeface="Gill Sans MT"/>
              </a:rPr>
              <a:t>What is digital health technology? </a:t>
            </a:r>
            <a:r>
              <a:rPr lang="en-US" sz="1400">
                <a:solidFill>
                  <a:srgbClr val="000000"/>
                </a:solidFill>
                <a:latin typeface="Gill Sans MT"/>
              </a:rPr>
              <a:t>Available at: </a:t>
            </a:r>
            <a:r>
              <a:rPr lang="en-US" sz="1400">
                <a:solidFill>
                  <a:srgbClr val="000000"/>
                </a:solidFill>
                <a:latin typeface="Gill Sans MT"/>
                <a:hlinkClick r:id="rId2"/>
              </a:rPr>
              <a:t>https://evidence.nihr.ac.uk/collection/what-is-digital-health-technology/</a:t>
            </a:r>
            <a:r>
              <a:rPr lang="en-US" sz="1400">
                <a:solidFill>
                  <a:srgbClr val="000000"/>
                </a:solidFill>
                <a:latin typeface="Gill Sans MT"/>
              </a:rPr>
              <a:t> (Accessed: 11 March 2026).</a:t>
            </a:r>
          </a:p>
          <a:p>
            <a:endParaRPr lang="en-US" sz="1400">
              <a:solidFill>
                <a:srgbClr val="000000"/>
              </a:solidFill>
              <a:latin typeface="Gill Sans MT"/>
            </a:endParaRPr>
          </a:p>
          <a:p>
            <a:r>
              <a:rPr lang="en-US" sz="1400">
                <a:solidFill>
                  <a:srgbClr val="000000"/>
                </a:solidFill>
                <a:latin typeface="Gill Sans MT"/>
              </a:rPr>
              <a:t>Office for National Statistics (2022) </a:t>
            </a:r>
            <a:r>
              <a:rPr lang="en-US" sz="1400" i="1">
                <a:solidFill>
                  <a:srgbClr val="000000"/>
                </a:solidFill>
                <a:latin typeface="Gill Sans MT"/>
              </a:rPr>
              <a:t>Voices of our ageing </a:t>
            </a:r>
            <a:r>
              <a:rPr lang="en-US" sz="1400" i="1" err="1">
                <a:solidFill>
                  <a:srgbClr val="000000"/>
                </a:solidFill>
                <a:latin typeface="Gill Sans MT"/>
              </a:rPr>
              <a:t>population</a:t>
            </a:r>
            <a:r>
              <a:rPr lang="en-US" sz="1400" err="1">
                <a:solidFill>
                  <a:srgbClr val="000000"/>
                </a:solidFill>
                <a:latin typeface="Gill Sans MT"/>
              </a:rPr>
              <a:t>.Available</a:t>
            </a:r>
            <a:r>
              <a:rPr lang="en-US" sz="1400">
                <a:solidFill>
                  <a:srgbClr val="000000"/>
                </a:solidFill>
                <a:latin typeface="Gill Sans MT"/>
              </a:rPr>
              <a:t> at: </a:t>
            </a:r>
            <a:r>
              <a:rPr lang="en-US" sz="1400">
                <a:solidFill>
                  <a:srgbClr val="000000"/>
                </a:solidFill>
                <a:latin typeface="Gill Sans MT"/>
                <a:hlinkClick r:id="rId3"/>
              </a:rPr>
              <a:t>https://www.ons.gov.uk/peoplepopulationandcommunity/birthsdeathsandmarriages/ageing/articles/voicesofourageingpopulation/livinglongerlives</a:t>
            </a:r>
            <a:r>
              <a:rPr lang="en-US" sz="1400">
                <a:solidFill>
                  <a:srgbClr val="000000"/>
                </a:solidFill>
                <a:latin typeface="Gill Sans MT"/>
              </a:rPr>
              <a:t> (Accessed:10 March 2026).</a:t>
            </a:r>
          </a:p>
          <a:p>
            <a:endParaRPr lang="en-US" sz="1400">
              <a:solidFill>
                <a:srgbClr val="000000"/>
              </a:solidFill>
              <a:latin typeface="Gill Sans MT"/>
            </a:endParaRPr>
          </a:p>
          <a:p>
            <a:r>
              <a:rPr lang="en-US" sz="1400">
                <a:solidFill>
                  <a:srgbClr val="000000"/>
                </a:solidFill>
                <a:latin typeface="Gill Sans MT"/>
              </a:rPr>
              <a:t>OECD and European Union (2022) </a:t>
            </a:r>
            <a:r>
              <a:rPr lang="en-US" sz="1400" i="1">
                <a:solidFill>
                  <a:srgbClr val="000000"/>
                </a:solidFill>
                <a:latin typeface="Gill Sans MT"/>
              </a:rPr>
              <a:t>Health at a glance: Europe 2022 – State of health in the EU cycle. Paris: </a:t>
            </a:r>
            <a:r>
              <a:rPr lang="en-US" sz="1400">
                <a:solidFill>
                  <a:srgbClr val="000000"/>
                </a:solidFill>
                <a:latin typeface="Gill Sans MT"/>
              </a:rPr>
              <a:t>OECD Publishing. Available at: </a:t>
            </a:r>
            <a:r>
              <a:rPr lang="en-US" sz="1400">
                <a:solidFill>
                  <a:srgbClr val="000000"/>
                </a:solidFill>
                <a:latin typeface="Gill Sans MT"/>
                <a:hlinkClick r:id="rId4"/>
              </a:rPr>
              <a:t>https://www.oecd.org/content/dam/oecd/en/publications/reports/2022/12/health-at-a-glance-europe-2022_b73a1698/507433b0-en.pdf</a:t>
            </a:r>
            <a:r>
              <a:rPr lang="en-US" sz="1400">
                <a:solidFill>
                  <a:srgbClr val="000000"/>
                </a:solidFill>
                <a:latin typeface="Gill Sans MT"/>
              </a:rPr>
              <a:t> (Accessed: 12 March 2026).</a:t>
            </a:r>
            <a:endParaRPr lang="en-US" sz="1400">
              <a:latin typeface="Gill Sans MT"/>
            </a:endParaRPr>
          </a:p>
          <a:p>
            <a:endParaRPr lang="en-US" sz="1400">
              <a:solidFill>
                <a:srgbClr val="000000"/>
              </a:solidFill>
              <a:latin typeface="Gill Sans MT"/>
            </a:endParaRPr>
          </a:p>
          <a:p>
            <a:pPr marL="0" indent="0" algn="l"/>
            <a:r>
              <a:rPr lang="en-US" sz="1400" b="0" i="0" kern="1200" spc="0" baseline="0">
                <a:solidFill>
                  <a:srgbClr val="000000"/>
                </a:solidFill>
                <a:latin typeface="Gill Sans MT"/>
              </a:rPr>
              <a:t>Office for Health Improvement and Disparities (2022</a:t>
            </a:r>
            <a:r>
              <a:rPr lang="en-US" sz="1400" b="0" i="1" kern="1200" spc="0" baseline="0">
                <a:solidFill>
                  <a:srgbClr val="000000"/>
                </a:solidFill>
                <a:latin typeface="Gill Sans MT"/>
              </a:rPr>
              <a:t>) Physical activity: applying All Our Health. </a:t>
            </a:r>
            <a:r>
              <a:rPr lang="en-US" sz="1400" b="0" i="0" kern="1200" spc="0" baseline="0">
                <a:solidFill>
                  <a:srgbClr val="000000"/>
                </a:solidFill>
                <a:latin typeface="Gill Sans MT"/>
              </a:rPr>
              <a:t>Available at:  </a:t>
            </a:r>
            <a:r>
              <a:rPr lang="en-US" sz="1400" b="0" i="0" kern="1200" spc="0" baseline="0">
                <a:solidFill>
                  <a:srgbClr val="000000"/>
                </a:solidFill>
                <a:latin typeface="Gill Sans MT"/>
                <a:hlinkClick r:id="rId5"/>
              </a:rPr>
              <a:t>https://www.gov.uk/government/publications/physical-activity-applying-all-our-health/physical-activity-applying-all-our-health#:~:text=at%20least%20150%20minutes%20moderate,reducing%20extended%20periods%20of%20sitting</a:t>
            </a:r>
            <a:r>
              <a:rPr lang="en-US" sz="1400" b="0" i="0" kern="1200" spc="0" baseline="0">
                <a:solidFill>
                  <a:srgbClr val="000000"/>
                </a:solidFill>
                <a:latin typeface="Gill Sans MT"/>
              </a:rPr>
              <a:t> (Accessed: 12 March 2026).</a:t>
            </a:r>
            <a:endParaRPr lang="en-US" sz="1400">
              <a:latin typeface="Gill Sans MT"/>
            </a:endParaRPr>
          </a:p>
          <a:p>
            <a:pPr marL="0" indent="0" algn="l" rtl="0"/>
            <a:endParaRPr lang="en-GB" sz="1400"/>
          </a:p>
          <a:p>
            <a:pPr marL="0" indent="0" algn="l" rtl="0"/>
            <a:r>
              <a:rPr lang="en-US" sz="1400" kern="1200">
                <a:solidFill>
                  <a:srgbClr val="000000"/>
                </a:solidFill>
                <a:latin typeface="Gill Sans MT"/>
              </a:rPr>
              <a:t>Paterson, D. H., &amp; Warburton, D. E. (2010) Physical activity and functional limitations in older adults: a systematic review related to Canada's Physical Activity Guidelines. </a:t>
            </a:r>
            <a:r>
              <a:rPr lang="en-US" sz="1400" i="1" kern="1200">
                <a:solidFill>
                  <a:srgbClr val="000000"/>
                </a:solidFill>
                <a:latin typeface="Gill Sans MT"/>
              </a:rPr>
              <a:t>The international journal of behavioral nutrition and physical activity</a:t>
            </a:r>
            <a:r>
              <a:rPr lang="en-US" sz="1400" kern="1200">
                <a:solidFill>
                  <a:srgbClr val="000000"/>
                </a:solidFill>
                <a:latin typeface="Gill Sans MT"/>
              </a:rPr>
              <a:t>, 7, 38. Available at: </a:t>
            </a:r>
            <a:r>
              <a:rPr lang="en-US" sz="1400" kern="1200">
                <a:solidFill>
                  <a:srgbClr val="000000"/>
                </a:solidFill>
                <a:latin typeface="Gill Sans MT"/>
                <a:hlinkClick r:id="rId6"/>
              </a:rPr>
              <a:t>https://doi.org/10.1186/1479-5868-7-38</a:t>
            </a:r>
            <a:r>
              <a:rPr lang="en-US" sz="1400" kern="1200">
                <a:solidFill>
                  <a:srgbClr val="000000"/>
                </a:solidFill>
                <a:latin typeface="Gill Sans MT"/>
              </a:rPr>
              <a:t> </a:t>
            </a:r>
          </a:p>
          <a:p>
            <a:pPr marL="0" indent="0" algn="l" rtl="0"/>
            <a:endParaRPr lang="en-GB" sz="1400"/>
          </a:p>
          <a:p>
            <a:pPr marL="0" indent="0" algn="l" rtl="0"/>
            <a:r>
              <a:rPr lang="en-US" sz="1400" b="0" i="0" kern="1200" spc="0" baseline="0">
                <a:solidFill>
                  <a:srgbClr val="000000"/>
                </a:solidFill>
                <a:latin typeface="Gill Sans MT"/>
              </a:rPr>
              <a:t>Sherrington, C., Fairhall, N. J., Wallbank, G. K., Tiedemann, A., </a:t>
            </a:r>
            <a:r>
              <a:rPr lang="en-US" sz="1400" b="0" i="0" kern="1200" spc="0" baseline="0" err="1">
                <a:solidFill>
                  <a:srgbClr val="000000"/>
                </a:solidFill>
                <a:latin typeface="Gill Sans MT"/>
              </a:rPr>
              <a:t>Michaleff</a:t>
            </a:r>
            <a:r>
              <a:rPr lang="en-US" sz="1400" b="0" i="0" kern="1200" spc="0" baseline="0">
                <a:solidFill>
                  <a:srgbClr val="000000"/>
                </a:solidFill>
                <a:latin typeface="Gill Sans MT"/>
              </a:rPr>
              <a:t>, Z. A., Howard, K., Clemson, L., Hopewell, S., &amp; Lamb, S. E. (2019). Exercise for preventing falls in older people living in the community. </a:t>
            </a:r>
            <a:r>
              <a:rPr lang="en-US" sz="1400" b="0" i="1" kern="1200" spc="0" baseline="0">
                <a:solidFill>
                  <a:srgbClr val="000000"/>
                </a:solidFill>
                <a:latin typeface="Gill Sans MT"/>
              </a:rPr>
              <a:t>The Cochrane database of systematic reviews</a:t>
            </a:r>
            <a:r>
              <a:rPr lang="en-US" sz="1400" b="0" i="0" kern="1200" spc="0" baseline="0">
                <a:solidFill>
                  <a:srgbClr val="000000"/>
                </a:solidFill>
                <a:latin typeface="Gill Sans MT"/>
              </a:rPr>
              <a:t>, 1(1), CD012424. Available at: </a:t>
            </a:r>
            <a:r>
              <a:rPr lang="en-US" sz="1400" b="0" i="0" kern="1200" spc="0" baseline="0">
                <a:solidFill>
                  <a:srgbClr val="000000"/>
                </a:solidFill>
                <a:latin typeface="Gill Sans MT"/>
                <a:hlinkClick r:id="rId7"/>
              </a:rPr>
              <a:t>https://doi.org/10.1002/14651858.CD012424.pub2</a:t>
            </a:r>
            <a:endParaRPr lang="en-US" sz="1400" b="0" i="0" kern="1200" spc="0" baseline="0">
              <a:solidFill>
                <a:srgbClr val="000000"/>
              </a:solidFill>
              <a:latin typeface="Gill Sans MT"/>
            </a:endParaRPr>
          </a:p>
          <a:p>
            <a:pPr marL="0" indent="0" algn="l" rtl="0"/>
            <a:endParaRPr lang="en-GB" sz="1400"/>
          </a:p>
          <a:p>
            <a:pPr marL="0" indent="0" algn="l" rtl="0"/>
            <a:r>
              <a:rPr lang="en-US" sz="1400" b="0" i="0" kern="1200" spc="0" baseline="0">
                <a:solidFill>
                  <a:srgbClr val="000000"/>
                </a:solidFill>
                <a:latin typeface="Gill Sans MT"/>
              </a:rPr>
              <a:t>Sport England (2023) </a:t>
            </a:r>
            <a:r>
              <a:rPr lang="en-US" sz="1400" b="0" i="1" kern="1200" spc="0" baseline="0">
                <a:solidFill>
                  <a:srgbClr val="000000"/>
                </a:solidFill>
                <a:latin typeface="Gill Sans MT"/>
              </a:rPr>
              <a:t>Active Lives. </a:t>
            </a:r>
            <a:r>
              <a:rPr lang="en-US" sz="1400" b="0" kern="1200" spc="0" baseline="0">
                <a:solidFill>
                  <a:srgbClr val="000000"/>
                </a:solidFill>
                <a:latin typeface="Gill Sans MT"/>
              </a:rPr>
              <a:t>Available at:  </a:t>
            </a:r>
            <a:r>
              <a:rPr lang="en-US" sz="1400" b="0" i="0" kern="1200" spc="0" baseline="0">
                <a:solidFill>
                  <a:srgbClr val="000000"/>
                </a:solidFill>
                <a:latin typeface="Gill Sans MT"/>
                <a:hlinkClick r:id="rId8"/>
              </a:rPr>
              <a:t>https://www.sportengland.org/research-and-data/data/active-lives</a:t>
            </a:r>
            <a:r>
              <a:rPr lang="en-US" sz="1400" b="0" i="0" kern="1200" spc="0" baseline="0">
                <a:solidFill>
                  <a:srgbClr val="000000"/>
                </a:solidFill>
                <a:latin typeface="Gill Sans MT"/>
              </a:rPr>
              <a:t> (Accessed: 10 March 2026).</a:t>
            </a:r>
          </a:p>
          <a:p>
            <a:r>
              <a:rPr lang="en-US" sz="1400" kern="1200">
                <a:solidFill>
                  <a:srgbClr val="000000"/>
                </a:solidFill>
                <a:latin typeface="Gill Sans MT"/>
              </a:rPr>
              <a:t> </a:t>
            </a:r>
            <a:endParaRPr lang="en-US" sz="1400">
              <a:solidFill>
                <a:srgbClr val="000000"/>
              </a:solidFill>
              <a:latin typeface="Gill Sans MT"/>
              <a:cs typeface="Times New Roman"/>
            </a:endParaRPr>
          </a:p>
          <a:p>
            <a:r>
              <a:rPr lang="en-US" sz="1200" err="1">
                <a:ea typeface="+mn-lt"/>
                <a:cs typeface="+mn-lt"/>
              </a:rPr>
              <a:t>Taadmin</a:t>
            </a:r>
            <a:r>
              <a:rPr lang="en-US" sz="1200">
                <a:ea typeface="+mn-lt"/>
                <a:cs typeface="+mn-lt"/>
              </a:rPr>
              <a:t>, A. and </a:t>
            </a:r>
            <a:r>
              <a:rPr lang="en-US" sz="1200" err="1">
                <a:ea typeface="+mn-lt"/>
                <a:cs typeface="+mn-lt"/>
              </a:rPr>
              <a:t>Taadmin</a:t>
            </a:r>
            <a:r>
              <a:rPr lang="en-US" sz="1200">
                <a:ea typeface="+mn-lt"/>
                <a:cs typeface="+mn-lt"/>
              </a:rPr>
              <a:t>, A. (2017) </a:t>
            </a:r>
            <a:r>
              <a:rPr lang="en-US" sz="1200" i="1">
                <a:ea typeface="+mn-lt"/>
                <a:cs typeface="+mn-lt"/>
              </a:rPr>
              <a:t>How an inactive lifestyle can hurt you</a:t>
            </a:r>
            <a:r>
              <a:rPr lang="en-US" sz="1200">
                <a:ea typeface="+mn-lt"/>
                <a:cs typeface="+mn-lt"/>
              </a:rPr>
              <a:t>. Available at: </a:t>
            </a:r>
            <a:r>
              <a:rPr lang="en-US" sz="1200">
                <a:ea typeface="+mn-lt"/>
                <a:cs typeface="+mn-lt"/>
                <a:hlinkClick r:id="rId9"/>
              </a:rPr>
              <a:t>https://thearborsassistedliving.com/how-an-inactive-lifestyle-can-hurt-you/</a:t>
            </a:r>
            <a:r>
              <a:rPr lang="en-US" sz="1200">
                <a:ea typeface="+mn-lt"/>
                <a:cs typeface="+mn-lt"/>
              </a:rPr>
              <a:t> (Accessed: 14 March 2026).</a:t>
            </a:r>
            <a:endParaRPr lang="en-US"/>
          </a:p>
          <a:p>
            <a:pPr marL="0" indent="0" algn="l"/>
            <a:endParaRPr lang="en-US" sz="1400" kern="1200">
              <a:solidFill>
                <a:srgbClr val="000000"/>
              </a:solidFill>
              <a:latin typeface="Gill Sans MT"/>
            </a:endParaRPr>
          </a:p>
          <a:p>
            <a:pPr marL="0" indent="0" algn="l" rtl="0"/>
            <a:r>
              <a:rPr lang="en-US" sz="1400" kern="1200">
                <a:solidFill>
                  <a:srgbClr val="000000"/>
                </a:solidFill>
                <a:latin typeface="Gill Sans MT"/>
              </a:rPr>
              <a:t>World Health Organization (2022) </a:t>
            </a:r>
            <a:r>
              <a:rPr lang="en-US" sz="1400" i="1" kern="1200">
                <a:solidFill>
                  <a:srgbClr val="000000"/>
                </a:solidFill>
                <a:latin typeface="Gill Sans MT"/>
              </a:rPr>
              <a:t>Global status report on physical activity 2022. </a:t>
            </a:r>
            <a:r>
              <a:rPr lang="en-US" sz="1400" kern="1200">
                <a:solidFill>
                  <a:srgbClr val="000000"/>
                </a:solidFill>
                <a:latin typeface="Gill Sans MT"/>
              </a:rPr>
              <a:t>A</a:t>
            </a:r>
            <a:r>
              <a:rPr lang="en-US" sz="1400" kern="1200">
                <a:solidFill>
                  <a:srgbClr val="000000"/>
                </a:solidFill>
                <a:latin typeface="Aptos"/>
                <a:ea typeface="+mn-ea"/>
                <a:cs typeface="+mn-cs"/>
              </a:rPr>
              <a:t>vailable at: </a:t>
            </a:r>
            <a:r>
              <a:rPr lang="en-US" sz="1400" kern="1200">
                <a:solidFill>
                  <a:srgbClr val="000000"/>
                </a:solidFill>
                <a:latin typeface="Aptos"/>
                <a:ea typeface="+mn-ea"/>
                <a:cs typeface="+mn-cs"/>
                <a:hlinkClick r:id="rId10"/>
              </a:rPr>
              <a:t>https://www.who.int/teams/health-promotion/physical-activity/global-status-report-on-physical-activity-2022</a:t>
            </a:r>
            <a:r>
              <a:rPr lang="en-US" sz="1400" kern="1200">
                <a:solidFill>
                  <a:srgbClr val="000000"/>
                </a:solidFill>
                <a:latin typeface="Aptos"/>
                <a:ea typeface="+mn-ea"/>
                <a:cs typeface="+mn-cs"/>
              </a:rPr>
              <a:t> (Accessed: 9 March 2026).</a:t>
            </a:r>
          </a:p>
        </p:txBody>
      </p:sp>
    </p:spTree>
    <p:extLst>
      <p:ext uri="{BB962C8B-B14F-4D97-AF65-F5344CB8AC3E}">
        <p14:creationId xmlns:p14="http://schemas.microsoft.com/office/powerpoint/2010/main" val="11428079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riting on a notepad">
            <a:extLst>
              <a:ext uri="{FF2B5EF4-FFF2-40B4-BE49-F238E27FC236}">
                <a16:creationId xmlns:a16="http://schemas.microsoft.com/office/drawing/2014/main" id="{249F1176-36A7-DB9B-D27F-9DE29F260743}"/>
              </a:ext>
            </a:extLst>
          </p:cNvPr>
          <p:cNvPicPr>
            <a:picLocks noChangeAspect="1"/>
          </p:cNvPicPr>
          <p:nvPr/>
        </p:nvPicPr>
        <p:blipFill>
          <a:blip r:embed="rId2"/>
          <a:srcRect t="6937" b="9606"/>
          <a:stretch>
            <a:fillRect/>
          </a:stretch>
        </p:blipFill>
        <p:spPr>
          <a:xfrm>
            <a:off x="5095246" y="1645522"/>
            <a:ext cx="5807176" cy="3840852"/>
          </a:xfrm>
          <a:prstGeom prst="rect">
            <a:avLst/>
          </a:prstGeom>
          <a:noFill/>
        </p:spPr>
      </p:pic>
      <p:sp>
        <p:nvSpPr>
          <p:cNvPr id="3" name="Subtitle 2">
            <a:extLst>
              <a:ext uri="{FF2B5EF4-FFF2-40B4-BE49-F238E27FC236}">
                <a16:creationId xmlns:a16="http://schemas.microsoft.com/office/drawing/2014/main" id="{51D3DB0F-DAE0-5FF8-DB76-1A9217A38000}"/>
              </a:ext>
            </a:extLst>
          </p:cNvPr>
          <p:cNvSpPr>
            <a:spLocks noGrp="1"/>
          </p:cNvSpPr>
          <p:nvPr>
            <p:ph type="body" sz="half" idx="2"/>
          </p:nvPr>
        </p:nvSpPr>
        <p:spPr>
          <a:xfrm>
            <a:off x="1290909" y="1645522"/>
            <a:ext cx="3600000" cy="3836725"/>
          </a:xfrm>
        </p:spPr>
        <p:txBody>
          <a:bodyPr>
            <a:normAutofit/>
          </a:bodyPr>
          <a:lstStyle/>
          <a:p>
            <a:r>
              <a:rPr lang="en-GB" sz="2800"/>
              <a:t>Nagina begum</a:t>
            </a:r>
          </a:p>
          <a:p>
            <a:r>
              <a:rPr lang="en-GB" sz="2800"/>
              <a:t>2215742</a:t>
            </a:r>
          </a:p>
          <a:p>
            <a:r>
              <a:rPr lang="en-GB" sz="2800"/>
              <a:t>Group Member 2</a:t>
            </a:r>
          </a:p>
        </p:txBody>
      </p:sp>
      <p:sp>
        <p:nvSpPr>
          <p:cNvPr id="2" name="Title 1">
            <a:extLst>
              <a:ext uri="{FF2B5EF4-FFF2-40B4-BE49-F238E27FC236}">
                <a16:creationId xmlns:a16="http://schemas.microsoft.com/office/drawing/2014/main" id="{6638E0C7-280A-C7AA-27FC-0534573DC16D}"/>
              </a:ext>
            </a:extLst>
          </p:cNvPr>
          <p:cNvSpPr>
            <a:spLocks noGrp="1"/>
          </p:cNvSpPr>
          <p:nvPr>
            <p:ph type="title"/>
          </p:nvPr>
        </p:nvSpPr>
        <p:spPr>
          <a:xfrm>
            <a:off x="1294363" y="804519"/>
            <a:ext cx="9603275" cy="1049235"/>
          </a:xfrm>
        </p:spPr>
        <p:txBody>
          <a:bodyPr anchor="t">
            <a:normAutofit/>
          </a:bodyPr>
          <a:lstStyle/>
          <a:p>
            <a:r>
              <a:rPr lang="en-GB"/>
              <a:t>Part 2: application</a:t>
            </a:r>
            <a:br>
              <a:rPr lang="en-GB"/>
            </a:br>
            <a:endParaRPr lang="en-GB"/>
          </a:p>
        </p:txBody>
      </p:sp>
    </p:spTree>
    <p:extLst>
      <p:ext uri="{BB962C8B-B14F-4D97-AF65-F5344CB8AC3E}">
        <p14:creationId xmlns:p14="http://schemas.microsoft.com/office/powerpoint/2010/main" val="57568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90B5F6-4924-30EE-6246-A9A0B798662B}"/>
              </a:ext>
            </a:extLst>
          </p:cNvPr>
          <p:cNvPicPr>
            <a:picLocks noChangeAspect="1"/>
          </p:cNvPicPr>
          <p:nvPr/>
        </p:nvPicPr>
        <p:blipFill>
          <a:blip r:embed="rId3"/>
          <a:stretch>
            <a:fillRect/>
          </a:stretch>
        </p:blipFill>
        <p:spPr>
          <a:xfrm>
            <a:off x="1291935" y="1703682"/>
            <a:ext cx="9608129" cy="3450635"/>
          </a:xfrm>
          <a:prstGeom prst="rect">
            <a:avLst/>
          </a:prstGeom>
        </p:spPr>
      </p:pic>
      <p:pic>
        <p:nvPicPr>
          <p:cNvPr id="5" name="Picture 4">
            <a:extLst>
              <a:ext uri="{FF2B5EF4-FFF2-40B4-BE49-F238E27FC236}">
                <a16:creationId xmlns:a16="http://schemas.microsoft.com/office/drawing/2014/main" id="{38C776B5-5D7C-209E-3848-A8873DEF74C4}"/>
              </a:ext>
            </a:extLst>
          </p:cNvPr>
          <p:cNvPicPr>
            <a:picLocks noChangeAspect="1"/>
          </p:cNvPicPr>
          <p:nvPr/>
        </p:nvPicPr>
        <p:blipFill>
          <a:blip r:embed="rId3"/>
          <a:stretch>
            <a:fillRect/>
          </a:stretch>
        </p:blipFill>
        <p:spPr>
          <a:xfrm>
            <a:off x="1221828" y="1327937"/>
            <a:ext cx="9608129" cy="3450635"/>
          </a:xfrm>
          <a:prstGeom prst="rect">
            <a:avLst/>
          </a:prstGeom>
        </p:spPr>
      </p:pic>
      <p:sp>
        <p:nvSpPr>
          <p:cNvPr id="8" name="TextBox 7">
            <a:extLst>
              <a:ext uri="{FF2B5EF4-FFF2-40B4-BE49-F238E27FC236}">
                <a16:creationId xmlns:a16="http://schemas.microsoft.com/office/drawing/2014/main" id="{17D73651-A625-FE40-9F64-7B7885E94286}"/>
              </a:ext>
            </a:extLst>
          </p:cNvPr>
          <p:cNvSpPr txBox="1"/>
          <p:nvPr/>
        </p:nvSpPr>
        <p:spPr>
          <a:xfrm>
            <a:off x="201345" y="2308485"/>
            <a:ext cx="7217169" cy="4237699"/>
          </a:xfrm>
          <a:prstGeom prst="rect">
            <a:avLst/>
          </a:prstGeom>
          <a:noFill/>
        </p:spPr>
        <p:txBody>
          <a:bodyPr wrap="square">
            <a:spAutoFit/>
          </a:bodyPr>
          <a:lstStyle/>
          <a:p>
            <a:pPr algn="l">
              <a:lnSpc>
                <a:spcPts val="2535"/>
              </a:lnSpc>
              <a:spcBef>
                <a:spcPts val="0"/>
              </a:spcBef>
              <a:spcAft>
                <a:spcPts val="0"/>
              </a:spcAft>
            </a:pPr>
            <a:r>
              <a:rPr lang="en-GB" sz="2000" b="0" noProof="0" err="1">
                <a:latin typeface="+mj-lt"/>
              </a:rPr>
              <a:t>ActiveAge</a:t>
            </a:r>
            <a:r>
              <a:rPr lang="en-GB" sz="2000" b="0" noProof="0">
                <a:latin typeface="+mj-lt"/>
              </a:rPr>
              <a:t> TV Digital Intervention of Physical Inactivity.</a:t>
            </a:r>
          </a:p>
          <a:p>
            <a:pPr algn="l">
              <a:lnSpc>
                <a:spcPts val="2535"/>
              </a:lnSpc>
              <a:spcBef>
                <a:spcPts val="0"/>
              </a:spcBef>
              <a:spcAft>
                <a:spcPts val="0"/>
              </a:spcAft>
            </a:pPr>
            <a:endParaRPr lang="en-GB" sz="2000">
              <a:latin typeface="+mj-lt"/>
            </a:endParaRPr>
          </a:p>
          <a:p>
            <a:pPr>
              <a:lnSpc>
                <a:spcPts val="2535"/>
              </a:lnSpc>
            </a:pPr>
            <a:r>
              <a:rPr lang="en-GB" sz="2000">
                <a:latin typeface="+mj-lt"/>
              </a:rPr>
              <a:t>Target Group: Adults aged 65+</a:t>
            </a:r>
          </a:p>
          <a:p>
            <a:pPr>
              <a:lnSpc>
                <a:spcPts val="2535"/>
              </a:lnSpc>
            </a:pPr>
            <a:endParaRPr lang="en-GB" sz="2000">
              <a:latin typeface="+mj-lt"/>
            </a:endParaRPr>
          </a:p>
          <a:p>
            <a:pPr>
              <a:lnSpc>
                <a:spcPts val="2535"/>
              </a:lnSpc>
            </a:pPr>
            <a:r>
              <a:rPr lang="en-GB" sz="2000">
                <a:latin typeface="+mj-lt"/>
              </a:rPr>
              <a:t>Health Promotion in a Smart TV-Based Programme (Langdon </a:t>
            </a:r>
            <a:r>
              <a:rPr lang="en-GB" sz="2000" i="1">
                <a:latin typeface="+mj-lt"/>
              </a:rPr>
              <a:t>et al. </a:t>
            </a:r>
            <a:r>
              <a:rPr lang="en-GB" sz="2000">
                <a:latin typeface="+mj-lt"/>
              </a:rPr>
              <a:t>2025).</a:t>
            </a: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endParaRPr lang="en-GB" sz="2000">
              <a:latin typeface="+mj-lt"/>
            </a:endParaRPr>
          </a:p>
          <a:p>
            <a:pPr>
              <a:lnSpc>
                <a:spcPts val="2535"/>
              </a:lnSpc>
            </a:pPr>
            <a:r>
              <a:rPr lang="en-GB" sz="2000">
                <a:latin typeface="+mj-lt"/>
              </a:rPr>
              <a:t>                                                                                                                 </a:t>
            </a:r>
            <a:endParaRPr lang="en-GB">
              <a:solidFill>
                <a:srgbClr val="FFFFFF"/>
              </a:solidFill>
              <a:latin typeface="Roboto"/>
            </a:endParaRPr>
          </a:p>
          <a:p>
            <a:pPr algn="l">
              <a:lnSpc>
                <a:spcPts val="2535"/>
              </a:lnSpc>
              <a:spcBef>
                <a:spcPts val="0"/>
              </a:spcBef>
              <a:spcAft>
                <a:spcPts val="0"/>
              </a:spcAft>
            </a:pPr>
            <a:endParaRPr lang="en-GB" sz="1800" b="0" noProof="0">
              <a:solidFill>
                <a:srgbClr val="FFFFFF"/>
              </a:solidFill>
              <a:latin typeface="Roboto"/>
            </a:endParaRPr>
          </a:p>
        </p:txBody>
      </p:sp>
      <p:pic>
        <p:nvPicPr>
          <p:cNvPr id="9" name="Picture 8">
            <a:extLst>
              <a:ext uri="{FF2B5EF4-FFF2-40B4-BE49-F238E27FC236}">
                <a16:creationId xmlns:a16="http://schemas.microsoft.com/office/drawing/2014/main" id="{F62DDD43-4A08-6385-C148-8F101D04B696}"/>
              </a:ext>
            </a:extLst>
          </p:cNvPr>
          <p:cNvPicPr>
            <a:picLocks noChangeAspect="1"/>
          </p:cNvPicPr>
          <p:nvPr/>
        </p:nvPicPr>
        <p:blipFill>
          <a:blip r:embed="rId4"/>
          <a:stretch>
            <a:fillRect/>
          </a:stretch>
        </p:blipFill>
        <p:spPr>
          <a:xfrm>
            <a:off x="7944256" y="1576948"/>
            <a:ext cx="3842476" cy="3725042"/>
          </a:xfrm>
          <a:prstGeom prst="rect">
            <a:avLst/>
          </a:prstGeom>
        </p:spPr>
      </p:pic>
      <p:sp>
        <p:nvSpPr>
          <p:cNvPr id="11" name="Title 10">
            <a:extLst>
              <a:ext uri="{FF2B5EF4-FFF2-40B4-BE49-F238E27FC236}">
                <a16:creationId xmlns:a16="http://schemas.microsoft.com/office/drawing/2014/main" id="{94C5A22F-4359-DDA2-3871-C5F13309B08F}"/>
              </a:ext>
            </a:extLst>
          </p:cNvPr>
          <p:cNvSpPr>
            <a:spLocks noGrp="1"/>
          </p:cNvSpPr>
          <p:nvPr>
            <p:ph type="title"/>
          </p:nvPr>
        </p:nvSpPr>
        <p:spPr/>
        <p:txBody>
          <a:bodyPr/>
          <a:lstStyle/>
          <a:p>
            <a:r>
              <a:rPr lang="en-GB"/>
              <a:t>Application</a:t>
            </a:r>
          </a:p>
        </p:txBody>
      </p:sp>
      <p:sp>
        <p:nvSpPr>
          <p:cNvPr id="13" name="TextBox 12">
            <a:extLst>
              <a:ext uri="{FF2B5EF4-FFF2-40B4-BE49-F238E27FC236}">
                <a16:creationId xmlns:a16="http://schemas.microsoft.com/office/drawing/2014/main" id="{AD3F8A97-97D5-ED92-774D-EAE011258843}"/>
              </a:ext>
            </a:extLst>
          </p:cNvPr>
          <p:cNvSpPr txBox="1"/>
          <p:nvPr/>
        </p:nvSpPr>
        <p:spPr>
          <a:xfrm>
            <a:off x="9923488" y="5366335"/>
            <a:ext cx="6100996" cy="369332"/>
          </a:xfrm>
          <a:prstGeom prst="rect">
            <a:avLst/>
          </a:prstGeom>
          <a:noFill/>
        </p:spPr>
        <p:txBody>
          <a:bodyPr wrap="square">
            <a:spAutoFit/>
          </a:bodyPr>
          <a:lstStyle/>
          <a:p>
            <a:r>
              <a:rPr lang="en-GB"/>
              <a:t>(Shutterstock.com)</a:t>
            </a:r>
          </a:p>
        </p:txBody>
      </p:sp>
    </p:spTree>
    <p:extLst>
      <p:ext uri="{BB962C8B-B14F-4D97-AF65-F5344CB8AC3E}">
        <p14:creationId xmlns:p14="http://schemas.microsoft.com/office/powerpoint/2010/main" val="122390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39A328-04AE-0C94-7FB8-8D8B66E9EC6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Intelligent television health promotion application.</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Interactive exercise videos and reminders.</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1900"/>
              <a:t>Intuitive user-friendly interface for the aged population (He, Ghazilla and Abdul-Rashid, 2025).</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1900"/>
          </a:p>
        </p:txBody>
      </p:sp>
      <p:pic>
        <p:nvPicPr>
          <p:cNvPr id="5" name="Picture 4">
            <a:extLst>
              <a:ext uri="{FF2B5EF4-FFF2-40B4-BE49-F238E27FC236}">
                <a16:creationId xmlns:a16="http://schemas.microsoft.com/office/drawing/2014/main" id="{87D9EAFE-F8EF-07A8-6E57-13B702A1249E}"/>
              </a:ext>
            </a:extLst>
          </p:cNvPr>
          <p:cNvPicPr>
            <a:picLocks noChangeAspect="1"/>
          </p:cNvPicPr>
          <p:nvPr/>
        </p:nvPicPr>
        <p:blipFill>
          <a:blip r:embed="rId3"/>
          <a:srcRect t="348" r="1" b="22073"/>
          <a:stretch>
            <a:fillRect/>
          </a:stretch>
        </p:blipFill>
        <p:spPr>
          <a:xfrm>
            <a:off x="6258679" y="2168318"/>
            <a:ext cx="4645152" cy="3441520"/>
          </a:xfrm>
          <a:prstGeom prst="rect">
            <a:avLst/>
          </a:prstGeom>
          <a:noFill/>
          <a:ln w="9525" cap="sq">
            <a:noFill/>
            <a:miter lim="800000"/>
          </a:ln>
          <a:effectLst/>
        </p:spPr>
      </p:pic>
      <p:sp>
        <p:nvSpPr>
          <p:cNvPr id="2" name="Title 1">
            <a:extLst>
              <a:ext uri="{FF2B5EF4-FFF2-40B4-BE49-F238E27FC236}">
                <a16:creationId xmlns:a16="http://schemas.microsoft.com/office/drawing/2014/main" id="{4FF0FB38-6F39-A718-D837-2B9E3B90ED03}"/>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Digital Technology Utilised</a:t>
            </a:r>
            <a:br>
              <a:rPr lang="en-US" b="0" i="0" kern="1200" cap="all">
                <a:effectLst/>
                <a:latin typeface="+mj-lt"/>
                <a:ea typeface="+mj-ea"/>
                <a:cs typeface="+mj-cs"/>
              </a:rPr>
            </a:br>
            <a:endParaRPr lang="en-US" b="0" i="0" kern="1200" cap="all">
              <a:effectLst/>
              <a:latin typeface="+mj-lt"/>
              <a:ea typeface="+mj-ea"/>
              <a:cs typeface="+mj-cs"/>
            </a:endParaRPr>
          </a:p>
        </p:txBody>
      </p:sp>
      <p:sp>
        <p:nvSpPr>
          <p:cNvPr id="7" name="TextBox 6">
            <a:extLst>
              <a:ext uri="{FF2B5EF4-FFF2-40B4-BE49-F238E27FC236}">
                <a16:creationId xmlns:a16="http://schemas.microsoft.com/office/drawing/2014/main" id="{56BC80FD-9A7D-760C-19F2-C7D2A52DFC37}"/>
              </a:ext>
            </a:extLst>
          </p:cNvPr>
          <p:cNvSpPr txBox="1"/>
          <p:nvPr/>
        </p:nvSpPr>
        <p:spPr>
          <a:xfrm>
            <a:off x="8919147" y="5609838"/>
            <a:ext cx="6100996" cy="369332"/>
          </a:xfrm>
          <a:prstGeom prst="rect">
            <a:avLst/>
          </a:prstGeom>
          <a:noFill/>
        </p:spPr>
        <p:txBody>
          <a:bodyPr wrap="square">
            <a:spAutoFit/>
          </a:bodyPr>
          <a:lstStyle/>
          <a:p>
            <a:r>
              <a:rPr lang="en-GB"/>
              <a:t>(Shutterstock.com)</a:t>
            </a:r>
          </a:p>
        </p:txBody>
      </p:sp>
    </p:spTree>
    <p:extLst>
      <p:ext uri="{BB962C8B-B14F-4D97-AF65-F5344CB8AC3E}">
        <p14:creationId xmlns:p14="http://schemas.microsoft.com/office/powerpoint/2010/main" val="20220195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8BFA25A-7B8D-4E6D-5ABF-9C227B954EAD}"/>
              </a:ext>
            </a:extLst>
          </p:cNvPr>
          <p:cNvSpPr txBox="1"/>
          <p:nvPr/>
        </p:nvSpPr>
        <p:spPr>
          <a:xfrm>
            <a:off x="1292239" y="2161853"/>
            <a:ext cx="4645152" cy="3448595"/>
          </a:xfrm>
          <a:prstGeom prst="rect">
            <a:avLst/>
          </a:prstGeom>
        </p:spPr>
        <p:txBody>
          <a:bodyPr vert="horz" lIns="91440" tIns="45720" rIns="91440" bIns="45720" rtlCol="0">
            <a:normAutofit fontScale="92500"/>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Lack of physical activity among the elderly (World Health </a:t>
            </a:r>
            <a:r>
              <a:rPr lang="en-US" sz="2000" b="0" err="1"/>
              <a:t>Organisation</a:t>
            </a:r>
            <a:r>
              <a:rPr lang="en-US" sz="2000" b="0"/>
              <a:t>, 2024).</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Critical risk factor of chronic disease.</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b="0"/>
              <a:t>65+ age group is the least active, over 1 in 3 classified as sedentary (Sport England, 2024)</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7B00122F-B2F7-4FB5-4A62-5C81F6E3BAEA}"/>
              </a:ext>
            </a:extLst>
          </p:cNvPr>
          <p:cNvPicPr>
            <a:picLocks noChangeAspect="1"/>
          </p:cNvPicPr>
          <p:nvPr/>
        </p:nvPicPr>
        <p:blipFill>
          <a:blip r:embed="rId3"/>
          <a:stretch>
            <a:fillRect/>
          </a:stretch>
        </p:blipFill>
        <p:spPr>
          <a:xfrm>
            <a:off x="8326200" y="1562727"/>
            <a:ext cx="2959707" cy="3441520"/>
          </a:xfrm>
          <a:prstGeom prst="rect">
            <a:avLst/>
          </a:prstGeom>
          <a:noFill/>
        </p:spPr>
      </p:pic>
      <p:sp>
        <p:nvSpPr>
          <p:cNvPr id="5" name="Title 4">
            <a:extLst>
              <a:ext uri="{FF2B5EF4-FFF2-40B4-BE49-F238E27FC236}">
                <a16:creationId xmlns:a16="http://schemas.microsoft.com/office/drawing/2014/main" id="{2193840B-999A-0A2F-C8CD-0BC180567868}"/>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 Scale of the Problem</a:t>
            </a:r>
            <a:br>
              <a:rPr lang="en-US" b="0" i="0" kern="1200" cap="all">
                <a:effectLst/>
                <a:latin typeface="+mj-lt"/>
                <a:ea typeface="+mj-ea"/>
                <a:cs typeface="+mj-cs"/>
              </a:rPr>
            </a:br>
            <a:endParaRPr lang="en-US" b="0" i="0" kern="1200" cap="all">
              <a:effectLst/>
              <a:latin typeface="+mj-lt"/>
              <a:ea typeface="+mj-ea"/>
              <a:cs typeface="+mj-cs"/>
            </a:endParaRPr>
          </a:p>
        </p:txBody>
      </p:sp>
      <p:sp>
        <p:nvSpPr>
          <p:cNvPr id="11" name="TextBox 10">
            <a:extLst>
              <a:ext uri="{FF2B5EF4-FFF2-40B4-BE49-F238E27FC236}">
                <a16:creationId xmlns:a16="http://schemas.microsoft.com/office/drawing/2014/main" id="{4C648053-1092-3900-9837-5BA3A31121A0}"/>
              </a:ext>
            </a:extLst>
          </p:cNvPr>
          <p:cNvSpPr txBox="1"/>
          <p:nvPr/>
        </p:nvSpPr>
        <p:spPr>
          <a:xfrm>
            <a:off x="8450316" y="5004247"/>
            <a:ext cx="3147935" cy="369332"/>
          </a:xfrm>
          <a:prstGeom prst="rect">
            <a:avLst/>
          </a:prstGeom>
          <a:noFill/>
        </p:spPr>
        <p:txBody>
          <a:bodyPr wrap="square" rtlCol="0">
            <a:spAutoFit/>
          </a:bodyPr>
          <a:lstStyle/>
          <a:p>
            <a:r>
              <a:rPr lang="en-GB"/>
              <a:t>(Office for National Statistics)</a:t>
            </a:r>
          </a:p>
        </p:txBody>
      </p:sp>
    </p:spTree>
    <p:extLst>
      <p:ext uri="{BB962C8B-B14F-4D97-AF65-F5344CB8AC3E}">
        <p14:creationId xmlns:p14="http://schemas.microsoft.com/office/powerpoint/2010/main" val="24087490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7F0731B-8C8B-3ECA-4DAC-9BE881E7F8CE}"/>
              </a:ext>
            </a:extLst>
          </p:cNvPr>
          <p:cNvPicPr>
            <a:picLocks noChangeAspect="1"/>
          </p:cNvPicPr>
          <p:nvPr/>
        </p:nvPicPr>
        <p:blipFill>
          <a:blip r:embed="rId3"/>
          <a:stretch>
            <a:fillRect/>
          </a:stretch>
        </p:blipFill>
        <p:spPr>
          <a:xfrm>
            <a:off x="981858" y="344774"/>
            <a:ext cx="10523094" cy="5381469"/>
          </a:xfrm>
          <a:prstGeom prst="rect">
            <a:avLst/>
          </a:prstGeom>
        </p:spPr>
      </p:pic>
    </p:spTree>
    <p:extLst>
      <p:ext uri="{BB962C8B-B14F-4D97-AF65-F5344CB8AC3E}">
        <p14:creationId xmlns:p14="http://schemas.microsoft.com/office/powerpoint/2010/main" val="401530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72A8549-40B3-4617-9619-444B3ADDBA5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Older adults spend a lot of time in front of the television (Singh </a:t>
            </a:r>
            <a:r>
              <a:rPr lang="en-US" sz="2000" b="0" i="1"/>
              <a:t>et al. </a:t>
            </a:r>
            <a:r>
              <a:rPr lang="en-US" sz="2000" b="0"/>
              <a:t>2024).</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Smartphones can pose online obstacles.</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Smart TV provides available technology in health.</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6539FCDF-A6E2-1336-9D26-0DAD98AF1E71}"/>
              </a:ext>
            </a:extLst>
          </p:cNvPr>
          <p:cNvPicPr>
            <a:picLocks noChangeAspect="1"/>
          </p:cNvPicPr>
          <p:nvPr/>
        </p:nvPicPr>
        <p:blipFill>
          <a:blip r:embed="rId3"/>
          <a:srcRect t="543" r="1" b="21878"/>
          <a:stretch>
            <a:fillRect/>
          </a:stretch>
        </p:blipFill>
        <p:spPr>
          <a:xfrm>
            <a:off x="6258679" y="2168318"/>
            <a:ext cx="4645152" cy="3441520"/>
          </a:xfrm>
          <a:prstGeom prst="rect">
            <a:avLst/>
          </a:prstGeom>
          <a:noFill/>
          <a:ln w="9525" cap="sq">
            <a:noFill/>
            <a:miter lim="800000"/>
          </a:ln>
          <a:effectLst/>
        </p:spPr>
      </p:pic>
      <p:sp>
        <p:nvSpPr>
          <p:cNvPr id="5" name="Title 4">
            <a:extLst>
              <a:ext uri="{FF2B5EF4-FFF2-40B4-BE49-F238E27FC236}">
                <a16:creationId xmlns:a16="http://schemas.microsoft.com/office/drawing/2014/main" id="{E69C8781-0C19-1890-2B39-E593CFAC2797}"/>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Why This Intervention</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3604877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BC1447-4982-468D-7171-AA2BE7BA8AE0}"/>
              </a:ext>
            </a:extLst>
          </p:cNvPr>
          <p:cNvSpPr txBox="1"/>
          <p:nvPr/>
        </p:nvSpPr>
        <p:spPr>
          <a:xfrm>
            <a:off x="217714" y="1853754"/>
            <a:ext cx="7685960" cy="3448595"/>
          </a:xfrm>
          <a:prstGeom prst="rect">
            <a:avLst/>
          </a:prstGeom>
        </p:spPr>
        <p:txBody>
          <a:bodyPr vert="horz" lIns="91440" tIns="45720" rIns="91440" bIns="45720" rtlCol="0">
            <a:noAutofit/>
          </a:bodyPr>
          <a:lstStyle/>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Widely used planning model for health promotion interventions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Structured, evidence-based approach: assessment, implementation, evaluation</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Critically addresses root causes, not just symptoms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Ensures interventions are tailored, context-specific, and sustainable</a:t>
            </a:r>
          </a:p>
        </p:txBody>
      </p:sp>
      <p:pic>
        <p:nvPicPr>
          <p:cNvPr id="8" name="Picture 7">
            <a:extLst>
              <a:ext uri="{FF2B5EF4-FFF2-40B4-BE49-F238E27FC236}">
                <a16:creationId xmlns:a16="http://schemas.microsoft.com/office/drawing/2014/main" id="{D28C780C-8584-8677-4D57-88C6324743DE}"/>
              </a:ext>
            </a:extLst>
          </p:cNvPr>
          <p:cNvPicPr>
            <a:picLocks noChangeAspect="1"/>
          </p:cNvPicPr>
          <p:nvPr/>
        </p:nvPicPr>
        <p:blipFill>
          <a:blip r:embed="rId3"/>
          <a:stretch>
            <a:fillRect/>
          </a:stretch>
        </p:blipFill>
        <p:spPr>
          <a:xfrm>
            <a:off x="8202208" y="2012081"/>
            <a:ext cx="3603685" cy="3441520"/>
          </a:xfrm>
          <a:prstGeom prst="rect">
            <a:avLst/>
          </a:prstGeom>
          <a:noFill/>
        </p:spPr>
      </p:pic>
      <p:sp>
        <p:nvSpPr>
          <p:cNvPr id="5" name="Title 4">
            <a:extLst>
              <a:ext uri="{FF2B5EF4-FFF2-40B4-BE49-F238E27FC236}">
                <a16:creationId xmlns:a16="http://schemas.microsoft.com/office/drawing/2014/main" id="{6C2D1B5E-2C29-E6F6-8E99-B9898B781FD2}"/>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sz="3000" b="0" i="0" kern="1200" cap="all">
                <a:effectLst/>
                <a:latin typeface="+mj-lt"/>
                <a:ea typeface="+mj-ea"/>
                <a:cs typeface="+mj-cs"/>
              </a:rPr>
              <a:t>Planning Model – PRECEDE-PROCEED overview</a:t>
            </a:r>
            <a:br>
              <a:rPr lang="en-US" sz="3000" b="0" i="0" kern="1200" cap="all">
                <a:effectLst/>
                <a:latin typeface="+mj-lt"/>
                <a:ea typeface="+mj-ea"/>
                <a:cs typeface="+mj-cs"/>
              </a:rPr>
            </a:br>
            <a:endParaRPr lang="en-US" sz="3000" b="0" i="0" kern="1200" cap="all">
              <a:effectLst/>
              <a:latin typeface="+mj-lt"/>
              <a:ea typeface="+mj-ea"/>
              <a:cs typeface="+mj-cs"/>
            </a:endParaRPr>
          </a:p>
        </p:txBody>
      </p:sp>
      <p:sp>
        <p:nvSpPr>
          <p:cNvPr id="7" name="TextBox 6">
            <a:extLst>
              <a:ext uri="{FF2B5EF4-FFF2-40B4-BE49-F238E27FC236}">
                <a16:creationId xmlns:a16="http://schemas.microsoft.com/office/drawing/2014/main" id="{E0C632B5-B5B4-DB39-F09B-B1D620F6897F}"/>
              </a:ext>
            </a:extLst>
          </p:cNvPr>
          <p:cNvSpPr txBox="1"/>
          <p:nvPr/>
        </p:nvSpPr>
        <p:spPr>
          <a:xfrm>
            <a:off x="386107" y="2012081"/>
            <a:ext cx="7517567" cy="3891628"/>
          </a:xfrm>
          <a:prstGeom prst="rect">
            <a:avLst/>
          </a:prstGeom>
        </p:spPr>
        <p:txBody>
          <a:bodyPr vert="horz" lIns="91440" tIns="45720" rIns="91440" bIns="45720" rtlCol="0">
            <a:no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b="0"/>
          </a:p>
        </p:txBody>
      </p:sp>
    </p:spTree>
    <p:extLst>
      <p:ext uri="{BB962C8B-B14F-4D97-AF65-F5344CB8AC3E}">
        <p14:creationId xmlns:p14="http://schemas.microsoft.com/office/powerpoint/2010/main" val="2961376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883BA-EDAE-54AF-F100-AD8729B4F1B4}"/>
              </a:ext>
            </a:extLst>
          </p:cNvPr>
          <p:cNvSpPr>
            <a:spLocks noGrp="1"/>
          </p:cNvSpPr>
          <p:nvPr>
            <p:ph type="title"/>
          </p:nvPr>
        </p:nvSpPr>
        <p:spPr/>
        <p:txBody>
          <a:bodyPr/>
          <a:lstStyle/>
          <a:p>
            <a:r>
              <a:rPr lang="en-GB" err="1"/>
              <a:t>Comprison</a:t>
            </a:r>
            <a:r>
              <a:rPr lang="en-GB"/>
              <a:t> with other countries </a:t>
            </a:r>
          </a:p>
        </p:txBody>
      </p:sp>
      <p:graphicFrame>
        <p:nvGraphicFramePr>
          <p:cNvPr id="4" name="Table 3">
            <a:extLst>
              <a:ext uri="{FF2B5EF4-FFF2-40B4-BE49-F238E27FC236}">
                <a16:creationId xmlns:a16="http://schemas.microsoft.com/office/drawing/2014/main" id="{D46BF003-DF67-583B-3498-7E9D85BBDF41}"/>
              </a:ext>
            </a:extLst>
          </p:cNvPr>
          <p:cNvGraphicFramePr>
            <a:graphicFrameLocks noGrp="1"/>
          </p:cNvGraphicFramePr>
          <p:nvPr>
            <p:extLst>
              <p:ext uri="{D42A27DB-BD31-4B8C-83A1-F6EECF244321}">
                <p14:modId xmlns:p14="http://schemas.microsoft.com/office/powerpoint/2010/main" val="179018441"/>
              </p:ext>
            </p:extLst>
          </p:nvPr>
        </p:nvGraphicFramePr>
        <p:xfrm>
          <a:off x="1231300" y="1705249"/>
          <a:ext cx="10175052" cy="3751843"/>
        </p:xfrm>
        <a:graphic>
          <a:graphicData uri="http://schemas.openxmlformats.org/drawingml/2006/table">
            <a:tbl>
              <a:tblPr firstRow="1" bandRow="1">
                <a:tableStyleId>{3C2FFA5D-87B4-456A-9821-1D502468CF0F}</a:tableStyleId>
              </a:tblPr>
              <a:tblGrid>
                <a:gridCol w="2543763">
                  <a:extLst>
                    <a:ext uri="{9D8B030D-6E8A-4147-A177-3AD203B41FA5}">
                      <a16:colId xmlns:a16="http://schemas.microsoft.com/office/drawing/2014/main" val="586256544"/>
                    </a:ext>
                  </a:extLst>
                </a:gridCol>
                <a:gridCol w="2543763">
                  <a:extLst>
                    <a:ext uri="{9D8B030D-6E8A-4147-A177-3AD203B41FA5}">
                      <a16:colId xmlns:a16="http://schemas.microsoft.com/office/drawing/2014/main" val="910338729"/>
                    </a:ext>
                  </a:extLst>
                </a:gridCol>
                <a:gridCol w="2543763">
                  <a:extLst>
                    <a:ext uri="{9D8B030D-6E8A-4147-A177-3AD203B41FA5}">
                      <a16:colId xmlns:a16="http://schemas.microsoft.com/office/drawing/2014/main" val="631784027"/>
                    </a:ext>
                  </a:extLst>
                </a:gridCol>
                <a:gridCol w="2543763">
                  <a:extLst>
                    <a:ext uri="{9D8B030D-6E8A-4147-A177-3AD203B41FA5}">
                      <a16:colId xmlns:a16="http://schemas.microsoft.com/office/drawing/2014/main" val="3810771443"/>
                    </a:ext>
                  </a:extLst>
                </a:gridCol>
              </a:tblGrid>
              <a:tr h="1008643">
                <a:tc>
                  <a:txBody>
                    <a:bodyPr/>
                    <a:lstStyle/>
                    <a:p>
                      <a:r>
                        <a:rPr lang="en-GB">
                          <a:solidFill>
                            <a:schemeClr val="tx1"/>
                          </a:solidFill>
                        </a:rPr>
                        <a:t>Country</a:t>
                      </a:r>
                    </a:p>
                  </a:txBody>
                  <a:tcPr/>
                </a:tc>
                <a:tc>
                  <a:txBody>
                    <a:bodyPr/>
                    <a:lstStyle/>
                    <a:p>
                      <a:r>
                        <a:rPr lang="en-GB">
                          <a:solidFill>
                            <a:schemeClr val="tx1"/>
                          </a:solidFill>
                        </a:rPr>
                        <a:t>Inactive (65+)</a:t>
                      </a:r>
                    </a:p>
                  </a:txBody>
                  <a:tcPr/>
                </a:tc>
                <a:tc>
                  <a:txBody>
                    <a:bodyPr/>
                    <a:lstStyle/>
                    <a:p>
                      <a:r>
                        <a:rPr lang="en-GB" b="1">
                          <a:solidFill>
                            <a:schemeClr val="tx1"/>
                          </a:solidFill>
                        </a:rPr>
                        <a:t>Approach/Features</a:t>
                      </a:r>
                    </a:p>
                  </a:txBody>
                  <a:tcPr/>
                </a:tc>
                <a:tc>
                  <a:txBody>
                    <a:bodyPr/>
                    <a:lstStyle/>
                    <a:p>
                      <a:r>
                        <a:rPr lang="en-GB">
                          <a:solidFill>
                            <a:schemeClr val="tx1"/>
                          </a:solidFill>
                        </a:rPr>
                        <a:t>Key Reference</a:t>
                      </a:r>
                    </a:p>
                  </a:txBody>
                  <a:tcPr/>
                </a:tc>
                <a:extLst>
                  <a:ext uri="{0D108BD9-81ED-4DB2-BD59-A6C34878D82A}">
                    <a16:rowId xmlns:a16="http://schemas.microsoft.com/office/drawing/2014/main" val="1491453130"/>
                  </a:ext>
                </a:extLst>
              </a:tr>
              <a:tr h="370840">
                <a:tc>
                  <a:txBody>
                    <a:bodyPr/>
                    <a:lstStyle/>
                    <a:p>
                      <a:r>
                        <a:rPr lang="en-GB"/>
                        <a:t>UK</a:t>
                      </a:r>
                    </a:p>
                  </a:txBody>
                  <a:tcPr/>
                </a:tc>
                <a:tc>
                  <a:txBody>
                    <a:bodyPr/>
                    <a:lstStyle/>
                    <a:p>
                      <a:r>
                        <a:rPr lang="en-GB"/>
                        <a:t>42%</a:t>
                      </a:r>
                    </a:p>
                  </a:txBody>
                  <a:tcPr/>
                </a:tc>
                <a:tc>
                  <a:txBody>
                    <a:bodyPr/>
                    <a:lstStyle/>
                    <a:p>
                      <a:pPr>
                        <a:buNone/>
                      </a:pPr>
                      <a:r>
                        <a:rPr lang="en-US"/>
                        <a:t>Limited digital health adoption; digital literacy barriers; few TV-based </a:t>
                      </a:r>
                      <a:r>
                        <a:rPr lang="en-US" err="1"/>
                        <a:t>programmes</a:t>
                      </a:r>
                      <a:endParaRPr lang="en-US"/>
                    </a:p>
                  </a:txBody>
                  <a:tcPr anchor="ctr"/>
                </a:tc>
                <a:tc>
                  <a:txBody>
                    <a:bodyPr/>
                    <a:lstStyle/>
                    <a:p>
                      <a:pPr>
                        <a:buNone/>
                      </a:pPr>
                      <a:r>
                        <a:rPr lang="en-GB"/>
                        <a:t>Gluchowski et al., 2022</a:t>
                      </a:r>
                    </a:p>
                  </a:txBody>
                  <a:tcPr anchor="ctr"/>
                </a:tc>
                <a:extLst>
                  <a:ext uri="{0D108BD9-81ED-4DB2-BD59-A6C34878D82A}">
                    <a16:rowId xmlns:a16="http://schemas.microsoft.com/office/drawing/2014/main" val="1669249876"/>
                  </a:ext>
                </a:extLst>
              </a:tr>
              <a:tr h="370840">
                <a:tc>
                  <a:txBody>
                    <a:bodyPr/>
                    <a:lstStyle/>
                    <a:p>
                      <a:r>
                        <a:rPr lang="en-GB"/>
                        <a:t>SWEDEN</a:t>
                      </a:r>
                    </a:p>
                  </a:txBody>
                  <a:tcPr/>
                </a:tc>
                <a:tc>
                  <a:txBody>
                    <a:bodyPr/>
                    <a:lstStyle/>
                    <a:p>
                      <a:r>
                        <a:rPr lang="en-GB"/>
                        <a:t>28%</a:t>
                      </a:r>
                    </a:p>
                  </a:txBody>
                  <a:tcPr/>
                </a:tc>
                <a:tc>
                  <a:txBody>
                    <a:bodyPr/>
                    <a:lstStyle/>
                    <a:p>
                      <a:r>
                        <a:rPr lang="en-US"/>
                        <a:t>Strong community exercise support; tailored digital tools</a:t>
                      </a:r>
                      <a:endParaRPr lang="en-GB"/>
                    </a:p>
                  </a:txBody>
                  <a:tcPr/>
                </a:tc>
                <a:tc>
                  <a:txBody>
                    <a:bodyPr/>
                    <a:lstStyle/>
                    <a:p>
                      <a:r>
                        <a:rPr lang="en-GB"/>
                        <a:t>Johansson et al., 2023</a:t>
                      </a:r>
                    </a:p>
                  </a:txBody>
                  <a:tcPr/>
                </a:tc>
                <a:extLst>
                  <a:ext uri="{0D108BD9-81ED-4DB2-BD59-A6C34878D82A}">
                    <a16:rowId xmlns:a16="http://schemas.microsoft.com/office/drawing/2014/main" val="3997432630"/>
                  </a:ext>
                </a:extLst>
              </a:tr>
              <a:tr h="370840">
                <a:tc>
                  <a:txBody>
                    <a:bodyPr/>
                    <a:lstStyle/>
                    <a:p>
                      <a:r>
                        <a:rPr lang="en-GB"/>
                        <a:t>JAPAN</a:t>
                      </a:r>
                    </a:p>
                  </a:txBody>
                  <a:tcPr/>
                </a:tc>
                <a:tc>
                  <a:txBody>
                    <a:bodyPr/>
                    <a:lstStyle/>
                    <a:p>
                      <a:r>
                        <a:rPr lang="en-GB"/>
                        <a:t>30%</a:t>
                      </a:r>
                    </a:p>
                  </a:txBody>
                  <a:tcPr/>
                </a:tc>
                <a:tc>
                  <a:txBody>
                    <a:bodyPr/>
                    <a:lstStyle/>
                    <a:p>
                      <a:pPr>
                        <a:buNone/>
                      </a:pPr>
                      <a:r>
                        <a:rPr lang="en-GB"/>
                        <a:t>Government led TV exercise programmes</a:t>
                      </a:r>
                    </a:p>
                  </a:txBody>
                  <a:tcPr anchor="ctr"/>
                </a:tc>
                <a:tc>
                  <a:txBody>
                    <a:bodyPr/>
                    <a:lstStyle/>
                    <a:p>
                      <a:pPr>
                        <a:buNone/>
                      </a:pPr>
                      <a:r>
                        <a:rPr lang="en-GB"/>
                        <a:t>Yamamoto et al., 2021</a:t>
                      </a:r>
                      <a:endParaRPr lang="en-US"/>
                    </a:p>
                  </a:txBody>
                  <a:tcPr anchor="ctr"/>
                </a:tc>
                <a:extLst>
                  <a:ext uri="{0D108BD9-81ED-4DB2-BD59-A6C34878D82A}">
                    <a16:rowId xmlns:a16="http://schemas.microsoft.com/office/drawing/2014/main" val="2641135223"/>
                  </a:ext>
                </a:extLst>
              </a:tr>
            </a:tbl>
          </a:graphicData>
        </a:graphic>
      </p:graphicFrame>
    </p:spTree>
    <p:extLst>
      <p:ext uri="{BB962C8B-B14F-4D97-AF65-F5344CB8AC3E}">
        <p14:creationId xmlns:p14="http://schemas.microsoft.com/office/powerpoint/2010/main" val="13121537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2B44B83-5FB3-9636-A2D7-05ABA9BEAC28}"/>
              </a:ext>
            </a:extLst>
          </p:cNvPr>
          <p:cNvSpPr txBox="1"/>
          <p:nvPr/>
        </p:nvSpPr>
        <p:spPr>
          <a:xfrm>
            <a:off x="261257" y="2015732"/>
            <a:ext cx="11800114" cy="3450613"/>
          </a:xfrm>
          <a:prstGeom prst="rect">
            <a:avLst/>
          </a:prstGeom>
        </p:spPr>
        <p:txBody>
          <a:bodyPr vert="horz" lIns="91440" tIns="45720" rIns="91440" bIns="45720" rtlCol="0" anchor="t">
            <a:noAutofit/>
          </a:bodyPr>
          <a:lstStyle/>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Comprehensive, systematic planning tool (Green &amp; Kreuter, 2005)</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Enables tailored, context-specific interventions (Kim et al., 2022)</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Resource and time intensive (Glanz et al., 2024)</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Can be complex for rapid or small-scale projects</a:t>
            </a:r>
          </a:p>
          <a:p>
            <a:pPr marL="228600" indent="-228600" defTabSz="914400">
              <a:lnSpc>
                <a:spcPct val="11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Ensures rigorous evaluation and adaptation</a:t>
            </a:r>
          </a:p>
        </p:txBody>
      </p:sp>
      <p:sp>
        <p:nvSpPr>
          <p:cNvPr id="2" name="Title 1">
            <a:extLst>
              <a:ext uri="{FF2B5EF4-FFF2-40B4-BE49-F238E27FC236}">
                <a16:creationId xmlns:a16="http://schemas.microsoft.com/office/drawing/2014/main" id="{FBE704C7-3976-732F-2BB9-CDA50F3A0E9C}"/>
              </a:ext>
            </a:extLst>
          </p:cNvPr>
          <p:cNvSpPr>
            <a:spLocks noGrp="1"/>
          </p:cNvSpPr>
          <p:nvPr>
            <p:ph type="title"/>
          </p:nvPr>
        </p:nvSpPr>
        <p:spPr>
          <a:xfrm>
            <a:off x="1294363" y="456176"/>
            <a:ext cx="9603275" cy="1049235"/>
          </a:xfrm>
        </p:spPr>
        <p:txBody>
          <a:bodyPr vert="horz" lIns="91440" tIns="45720" rIns="91440" bIns="45720" rtlCol="0" anchor="t">
            <a:normAutofit/>
          </a:bodyPr>
          <a:lstStyle/>
          <a:p>
            <a:r>
              <a:rPr lang="en-US" b="0" i="0" kern="1200" cap="all">
                <a:effectLst/>
                <a:latin typeface="+mj-lt"/>
                <a:ea typeface="+mj-ea"/>
                <a:cs typeface="+mj-cs"/>
              </a:rPr>
              <a:t>Critical Evaluation of the PRECEDE-PROCEED Model</a:t>
            </a:r>
          </a:p>
        </p:txBody>
      </p:sp>
    </p:spTree>
    <p:extLst>
      <p:ext uri="{BB962C8B-B14F-4D97-AF65-F5344CB8AC3E}">
        <p14:creationId xmlns:p14="http://schemas.microsoft.com/office/powerpoint/2010/main" val="3974242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ADF5870-4B61-E068-C584-A1F293B64F97}"/>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r>
              <a:rPr lang="en-US" sz="2000" b="0"/>
              <a:t>Lack of exercise and demotivation (Singh </a:t>
            </a:r>
            <a:r>
              <a:rPr lang="en-US" sz="2000" b="0" i="1"/>
              <a:t>et al. </a:t>
            </a:r>
            <a:r>
              <a:rPr lang="en-US" sz="2000" b="0"/>
              <a:t>2024).</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Inadequate exposure to physical activity centres.</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b="0"/>
          </a:p>
          <a:p>
            <a:pPr marL="228600" indent="-228600" defTabSz="914400">
              <a:lnSpc>
                <a:spcPct val="110000"/>
              </a:lnSpc>
              <a:spcBef>
                <a:spcPts val="1000"/>
              </a:spcBef>
              <a:buClr>
                <a:schemeClr val="accent1"/>
              </a:buClr>
              <a:buSzPct val="100000"/>
              <a:buFont typeface="Arial" panose="020B0604020202020204" pitchFamily="34" charset="0"/>
              <a:buChar char="•"/>
            </a:pPr>
            <a:r>
              <a:rPr lang="en-US" sz="2000"/>
              <a:t>Older adults have technology barriers that cause difficulties in using technology.</a:t>
            </a:r>
          </a:p>
          <a:p>
            <a:pPr marL="228600" indent="-228600" defTabSz="914400">
              <a:lnSpc>
                <a:spcPct val="110000"/>
              </a:lnSpc>
              <a:spcBef>
                <a:spcPts val="1000"/>
              </a:spcBef>
              <a:spcAft>
                <a:spcPts val="0"/>
              </a:spcAft>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BEA5025A-5523-A145-7C96-5213CEF57EF5}"/>
              </a:ext>
            </a:extLst>
          </p:cNvPr>
          <p:cNvPicPr>
            <a:picLocks noChangeAspect="1"/>
          </p:cNvPicPr>
          <p:nvPr/>
        </p:nvPicPr>
        <p:blipFill>
          <a:blip r:embed="rId3"/>
          <a:stretch>
            <a:fillRect/>
          </a:stretch>
        </p:blipFill>
        <p:spPr>
          <a:xfrm>
            <a:off x="6779412" y="2168318"/>
            <a:ext cx="3603685" cy="3441520"/>
          </a:xfrm>
          <a:prstGeom prst="rect">
            <a:avLst/>
          </a:prstGeom>
          <a:noFill/>
        </p:spPr>
      </p:pic>
      <p:sp>
        <p:nvSpPr>
          <p:cNvPr id="5" name="Title 4">
            <a:extLst>
              <a:ext uri="{FF2B5EF4-FFF2-40B4-BE49-F238E27FC236}">
                <a16:creationId xmlns:a16="http://schemas.microsoft.com/office/drawing/2014/main" id="{92DACE0F-3EC2-6B44-4900-5A1D57629C49}"/>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Behavioural and Environmental Assessment</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4287712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D3D4BF1-C073-6A75-06AD-A9D7162B6B0A}"/>
              </a:ext>
            </a:extLst>
          </p:cNvPr>
          <p:cNvSpPr txBox="1"/>
          <p:nvPr/>
        </p:nvSpPr>
        <p:spPr>
          <a:xfrm>
            <a:off x="1292239" y="2161853"/>
            <a:ext cx="4645152" cy="3448595"/>
          </a:xfrm>
          <a:prstGeom prst="rect">
            <a:avLst/>
          </a:prstGeom>
        </p:spPr>
        <p:txBody>
          <a:bodyPr vert="horz" lIns="91440" tIns="45720" rIns="91440" bIns="45720" rtlCol="0">
            <a:normAutofit/>
          </a:bodyPr>
          <a:lstStyle/>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r>
              <a:rPr lang="en-US" sz="2000" b="0"/>
              <a:t>Install Active Age TV application.</a:t>
            </a:r>
          </a:p>
          <a:p>
            <a:pPr marL="228600" indent="-228600" defTabSz="914400">
              <a:lnSpc>
                <a:spcPct val="120000"/>
              </a:lnSpc>
              <a:spcBef>
                <a:spcPts val="1000"/>
              </a:spcBef>
              <a:spcAft>
                <a:spcPts val="0"/>
              </a:spcAft>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Provide guided exercise programs on a daily basis</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Supervise attendance and performance.</a:t>
            </a:r>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a:p>
            <a:pPr marL="228600" indent="-228600" defTabSz="914400">
              <a:lnSpc>
                <a:spcPct val="120000"/>
              </a:lnSpc>
              <a:spcBef>
                <a:spcPts val="1000"/>
              </a:spcBef>
              <a:buClr>
                <a:schemeClr val="accent1"/>
              </a:buClr>
              <a:buSzPct val="100000"/>
              <a:buFont typeface="Arial" panose="020B0604020202020204" pitchFamily="34" charset="0"/>
              <a:buChar char="•"/>
            </a:pPr>
            <a:endParaRPr lang="en-US" sz="2000" b="0"/>
          </a:p>
        </p:txBody>
      </p:sp>
      <p:pic>
        <p:nvPicPr>
          <p:cNvPr id="8" name="Picture 7">
            <a:extLst>
              <a:ext uri="{FF2B5EF4-FFF2-40B4-BE49-F238E27FC236}">
                <a16:creationId xmlns:a16="http://schemas.microsoft.com/office/drawing/2014/main" id="{FD1F5ADE-4BFC-3647-B712-2E8999CFD590}"/>
              </a:ext>
            </a:extLst>
          </p:cNvPr>
          <p:cNvPicPr>
            <a:picLocks noChangeAspect="1"/>
          </p:cNvPicPr>
          <p:nvPr/>
        </p:nvPicPr>
        <p:blipFill>
          <a:blip r:embed="rId3"/>
          <a:srcRect r="1" b="22421"/>
          <a:stretch>
            <a:fillRect/>
          </a:stretch>
        </p:blipFill>
        <p:spPr>
          <a:xfrm>
            <a:off x="6258679" y="2168318"/>
            <a:ext cx="4645152" cy="3441520"/>
          </a:xfrm>
          <a:prstGeom prst="rect">
            <a:avLst/>
          </a:prstGeom>
          <a:noFill/>
        </p:spPr>
      </p:pic>
      <p:sp>
        <p:nvSpPr>
          <p:cNvPr id="5" name="Title 4">
            <a:extLst>
              <a:ext uri="{FF2B5EF4-FFF2-40B4-BE49-F238E27FC236}">
                <a16:creationId xmlns:a16="http://schemas.microsoft.com/office/drawing/2014/main" id="{73F33324-715F-91A8-7391-25BF7CCC0D69}"/>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Implementation of the Intervention</a:t>
            </a:r>
            <a:br>
              <a:rPr lang="en-US" b="0" i="0" kern="1200" cap="all">
                <a:effectLst/>
                <a:latin typeface="+mj-lt"/>
                <a:ea typeface="+mj-ea"/>
                <a:cs typeface="+mj-cs"/>
              </a:rPr>
            </a:br>
            <a:endParaRPr lang="en-US" b="0" i="0" kern="1200" cap="all">
              <a:effectLst/>
              <a:latin typeface="+mj-lt"/>
              <a:ea typeface="+mj-ea"/>
              <a:cs typeface="+mj-cs"/>
            </a:endParaRPr>
          </a:p>
        </p:txBody>
      </p:sp>
    </p:spTree>
    <p:extLst>
      <p:ext uri="{BB962C8B-B14F-4D97-AF65-F5344CB8AC3E}">
        <p14:creationId xmlns:p14="http://schemas.microsoft.com/office/powerpoint/2010/main" val="1773969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hand touching a small plant">
            <a:extLst>
              <a:ext uri="{FF2B5EF4-FFF2-40B4-BE49-F238E27FC236}">
                <a16:creationId xmlns:a16="http://schemas.microsoft.com/office/drawing/2014/main" id="{ADA04771-83E3-4230-9216-B7FA28CB93EA}"/>
              </a:ext>
            </a:extLst>
          </p:cNvPr>
          <p:cNvPicPr>
            <a:picLocks noChangeAspect="1"/>
          </p:cNvPicPr>
          <p:nvPr/>
        </p:nvPicPr>
        <p:blipFill>
          <a:blip r:embed="rId2"/>
          <a:srcRect t="914"/>
          <a:stretch>
            <a:fillRect/>
          </a:stretch>
        </p:blipFill>
        <p:spPr>
          <a:xfrm>
            <a:off x="5095246" y="1645522"/>
            <a:ext cx="5807176" cy="3840852"/>
          </a:xfrm>
          <a:prstGeom prst="rect">
            <a:avLst/>
          </a:prstGeom>
          <a:noFill/>
        </p:spPr>
      </p:pic>
      <p:sp>
        <p:nvSpPr>
          <p:cNvPr id="6" name="TextBox 5">
            <a:extLst>
              <a:ext uri="{FF2B5EF4-FFF2-40B4-BE49-F238E27FC236}">
                <a16:creationId xmlns:a16="http://schemas.microsoft.com/office/drawing/2014/main" id="{A76037A8-B48F-9255-D577-2266EE44873B}"/>
              </a:ext>
            </a:extLst>
          </p:cNvPr>
          <p:cNvSpPr txBox="1"/>
          <p:nvPr/>
        </p:nvSpPr>
        <p:spPr>
          <a:xfrm>
            <a:off x="1290909" y="1645522"/>
            <a:ext cx="3600000" cy="3836725"/>
          </a:xfrm>
          <a:prstGeom prst="rect">
            <a:avLst/>
          </a:prstGeom>
        </p:spPr>
        <p:txBody>
          <a:bodyPr vert="horz" lIns="91440" tIns="45720" rIns="91440" bIns="45720" rtlCol="0">
            <a:normAutofit/>
          </a:bodyPr>
          <a:lstStyle/>
          <a:p>
            <a:pPr defTabSz="914400">
              <a:lnSpc>
                <a:spcPct val="120000"/>
              </a:lnSpc>
              <a:spcBef>
                <a:spcPts val="1000"/>
              </a:spcBef>
              <a:buClr>
                <a:schemeClr val="accent1"/>
              </a:buClr>
              <a:buSzPct val="100000"/>
            </a:pPr>
            <a:r>
              <a:rPr lang="en-US" sz="1600" kern="1200">
                <a:effectLst/>
                <a:latin typeface="+mn-lt"/>
                <a:ea typeface="+mn-ea"/>
                <a:cs typeface="+mn-cs"/>
              </a:rPr>
              <a:t>In summary, while the PRECEDE-PROCEED model demands commitment and resources, its comprehensive nature led to a more effective, targeted, and sustainable intervention for increasing physical activity among older adults.</a:t>
            </a:r>
          </a:p>
        </p:txBody>
      </p:sp>
    </p:spTree>
    <p:extLst>
      <p:ext uri="{BB962C8B-B14F-4D97-AF65-F5344CB8AC3E}">
        <p14:creationId xmlns:p14="http://schemas.microsoft.com/office/powerpoint/2010/main" val="29252810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74A88-E61C-021A-7FE9-5B527D076FA0}"/>
              </a:ext>
            </a:extLst>
          </p:cNvPr>
          <p:cNvSpPr>
            <a:spLocks noGrp="1"/>
          </p:cNvSpPr>
          <p:nvPr>
            <p:ph type="title"/>
          </p:nvPr>
        </p:nvSpPr>
        <p:spPr/>
        <p:txBody>
          <a:bodyPr/>
          <a:lstStyle/>
          <a:p>
            <a:r>
              <a:rPr lang="en-GB"/>
              <a:t>References list </a:t>
            </a:r>
          </a:p>
        </p:txBody>
      </p:sp>
      <p:sp>
        <p:nvSpPr>
          <p:cNvPr id="4" name="TextBox 3">
            <a:extLst>
              <a:ext uri="{FF2B5EF4-FFF2-40B4-BE49-F238E27FC236}">
                <a16:creationId xmlns:a16="http://schemas.microsoft.com/office/drawing/2014/main" id="{DAF12DD7-5906-AF32-8D0D-6C3F48088848}"/>
              </a:ext>
            </a:extLst>
          </p:cNvPr>
          <p:cNvSpPr txBox="1"/>
          <p:nvPr/>
        </p:nvSpPr>
        <p:spPr>
          <a:xfrm>
            <a:off x="0" y="1473991"/>
            <a:ext cx="12192000" cy="4451027"/>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err="1">
                <a:ln>
                  <a:noFill/>
                </a:ln>
                <a:effectLst/>
                <a:uLnTx/>
                <a:uFillTx/>
                <a:latin typeface="+mj-lt"/>
                <a:ea typeface="+mn-ea"/>
                <a:cs typeface="+mn-cs"/>
              </a:rPr>
              <a:t>Alruwaili</a:t>
            </a:r>
            <a:r>
              <a:rPr kumimoji="0" lang="en-US" sz="1000" b="0" i="0" u="none" strike="noStrike" kern="1200" cap="none" spc="0" normalizeH="0" baseline="0" noProof="0">
                <a:ln>
                  <a:noFill/>
                </a:ln>
                <a:effectLst/>
                <a:uLnTx/>
                <a:uFillTx/>
                <a:latin typeface="+mj-lt"/>
                <a:ea typeface="+mn-ea"/>
                <a:cs typeface="+mn-cs"/>
              </a:rPr>
              <a:t>, M.M., Shaban, M. and Ramadan, O.M.E. (2023) 'Digital Health Interventions for Promoting Healthy aging: </a:t>
            </a:r>
            <a:r>
              <a:rPr kumimoji="0" lang="en-US" sz="1000" b="0" i="1" u="none" strike="noStrike" kern="1200" cap="none" spc="0" normalizeH="0" baseline="0" noProof="0">
                <a:ln>
                  <a:noFill/>
                </a:ln>
                <a:effectLst/>
                <a:uLnTx/>
                <a:uFillTx/>
                <a:latin typeface="+mj-lt"/>
                <a:ea typeface="+mn-ea"/>
                <a:cs typeface="+mn-cs"/>
              </a:rPr>
              <a:t>A Systematic review of adoption patterns, efficacy, and user experience,' Sustainability</a:t>
            </a:r>
            <a:r>
              <a:rPr kumimoji="0" lang="en-US" sz="1000" b="0" i="0" u="none" strike="noStrike" kern="1200" cap="none" spc="0" normalizeH="0" baseline="0" noProof="0">
                <a:ln>
                  <a:noFill/>
                </a:ln>
                <a:effectLst/>
                <a:uLnTx/>
                <a:uFillTx/>
                <a:latin typeface="+mj-lt"/>
                <a:ea typeface="+mn-ea"/>
                <a:cs typeface="+mn-cs"/>
              </a:rPr>
              <a:t>, 15(23), p. 16503. Available at: https://doi.org/10.3390/su152316503</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Glanz, K., Rimer, B.K. and Viswanath, K. (2024) Health behavior: Theory, Research, and Practice. John Wiley &amp; Sons.</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Gluchowski, A., Bilsborough, H., McDermott, J., Hawley-Hague, H. and Todd, C. (2022) ‘“A Lot of People Just Go for Walks, and Don’t Do Anything Else”: Older adults in the UK are not aware of the strength component embedded in the Chief Medical Officers’ physical activity guidelines A qualitative study’, International Journal of Environmental Research and Public Health, 19(16), p. 10002. Available at: </a:t>
            </a:r>
            <a:r>
              <a:rPr kumimoji="0" lang="en-US" sz="1000" b="0" i="0" u="none" strike="noStrike" kern="1200" cap="none" spc="0" normalizeH="0" baseline="0" noProof="0">
                <a:ln>
                  <a:noFill/>
                </a:ln>
                <a:effectLst/>
                <a:uLnTx/>
                <a:uFillTx/>
                <a:latin typeface="+mj-lt"/>
                <a:ea typeface="+mn-ea"/>
                <a:cs typeface="+mn-cs"/>
                <a:hlinkClick r:id="rId2"/>
              </a:rPr>
              <a:t>https://doi.org/10.3390/ijerph191610002</a:t>
            </a:r>
            <a:endParaRPr kumimoji="0" lang="en-US" sz="1000" b="0" i="0" u="none" strike="noStrike" kern="1200" cap="none" spc="0" normalizeH="0" baseline="0" noProof="0">
              <a:ln>
                <a:noFill/>
              </a:ln>
              <a:effectLst/>
              <a:uLnTx/>
              <a:uFillTx/>
              <a:latin typeface="+mj-lt"/>
              <a:ea typeface="+mn-ea"/>
              <a:cs typeface="+mn-cs"/>
            </a:endParaRPr>
          </a:p>
          <a:p>
            <a:pPr lvl="0" algn="just">
              <a:lnSpc>
                <a:spcPct val="150000"/>
              </a:lnSpc>
              <a:defRPr/>
            </a:pPr>
            <a:r>
              <a:rPr lang="en-US" sz="1000"/>
              <a:t>Gluchowski, A., et al. (2022). “Physical activity levels in older UK adults.” </a:t>
            </a:r>
            <a:r>
              <a:rPr lang="en-US" sz="1000" i="1"/>
              <a:t>Journal of Aging &amp; Health</a:t>
            </a:r>
            <a:r>
              <a:rPr lang="en-US" sz="1000"/>
              <a:t>, 34(1), 101–110.</a:t>
            </a:r>
          </a:p>
          <a:p>
            <a:pPr lvl="0" algn="just">
              <a:lnSpc>
                <a:spcPct val="150000"/>
              </a:lnSpc>
              <a:defRPr/>
            </a:pPr>
            <a:r>
              <a:rPr lang="en-GB" sz="1000"/>
              <a:t>Gluchowski et al., 2022</a:t>
            </a:r>
            <a:r>
              <a:rPr lang="en-GB" sz="1000" b="1"/>
              <a:t>:</a:t>
            </a:r>
            <a:r>
              <a:rPr lang="en-GB" sz="1000"/>
              <a:t> Gluchowski, A., Warburton, D.E.R., Mackintosh, K.A. and Rollo, S., 2022. Physical activity levels in older UK adults. </a:t>
            </a:r>
            <a:r>
              <a:rPr lang="en-GB" sz="1000" i="1"/>
              <a:t>Journal of Aging &amp; Health</a:t>
            </a:r>
            <a:r>
              <a:rPr lang="en-GB" sz="1000"/>
              <a:t>, 34(1), pp.101–110.</a:t>
            </a:r>
            <a:endParaRPr kumimoji="0" lang="en-US" sz="1000" b="0" i="0" u="none" strike="noStrike" kern="1200" cap="none" spc="0" normalizeH="0" baseline="0" noProof="0">
              <a:ln>
                <a:noFill/>
              </a:ln>
              <a:effectLst/>
              <a:uLnTx/>
              <a:uFillTx/>
              <a:latin typeface="+mj-lt"/>
              <a:ea typeface="+mn-ea"/>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Green, L.W., Gielen, A.C., Ottoson, J.M., Peterson, D.V. and Kreuter, M.W. (2022). </a:t>
            </a:r>
            <a:r>
              <a:rPr kumimoji="0" lang="en-US" sz="1000" b="0" i="1" u="none" strike="noStrike" kern="1200" cap="none" spc="0" normalizeH="0" baseline="0" noProof="0">
                <a:ln>
                  <a:noFill/>
                </a:ln>
                <a:effectLst/>
                <a:uLnTx/>
                <a:uFillTx/>
                <a:latin typeface="+mj-lt"/>
                <a:ea typeface="+mn-ea"/>
                <a:cs typeface="+mn-cs"/>
              </a:rPr>
              <a:t>Health Program Planning, Implementation, and Evaluation: Creating Behavioral, Environmental, and Policy Change</a:t>
            </a:r>
            <a:r>
              <a:rPr kumimoji="0" lang="en-US" sz="1000" b="0" i="0" u="none" strike="noStrike" kern="1200" cap="none" spc="0" normalizeH="0" baseline="0" noProof="0">
                <a:ln>
                  <a:noFill/>
                </a:ln>
                <a:effectLst/>
                <a:uLnTx/>
                <a:uFillTx/>
                <a:latin typeface="+mj-lt"/>
                <a:ea typeface="+mn-ea"/>
                <a:cs typeface="+mn-cs"/>
              </a:rPr>
              <a:t>. Baltimore: Johns Hopkins University Press.</a:t>
            </a:r>
          </a:p>
          <a:p>
            <a:pPr lvl="0" algn="just">
              <a:lnSpc>
                <a:spcPct val="150000"/>
              </a:lnSpc>
              <a:defRPr/>
            </a:pPr>
            <a:r>
              <a:rPr lang="en-US" sz="1000"/>
              <a:t>Green, L.W. &amp; Kreuter, M.W., 2005. </a:t>
            </a:r>
            <a:r>
              <a:rPr lang="en-US" sz="1000" i="1"/>
              <a:t>Health program planning: An educational and ecological approach</a:t>
            </a:r>
            <a:r>
              <a:rPr lang="en-US" sz="1000"/>
              <a:t>. 4th ed. New York: McGraw-Hill.</a:t>
            </a:r>
            <a:endParaRPr kumimoji="0" lang="en-US" sz="1000" b="0" i="0" u="none" strike="noStrike" kern="1200" cap="none" spc="0" normalizeH="0" baseline="0" noProof="0">
              <a:ln>
                <a:noFill/>
              </a:ln>
              <a:effectLst/>
              <a:uLnTx/>
              <a:uFillTx/>
              <a:latin typeface="+mj-lt"/>
              <a:ea typeface="+mn-ea"/>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He, H., </a:t>
            </a:r>
            <a:r>
              <a:rPr kumimoji="0" lang="en-US" sz="1000" b="0" i="0" u="none" strike="noStrike" kern="1200" cap="none" spc="0" normalizeH="0" baseline="0" noProof="0" err="1">
                <a:ln>
                  <a:noFill/>
                </a:ln>
                <a:effectLst/>
                <a:uLnTx/>
                <a:uFillTx/>
                <a:latin typeface="+mj-lt"/>
                <a:ea typeface="+mn-ea"/>
                <a:cs typeface="+mn-cs"/>
              </a:rPr>
              <a:t>Ghazilla</a:t>
            </a:r>
            <a:r>
              <a:rPr kumimoji="0" lang="en-US" sz="1000" b="0" i="0" u="none" strike="noStrike" kern="1200" cap="none" spc="0" normalizeH="0" baseline="0" noProof="0">
                <a:ln>
                  <a:noFill/>
                </a:ln>
                <a:effectLst/>
                <a:uLnTx/>
                <a:uFillTx/>
                <a:latin typeface="+mj-lt"/>
                <a:ea typeface="+mn-ea"/>
                <a:cs typeface="+mn-cs"/>
              </a:rPr>
              <a:t>, R.A.R. and Abdul-Rashid, S.H. (2025) </a:t>
            </a:r>
            <a:r>
              <a:rPr kumimoji="0" lang="en-US" sz="1000" b="0" i="1" u="none" strike="noStrike" kern="1200" cap="none" spc="0" normalizeH="0" baseline="0" noProof="0">
                <a:ln>
                  <a:noFill/>
                </a:ln>
                <a:effectLst/>
                <a:uLnTx/>
                <a:uFillTx/>
                <a:latin typeface="+mj-lt"/>
                <a:ea typeface="+mn-ea"/>
                <a:cs typeface="+mn-cs"/>
              </a:rPr>
              <a:t>‘A systematic review of the usability of telemedicine interface design for older adults’</a:t>
            </a:r>
            <a:r>
              <a:rPr kumimoji="0" lang="en-US" sz="1000" b="0" i="0" u="none" strike="noStrike" kern="1200" cap="none" spc="0" normalizeH="0" baseline="0" noProof="0">
                <a:ln>
                  <a:noFill/>
                </a:ln>
                <a:effectLst/>
                <a:uLnTx/>
                <a:uFillTx/>
                <a:latin typeface="+mj-lt"/>
                <a:ea typeface="+mn-ea"/>
                <a:cs typeface="+mn-cs"/>
              </a:rPr>
              <a:t>, Applied Sciences, 15(10), p. 5458. Available at: https://doi.org/10.3390/app15105458</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Hepburn, J., Williams, L. and McCann, L. (2025) </a:t>
            </a:r>
            <a:r>
              <a:rPr kumimoji="0" lang="en-US" sz="1000" b="0" i="1" u="none" strike="noStrike" kern="1200" cap="none" spc="0" normalizeH="0" baseline="0" noProof="0">
                <a:ln>
                  <a:noFill/>
                </a:ln>
                <a:effectLst/>
                <a:uLnTx/>
                <a:uFillTx/>
                <a:latin typeface="+mj-lt"/>
                <a:ea typeface="+mn-ea"/>
                <a:cs typeface="+mn-cs"/>
              </a:rPr>
              <a:t>‘Barriers to and facilitators of digital health technology adoption among older adults with chronic diseases: updated systematic review</a:t>
            </a:r>
            <a:r>
              <a:rPr kumimoji="0" lang="en-US" sz="1000" b="0" i="0" u="none" strike="noStrike" kern="1200" cap="none" spc="0" normalizeH="0" baseline="0" noProof="0">
                <a:ln>
                  <a:noFill/>
                </a:ln>
                <a:effectLst/>
                <a:uLnTx/>
                <a:uFillTx/>
                <a:latin typeface="+mj-lt"/>
                <a:ea typeface="+mn-ea"/>
                <a:cs typeface="+mn-cs"/>
              </a:rPr>
              <a:t>’, JMIR Aging, 8, e80000. Available at: https://doi.org/10.2196/80000 </a:t>
            </a:r>
          </a:p>
          <a:p>
            <a:pPr lvl="0" algn="just">
              <a:lnSpc>
                <a:spcPct val="150000"/>
              </a:lnSpc>
              <a:defRPr/>
            </a:pPr>
            <a:r>
              <a:rPr lang="en-GB" sz="1000"/>
              <a:t>Johansson et al., 2023: Johansson, J., Nordström, A., Gustafson, Y. and Nordström, P., 2023. Community exercise and digital health in Swedish seniors. </a:t>
            </a:r>
            <a:r>
              <a:rPr lang="en-GB" sz="1000" i="1"/>
              <a:t>Scandinavian Journal of Public Health</a:t>
            </a:r>
            <a:r>
              <a:rPr lang="en-GB" sz="1000"/>
              <a:t>, 51(2), pp.134–142.</a:t>
            </a:r>
            <a:endParaRPr kumimoji="0" lang="en-US" sz="1000" b="0" i="0" u="none" strike="noStrike" kern="1200" cap="none" spc="0" normalizeH="0" baseline="0" noProof="0">
              <a:ln>
                <a:noFill/>
              </a:ln>
              <a:effectLst/>
              <a:uLnTx/>
              <a:uFillTx/>
              <a:latin typeface="+mj-lt"/>
              <a:ea typeface="+mn-ea"/>
              <a:cs typeface="+mn-cs"/>
            </a:endParaRPr>
          </a:p>
          <a:p>
            <a:pPr algn="just">
              <a:lnSpc>
                <a:spcPct val="150000"/>
              </a:lnSpc>
            </a:pPr>
            <a:r>
              <a:rPr lang="en-US" sz="1000"/>
              <a:t>Kim, J., Jang, J., Kim, B. and Lee, K.H. (2022) ‘</a:t>
            </a:r>
            <a:r>
              <a:rPr lang="en-US" sz="1000" i="1"/>
              <a:t>Effect of the PRECEDE–PROCEED model on health programs: A systematic review and meta-analysis’, </a:t>
            </a:r>
            <a:r>
              <a:rPr lang="en-US" sz="1000"/>
              <a:t>Systematic Reviews, 11(1), p. 213. Available at: https://doi.org/10.1186/s13643-022-02092-2 (Accessed: 12 March 2026).</a:t>
            </a:r>
          </a:p>
          <a:p>
            <a:pPr algn="just">
              <a:lnSpc>
                <a:spcPct val="150000"/>
              </a:lnSpc>
            </a:pPr>
            <a:r>
              <a:rPr lang="en-US" sz="1000"/>
              <a:t>Langdon, J., Cabansag, C.T., Grigoris, A. and Bong, W.K. (2025) ‘</a:t>
            </a:r>
            <a:r>
              <a:rPr lang="en-US" sz="1000" i="1" err="1"/>
              <a:t>Utilising</a:t>
            </a:r>
            <a:r>
              <a:rPr lang="en-US" sz="1000" i="1"/>
              <a:t> smart televisions as assistive technology to enhance communication and social lives of older adults: </a:t>
            </a:r>
            <a:r>
              <a:rPr lang="en-US" sz="1000"/>
              <a:t>systematic review’, JMIR Rehabilitation and Assistive Technologies, 12, e73050. Available at: https://doi.org/10.2196/73050</a:t>
            </a:r>
          </a:p>
          <a:p>
            <a:pPr marL="0" marR="0" lvl="0" indent="0" algn="just" defTabSz="4572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a:ln>
                <a:noFill/>
              </a:ln>
              <a:effectLst/>
              <a:uLnTx/>
              <a:uFillTx/>
              <a:latin typeface="+mj-lt"/>
              <a:ea typeface="+mn-ea"/>
              <a:cs typeface="+mn-cs"/>
            </a:endParaRPr>
          </a:p>
        </p:txBody>
      </p:sp>
    </p:spTree>
    <p:extLst>
      <p:ext uri="{BB962C8B-B14F-4D97-AF65-F5344CB8AC3E}">
        <p14:creationId xmlns:p14="http://schemas.microsoft.com/office/powerpoint/2010/main" val="873814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95508B-4895-C367-3CD9-B78532C5A0B9}"/>
              </a:ext>
            </a:extLst>
          </p:cNvPr>
          <p:cNvSpPr txBox="1"/>
          <p:nvPr/>
        </p:nvSpPr>
        <p:spPr>
          <a:xfrm>
            <a:off x="299616" y="366790"/>
            <a:ext cx="9735207" cy="6066854"/>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Lin, I., Glinsky, J., Dean, C., Graham, P. and Scrivener, K. (2022</a:t>
            </a:r>
            <a:r>
              <a:rPr kumimoji="0" lang="en-US" sz="1000" b="0" i="1" u="none" strike="noStrike" kern="1200" cap="none" spc="0" normalizeH="0" baseline="0" noProof="0">
                <a:ln>
                  <a:noFill/>
                </a:ln>
                <a:effectLst/>
                <a:uLnTx/>
                <a:uFillTx/>
                <a:latin typeface="+mj-lt"/>
                <a:ea typeface="+mn-ea"/>
                <a:cs typeface="+mn-cs"/>
              </a:rPr>
              <a:t>) ‘Effectiveness of home-based exercise for improving physical activity, quality of life and function in older adults after </a:t>
            </a:r>
            <a:r>
              <a:rPr kumimoji="0" lang="en-US" sz="1000" b="0" i="1" u="none" strike="noStrike" kern="1200" cap="none" spc="0" normalizeH="0" baseline="0" noProof="0" err="1">
                <a:ln>
                  <a:noFill/>
                </a:ln>
                <a:effectLst/>
                <a:uLnTx/>
                <a:uFillTx/>
                <a:latin typeface="+mj-lt"/>
                <a:ea typeface="+mn-ea"/>
                <a:cs typeface="+mn-cs"/>
              </a:rPr>
              <a:t>hospitalisation</a:t>
            </a:r>
            <a:r>
              <a:rPr kumimoji="0" lang="en-US" sz="1000" b="0" i="1" u="none" strike="noStrike" kern="1200" cap="none" spc="0" normalizeH="0" baseline="0" noProof="0">
                <a:ln>
                  <a:noFill/>
                </a:ln>
                <a:effectLst/>
                <a:uLnTx/>
                <a:uFillTx/>
                <a:latin typeface="+mj-lt"/>
                <a:ea typeface="+mn-ea"/>
                <a:cs typeface="+mn-cs"/>
              </a:rPr>
              <a:t>: a systematic review and meta-analysis</a:t>
            </a:r>
            <a:r>
              <a:rPr kumimoji="0" lang="en-US" sz="1000" b="0" i="0" u="none" strike="noStrike" kern="1200" cap="none" spc="0" normalizeH="0" baseline="0" noProof="0">
                <a:ln>
                  <a:noFill/>
                </a:ln>
                <a:effectLst/>
                <a:uLnTx/>
                <a:uFillTx/>
                <a:latin typeface="+mj-lt"/>
                <a:ea typeface="+mn-ea"/>
                <a:cs typeface="+mn-cs"/>
              </a:rPr>
              <a:t>’, Clinical Rehabilitation, 36(9), pp. 1170–1185. Available at: https://doi.org/10.1177/02692155221095936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Nicolescu, O. and Nicolescu, C. (2021) Stakeholder management and social responsibility: </a:t>
            </a:r>
            <a:r>
              <a:rPr kumimoji="0" lang="en-US" sz="1000" b="0" i="1" u="none" strike="noStrike" kern="1200" cap="none" spc="0" normalizeH="0" baseline="0" noProof="0">
                <a:ln>
                  <a:noFill/>
                </a:ln>
                <a:effectLst/>
                <a:uLnTx/>
                <a:uFillTx/>
                <a:latin typeface="+mj-lt"/>
                <a:ea typeface="+mn-ea"/>
                <a:cs typeface="+mn-cs"/>
              </a:rPr>
              <a:t>Concepts, Approaches and Tools in the Covid Context</a:t>
            </a:r>
            <a:r>
              <a:rPr kumimoji="0" lang="en-US" sz="1000" b="0" i="0" u="none" strike="noStrike" kern="1200" cap="none" spc="0" normalizeH="0" baseline="0" noProof="0">
                <a:ln>
                  <a:noFill/>
                </a:ln>
                <a:effectLst/>
                <a:uLnTx/>
                <a:uFillTx/>
                <a:latin typeface="+mj-lt"/>
                <a:ea typeface="+mn-ea"/>
                <a:cs typeface="+mn-cs"/>
              </a:rPr>
              <a:t>. Taylor &amp; Francis.</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Nikitas, C., Kikidis, D., Bibas, A., Pavlou, M., Zachou, Z. and </a:t>
            </a:r>
            <a:r>
              <a:rPr kumimoji="0" lang="en-US" sz="1000" b="0" i="0" u="none" strike="noStrike" kern="1200" cap="none" spc="0" normalizeH="0" baseline="0" noProof="0" err="1">
                <a:ln>
                  <a:noFill/>
                </a:ln>
                <a:effectLst/>
                <a:uLnTx/>
                <a:uFillTx/>
                <a:latin typeface="+mj-lt"/>
                <a:ea typeface="+mn-ea"/>
                <a:cs typeface="+mn-cs"/>
              </a:rPr>
              <a:t>Bamiou</a:t>
            </a:r>
            <a:r>
              <a:rPr kumimoji="0" lang="en-US" sz="1000" b="0" i="0" u="none" strike="noStrike" kern="1200" cap="none" spc="0" normalizeH="0" baseline="0" noProof="0">
                <a:ln>
                  <a:noFill/>
                </a:ln>
                <a:effectLst/>
                <a:uLnTx/>
                <a:uFillTx/>
                <a:latin typeface="+mj-lt"/>
                <a:ea typeface="+mn-ea"/>
                <a:cs typeface="+mn-cs"/>
              </a:rPr>
              <a:t>, D.-E. (2022) ‘Recommendations for physical activity in the elderly population: </a:t>
            </a:r>
            <a:r>
              <a:rPr kumimoji="0" lang="en-US" sz="1000" b="0" i="1" u="none" strike="noStrike" kern="1200" cap="none" spc="0" normalizeH="0" baseline="0" noProof="0">
                <a:ln>
                  <a:noFill/>
                </a:ln>
                <a:effectLst/>
                <a:uLnTx/>
                <a:uFillTx/>
                <a:latin typeface="+mj-lt"/>
                <a:ea typeface="+mn-ea"/>
                <a:cs typeface="+mn-cs"/>
              </a:rPr>
              <a:t>A scoping review of guidelines’, Journal of Frailty, Sarcopenia and Falls</a:t>
            </a:r>
            <a:r>
              <a:rPr kumimoji="0" lang="en-US" sz="1000" b="0" i="0" u="none" strike="noStrike" kern="1200" cap="none" spc="0" normalizeH="0" baseline="0" noProof="0">
                <a:ln>
                  <a:noFill/>
                </a:ln>
                <a:effectLst/>
                <a:uLnTx/>
                <a:uFillTx/>
                <a:latin typeface="+mj-lt"/>
                <a:ea typeface="+mn-ea"/>
                <a:cs typeface="+mn-cs"/>
              </a:rPr>
              <a:t>, 7(1), pp. 18–28. Available at: https://doi.org/10.22540/JFSF-07-018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Pedersen, M.R.L., Bredahl, T.V.G., Elmose-Østerlund, K. and Hansen, A.F. (2022) ‘Motives and barriers related to physical activity within different types of built environments: Implications for health promotion’, </a:t>
            </a:r>
            <a:r>
              <a:rPr kumimoji="0" lang="en-US" sz="1000" b="0" i="1" u="none" strike="noStrike" kern="1200" cap="none" spc="0" normalizeH="0" baseline="0" noProof="0">
                <a:ln>
                  <a:noFill/>
                </a:ln>
                <a:effectLst/>
                <a:uLnTx/>
                <a:uFillTx/>
                <a:latin typeface="+mj-lt"/>
                <a:ea typeface="+mn-ea"/>
                <a:cs typeface="+mn-cs"/>
              </a:rPr>
              <a:t>International Journal of Environmental Research and Public Health</a:t>
            </a:r>
            <a:r>
              <a:rPr kumimoji="0" lang="en-US" sz="1000" b="0" i="0" u="none" strike="noStrike" kern="1200" cap="none" spc="0" normalizeH="0" baseline="0" noProof="0">
                <a:ln>
                  <a:noFill/>
                </a:ln>
                <a:effectLst/>
                <a:uLnTx/>
                <a:uFillTx/>
                <a:latin typeface="+mj-lt"/>
                <a:ea typeface="+mn-ea"/>
                <a:cs typeface="+mn-cs"/>
              </a:rPr>
              <a:t>, 19(15), p. 9000. Available at: https://doi.org/10.3390/ijerph19159000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Pinheiro, M.B., Oliveira, J.S., Bauman, A., </a:t>
            </a:r>
            <a:r>
              <a:rPr kumimoji="0" lang="en-US" sz="1000" b="0" i="0" u="none" strike="noStrike" kern="1200" cap="none" spc="0" normalizeH="0" baseline="0" noProof="0" err="1">
                <a:ln>
                  <a:noFill/>
                </a:ln>
                <a:effectLst/>
                <a:uLnTx/>
                <a:uFillTx/>
                <a:latin typeface="+mj-lt"/>
                <a:ea typeface="+mn-ea"/>
                <a:cs typeface="+mn-cs"/>
              </a:rPr>
              <a:t>Fairhall</a:t>
            </a:r>
            <a:r>
              <a:rPr kumimoji="0" lang="en-US" sz="1000" b="0" i="0" u="none" strike="noStrike" kern="1200" cap="none" spc="0" normalizeH="0" baseline="0" noProof="0">
                <a:ln>
                  <a:noFill/>
                </a:ln>
                <a:effectLst/>
                <a:uLnTx/>
                <a:uFillTx/>
                <a:latin typeface="+mj-lt"/>
                <a:ea typeface="+mn-ea"/>
                <a:cs typeface="+mn-cs"/>
              </a:rPr>
              <a:t>, N., Kwok, W., Sherrington, C. and colleagues (2022) ‘Impact of physical activity programs and services for older adults</a:t>
            </a:r>
            <a:r>
              <a:rPr kumimoji="0" lang="en-US" sz="1000" b="0" i="1" u="none" strike="noStrike" kern="1200" cap="none" spc="0" normalizeH="0" baseline="0" noProof="0">
                <a:ln>
                  <a:noFill/>
                </a:ln>
                <a:effectLst/>
                <a:uLnTx/>
                <a:uFillTx/>
                <a:latin typeface="+mj-lt"/>
                <a:ea typeface="+mn-ea"/>
                <a:cs typeface="+mn-cs"/>
              </a:rPr>
              <a:t>: a rapid review’, International Journal of Behavioral Nutrition and Physical Activity</a:t>
            </a:r>
            <a:r>
              <a:rPr kumimoji="0" lang="en-US" sz="1000" b="0" i="0" u="none" strike="noStrike" kern="1200" cap="none" spc="0" normalizeH="0" baseline="0" noProof="0">
                <a:ln>
                  <a:noFill/>
                </a:ln>
                <a:effectLst/>
                <a:uLnTx/>
                <a:uFillTx/>
                <a:latin typeface="+mj-lt"/>
                <a:ea typeface="+mn-ea"/>
                <a:cs typeface="+mn-cs"/>
              </a:rPr>
              <a:t>, 19. Available at: https://doi.org/10.1186/s12966-022-01318-9 (Accessed: 12 March 2026).</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Singh, C., </a:t>
            </a:r>
            <a:r>
              <a:rPr kumimoji="0" lang="en-US" sz="1000" b="0" i="0" u="none" strike="noStrike" kern="1200" cap="none" spc="0" normalizeH="0" baseline="0" noProof="0" err="1">
                <a:ln>
                  <a:noFill/>
                </a:ln>
                <a:effectLst/>
                <a:uLnTx/>
                <a:uFillTx/>
                <a:latin typeface="+mj-lt"/>
                <a:ea typeface="+mn-ea"/>
                <a:cs typeface="+mn-cs"/>
              </a:rPr>
              <a:t>Bandre</a:t>
            </a:r>
            <a:r>
              <a:rPr kumimoji="0" lang="en-US" sz="1000" b="0" i="0" u="none" strike="noStrike" kern="1200" cap="none" spc="0" normalizeH="0" baseline="0" noProof="0">
                <a:ln>
                  <a:noFill/>
                </a:ln>
                <a:effectLst/>
                <a:uLnTx/>
                <a:uFillTx/>
                <a:latin typeface="+mj-lt"/>
                <a:ea typeface="+mn-ea"/>
                <a:cs typeface="+mn-cs"/>
              </a:rPr>
              <a:t>, G., </a:t>
            </a:r>
            <a:r>
              <a:rPr kumimoji="0" lang="en-US" sz="1000" b="0" i="0" u="none" strike="noStrike" kern="1200" cap="none" spc="0" normalizeH="0" baseline="0" noProof="0" err="1">
                <a:ln>
                  <a:noFill/>
                </a:ln>
                <a:effectLst/>
                <a:uLnTx/>
                <a:uFillTx/>
                <a:latin typeface="+mj-lt"/>
                <a:ea typeface="+mn-ea"/>
                <a:cs typeface="+mn-cs"/>
              </a:rPr>
              <a:t>Gajbe</a:t>
            </a:r>
            <a:r>
              <a:rPr kumimoji="0" lang="en-US" sz="1000" b="0" i="0" u="none" strike="noStrike" kern="1200" cap="none" spc="0" normalizeH="0" baseline="0" noProof="0">
                <a:ln>
                  <a:noFill/>
                </a:ln>
                <a:effectLst/>
                <a:uLnTx/>
                <a:uFillTx/>
                <a:latin typeface="+mj-lt"/>
                <a:ea typeface="+mn-ea"/>
                <a:cs typeface="+mn-cs"/>
              </a:rPr>
              <a:t>, U., Shrivastava, S., </a:t>
            </a:r>
            <a:r>
              <a:rPr kumimoji="0" lang="en-US" sz="1000" b="0" i="0" u="none" strike="noStrike" kern="1200" cap="none" spc="0" normalizeH="0" baseline="0" noProof="0" err="1">
                <a:ln>
                  <a:noFill/>
                </a:ln>
                <a:effectLst/>
                <a:uLnTx/>
                <a:uFillTx/>
                <a:latin typeface="+mj-lt"/>
                <a:ea typeface="+mn-ea"/>
                <a:cs typeface="+mn-cs"/>
              </a:rPr>
              <a:t>Tiwade</a:t>
            </a:r>
            <a:r>
              <a:rPr kumimoji="0" lang="en-US" sz="1000" b="0" i="0" u="none" strike="noStrike" kern="1200" cap="none" spc="0" normalizeH="0" baseline="0" noProof="0">
                <a:ln>
                  <a:noFill/>
                </a:ln>
                <a:effectLst/>
                <a:uLnTx/>
                <a:uFillTx/>
                <a:latin typeface="+mj-lt"/>
                <a:ea typeface="+mn-ea"/>
                <a:cs typeface="+mn-cs"/>
              </a:rPr>
              <a:t>, Y., Bankar, N. and </a:t>
            </a:r>
            <a:r>
              <a:rPr kumimoji="0" lang="en-US" sz="1000" b="0" i="0" u="none" strike="noStrike" kern="1200" cap="none" spc="0" normalizeH="0" baseline="0" noProof="0" err="1">
                <a:ln>
                  <a:noFill/>
                </a:ln>
                <a:effectLst/>
                <a:uLnTx/>
                <a:uFillTx/>
                <a:latin typeface="+mj-lt"/>
                <a:ea typeface="+mn-ea"/>
                <a:cs typeface="+mn-cs"/>
              </a:rPr>
              <a:t>Moizuddin</a:t>
            </a:r>
            <a:r>
              <a:rPr kumimoji="0" lang="en-US" sz="1000" b="0" i="0" u="none" strike="noStrike" kern="1200" cap="none" spc="0" normalizeH="0" baseline="0" noProof="0">
                <a:ln>
                  <a:noFill/>
                </a:ln>
                <a:effectLst/>
                <a:uLnTx/>
                <a:uFillTx/>
                <a:latin typeface="+mj-lt"/>
                <a:ea typeface="+mn-ea"/>
                <a:cs typeface="+mn-cs"/>
              </a:rPr>
              <a:t>, K. (2024) ‘Sedentary habits and their detrimental impact on global health: a viewpoint’, National Journal of Community Medicine, 15(2), pp. 154–160. Available at: https://doi.org/10.55489/njcm.150220243590</a:t>
            </a: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US" sz="1000" b="0" i="0" u="none" strike="noStrike" kern="1200" cap="none" spc="0" normalizeH="0" baseline="0" noProof="0">
                <a:ln>
                  <a:noFill/>
                </a:ln>
                <a:effectLst/>
                <a:uLnTx/>
                <a:uFillTx/>
                <a:latin typeface="+mj-lt"/>
                <a:ea typeface="+mn-ea"/>
                <a:cs typeface="+mn-cs"/>
              </a:rPr>
              <a:t>Srinivasan, S.S.K., Kumar, M. and Singh, P. (2025) ‘Leveraging familiarity with television to enrich older adults’ engagement and wellbeing: </a:t>
            </a:r>
            <a:r>
              <a:rPr kumimoji="0" lang="en-US" sz="1000" b="0" i="1" u="none" strike="noStrike" kern="1200" cap="none" spc="0" normalizeH="0" baseline="0" noProof="0">
                <a:ln>
                  <a:noFill/>
                </a:ln>
                <a:effectLst/>
                <a:uLnTx/>
                <a:uFillTx/>
                <a:latin typeface="+mj-lt"/>
                <a:ea typeface="+mn-ea"/>
                <a:cs typeface="+mn-cs"/>
              </a:rPr>
              <a:t>a feasibility study using video probes’. </a:t>
            </a:r>
            <a:r>
              <a:rPr kumimoji="0" lang="en-US" sz="1000" b="0" i="1" u="none" strike="noStrike" kern="1200" cap="none" spc="0" normalizeH="0" baseline="0" noProof="0" err="1">
                <a:ln>
                  <a:noFill/>
                </a:ln>
                <a:effectLst/>
                <a:uLnTx/>
                <a:uFillTx/>
                <a:latin typeface="+mj-lt"/>
                <a:ea typeface="+mn-ea"/>
                <a:cs typeface="+mn-cs"/>
              </a:rPr>
              <a:t>arXiv</a:t>
            </a:r>
            <a:r>
              <a:rPr kumimoji="0" lang="en-US" sz="1000" b="0" i="1" u="none" strike="noStrike" kern="1200" cap="none" spc="0" normalizeH="0" baseline="0" noProof="0">
                <a:ln>
                  <a:noFill/>
                </a:ln>
                <a:effectLst/>
                <a:uLnTx/>
                <a:uFillTx/>
                <a:latin typeface="+mj-lt"/>
                <a:ea typeface="+mn-ea"/>
                <a:cs typeface="+mn-cs"/>
              </a:rPr>
              <a:t> preprint</a:t>
            </a:r>
            <a:r>
              <a:rPr kumimoji="0" lang="en-US" sz="1000" b="0" i="0" u="none" strike="noStrike" kern="1200" cap="none" spc="0" normalizeH="0" baseline="0" noProof="0">
                <a:ln>
                  <a:noFill/>
                </a:ln>
                <a:effectLst/>
                <a:uLnTx/>
                <a:uFillTx/>
                <a:latin typeface="+mj-lt"/>
                <a:ea typeface="+mn-ea"/>
                <a:cs typeface="+mn-cs"/>
              </a:rPr>
              <a:t>, arXiv:2509.15618. Available at: https://doi.org/10.48550/arXiv.2509.15618 </a:t>
            </a:r>
          </a:p>
          <a:p>
            <a:pPr algn="just">
              <a:lnSpc>
                <a:spcPct val="150000"/>
              </a:lnSpc>
            </a:pPr>
            <a:r>
              <a:rPr lang="en-US" sz="1000"/>
              <a:t>Szekeres, C., Agustín-Sierra, M. and colleagues (2024) ‘Insights from older adults’ lived experience of physical activity and exercise during the COVID-19 lockdown in England’, Frontiers in Sports and Active Living, 6, article 1395471. Available at: https://doi.org/10.3389/fspor.2024.1395471 (Accessed: 12 March 2026).</a:t>
            </a:r>
          </a:p>
          <a:p>
            <a:pPr algn="just">
              <a:lnSpc>
                <a:spcPct val="150000"/>
              </a:lnSpc>
            </a:pPr>
            <a:r>
              <a:rPr lang="en-US" sz="1000"/>
              <a:t>Wadhwa, A. (2025) Exploring perceptions of culturally-inclusive physical activity among older adults. MSc thesis. Lakehead University. Available at: https://knowledgecommons.lakeheadu.ca/handle/2453/5498 (Accessed: 12 March 2026).</a:t>
            </a:r>
          </a:p>
          <a:p>
            <a:pPr algn="just">
              <a:lnSpc>
                <a:spcPct val="150000"/>
              </a:lnSpc>
            </a:pPr>
            <a:r>
              <a:rPr lang="en-US" sz="1000"/>
              <a:t>Wang, C.-H. and Wu, C.-L. (2022) ‘Bridging the digital divide: the smart TV as a platform for digital literacy among the elderly’, </a:t>
            </a:r>
            <a:r>
              <a:rPr lang="en-US" sz="1000" err="1"/>
              <a:t>Behaviour</a:t>
            </a:r>
            <a:r>
              <a:rPr lang="en-US" sz="1000"/>
              <a:t> &amp; Information Technology, 41(12), pp. 2546–2559. Available at: https://doi.org/10.1080/0144929X.2021.1934732 (Accessed: 12 March 2026).</a:t>
            </a:r>
          </a:p>
          <a:p>
            <a:pPr algn="just">
              <a:lnSpc>
                <a:spcPct val="150000"/>
              </a:lnSpc>
            </a:pPr>
            <a:r>
              <a:rPr lang="en-US" sz="1000"/>
              <a:t>World Health Organization (2024) Nearly 1.8 billion adults at risk of disease from not doing enough physical activity. Available at: https://www.who.int/news/item/26-06-2024-nearly-1.8-billion-adults-at-risk-of-disease-from-not-doing-enough-physical-activity (Accessed: 12 March 2026).</a:t>
            </a:r>
          </a:p>
          <a:p>
            <a:pPr algn="just">
              <a:lnSpc>
                <a:spcPct val="150000"/>
              </a:lnSpc>
            </a:pPr>
            <a:r>
              <a:rPr lang="en-US" sz="1000"/>
              <a:t>World Health Organization (2024). </a:t>
            </a:r>
            <a:r>
              <a:rPr lang="en-US" sz="1000" i="1"/>
              <a:t>"Physical activity and older adults.</a:t>
            </a:r>
            <a:r>
              <a:rPr lang="en-US" sz="1000"/>
              <a:t> Fact Sheet.“</a:t>
            </a:r>
          </a:p>
          <a:p>
            <a:pPr algn="just">
              <a:lnSpc>
                <a:spcPct val="150000"/>
              </a:lnSpc>
            </a:pPr>
            <a:r>
              <a:rPr lang="en-GB" sz="1000"/>
              <a:t>Yamamoto et al., 2021: Yamamoto, N., Naka, M., Saito, T., Tsuji, T. and Otani, T., 2021. National exercise broadcasts and elderly participation in Japan. </a:t>
            </a:r>
            <a:r>
              <a:rPr lang="en-GB" sz="1000" i="1"/>
              <a:t>Geriatrics &amp; Gerontology International</a:t>
            </a:r>
            <a:r>
              <a:rPr lang="en-GB" sz="1000"/>
              <a:t>, 21(4), pp.291–297.</a:t>
            </a:r>
            <a:endParaRPr lang="en-US" sz="1000"/>
          </a:p>
          <a:p>
            <a:pPr marL="0" marR="0" lvl="0" indent="0" algn="just" defTabSz="457200" rtl="0" eaLnBrk="1" fontAlgn="auto" latinLnBrk="0" hangingPunct="1">
              <a:lnSpc>
                <a:spcPct val="150000"/>
              </a:lnSpc>
              <a:spcBef>
                <a:spcPts val="0"/>
              </a:spcBef>
              <a:spcAft>
                <a:spcPts val="0"/>
              </a:spcAft>
              <a:buClrTx/>
              <a:buSzTx/>
              <a:buFontTx/>
              <a:buNone/>
              <a:tabLst/>
              <a:defRPr/>
            </a:pPr>
            <a:endParaRPr kumimoji="0" lang="en-US" sz="1000" b="0" i="0" u="none" strike="noStrike" kern="1200" cap="none" spc="0" normalizeH="0" baseline="0" noProof="0">
              <a:ln>
                <a:noFill/>
              </a:ln>
              <a:effectLst/>
              <a:uLnTx/>
              <a:uFillTx/>
              <a:latin typeface="+mj-lt"/>
              <a:ea typeface="+mn-ea"/>
              <a:cs typeface="+mn-cs"/>
            </a:endParaRPr>
          </a:p>
        </p:txBody>
      </p:sp>
    </p:spTree>
    <p:extLst>
      <p:ext uri="{BB962C8B-B14F-4D97-AF65-F5344CB8AC3E}">
        <p14:creationId xmlns:p14="http://schemas.microsoft.com/office/powerpoint/2010/main" val="2425479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77F2BB-ABD1-195A-B82E-7A37CFA070B5}"/>
              </a:ext>
            </a:extLst>
          </p:cNvPr>
          <p:cNvSpPr>
            <a:spLocks noGrp="1"/>
          </p:cNvSpPr>
          <p:nvPr>
            <p:ph idx="1"/>
          </p:nvPr>
        </p:nvSpPr>
        <p:spPr/>
        <p:txBody>
          <a:bodyPr/>
          <a:lstStyle/>
          <a:p>
            <a:pPr marL="0" indent="0">
              <a:buNone/>
            </a:pPr>
            <a:r>
              <a:rPr lang="en-US" sz="2800"/>
              <a:t>Group Member 3</a:t>
            </a:r>
          </a:p>
          <a:p>
            <a:pPr marL="0" indent="0">
              <a:buNone/>
            </a:pPr>
            <a:r>
              <a:rPr lang="en-US" sz="2800"/>
              <a:t>Nabeela Begum</a:t>
            </a:r>
            <a:br>
              <a:rPr lang="en-US" sz="2800"/>
            </a:br>
            <a:r>
              <a:rPr lang="en-US" sz="2800"/>
              <a:t> 2216501</a:t>
            </a:r>
          </a:p>
          <a:p>
            <a:pPr marL="0" indent="0">
              <a:buNone/>
            </a:pPr>
            <a:endParaRPr lang="en-GB"/>
          </a:p>
        </p:txBody>
      </p:sp>
      <p:sp>
        <p:nvSpPr>
          <p:cNvPr id="3" name="Title 2">
            <a:extLst>
              <a:ext uri="{FF2B5EF4-FFF2-40B4-BE49-F238E27FC236}">
                <a16:creationId xmlns:a16="http://schemas.microsoft.com/office/drawing/2014/main" id="{6D620F60-8CB8-BE09-7AAD-A606B03D6B76}"/>
              </a:ext>
            </a:extLst>
          </p:cNvPr>
          <p:cNvSpPr>
            <a:spLocks noGrp="1"/>
          </p:cNvSpPr>
          <p:nvPr>
            <p:ph type="title"/>
          </p:nvPr>
        </p:nvSpPr>
        <p:spPr/>
        <p:txBody>
          <a:bodyPr/>
          <a:lstStyle/>
          <a:p>
            <a:r>
              <a:rPr lang="en-GB"/>
              <a:t>Part 3: Barriers</a:t>
            </a:r>
          </a:p>
        </p:txBody>
      </p:sp>
    </p:spTree>
    <p:extLst>
      <p:ext uri="{BB962C8B-B14F-4D97-AF65-F5344CB8AC3E}">
        <p14:creationId xmlns:p14="http://schemas.microsoft.com/office/powerpoint/2010/main" val="1682864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4675E8-4AF3-C637-4BBA-6A95177135B1}"/>
              </a:ext>
            </a:extLst>
          </p:cNvPr>
          <p:cNvSpPr>
            <a:spLocks noGrp="1"/>
          </p:cNvSpPr>
          <p:nvPr>
            <p:ph idx="1"/>
          </p:nvPr>
        </p:nvSpPr>
        <p:spPr>
          <a:xfrm>
            <a:off x="1223418" y="1897490"/>
            <a:ext cx="9603275" cy="3450613"/>
          </a:xfrm>
        </p:spPr>
        <p:txBody>
          <a:bodyPr/>
          <a:lstStyle/>
          <a:p>
            <a:pPr marL="0" indent="0">
              <a:buNone/>
            </a:pPr>
            <a:r>
              <a:rPr lang="en-GB"/>
              <a:t>This section explores the key factors that influence the successful implementation of the Active Age TV intervention. </a:t>
            </a:r>
          </a:p>
          <a:p>
            <a:pPr marL="0" indent="0">
              <a:buNone/>
            </a:pPr>
            <a:r>
              <a:rPr lang="en-GB"/>
              <a:t>These include:</a:t>
            </a:r>
          </a:p>
          <a:p>
            <a:r>
              <a:rPr lang="en-GB"/>
              <a:t>Identifying the stakeholders involved, </a:t>
            </a:r>
          </a:p>
          <a:p>
            <a:r>
              <a:rPr lang="en-GB"/>
              <a:t>Understanding potential barriers to adoption, </a:t>
            </a:r>
          </a:p>
          <a:p>
            <a:r>
              <a:rPr lang="en-GB"/>
              <a:t>Addressing important legal and ethical considerations associated with digital health technologies.</a:t>
            </a:r>
          </a:p>
          <a:p>
            <a:endParaRPr lang="en-GB"/>
          </a:p>
        </p:txBody>
      </p:sp>
      <p:sp>
        <p:nvSpPr>
          <p:cNvPr id="3" name="Title 2">
            <a:extLst>
              <a:ext uri="{FF2B5EF4-FFF2-40B4-BE49-F238E27FC236}">
                <a16:creationId xmlns:a16="http://schemas.microsoft.com/office/drawing/2014/main" id="{ACE3F484-8AA0-A9A9-A3F9-642F885A5B0D}"/>
              </a:ext>
            </a:extLst>
          </p:cNvPr>
          <p:cNvSpPr>
            <a:spLocks noGrp="1"/>
          </p:cNvSpPr>
          <p:nvPr>
            <p:ph type="title"/>
          </p:nvPr>
        </p:nvSpPr>
        <p:spPr>
          <a:xfrm>
            <a:off x="1355323" y="543262"/>
            <a:ext cx="9603275" cy="1049235"/>
          </a:xfrm>
        </p:spPr>
        <p:txBody>
          <a:bodyPr/>
          <a:lstStyle/>
          <a:p>
            <a:r>
              <a:rPr lang="en-GB"/>
              <a:t>Implementation Considerations for Active Age TV</a:t>
            </a:r>
          </a:p>
        </p:txBody>
      </p:sp>
    </p:spTree>
    <p:extLst>
      <p:ext uri="{BB962C8B-B14F-4D97-AF65-F5344CB8AC3E}">
        <p14:creationId xmlns:p14="http://schemas.microsoft.com/office/powerpoint/2010/main" val="10408392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E287CEB-E5B7-DDB7-B126-4FF84A8257C6}"/>
              </a:ext>
            </a:extLst>
          </p:cNvPr>
          <p:cNvSpPr>
            <a:spLocks noGrp="1"/>
          </p:cNvSpPr>
          <p:nvPr>
            <p:ph type="title"/>
          </p:nvPr>
        </p:nvSpPr>
        <p:spPr/>
        <p:txBody>
          <a:bodyPr/>
          <a:lstStyle/>
          <a:p>
            <a:r>
              <a:rPr lang="en-GB"/>
              <a:t>Stakeholders </a:t>
            </a:r>
          </a:p>
        </p:txBody>
      </p:sp>
      <p:graphicFrame>
        <p:nvGraphicFramePr>
          <p:cNvPr id="5" name="Diagram 4">
            <a:extLst>
              <a:ext uri="{FF2B5EF4-FFF2-40B4-BE49-F238E27FC236}">
                <a16:creationId xmlns:a16="http://schemas.microsoft.com/office/drawing/2014/main" id="{B3592B67-D063-A3AA-180C-B7C2ACE56ECF}"/>
              </a:ext>
            </a:extLst>
          </p:cNvPr>
          <p:cNvGraphicFramePr/>
          <p:nvPr>
            <p:extLst>
              <p:ext uri="{D42A27DB-BD31-4B8C-83A1-F6EECF244321}">
                <p14:modId xmlns:p14="http://schemas.microsoft.com/office/powerpoint/2010/main" val="1999439329"/>
              </p:ext>
            </p:extLst>
          </p:nvPr>
        </p:nvGraphicFramePr>
        <p:xfrm>
          <a:off x="1128785" y="1628710"/>
          <a:ext cx="8585666" cy="5107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Doctor friendly shaking hands with a patient">
            <a:extLst>
              <a:ext uri="{FF2B5EF4-FFF2-40B4-BE49-F238E27FC236}">
                <a16:creationId xmlns:a16="http://schemas.microsoft.com/office/drawing/2014/main" id="{22593F5D-7900-DD26-B68D-4ED2E2B1D793}"/>
              </a:ext>
            </a:extLst>
          </p:cNvPr>
          <p:cNvPicPr>
            <a:picLocks noChangeAspect="1"/>
          </p:cNvPicPr>
          <p:nvPr/>
        </p:nvPicPr>
        <p:blipFill>
          <a:blip r:embed="rId7"/>
          <a:stretch>
            <a:fillRect/>
          </a:stretch>
        </p:blipFill>
        <p:spPr>
          <a:xfrm>
            <a:off x="3071120" y="3319775"/>
            <a:ext cx="897352" cy="598965"/>
          </a:xfrm>
          <a:prstGeom prst="rect">
            <a:avLst/>
          </a:prstGeom>
        </p:spPr>
      </p:pic>
      <p:pic>
        <p:nvPicPr>
          <p:cNvPr id="9" name="Picture 8" descr="Smartphone on desk">
            <a:extLst>
              <a:ext uri="{FF2B5EF4-FFF2-40B4-BE49-F238E27FC236}">
                <a16:creationId xmlns:a16="http://schemas.microsoft.com/office/drawing/2014/main" id="{98292321-A03E-73A3-05B7-2BB6053BCFE5}"/>
              </a:ext>
            </a:extLst>
          </p:cNvPr>
          <p:cNvPicPr>
            <a:picLocks noChangeAspect="1"/>
          </p:cNvPicPr>
          <p:nvPr/>
        </p:nvPicPr>
        <p:blipFill>
          <a:blip r:embed="rId8"/>
          <a:stretch>
            <a:fillRect/>
          </a:stretch>
        </p:blipFill>
        <p:spPr>
          <a:xfrm>
            <a:off x="6860875" y="3221796"/>
            <a:ext cx="836865" cy="598965"/>
          </a:xfrm>
          <a:prstGeom prst="rect">
            <a:avLst/>
          </a:prstGeom>
        </p:spPr>
      </p:pic>
      <p:pic>
        <p:nvPicPr>
          <p:cNvPr id="11" name="Picture 10" descr="Therapist helping woman with gray hair to exercise">
            <a:extLst>
              <a:ext uri="{FF2B5EF4-FFF2-40B4-BE49-F238E27FC236}">
                <a16:creationId xmlns:a16="http://schemas.microsoft.com/office/drawing/2014/main" id="{06CCB8C6-BB5C-7ED4-029B-FF852CC0C8AF}"/>
              </a:ext>
            </a:extLst>
          </p:cNvPr>
          <p:cNvPicPr>
            <a:picLocks noChangeAspect="1"/>
          </p:cNvPicPr>
          <p:nvPr/>
        </p:nvPicPr>
        <p:blipFill>
          <a:blip r:embed="rId9"/>
          <a:stretch>
            <a:fillRect/>
          </a:stretch>
        </p:blipFill>
        <p:spPr>
          <a:xfrm>
            <a:off x="6135998" y="5438450"/>
            <a:ext cx="824527" cy="615031"/>
          </a:xfrm>
          <a:prstGeom prst="rect">
            <a:avLst/>
          </a:prstGeom>
        </p:spPr>
      </p:pic>
      <p:pic>
        <p:nvPicPr>
          <p:cNvPr id="17" name="Picture 16">
            <a:extLst>
              <a:ext uri="{FF2B5EF4-FFF2-40B4-BE49-F238E27FC236}">
                <a16:creationId xmlns:a16="http://schemas.microsoft.com/office/drawing/2014/main" id="{9BFBBF16-BD42-D720-1316-4E3B6A772C65}"/>
              </a:ext>
            </a:extLst>
          </p:cNvPr>
          <p:cNvPicPr>
            <a:picLocks noChangeAspect="1"/>
          </p:cNvPicPr>
          <p:nvPr/>
        </p:nvPicPr>
        <p:blipFill>
          <a:blip r:embed="rId10"/>
          <a:stretch>
            <a:fillRect/>
          </a:stretch>
        </p:blipFill>
        <p:spPr>
          <a:xfrm>
            <a:off x="5065573" y="1936516"/>
            <a:ext cx="712090" cy="381405"/>
          </a:xfrm>
          <a:prstGeom prst="rect">
            <a:avLst/>
          </a:prstGeom>
        </p:spPr>
      </p:pic>
      <p:pic>
        <p:nvPicPr>
          <p:cNvPr id="21" name="Picture 20">
            <a:extLst>
              <a:ext uri="{FF2B5EF4-FFF2-40B4-BE49-F238E27FC236}">
                <a16:creationId xmlns:a16="http://schemas.microsoft.com/office/drawing/2014/main" id="{3BD8C28A-7AC6-810F-64CF-7403C54F1A99}"/>
              </a:ext>
            </a:extLst>
          </p:cNvPr>
          <p:cNvPicPr>
            <a:picLocks noChangeAspect="1"/>
          </p:cNvPicPr>
          <p:nvPr/>
        </p:nvPicPr>
        <p:blipFill>
          <a:blip r:embed="rId11"/>
          <a:stretch>
            <a:fillRect/>
          </a:stretch>
        </p:blipFill>
        <p:spPr>
          <a:xfrm>
            <a:off x="3874997" y="5575501"/>
            <a:ext cx="790685" cy="457264"/>
          </a:xfrm>
          <a:prstGeom prst="rect">
            <a:avLst/>
          </a:prstGeom>
        </p:spPr>
      </p:pic>
      <p:pic>
        <p:nvPicPr>
          <p:cNvPr id="26" name="Picture 25">
            <a:extLst>
              <a:ext uri="{FF2B5EF4-FFF2-40B4-BE49-F238E27FC236}">
                <a16:creationId xmlns:a16="http://schemas.microsoft.com/office/drawing/2014/main" id="{90C50ECF-A192-D182-490A-ADB199DF8835}"/>
              </a:ext>
            </a:extLst>
          </p:cNvPr>
          <p:cNvPicPr>
            <a:picLocks noChangeAspect="1"/>
          </p:cNvPicPr>
          <p:nvPr/>
        </p:nvPicPr>
        <p:blipFill>
          <a:blip r:embed="rId12"/>
          <a:stretch>
            <a:fillRect/>
          </a:stretch>
        </p:blipFill>
        <p:spPr>
          <a:xfrm>
            <a:off x="4429387" y="3820761"/>
            <a:ext cx="2013358" cy="1004611"/>
          </a:xfrm>
          <a:prstGeom prst="rect">
            <a:avLst/>
          </a:prstGeom>
        </p:spPr>
      </p:pic>
    </p:spTree>
    <p:extLst>
      <p:ext uri="{BB962C8B-B14F-4D97-AF65-F5344CB8AC3E}">
        <p14:creationId xmlns:p14="http://schemas.microsoft.com/office/powerpoint/2010/main" val="37019486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17DBFB-6920-6BBB-6053-8393E7D4C71F}"/>
              </a:ext>
            </a:extLst>
          </p:cNvPr>
          <p:cNvSpPr>
            <a:spLocks noGrp="1"/>
          </p:cNvSpPr>
          <p:nvPr>
            <p:ph sz="half" idx="1"/>
          </p:nvPr>
        </p:nvSpPr>
        <p:spPr>
          <a:xfrm>
            <a:off x="1292239" y="1853754"/>
            <a:ext cx="5486066" cy="4199727"/>
          </a:xfrm>
        </p:spPr>
        <p:txBody>
          <a:bodyPr>
            <a:normAutofit/>
          </a:bodyPr>
          <a:lstStyle/>
          <a:p>
            <a:pPr marL="0" indent="0">
              <a:lnSpc>
                <a:spcPct val="110000"/>
              </a:lnSpc>
              <a:buNone/>
            </a:pPr>
            <a:r>
              <a:rPr lang="en-GB" sz="1600"/>
              <a:t>Successful implementation requires collaboration between key stakeholders: </a:t>
            </a:r>
          </a:p>
          <a:p>
            <a:pPr>
              <a:lnSpc>
                <a:spcPct val="110000"/>
              </a:lnSpc>
            </a:pPr>
            <a:r>
              <a:rPr lang="en-GB" sz="1600"/>
              <a:t>NHS England- Plays a crucial role in setting strategic priorities for health services and ensuring quality care delivery across the nation (NHS Digital, 2024).</a:t>
            </a:r>
          </a:p>
          <a:p>
            <a:pPr>
              <a:lnSpc>
                <a:spcPct val="110000"/>
              </a:lnSpc>
            </a:pPr>
            <a:r>
              <a:rPr lang="en-GB" sz="1600"/>
              <a:t>Public Health England / Office for Health Improvement and Disparities - Focuses on improving public health outcomes through research, policy-making, and health promotion initiatives (</a:t>
            </a:r>
            <a:r>
              <a:rPr lang="en-GB" sz="1600" err="1"/>
              <a:t>Orsingher</a:t>
            </a:r>
            <a:r>
              <a:rPr lang="en-GB" sz="1600"/>
              <a:t> et al., 2024).</a:t>
            </a:r>
          </a:p>
          <a:p>
            <a:pPr>
              <a:lnSpc>
                <a:spcPct val="110000"/>
              </a:lnSpc>
            </a:pPr>
            <a:r>
              <a:rPr lang="en-GB" sz="1600"/>
              <a:t>GP practices- Serve as the frontline for patient care, providing essential health services and facilitating access to digital tools for patients (</a:t>
            </a:r>
            <a:r>
              <a:rPr lang="en-GB" sz="1600" err="1"/>
              <a:t>Munoru</a:t>
            </a:r>
            <a:r>
              <a:rPr lang="en-GB" sz="1600"/>
              <a:t>, 2024).</a:t>
            </a:r>
          </a:p>
          <a:p>
            <a:pPr marL="0" indent="0">
              <a:lnSpc>
                <a:spcPct val="110000"/>
              </a:lnSpc>
              <a:buNone/>
            </a:pPr>
            <a:endParaRPr lang="en-GB" sz="1400"/>
          </a:p>
        </p:txBody>
      </p:sp>
      <p:pic>
        <p:nvPicPr>
          <p:cNvPr id="4" name="Picture 3">
            <a:extLst>
              <a:ext uri="{FF2B5EF4-FFF2-40B4-BE49-F238E27FC236}">
                <a16:creationId xmlns:a16="http://schemas.microsoft.com/office/drawing/2014/main" id="{FB50338D-7DD5-1CAB-E6F1-C87367E23105}"/>
              </a:ext>
            </a:extLst>
          </p:cNvPr>
          <p:cNvPicPr>
            <a:picLocks noChangeAspect="1"/>
          </p:cNvPicPr>
          <p:nvPr/>
        </p:nvPicPr>
        <p:blipFill>
          <a:blip r:embed="rId2"/>
          <a:stretch>
            <a:fillRect/>
          </a:stretch>
        </p:blipFill>
        <p:spPr>
          <a:xfrm>
            <a:off x="6963355" y="2046427"/>
            <a:ext cx="4645152" cy="3030961"/>
          </a:xfrm>
          <a:prstGeom prst="rect">
            <a:avLst/>
          </a:prstGeom>
          <a:noFill/>
        </p:spPr>
      </p:pic>
      <p:sp>
        <p:nvSpPr>
          <p:cNvPr id="3" name="Title 2">
            <a:extLst>
              <a:ext uri="{FF2B5EF4-FFF2-40B4-BE49-F238E27FC236}">
                <a16:creationId xmlns:a16="http://schemas.microsoft.com/office/drawing/2014/main" id="{C5E99339-8A0B-382C-2895-9ED04C604D50}"/>
              </a:ext>
            </a:extLst>
          </p:cNvPr>
          <p:cNvSpPr>
            <a:spLocks noGrp="1"/>
          </p:cNvSpPr>
          <p:nvPr>
            <p:ph type="title"/>
          </p:nvPr>
        </p:nvSpPr>
        <p:spPr>
          <a:xfrm>
            <a:off x="1294363" y="804519"/>
            <a:ext cx="9603275" cy="1049235"/>
          </a:xfrm>
        </p:spPr>
        <p:txBody>
          <a:bodyPr anchor="t">
            <a:normAutofit/>
          </a:bodyPr>
          <a:lstStyle/>
          <a:p>
            <a:r>
              <a:rPr lang="en-GB"/>
              <a:t>Role of Healthcare Stakeholders </a:t>
            </a:r>
          </a:p>
        </p:txBody>
      </p:sp>
    </p:spTree>
    <p:extLst>
      <p:ext uri="{BB962C8B-B14F-4D97-AF65-F5344CB8AC3E}">
        <p14:creationId xmlns:p14="http://schemas.microsoft.com/office/powerpoint/2010/main" val="22683889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DB345B-80D6-A93A-6C3A-051339129D94}"/>
              </a:ext>
            </a:extLst>
          </p:cNvPr>
          <p:cNvSpPr>
            <a:spLocks noGrp="1"/>
          </p:cNvSpPr>
          <p:nvPr>
            <p:ph idx="1"/>
          </p:nvPr>
        </p:nvSpPr>
        <p:spPr/>
        <p:txBody>
          <a:bodyPr>
            <a:normAutofit fontScale="92500"/>
          </a:bodyPr>
          <a:lstStyle/>
          <a:p>
            <a:pPr marL="0" indent="0">
              <a:buNone/>
            </a:pPr>
            <a:r>
              <a:rPr lang="en-GB"/>
              <a:t>Technology developers are responsible for designing and maintaining the Smart TV application. </a:t>
            </a:r>
          </a:p>
          <a:p>
            <a:r>
              <a:rPr lang="en-GB"/>
              <a:t>Community organisations, such as local councils and community centres, can help promote the program through social groups and local health initiatives, thereby increasing engagement among older adults (GOV.UK, 2024).</a:t>
            </a:r>
          </a:p>
          <a:p>
            <a:r>
              <a:rPr lang="en-GB"/>
              <a:t>Technology developers- Innovate and create digital health solutions that enhance patient engagement and improve health outcomes (Miller, 2022).</a:t>
            </a:r>
          </a:p>
          <a:p>
            <a:r>
              <a:rPr lang="en-GB"/>
              <a:t>Local councils- Play a key role in implementing health initiatives and supporting community services that promote public well-being (Johnson, 2024).</a:t>
            </a:r>
          </a:p>
          <a:p>
            <a:endParaRPr lang="en-GB"/>
          </a:p>
        </p:txBody>
      </p:sp>
      <p:sp>
        <p:nvSpPr>
          <p:cNvPr id="3" name="Title 2">
            <a:extLst>
              <a:ext uri="{FF2B5EF4-FFF2-40B4-BE49-F238E27FC236}">
                <a16:creationId xmlns:a16="http://schemas.microsoft.com/office/drawing/2014/main" id="{989AD847-7B22-762D-8340-55515FA38FE2}"/>
              </a:ext>
            </a:extLst>
          </p:cNvPr>
          <p:cNvSpPr>
            <a:spLocks noGrp="1"/>
          </p:cNvSpPr>
          <p:nvPr>
            <p:ph type="title"/>
          </p:nvPr>
        </p:nvSpPr>
        <p:spPr>
          <a:xfrm>
            <a:off x="1294363" y="561238"/>
            <a:ext cx="9603275" cy="1049235"/>
          </a:xfrm>
        </p:spPr>
        <p:txBody>
          <a:bodyPr/>
          <a:lstStyle/>
          <a:p>
            <a:r>
              <a:rPr lang="en-GB"/>
              <a:t>Role of Community and Technology Stakeholders</a:t>
            </a:r>
          </a:p>
        </p:txBody>
      </p:sp>
    </p:spTree>
    <p:extLst>
      <p:ext uri="{BB962C8B-B14F-4D97-AF65-F5344CB8AC3E}">
        <p14:creationId xmlns:p14="http://schemas.microsoft.com/office/powerpoint/2010/main" val="2168065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67E195E-D338-5C2A-38B4-101AB5C0B89D}"/>
              </a:ext>
            </a:extLst>
          </p:cNvPr>
          <p:cNvPicPr>
            <a:picLocks noChangeAspect="1"/>
          </p:cNvPicPr>
          <p:nvPr/>
        </p:nvPicPr>
        <p:blipFill>
          <a:blip r:embed="rId2"/>
          <a:stretch>
            <a:fillRect/>
          </a:stretch>
        </p:blipFill>
        <p:spPr>
          <a:xfrm>
            <a:off x="595952" y="1853754"/>
            <a:ext cx="5066617" cy="3657813"/>
          </a:xfrm>
          <a:prstGeom prst="rect">
            <a:avLst/>
          </a:prstGeom>
          <a:noFill/>
        </p:spPr>
      </p:pic>
      <p:sp>
        <p:nvSpPr>
          <p:cNvPr id="2" name="Content Placeholder 1">
            <a:extLst>
              <a:ext uri="{FF2B5EF4-FFF2-40B4-BE49-F238E27FC236}">
                <a16:creationId xmlns:a16="http://schemas.microsoft.com/office/drawing/2014/main" id="{17086361-8D22-921F-C0B2-954B7CB4B091}"/>
              </a:ext>
            </a:extLst>
          </p:cNvPr>
          <p:cNvSpPr>
            <a:spLocks noGrp="1"/>
          </p:cNvSpPr>
          <p:nvPr>
            <p:ph sz="half" idx="2"/>
          </p:nvPr>
        </p:nvSpPr>
        <p:spPr>
          <a:xfrm>
            <a:off x="5821960" y="1661019"/>
            <a:ext cx="5503335" cy="4219663"/>
          </a:xfrm>
        </p:spPr>
        <p:txBody>
          <a:bodyPr>
            <a:normAutofit/>
          </a:bodyPr>
          <a:lstStyle/>
          <a:p>
            <a:pPr marL="0" indent="0">
              <a:lnSpc>
                <a:spcPct val="110000"/>
              </a:lnSpc>
              <a:buNone/>
            </a:pPr>
            <a:r>
              <a:rPr lang="en-GB" sz="1600"/>
              <a:t>Potential Barriers include: </a:t>
            </a:r>
          </a:p>
          <a:p>
            <a:pPr>
              <a:lnSpc>
                <a:spcPct val="110000"/>
              </a:lnSpc>
            </a:pPr>
            <a:r>
              <a:rPr lang="en-GB" sz="1600"/>
              <a:t>Digital literacy among older adults - Many seniors may struggle with navigating a TV app interface, making it difficult for them to access content (Age UK, 2025). </a:t>
            </a:r>
          </a:p>
          <a:p>
            <a:pPr>
              <a:lnSpc>
                <a:spcPct val="110000"/>
              </a:lnSpc>
            </a:pPr>
            <a:r>
              <a:rPr lang="en-GB" sz="1600"/>
              <a:t>Limited internet access - A reliable internet connection is essential for streaming content, which can be a challenge in certain areas (Wang and Wu, 2021). </a:t>
            </a:r>
          </a:p>
          <a:p>
            <a:pPr>
              <a:lnSpc>
                <a:spcPct val="110000"/>
              </a:lnSpc>
            </a:pPr>
            <a:r>
              <a:rPr lang="en-GB" sz="1600"/>
              <a:t>Resistance to new technology - Some older adults may prefer traditional viewing methods and be hesitant to adopt a new app for watching TV (</a:t>
            </a:r>
            <a:r>
              <a:rPr lang="en-GB" sz="1600" err="1"/>
              <a:t>Boerkamp</a:t>
            </a:r>
            <a:r>
              <a:rPr lang="en-GB" sz="1600"/>
              <a:t> et al., 2024).   </a:t>
            </a:r>
          </a:p>
          <a:p>
            <a:pPr>
              <a:lnSpc>
                <a:spcPct val="110000"/>
              </a:lnSpc>
            </a:pPr>
            <a:r>
              <a:rPr lang="en-GB" sz="1600"/>
              <a:t>Cost of development - Creating an accessible and user-friendly TV app can require significant financial resources, impacting its availability (Nirmani, 2025). </a:t>
            </a:r>
          </a:p>
          <a:p>
            <a:pPr marL="0" indent="0">
              <a:lnSpc>
                <a:spcPct val="110000"/>
              </a:lnSpc>
              <a:buNone/>
            </a:pPr>
            <a:endParaRPr lang="en-GB" sz="1300"/>
          </a:p>
        </p:txBody>
      </p:sp>
      <p:sp>
        <p:nvSpPr>
          <p:cNvPr id="3" name="Title 2">
            <a:extLst>
              <a:ext uri="{FF2B5EF4-FFF2-40B4-BE49-F238E27FC236}">
                <a16:creationId xmlns:a16="http://schemas.microsoft.com/office/drawing/2014/main" id="{097AE006-C68B-7111-5FE2-FBB9F5B178F1}"/>
              </a:ext>
            </a:extLst>
          </p:cNvPr>
          <p:cNvSpPr>
            <a:spLocks noGrp="1"/>
          </p:cNvSpPr>
          <p:nvPr>
            <p:ph type="title"/>
          </p:nvPr>
        </p:nvSpPr>
        <p:spPr>
          <a:xfrm>
            <a:off x="1294363" y="804519"/>
            <a:ext cx="9603275" cy="1049235"/>
          </a:xfrm>
        </p:spPr>
        <p:txBody>
          <a:bodyPr anchor="t">
            <a:normAutofit/>
          </a:bodyPr>
          <a:lstStyle/>
          <a:p>
            <a:r>
              <a:rPr lang="en-GB"/>
              <a:t>                               Barriers</a:t>
            </a:r>
          </a:p>
        </p:txBody>
      </p:sp>
      <p:sp>
        <p:nvSpPr>
          <p:cNvPr id="8" name="TextBox 7">
            <a:extLst>
              <a:ext uri="{FF2B5EF4-FFF2-40B4-BE49-F238E27FC236}">
                <a16:creationId xmlns:a16="http://schemas.microsoft.com/office/drawing/2014/main" id="{20DD65BA-FCCB-307C-267A-D76BAC6E9740}"/>
              </a:ext>
            </a:extLst>
          </p:cNvPr>
          <p:cNvSpPr txBox="1"/>
          <p:nvPr/>
        </p:nvSpPr>
        <p:spPr>
          <a:xfrm>
            <a:off x="1507922" y="5633491"/>
            <a:ext cx="3477937" cy="307777"/>
          </a:xfrm>
          <a:prstGeom prst="rect">
            <a:avLst/>
          </a:prstGeom>
          <a:noFill/>
        </p:spPr>
        <p:txBody>
          <a:bodyPr wrap="square">
            <a:spAutoFit/>
          </a:bodyPr>
          <a:lstStyle/>
          <a:p>
            <a:r>
              <a:rPr lang="en-GB" sz="1400"/>
              <a:t>(Digital Nation, 2026)</a:t>
            </a:r>
          </a:p>
        </p:txBody>
      </p:sp>
    </p:spTree>
    <p:extLst>
      <p:ext uri="{BB962C8B-B14F-4D97-AF65-F5344CB8AC3E}">
        <p14:creationId xmlns:p14="http://schemas.microsoft.com/office/powerpoint/2010/main" val="32127144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4A52915-BCAA-A50A-D422-8A0D2E2E1D9A}"/>
              </a:ext>
            </a:extLst>
          </p:cNvPr>
          <p:cNvSpPr>
            <a:spLocks noGrp="1"/>
          </p:cNvSpPr>
          <p:nvPr>
            <p:ph type="title"/>
          </p:nvPr>
        </p:nvSpPr>
        <p:spPr>
          <a:xfrm>
            <a:off x="1451206" y="1129513"/>
            <a:ext cx="5532328" cy="1830584"/>
          </a:xfrm>
        </p:spPr>
        <p:txBody>
          <a:bodyPr anchor="b">
            <a:normAutofit/>
          </a:bodyPr>
          <a:lstStyle/>
          <a:p>
            <a:r>
              <a:rPr lang="en-GB"/>
              <a:t>Addressing the Barriers</a:t>
            </a:r>
          </a:p>
        </p:txBody>
      </p:sp>
      <p:sp>
        <p:nvSpPr>
          <p:cNvPr id="2" name="Content Placeholder 1">
            <a:extLst>
              <a:ext uri="{FF2B5EF4-FFF2-40B4-BE49-F238E27FC236}">
                <a16:creationId xmlns:a16="http://schemas.microsoft.com/office/drawing/2014/main" id="{24A66034-5054-8099-201B-D59BB07E1294}"/>
              </a:ext>
            </a:extLst>
          </p:cNvPr>
          <p:cNvSpPr>
            <a:spLocks noGrp="1"/>
          </p:cNvSpPr>
          <p:nvPr>
            <p:ph type="body" sz="half" idx="2"/>
          </p:nvPr>
        </p:nvSpPr>
        <p:spPr>
          <a:xfrm>
            <a:off x="1450329" y="3145992"/>
            <a:ext cx="5524404" cy="2743080"/>
          </a:xfrm>
        </p:spPr>
        <p:txBody>
          <a:bodyPr>
            <a:normAutofit fontScale="92500" lnSpcReduction="10000"/>
          </a:bodyPr>
          <a:lstStyle/>
          <a:p>
            <a:pPr marL="0" indent="0">
              <a:lnSpc>
                <a:spcPct val="110000"/>
              </a:lnSpc>
              <a:buNone/>
            </a:pPr>
            <a:r>
              <a:rPr lang="en-GB"/>
              <a:t>Strategies to address these barriers:</a:t>
            </a:r>
          </a:p>
          <a:p>
            <a:pPr marL="285750" indent="-285750">
              <a:lnSpc>
                <a:spcPct val="110000"/>
              </a:lnSpc>
              <a:buFont typeface="Wingdings" panose="05000000000000000000" pitchFamily="2" charset="2"/>
              <a:buChar char="Ø"/>
            </a:pPr>
            <a:r>
              <a:rPr lang="en-GB"/>
              <a:t>Simple user interface:  We will design a user-friendly interface to make navigation easier. </a:t>
            </a:r>
          </a:p>
          <a:p>
            <a:pPr marL="285750" indent="-285750">
              <a:lnSpc>
                <a:spcPct val="110000"/>
              </a:lnSpc>
              <a:buFont typeface="Wingdings" panose="05000000000000000000" pitchFamily="2" charset="2"/>
              <a:buChar char="Ø"/>
            </a:pPr>
            <a:r>
              <a:rPr lang="en-GB"/>
              <a:t>Training sessions at community centres:  We will hold training sessions to educate the community. </a:t>
            </a:r>
          </a:p>
          <a:p>
            <a:pPr marL="285750" indent="-285750">
              <a:lnSpc>
                <a:spcPct val="110000"/>
              </a:lnSpc>
              <a:buFont typeface="Wingdings" panose="05000000000000000000" pitchFamily="2" charset="2"/>
              <a:buChar char="Ø"/>
            </a:pPr>
            <a:r>
              <a:rPr lang="en-GB"/>
              <a:t>NHS promotion campaigns:  We will launch campaigns to raise awareness of available services.</a:t>
            </a:r>
          </a:p>
          <a:p>
            <a:pPr>
              <a:lnSpc>
                <a:spcPct val="110000"/>
              </a:lnSpc>
            </a:pPr>
            <a:r>
              <a:rPr lang="en-GB"/>
              <a:t>                                              (Tellado et al., 2024)</a:t>
            </a:r>
          </a:p>
          <a:p>
            <a:pPr>
              <a:lnSpc>
                <a:spcPct val="110000"/>
              </a:lnSpc>
            </a:pPr>
            <a:endParaRPr lang="en-GB" sz="1100"/>
          </a:p>
        </p:txBody>
      </p:sp>
      <p:pic>
        <p:nvPicPr>
          <p:cNvPr id="11" name="Picture 10">
            <a:extLst>
              <a:ext uri="{FF2B5EF4-FFF2-40B4-BE49-F238E27FC236}">
                <a16:creationId xmlns:a16="http://schemas.microsoft.com/office/drawing/2014/main" id="{D0791BEB-4CA9-329A-C7C3-504832BFD271}"/>
              </a:ext>
            </a:extLst>
          </p:cNvPr>
          <p:cNvPicPr>
            <a:picLocks noChangeAspect="1"/>
          </p:cNvPicPr>
          <p:nvPr/>
        </p:nvPicPr>
        <p:blipFill>
          <a:blip r:embed="rId2"/>
          <a:stretch>
            <a:fillRect/>
          </a:stretch>
        </p:blipFill>
        <p:spPr>
          <a:xfrm>
            <a:off x="7675927" y="763100"/>
            <a:ext cx="3615655" cy="4563112"/>
          </a:xfrm>
          <a:prstGeom prst="rect">
            <a:avLst/>
          </a:prstGeom>
        </p:spPr>
      </p:pic>
      <p:sp>
        <p:nvSpPr>
          <p:cNvPr id="13" name="TextBox 12">
            <a:extLst>
              <a:ext uri="{FF2B5EF4-FFF2-40B4-BE49-F238E27FC236}">
                <a16:creationId xmlns:a16="http://schemas.microsoft.com/office/drawing/2014/main" id="{0BE29963-69C0-C254-AB1A-72A400AA2913}"/>
              </a:ext>
            </a:extLst>
          </p:cNvPr>
          <p:cNvSpPr txBox="1"/>
          <p:nvPr/>
        </p:nvSpPr>
        <p:spPr>
          <a:xfrm>
            <a:off x="9998197" y="5599543"/>
            <a:ext cx="1486948" cy="307777"/>
          </a:xfrm>
          <a:prstGeom prst="rect">
            <a:avLst/>
          </a:prstGeom>
          <a:noFill/>
        </p:spPr>
        <p:txBody>
          <a:bodyPr wrap="square">
            <a:spAutoFit/>
          </a:bodyPr>
          <a:lstStyle/>
          <a:p>
            <a:r>
              <a:rPr lang="en-GB" sz="1400"/>
              <a:t>(Ducky, 2026)</a:t>
            </a:r>
            <a:endParaRPr lang="en-GB"/>
          </a:p>
        </p:txBody>
      </p:sp>
    </p:spTree>
    <p:extLst>
      <p:ext uri="{BB962C8B-B14F-4D97-AF65-F5344CB8AC3E}">
        <p14:creationId xmlns:p14="http://schemas.microsoft.com/office/powerpoint/2010/main" val="38545671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5743D21-9CFA-2DDC-58A3-393DA7A86AC4}"/>
              </a:ext>
            </a:extLst>
          </p:cNvPr>
          <p:cNvPicPr>
            <a:picLocks noChangeAspect="1"/>
          </p:cNvPicPr>
          <p:nvPr/>
        </p:nvPicPr>
        <p:blipFill>
          <a:blip r:embed="rId2"/>
          <a:stretch>
            <a:fillRect/>
          </a:stretch>
        </p:blipFill>
        <p:spPr>
          <a:xfrm>
            <a:off x="8721764" y="1747575"/>
            <a:ext cx="2765413" cy="3840852"/>
          </a:xfrm>
          <a:prstGeom prst="rect">
            <a:avLst/>
          </a:prstGeom>
          <a:noFill/>
        </p:spPr>
      </p:pic>
      <p:sp>
        <p:nvSpPr>
          <p:cNvPr id="2" name="Content Placeholder 1">
            <a:extLst>
              <a:ext uri="{FF2B5EF4-FFF2-40B4-BE49-F238E27FC236}">
                <a16:creationId xmlns:a16="http://schemas.microsoft.com/office/drawing/2014/main" id="{FC43C049-FF2D-7722-BDE9-F32743BA7D4C}"/>
              </a:ext>
            </a:extLst>
          </p:cNvPr>
          <p:cNvSpPr>
            <a:spLocks noGrp="1"/>
          </p:cNvSpPr>
          <p:nvPr>
            <p:ph type="body" sz="half" idx="2"/>
          </p:nvPr>
        </p:nvSpPr>
        <p:spPr>
          <a:xfrm>
            <a:off x="271733" y="1657305"/>
            <a:ext cx="8450031" cy="4100937"/>
          </a:xfrm>
        </p:spPr>
        <p:txBody>
          <a:bodyPr>
            <a:normAutofit/>
          </a:bodyPr>
          <a:lstStyle/>
          <a:p>
            <a:pPr marL="0" indent="0">
              <a:lnSpc>
                <a:spcPct val="110000"/>
              </a:lnSpc>
              <a:buNone/>
            </a:pPr>
            <a:r>
              <a:rPr lang="en-GB"/>
              <a:t>Legal and ethical considerations include:</a:t>
            </a:r>
          </a:p>
          <a:p>
            <a:pPr>
              <a:lnSpc>
                <a:spcPct val="110000"/>
              </a:lnSpc>
            </a:pPr>
            <a:r>
              <a:rPr lang="en-GB"/>
              <a:t>Data protection under GDPR</a:t>
            </a:r>
            <a:r>
              <a:rPr lang="en-GB" b="1"/>
              <a:t> - </a:t>
            </a:r>
            <a:r>
              <a:rPr lang="en-GB"/>
              <a:t>The TV app must implement strict data protection measures to ensure user information is handled in accordance with GDPR regulations (Harper James, 2024).</a:t>
            </a:r>
          </a:p>
          <a:p>
            <a:pPr>
              <a:lnSpc>
                <a:spcPct val="110000"/>
              </a:lnSpc>
            </a:pPr>
            <a:r>
              <a:rPr lang="en-GB"/>
              <a:t>Confidentiality of user data:  All user interactions and viewing habits should remain confidential, safeguarding personal data from unauthorised access (Government Digital Service, 2025).</a:t>
            </a:r>
          </a:p>
          <a:p>
            <a:pPr>
              <a:lnSpc>
                <a:spcPct val="110000"/>
              </a:lnSpc>
            </a:pPr>
            <a:r>
              <a:rPr lang="en-GB"/>
              <a:t>Accessibility for disabled users: The app should include features such as voice commands and text-to-speech to ensure usability for individuals with disabilities (Harper James, 2024). </a:t>
            </a:r>
          </a:p>
          <a:p>
            <a:pPr>
              <a:lnSpc>
                <a:spcPct val="110000"/>
              </a:lnSpc>
            </a:pPr>
            <a:r>
              <a:rPr lang="en-GB"/>
              <a:t>Digital inclusion: It’s important to design the app to be accessible to users from all backgrounds, promoting equal access to digital entertainment (Secretary of State for Digital, Culture, Media and Sport, 2025).</a:t>
            </a:r>
          </a:p>
          <a:p>
            <a:pPr>
              <a:lnSpc>
                <a:spcPct val="110000"/>
              </a:lnSpc>
            </a:pPr>
            <a:r>
              <a:rPr lang="en-GB"/>
              <a:t>Ensuring compliance with digital health regulations is essential for safe and ethical implementation (NHS Digital, 2022). </a:t>
            </a:r>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p:txBody>
      </p:sp>
      <p:sp>
        <p:nvSpPr>
          <p:cNvPr id="3" name="Title 2">
            <a:extLst>
              <a:ext uri="{FF2B5EF4-FFF2-40B4-BE49-F238E27FC236}">
                <a16:creationId xmlns:a16="http://schemas.microsoft.com/office/drawing/2014/main" id="{B8CC75D1-5737-0506-9BEB-6F77001F878C}"/>
              </a:ext>
            </a:extLst>
          </p:cNvPr>
          <p:cNvSpPr>
            <a:spLocks noGrp="1"/>
          </p:cNvSpPr>
          <p:nvPr>
            <p:ph type="title"/>
          </p:nvPr>
        </p:nvSpPr>
        <p:spPr>
          <a:xfrm>
            <a:off x="1294363" y="804519"/>
            <a:ext cx="9603275" cy="1049235"/>
          </a:xfrm>
        </p:spPr>
        <p:txBody>
          <a:bodyPr anchor="t">
            <a:normAutofit/>
          </a:bodyPr>
          <a:lstStyle/>
          <a:p>
            <a:r>
              <a:rPr lang="en-GB"/>
              <a:t>Legal and Ethical Issues</a:t>
            </a:r>
          </a:p>
        </p:txBody>
      </p:sp>
      <p:sp>
        <p:nvSpPr>
          <p:cNvPr id="7" name="TextBox 6">
            <a:extLst>
              <a:ext uri="{FF2B5EF4-FFF2-40B4-BE49-F238E27FC236}">
                <a16:creationId xmlns:a16="http://schemas.microsoft.com/office/drawing/2014/main" id="{2BD28B00-9ED1-F419-67AE-7C5839997977}"/>
              </a:ext>
            </a:extLst>
          </p:cNvPr>
          <p:cNvSpPr txBox="1"/>
          <p:nvPr/>
        </p:nvSpPr>
        <p:spPr>
          <a:xfrm>
            <a:off x="9849227" y="5561793"/>
            <a:ext cx="1637950" cy="307777"/>
          </a:xfrm>
          <a:prstGeom prst="rect">
            <a:avLst/>
          </a:prstGeom>
          <a:noFill/>
        </p:spPr>
        <p:txBody>
          <a:bodyPr wrap="square">
            <a:spAutoFit/>
          </a:bodyPr>
          <a:lstStyle/>
          <a:p>
            <a:r>
              <a:rPr lang="en-GB" sz="1400"/>
              <a:t>(Mittal, 2025)</a:t>
            </a:r>
          </a:p>
        </p:txBody>
      </p:sp>
    </p:spTree>
    <p:extLst>
      <p:ext uri="{BB962C8B-B14F-4D97-AF65-F5344CB8AC3E}">
        <p14:creationId xmlns:p14="http://schemas.microsoft.com/office/powerpoint/2010/main" val="14391572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0B8AC57-8269-A9C4-D0EF-49520096F1B9}"/>
              </a:ext>
            </a:extLst>
          </p:cNvPr>
          <p:cNvSpPr>
            <a:spLocks noGrp="1"/>
          </p:cNvSpPr>
          <p:nvPr>
            <p:ph sz="half" idx="1"/>
          </p:nvPr>
        </p:nvSpPr>
        <p:spPr>
          <a:xfrm>
            <a:off x="1292238" y="2161853"/>
            <a:ext cx="5494455" cy="3802719"/>
          </a:xfrm>
        </p:spPr>
        <p:txBody>
          <a:bodyPr>
            <a:normAutofit/>
          </a:bodyPr>
          <a:lstStyle/>
          <a:p>
            <a:pPr marL="0" indent="0">
              <a:lnSpc>
                <a:spcPct val="110000"/>
              </a:lnSpc>
              <a:buNone/>
            </a:pPr>
            <a:r>
              <a:rPr lang="en-GB" sz="1600"/>
              <a:t>How do we ensure ethical digital health?</a:t>
            </a:r>
          </a:p>
          <a:p>
            <a:pPr>
              <a:lnSpc>
                <a:spcPct val="110000"/>
              </a:lnSpc>
            </a:pPr>
            <a:r>
              <a:rPr lang="en-GB" sz="1600"/>
              <a:t>Transparent privacy policies: To address these concerns, the application must incorporate secure data storage systems and transparent privacy policies </a:t>
            </a:r>
            <a:r>
              <a:rPr lang="en-US" altLang="en-US" sz="1600"/>
              <a:t>(Klimova, </a:t>
            </a:r>
            <a:r>
              <a:rPr lang="en-US" altLang="en-US" sz="1600" err="1"/>
              <a:t>Pikhart</a:t>
            </a:r>
            <a:r>
              <a:rPr lang="en-US" altLang="en-US" sz="1600"/>
              <a:t> and </a:t>
            </a:r>
            <a:r>
              <a:rPr lang="en-US" altLang="en-US" sz="1600" err="1"/>
              <a:t>Kacetl</a:t>
            </a:r>
            <a:r>
              <a:rPr lang="en-US" altLang="en-US" sz="1600"/>
              <a:t>, 2023)</a:t>
            </a:r>
            <a:r>
              <a:rPr lang="en-GB" sz="1600"/>
              <a:t>.</a:t>
            </a:r>
          </a:p>
          <a:p>
            <a:pPr>
              <a:lnSpc>
                <a:spcPct val="110000"/>
              </a:lnSpc>
            </a:pPr>
            <a:r>
              <a:rPr lang="en-GB" sz="1600"/>
              <a:t>Accessible interface design: The interface should also be designed to support accessibility, including large text, simple navigation and voice-assisted controls (</a:t>
            </a:r>
            <a:r>
              <a:rPr lang="en-GB" sz="1600" err="1"/>
              <a:t>Vercruyssen</a:t>
            </a:r>
            <a:r>
              <a:rPr lang="en-GB" sz="1600"/>
              <a:t> et al., 2023).</a:t>
            </a:r>
          </a:p>
          <a:p>
            <a:pPr>
              <a:lnSpc>
                <a:spcPct val="110000"/>
              </a:lnSpc>
            </a:pPr>
            <a:r>
              <a:rPr lang="en-GB" sz="1600"/>
              <a:t>Informed consent from users: Ensuring informed consent allows users to understand how their data will be used and gives them the choice to participate voluntarily (Pham, 2025).</a:t>
            </a:r>
          </a:p>
          <a:p>
            <a:pPr>
              <a:lnSpc>
                <a:spcPct val="110000"/>
              </a:lnSpc>
            </a:pPr>
            <a:endParaRPr lang="en-GB" sz="1300"/>
          </a:p>
          <a:p>
            <a:pPr>
              <a:lnSpc>
                <a:spcPct val="110000"/>
              </a:lnSpc>
            </a:pPr>
            <a:endParaRPr lang="en-GB" sz="1300"/>
          </a:p>
        </p:txBody>
      </p:sp>
      <p:pic>
        <p:nvPicPr>
          <p:cNvPr id="4" name="Picture 3">
            <a:extLst>
              <a:ext uri="{FF2B5EF4-FFF2-40B4-BE49-F238E27FC236}">
                <a16:creationId xmlns:a16="http://schemas.microsoft.com/office/drawing/2014/main" id="{77E345FA-A674-0575-DD17-44C865902CED}"/>
              </a:ext>
            </a:extLst>
          </p:cNvPr>
          <p:cNvPicPr>
            <a:picLocks noChangeAspect="1"/>
          </p:cNvPicPr>
          <p:nvPr/>
        </p:nvPicPr>
        <p:blipFill>
          <a:blip r:embed="rId2"/>
          <a:stretch>
            <a:fillRect/>
          </a:stretch>
        </p:blipFill>
        <p:spPr>
          <a:xfrm>
            <a:off x="6988521" y="2161853"/>
            <a:ext cx="4645152" cy="3344509"/>
          </a:xfrm>
          <a:prstGeom prst="rect">
            <a:avLst/>
          </a:prstGeom>
          <a:noFill/>
        </p:spPr>
      </p:pic>
      <p:sp>
        <p:nvSpPr>
          <p:cNvPr id="3" name="Title 2">
            <a:extLst>
              <a:ext uri="{FF2B5EF4-FFF2-40B4-BE49-F238E27FC236}">
                <a16:creationId xmlns:a16="http://schemas.microsoft.com/office/drawing/2014/main" id="{1D69F3F7-900C-6995-7D66-74466D03657E}"/>
              </a:ext>
            </a:extLst>
          </p:cNvPr>
          <p:cNvSpPr>
            <a:spLocks noGrp="1"/>
          </p:cNvSpPr>
          <p:nvPr>
            <p:ph type="title"/>
          </p:nvPr>
        </p:nvSpPr>
        <p:spPr>
          <a:xfrm>
            <a:off x="1294363" y="804519"/>
            <a:ext cx="9603275" cy="1049235"/>
          </a:xfrm>
        </p:spPr>
        <p:txBody>
          <a:bodyPr anchor="t">
            <a:normAutofit/>
          </a:bodyPr>
          <a:lstStyle/>
          <a:p>
            <a:r>
              <a:rPr lang="en-GB"/>
              <a:t>Ensuring Ethical Digital Health</a:t>
            </a:r>
          </a:p>
        </p:txBody>
      </p:sp>
      <p:sp>
        <p:nvSpPr>
          <p:cNvPr id="6" name="TextBox 5">
            <a:extLst>
              <a:ext uri="{FF2B5EF4-FFF2-40B4-BE49-F238E27FC236}">
                <a16:creationId xmlns:a16="http://schemas.microsoft.com/office/drawing/2014/main" id="{9EB24EE1-1498-97ED-3E1D-78FF113444DA}"/>
              </a:ext>
            </a:extLst>
          </p:cNvPr>
          <p:cNvSpPr txBox="1"/>
          <p:nvPr/>
        </p:nvSpPr>
        <p:spPr>
          <a:xfrm>
            <a:off x="9634997" y="5595240"/>
            <a:ext cx="1998676" cy="307777"/>
          </a:xfrm>
          <a:prstGeom prst="rect">
            <a:avLst/>
          </a:prstGeom>
          <a:noFill/>
        </p:spPr>
        <p:txBody>
          <a:bodyPr wrap="square">
            <a:spAutoFit/>
          </a:bodyPr>
          <a:lstStyle/>
          <a:p>
            <a:r>
              <a:rPr lang="en-GB" sz="1400"/>
              <a:t>(Finco et al., 2024)</a:t>
            </a:r>
          </a:p>
        </p:txBody>
      </p:sp>
    </p:spTree>
    <p:extLst>
      <p:ext uri="{BB962C8B-B14F-4D97-AF65-F5344CB8AC3E}">
        <p14:creationId xmlns:p14="http://schemas.microsoft.com/office/powerpoint/2010/main" val="31139479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9BC2E80-4215-BCF5-798E-0376EFA93A4B}"/>
              </a:ext>
            </a:extLst>
          </p:cNvPr>
          <p:cNvSpPr>
            <a:spLocks noGrp="1"/>
          </p:cNvSpPr>
          <p:nvPr>
            <p:ph idx="1"/>
          </p:nvPr>
        </p:nvSpPr>
        <p:spPr>
          <a:xfrm>
            <a:off x="713064" y="1619075"/>
            <a:ext cx="11375471" cy="4434405"/>
          </a:xfrm>
        </p:spPr>
        <p:txBody>
          <a:bodyPr>
            <a:normAutofit fontScale="47500" lnSpcReduction="20000"/>
          </a:bodyPr>
          <a:lstStyle/>
          <a:p>
            <a:r>
              <a:rPr lang="en-GB" sz="2300"/>
              <a:t>Age UK (2025) Helping older people improve their digital skills. Available at: </a:t>
            </a:r>
            <a:r>
              <a:rPr lang="en-GB" sz="2300">
                <a:hlinkClick r:id="rId2"/>
              </a:rPr>
              <a:t>https://www.ageuk.org.uk/our-impact/programmes/digital-skills/</a:t>
            </a:r>
            <a:r>
              <a:rPr lang="en-GB" sz="2300"/>
              <a:t> (Accessed 10 March 2026).</a:t>
            </a:r>
            <a:endParaRPr lang="nl-NL" sz="2300"/>
          </a:p>
          <a:p>
            <a:r>
              <a:rPr lang="nl-NL" sz="2300"/>
              <a:t>Boerkamp, L.G.P. </a:t>
            </a:r>
            <a:r>
              <a:rPr lang="nl-NL" sz="2300" i="1"/>
              <a:t>et al.</a:t>
            </a:r>
            <a:r>
              <a:rPr lang="nl-NL" sz="2300"/>
              <a:t> </a:t>
            </a:r>
            <a:r>
              <a:rPr lang="en-GB" sz="2300"/>
              <a:t>(2024) 'Exploring Barriers to and Outcomes of internet appropriation among households living in poverty: a Systematic literature review,' </a:t>
            </a:r>
            <a:r>
              <a:rPr lang="en-GB" sz="2300" i="1"/>
              <a:t>SAGE Open</a:t>
            </a:r>
            <a:r>
              <a:rPr lang="en-GB" sz="2300"/>
              <a:t>, 14(1). </a:t>
            </a:r>
            <a:r>
              <a:rPr lang="en-GB" sz="2300" u="sng">
                <a:hlinkClick r:id="rId3"/>
              </a:rPr>
              <a:t>https://doi.org/10.1177/21582440241233047</a:t>
            </a:r>
            <a:r>
              <a:rPr lang="en-GB" sz="2300"/>
              <a:t>.</a:t>
            </a:r>
          </a:p>
          <a:p>
            <a:r>
              <a:rPr lang="en-GB" sz="2300"/>
              <a:t>Digital Nation</a:t>
            </a:r>
            <a:r>
              <a:rPr lang="en-GB" sz="2300" i="1"/>
              <a:t> </a:t>
            </a:r>
            <a:r>
              <a:rPr lang="en-GB" sz="2300"/>
              <a:t>(2026) </a:t>
            </a:r>
            <a:r>
              <a:rPr lang="en-GB" sz="2300" i="1"/>
              <a:t>The UK’s Digital Divide | Good Things Foundation</a:t>
            </a:r>
            <a:r>
              <a:rPr lang="en-GB" sz="2300"/>
              <a:t>. </a:t>
            </a:r>
            <a:r>
              <a:rPr lang="en-GB" sz="2300" u="sng">
                <a:hlinkClick r:id="rId4"/>
              </a:rPr>
              <a:t>https://www.goodthingsfoundation.org/policy-and-research/research-and-evidence/research-2024/digital-nation</a:t>
            </a:r>
            <a:r>
              <a:rPr lang="en-GB" sz="2300"/>
              <a:t> (Accessed: 6 March 2026).</a:t>
            </a:r>
          </a:p>
          <a:p>
            <a:r>
              <a:rPr lang="en-GB" sz="2300"/>
              <a:t>Ducky, B. (2026) </a:t>
            </a:r>
            <a:r>
              <a:rPr lang="en-GB" sz="2300" i="1"/>
              <a:t>Receiver Barriers to Communication: Strategies &amp; Tips</a:t>
            </a:r>
            <a:r>
              <a:rPr lang="en-GB" sz="2300"/>
              <a:t>. Available at: </a:t>
            </a:r>
            <a:r>
              <a:rPr lang="en-GB" sz="2300" u="sng">
                <a:hlinkClick r:id="rId5"/>
              </a:rPr>
              <a:t>https://barriersofcommunication.com/receiver-barriers-to-communication/</a:t>
            </a:r>
            <a:r>
              <a:rPr lang="fr-FR" sz="2300"/>
              <a:t> </a:t>
            </a:r>
            <a:r>
              <a:rPr lang="en-GB" sz="2300"/>
              <a:t>(Accessed: 11 March 2026).</a:t>
            </a:r>
          </a:p>
          <a:p>
            <a:r>
              <a:rPr lang="en-GB" sz="2300"/>
              <a:t>Finco, M.G. </a:t>
            </a:r>
            <a:r>
              <a:rPr lang="en-GB" sz="2300" i="1"/>
              <a:t>et al.</a:t>
            </a:r>
            <a:r>
              <a:rPr lang="en-GB" sz="2300"/>
              <a:t> (2024) 'Ethical considerations of digital health technology in older adult care,' </a:t>
            </a:r>
            <a:r>
              <a:rPr lang="en-GB" sz="2300" i="1"/>
              <a:t>The Lancet Healthy Longevity</a:t>
            </a:r>
            <a:r>
              <a:rPr lang="en-GB" sz="2300"/>
              <a:t>, 5(1), pp. e12–e13. https://doi.org/10.1016/s2666-7568(23)00236-2.</a:t>
            </a:r>
          </a:p>
          <a:p>
            <a:r>
              <a:rPr lang="en-GB" sz="2300"/>
              <a:t>GOV.UK (2024) </a:t>
            </a:r>
            <a:r>
              <a:rPr lang="en-GB" sz="2300" i="1"/>
              <a:t>Future of TV Distribution Stakeholder Forum - terms of reference</a:t>
            </a:r>
            <a:r>
              <a:rPr lang="en-GB" sz="2300"/>
              <a:t>. Available at: </a:t>
            </a:r>
            <a:r>
              <a:rPr lang="en-GB" sz="2300" u="sng">
                <a:hlinkClick r:id="rId6"/>
              </a:rPr>
              <a:t>https://www.gov.uk/government/publications/future-of-tv-distribution-stakeholder-forum-terms-of-reference/future-of-tv-distribution-stakeholder-forum-terms-of-reference</a:t>
            </a:r>
            <a:r>
              <a:rPr lang="en-GB" sz="2300"/>
              <a:t> (Accessed: 6 March 2026).</a:t>
            </a:r>
          </a:p>
          <a:p>
            <a:r>
              <a:rPr lang="en-GB" sz="2300"/>
              <a:t>Government Digital Service (2025) </a:t>
            </a:r>
            <a:r>
              <a:rPr lang="en-GB" sz="2300" i="1"/>
              <a:t>Data protection</a:t>
            </a:r>
            <a:r>
              <a:rPr lang="en-GB" sz="2300"/>
              <a:t>. Available at: </a:t>
            </a:r>
            <a:r>
              <a:rPr lang="en-GB" sz="2300" u="sng">
                <a:hlinkClick r:id="rId7"/>
              </a:rPr>
              <a:t>https://www.gov.uk/data-protection</a:t>
            </a:r>
            <a:r>
              <a:rPr lang="en-GB" sz="2300"/>
              <a:t> (Accessed: 11 March 2026).</a:t>
            </a:r>
          </a:p>
          <a:p>
            <a:r>
              <a:rPr lang="en-GB" sz="2300"/>
              <a:t>Harper James (2024) </a:t>
            </a:r>
            <a:r>
              <a:rPr lang="en-GB" sz="2300" i="1"/>
              <a:t>Essential GDPR compliance for apps. </a:t>
            </a:r>
            <a:r>
              <a:rPr lang="en-GB" sz="2300"/>
              <a:t>Available at: </a:t>
            </a:r>
            <a:r>
              <a:rPr lang="en-GB" sz="2300" u="sng">
                <a:hlinkClick r:id="rId8"/>
              </a:rPr>
              <a:t>https://harperjames.co.uk/article/data-privacy-for-app-developers/</a:t>
            </a:r>
            <a:r>
              <a:rPr lang="en-GB" sz="2300"/>
              <a:t> (Accessed: 6 March 2026).</a:t>
            </a:r>
          </a:p>
          <a:p>
            <a:r>
              <a:rPr lang="en-GB" sz="2300"/>
              <a:t>Johnson, C. (2024) 'Provocation: An agenda for the future of TV studies: Technology, audiences, stakeholders,' </a:t>
            </a:r>
            <a:r>
              <a:rPr lang="en-GB" sz="2300" i="1"/>
              <a:t>Critical Studies in Television the International Journal of Television Studies</a:t>
            </a:r>
            <a:r>
              <a:rPr lang="en-GB" sz="2300"/>
              <a:t>, 20(1), pp. 118–133. </a:t>
            </a:r>
            <a:r>
              <a:rPr lang="en-GB" sz="2300" u="sng">
                <a:hlinkClick r:id="rId9"/>
              </a:rPr>
              <a:t>https://doi.org/10.1177/17496020241308763</a:t>
            </a:r>
            <a:r>
              <a:rPr lang="en-GB" sz="2300"/>
              <a:t>.</a:t>
            </a:r>
          </a:p>
          <a:p>
            <a:r>
              <a:rPr lang="en-GB" sz="2300"/>
              <a:t>Klimova, B., </a:t>
            </a:r>
            <a:r>
              <a:rPr lang="en-GB" sz="2300" err="1"/>
              <a:t>Pikhart</a:t>
            </a:r>
            <a:r>
              <a:rPr lang="en-GB" sz="2300"/>
              <a:t>, M. and </a:t>
            </a:r>
            <a:r>
              <a:rPr lang="en-GB" sz="2300" err="1"/>
              <a:t>Kacetl</a:t>
            </a:r>
            <a:r>
              <a:rPr lang="en-GB" sz="2300"/>
              <a:t>, J. (2023) 'Ethical issues of the use of AI-driven mobile apps for education,' </a:t>
            </a:r>
            <a:r>
              <a:rPr lang="en-GB" sz="2300" i="1"/>
              <a:t>Frontiers in Public Health</a:t>
            </a:r>
            <a:r>
              <a:rPr lang="en-GB" sz="2300"/>
              <a:t>, 10, p. 1118116. https://doi.org/10.3389/fpubh.2022.1118116.</a:t>
            </a:r>
          </a:p>
          <a:p>
            <a:r>
              <a:rPr lang="en-GB" sz="2300"/>
              <a:t>Miller, G.J. (2022) 'Stakeholder roles in artificial intelligence projects,' </a:t>
            </a:r>
            <a:r>
              <a:rPr lang="en-GB" sz="2300" i="1"/>
              <a:t>Project Leadership and Society</a:t>
            </a:r>
            <a:r>
              <a:rPr lang="en-GB" sz="2300"/>
              <a:t>, 3, p. 100068. https://doi.org/10.1016/j.plas.2022.100068.</a:t>
            </a:r>
          </a:p>
          <a:p>
            <a:r>
              <a:rPr lang="en-GB" sz="2300" err="1"/>
              <a:t>Munoru</a:t>
            </a:r>
            <a:r>
              <a:rPr lang="en-GB" sz="2300"/>
              <a:t>, E. (2024) </a:t>
            </a:r>
            <a:r>
              <a:rPr lang="en-GB" sz="2300" i="1"/>
              <a:t>Stakeholder involvement in the implementation of digital health technologies</a:t>
            </a:r>
            <a:r>
              <a:rPr lang="en-GB" sz="2300"/>
              <a:t>. Available at: </a:t>
            </a:r>
            <a:r>
              <a:rPr lang="en-GB" sz="2300" u="sng">
                <a:hlinkClick r:id="rId10"/>
              </a:rPr>
              <a:t>https://www.theseus.fi/handle/10024/869044</a:t>
            </a:r>
            <a:r>
              <a:rPr lang="en-GB" sz="2300"/>
              <a:t> (Accessed: 8 March 2026).</a:t>
            </a:r>
          </a:p>
          <a:p>
            <a:endParaRPr lang="en-GB"/>
          </a:p>
        </p:txBody>
      </p:sp>
      <p:sp>
        <p:nvSpPr>
          <p:cNvPr id="3" name="Title 2">
            <a:extLst>
              <a:ext uri="{FF2B5EF4-FFF2-40B4-BE49-F238E27FC236}">
                <a16:creationId xmlns:a16="http://schemas.microsoft.com/office/drawing/2014/main" id="{EE039D83-3553-EE00-B728-3B026ED73035}"/>
              </a:ext>
            </a:extLst>
          </p:cNvPr>
          <p:cNvSpPr>
            <a:spLocks noGrp="1"/>
          </p:cNvSpPr>
          <p:nvPr>
            <p:ph type="title"/>
          </p:nvPr>
        </p:nvSpPr>
        <p:spPr/>
        <p:txBody>
          <a:bodyPr/>
          <a:lstStyle/>
          <a:p>
            <a:r>
              <a:rPr lang="en-GB"/>
              <a:t>Reference list</a:t>
            </a:r>
          </a:p>
        </p:txBody>
      </p:sp>
    </p:spTree>
    <p:extLst>
      <p:ext uri="{BB962C8B-B14F-4D97-AF65-F5344CB8AC3E}">
        <p14:creationId xmlns:p14="http://schemas.microsoft.com/office/powerpoint/2010/main" val="34435201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A55BB26-9539-8BCF-DEE4-F14AEB9571B7}"/>
              </a:ext>
            </a:extLst>
          </p:cNvPr>
          <p:cNvSpPr>
            <a:spLocks noGrp="1"/>
          </p:cNvSpPr>
          <p:nvPr>
            <p:ph idx="1"/>
          </p:nvPr>
        </p:nvSpPr>
        <p:spPr>
          <a:xfrm>
            <a:off x="598077" y="1638227"/>
            <a:ext cx="10433446" cy="4301179"/>
          </a:xfrm>
        </p:spPr>
        <p:txBody>
          <a:bodyPr>
            <a:normAutofit fontScale="55000" lnSpcReduction="20000"/>
          </a:bodyPr>
          <a:lstStyle/>
          <a:p>
            <a:r>
              <a:rPr lang="en-GB"/>
              <a:t>Mittal, N. (2025) </a:t>
            </a:r>
            <a:r>
              <a:rPr lang="en-GB" i="1"/>
              <a:t>General Data Protection Regulation(GDPR) Guide for Marketers</a:t>
            </a:r>
            <a:r>
              <a:rPr lang="en-GB"/>
              <a:t>. Available at: </a:t>
            </a:r>
            <a:r>
              <a:rPr lang="en-GB" u="sng">
                <a:hlinkClick r:id="rId2"/>
              </a:rPr>
              <a:t>https://www.mailmodo.com/guides/gdpr/</a:t>
            </a:r>
            <a:r>
              <a:rPr lang="en-GB"/>
              <a:t> (Accessed: 8 March 2026).</a:t>
            </a:r>
          </a:p>
          <a:p>
            <a:r>
              <a:rPr lang="en-GB"/>
              <a:t>NHS England Digital (2024) </a:t>
            </a:r>
            <a:r>
              <a:rPr lang="en-GB" i="1"/>
              <a:t>NHS App integrated partners and services. </a:t>
            </a:r>
            <a:r>
              <a:rPr lang="en-GB"/>
              <a:t>Available at: </a:t>
            </a:r>
            <a:r>
              <a:rPr lang="en-GB" u="sng">
                <a:hlinkClick r:id="rId3"/>
              </a:rPr>
              <a:t>https://digital.nhs.uk/services/nhs-app/how-to-integrate-with-the-nhs-app/nhs-app-integrated-partners-and-services</a:t>
            </a:r>
            <a:r>
              <a:rPr lang="en-GB"/>
              <a:t> (Accessed: 6 March 2026).</a:t>
            </a:r>
          </a:p>
          <a:p>
            <a:r>
              <a:rPr lang="en-GB"/>
              <a:t>Nirmani, I.A.P., (2025) Barriers to digital participation in developing countries: Identifying technological, social, and cultural obstacles to community involvement. </a:t>
            </a:r>
            <a:r>
              <a:rPr lang="en-GB" i="1"/>
              <a:t>GSC Advanced Research and Reviews</a:t>
            </a:r>
            <a:r>
              <a:rPr lang="en-GB"/>
              <a:t>, </a:t>
            </a:r>
            <a:r>
              <a:rPr lang="en-GB" i="1"/>
              <a:t>23</a:t>
            </a:r>
            <a:r>
              <a:rPr lang="en-GB"/>
              <a:t>(2), pp.061-071.</a:t>
            </a:r>
          </a:p>
          <a:p>
            <a:r>
              <a:rPr lang="en-GB" err="1"/>
              <a:t>Orsingher</a:t>
            </a:r>
            <a:r>
              <a:rPr lang="en-GB"/>
              <a:t>, C. </a:t>
            </a:r>
            <a:r>
              <a:rPr lang="en-GB" i="1"/>
              <a:t>et al.</a:t>
            </a:r>
            <a:r>
              <a:rPr lang="en-GB"/>
              <a:t> (2024) 'Mobile applications (apps) as service provider actors,' </a:t>
            </a:r>
            <a:r>
              <a:rPr lang="en-GB" i="1"/>
              <a:t>International Journal of Consumer Studies</a:t>
            </a:r>
            <a:r>
              <a:rPr lang="en-GB"/>
              <a:t>, 48(2). </a:t>
            </a:r>
            <a:r>
              <a:rPr lang="en-GB" u="sng">
                <a:hlinkClick r:id="rId4"/>
              </a:rPr>
              <a:t>https://doi.org/10.1111/ijcs.13016</a:t>
            </a:r>
            <a:r>
              <a:rPr lang="en-GB"/>
              <a:t>.</a:t>
            </a:r>
          </a:p>
          <a:p>
            <a:r>
              <a:rPr lang="en-GB"/>
              <a:t>Pham, T. (2025) 'Ethical and legal considerations in healthcare AI: innovation and policy for safe and fair use,' </a:t>
            </a:r>
            <a:r>
              <a:rPr lang="en-GB" i="1"/>
              <a:t>Royal Society Open Science</a:t>
            </a:r>
            <a:r>
              <a:rPr lang="en-GB"/>
              <a:t>, 12(5), p. 241873. https://doi.org/10.1098/rsos.241873.</a:t>
            </a:r>
          </a:p>
          <a:p>
            <a:r>
              <a:rPr lang="en-GB"/>
              <a:t>Secretary of State for Digital, Culture, Media and Sport (2025) </a:t>
            </a:r>
            <a:r>
              <a:rPr lang="en-GB" i="1"/>
              <a:t>Code of Practice for online social media platforms</a:t>
            </a:r>
            <a:r>
              <a:rPr lang="en-GB"/>
              <a:t>. Available at: https://assets.publishing.service.gov.uk/media/605e57a5d3bf7f717f35b8e0/Social_Media_Code_of_Practice_Easy_Read_V2.pdf.</a:t>
            </a:r>
          </a:p>
          <a:p>
            <a:r>
              <a:rPr lang="en-GB"/>
              <a:t>Tellado, I. </a:t>
            </a:r>
            <a:r>
              <a:rPr lang="en-GB" i="1"/>
              <a:t>et al.</a:t>
            </a:r>
            <a:r>
              <a:rPr lang="en-GB"/>
              <a:t> (2024) 'Digital literacy of older women with smartphones: a dialogic approach to overcoming barriers,' </a:t>
            </a:r>
            <a:r>
              <a:rPr lang="en-GB" i="1"/>
              <a:t>Research on Ageing and Social Policy</a:t>
            </a:r>
            <a:r>
              <a:rPr lang="en-GB"/>
              <a:t>, 12(1), pp. 44–61. </a:t>
            </a:r>
            <a:r>
              <a:rPr lang="en-GB" u="sng">
                <a:hlinkClick r:id="rId5"/>
              </a:rPr>
              <a:t>https://doi.org/10.17583/rasp.13864</a:t>
            </a:r>
            <a:r>
              <a:rPr lang="en-GB"/>
              <a:t>.</a:t>
            </a:r>
          </a:p>
          <a:p>
            <a:r>
              <a:rPr lang="en-GB" err="1"/>
              <a:t>Vercruyssen</a:t>
            </a:r>
            <a:r>
              <a:rPr lang="en-GB"/>
              <a:t>, A. </a:t>
            </a:r>
            <a:r>
              <a:rPr lang="en-GB" i="1"/>
              <a:t>et al.</a:t>
            </a:r>
            <a:r>
              <a:rPr lang="en-GB"/>
              <a:t> (2023) 'How “basic” is basic digital literacy for older adults? Insights from digital skills instructors,' </a:t>
            </a:r>
            <a:r>
              <a:rPr lang="en-GB" i="1"/>
              <a:t>Frontiers in Education</a:t>
            </a:r>
            <a:r>
              <a:rPr lang="en-GB"/>
              <a:t>, 8. https://doi.org/10.3389/feduc.2023.1231701.</a:t>
            </a:r>
          </a:p>
          <a:p>
            <a:r>
              <a:rPr lang="en-GB"/>
              <a:t>Wang, C.-H. and Wu, C.-L. (2021) 'Bridging the digital divide: the smart TV as a platform for digital literacy among the elderly,' </a:t>
            </a:r>
            <a:r>
              <a:rPr lang="en-GB" i="1"/>
              <a:t>Behaviour and Information Technology</a:t>
            </a:r>
            <a:r>
              <a:rPr lang="en-GB"/>
              <a:t>, 41(12), pp. 2546–2559. https://doi.org/10.1080/0144929x.2021.1934732.</a:t>
            </a:r>
          </a:p>
          <a:p>
            <a:endParaRPr lang="en-GB"/>
          </a:p>
        </p:txBody>
      </p:sp>
      <p:sp>
        <p:nvSpPr>
          <p:cNvPr id="3" name="Title 2">
            <a:extLst>
              <a:ext uri="{FF2B5EF4-FFF2-40B4-BE49-F238E27FC236}">
                <a16:creationId xmlns:a16="http://schemas.microsoft.com/office/drawing/2014/main" id="{DB8F140B-060A-E750-D3FD-CD013B926071}"/>
              </a:ext>
            </a:extLst>
          </p:cNvPr>
          <p:cNvSpPr>
            <a:spLocks noGrp="1"/>
          </p:cNvSpPr>
          <p:nvPr>
            <p:ph type="title"/>
          </p:nvPr>
        </p:nvSpPr>
        <p:spPr/>
        <p:txBody>
          <a:bodyPr/>
          <a:lstStyle/>
          <a:p>
            <a:r>
              <a:rPr lang="en-GB"/>
              <a:t>Reference list </a:t>
            </a:r>
          </a:p>
        </p:txBody>
      </p:sp>
    </p:spTree>
    <p:extLst>
      <p:ext uri="{BB962C8B-B14F-4D97-AF65-F5344CB8AC3E}">
        <p14:creationId xmlns:p14="http://schemas.microsoft.com/office/powerpoint/2010/main" val="37077800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13244-ABCE-FBC4-103F-6D811BF2CDB1}"/>
              </a:ext>
            </a:extLst>
          </p:cNvPr>
          <p:cNvSpPr>
            <a:spLocks noGrp="1"/>
          </p:cNvSpPr>
          <p:nvPr>
            <p:ph type="ctrTitle"/>
          </p:nvPr>
        </p:nvSpPr>
        <p:spPr/>
        <p:txBody>
          <a:bodyPr/>
          <a:lstStyle/>
          <a:p>
            <a:r>
              <a:rPr lang="en-GB"/>
              <a:t>Part 4: benefits </a:t>
            </a:r>
          </a:p>
        </p:txBody>
      </p:sp>
      <p:sp>
        <p:nvSpPr>
          <p:cNvPr id="3" name="Subtitle 2">
            <a:extLst>
              <a:ext uri="{FF2B5EF4-FFF2-40B4-BE49-F238E27FC236}">
                <a16:creationId xmlns:a16="http://schemas.microsoft.com/office/drawing/2014/main" id="{FE4BF882-7D43-36C5-3C1D-7E370267EE7F}"/>
              </a:ext>
            </a:extLst>
          </p:cNvPr>
          <p:cNvSpPr>
            <a:spLocks noGrp="1"/>
          </p:cNvSpPr>
          <p:nvPr>
            <p:ph type="subTitle" idx="1"/>
          </p:nvPr>
        </p:nvSpPr>
        <p:spPr/>
        <p:txBody>
          <a:bodyPr/>
          <a:lstStyle/>
          <a:p>
            <a:r>
              <a:rPr lang="en-GB"/>
              <a:t>Nazia </a:t>
            </a:r>
            <a:r>
              <a:rPr lang="en-GB" err="1"/>
              <a:t>ali</a:t>
            </a:r>
            <a:endParaRPr lang="en-GB"/>
          </a:p>
          <a:p>
            <a:r>
              <a:rPr lang="en-GB"/>
              <a:t>2208450</a:t>
            </a:r>
          </a:p>
        </p:txBody>
      </p:sp>
    </p:spTree>
    <p:extLst>
      <p:ext uri="{BB962C8B-B14F-4D97-AF65-F5344CB8AC3E}">
        <p14:creationId xmlns:p14="http://schemas.microsoft.com/office/powerpoint/2010/main" val="32641836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2BAA690-7EDB-2D83-D8A2-67DC024ED804}"/>
              </a:ext>
            </a:extLst>
          </p:cNvPr>
          <p:cNvSpPr txBox="1"/>
          <p:nvPr/>
        </p:nvSpPr>
        <p:spPr>
          <a:xfrm>
            <a:off x="1294363" y="2015732"/>
            <a:ext cx="9603275" cy="3450613"/>
          </a:xfrm>
          <a:prstGeom prst="rect">
            <a:avLst/>
          </a:prstGeom>
        </p:spPr>
        <p:txBody>
          <a:bodyPr vert="horz" lIns="91440" tIns="45720" rIns="91440" bIns="45720" rtlCol="0" anchor="t">
            <a:normAutofit/>
          </a:bodyPr>
          <a:lstStyle/>
          <a:p>
            <a:pPr marL="228600" indent="-228600" defTabSz="914400">
              <a:lnSpc>
                <a:spcPct val="120000"/>
              </a:lnSpc>
              <a:spcBef>
                <a:spcPts val="1000"/>
              </a:spcBef>
              <a:buClr>
                <a:schemeClr val="accent1"/>
              </a:buClr>
              <a:buSzPct val="100000"/>
              <a:buFont typeface="Arial" panose="020B0604020202020204" pitchFamily="34" charset="0"/>
              <a:buChar char="•"/>
            </a:pPr>
            <a:r>
              <a:rPr lang="en-US" sz="2000"/>
              <a:t>Physical inactivity among adults aged 65 and over continues to threaten health and independence in later life. While digital solutions like Active Age TV have real potential to improve activity levels, their value depends on thoughtful planning, ethical safeguards, and making sure no one is left behind. By focusing on accessibility, clear communication, and lessons from other countries, we can develop interventions that work for older adults and help ease the strain on our health services.</a:t>
            </a:r>
          </a:p>
        </p:txBody>
      </p:sp>
      <p:sp>
        <p:nvSpPr>
          <p:cNvPr id="4" name="Title 3">
            <a:extLst>
              <a:ext uri="{FF2B5EF4-FFF2-40B4-BE49-F238E27FC236}">
                <a16:creationId xmlns:a16="http://schemas.microsoft.com/office/drawing/2014/main" id="{FD7C3E4E-1B4F-57EA-110F-FC22AC607AAA}"/>
              </a:ext>
            </a:extLst>
          </p:cNvPr>
          <p:cNvSpPr>
            <a:spLocks noGrp="1"/>
          </p:cNvSpPr>
          <p:nvPr>
            <p:ph type="title"/>
          </p:nvPr>
        </p:nvSpPr>
        <p:spPr>
          <a:xfrm>
            <a:off x="1294363" y="804519"/>
            <a:ext cx="9603275" cy="1049235"/>
          </a:xfrm>
        </p:spPr>
        <p:txBody>
          <a:bodyPr vert="horz" lIns="91440" tIns="45720" rIns="91440" bIns="45720" rtlCol="0" anchor="t">
            <a:normAutofit/>
          </a:bodyPr>
          <a:lstStyle/>
          <a:p>
            <a:r>
              <a:rPr lang="en-US" b="0" i="0" kern="1200" cap="all">
                <a:effectLst/>
                <a:latin typeface="+mj-lt"/>
                <a:ea typeface="+mj-ea"/>
                <a:cs typeface="+mj-cs"/>
              </a:rPr>
              <a:t>CONCLUSION </a:t>
            </a:r>
          </a:p>
        </p:txBody>
      </p:sp>
    </p:spTree>
    <p:extLst>
      <p:ext uri="{BB962C8B-B14F-4D97-AF65-F5344CB8AC3E}">
        <p14:creationId xmlns:p14="http://schemas.microsoft.com/office/powerpoint/2010/main" val="2264519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CAAD8-78F4-1FAC-8AC2-4285BD166807}"/>
              </a:ext>
            </a:extLst>
          </p:cNvPr>
          <p:cNvSpPr txBox="1"/>
          <p:nvPr/>
        </p:nvSpPr>
        <p:spPr>
          <a:xfrm>
            <a:off x="2385060" y="2505670"/>
            <a:ext cx="7421879" cy="1384995"/>
          </a:xfrm>
          <a:prstGeom prst="rect">
            <a:avLst/>
          </a:prstGeom>
          <a:noFill/>
        </p:spPr>
        <p:txBody>
          <a:bodyPr wrap="square" rtlCol="0">
            <a:spAutoFit/>
          </a:bodyPr>
          <a:lstStyle/>
          <a:p>
            <a:r>
              <a:rPr lang="en-GB" sz="2800"/>
              <a:t>                        THANK YOU </a:t>
            </a:r>
          </a:p>
          <a:p>
            <a:r>
              <a:rPr lang="en-GB" sz="2800"/>
              <a:t>For listening to our presentation, and if you have any questions, we will be happy to answer</a:t>
            </a:r>
            <a:r>
              <a:rPr lang="en-GB"/>
              <a:t>. </a:t>
            </a:r>
          </a:p>
        </p:txBody>
      </p:sp>
    </p:spTree>
    <p:extLst>
      <p:ext uri="{BB962C8B-B14F-4D97-AF65-F5344CB8AC3E}">
        <p14:creationId xmlns:p14="http://schemas.microsoft.com/office/powerpoint/2010/main" val="28241020"/>
      </p:ext>
    </p:extLst>
  </p:cSld>
  <p:clrMapOvr>
    <a:masterClrMapping/>
  </p:clrMapOvr>
</p:sld>
</file>

<file path=ppt/theme/theme1.xml><?xml version="1.0" encoding="utf-8"?>
<a:theme xmlns:a="http://schemas.openxmlformats.org/drawingml/2006/main" name="Gallery">
  <a:themeElements>
    <a:clrScheme name="Custom 10">
      <a:dk1>
        <a:sysClr val="windowText" lastClr="000000"/>
      </a:dk1>
      <a:lt1>
        <a:sysClr val="window" lastClr="FFFFFF"/>
      </a:lt1>
      <a:dk2>
        <a:srgbClr val="454545"/>
      </a:dk2>
      <a:lt2>
        <a:srgbClr val="DFDBD5"/>
      </a:lt2>
      <a:accent1>
        <a:srgbClr val="B71E42"/>
      </a:accent1>
      <a:accent2>
        <a:srgbClr val="84582C"/>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Gill Sans MT"/>
        <a:ea typeface=""/>
        <a:cs typeface=""/>
      </a:majorFont>
      <a:minorFont>
        <a:latin typeface="Gill Sans MT"/>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solidFill>
          <a:srgbClr val="B71E42"/>
        </a:solidFill>
        <a:ln>
          <a:noFill/>
        </a:ln>
      </a:spPr>
      <a:bodyPr rtlCol="0" anchor="ctr"/>
      <a:lstStyle>
        <a:defPPr algn="ctr">
          <a:defRPr/>
        </a:defPPr>
      </a:lstStyle>
      <a:style>
        <a:lnRef idx="3">
          <a:schemeClr val="lt1"/>
        </a:lnRef>
        <a:fillRef idx="1">
          <a:schemeClr val="accent1"/>
        </a:fillRef>
        <a:effectRef idx="1">
          <a:schemeClr val="accent1"/>
        </a:effectRef>
        <a:fontRef idx="minor">
          <a:schemeClr val="lt1"/>
        </a:fontRef>
      </a:style>
    </a:spDef>
    <a:lnDef>
      <a:spPr>
        <a:ln w="31750"/>
      </a:spPr>
      <a:bodyPr/>
      <a:lstStyle/>
      <a:style>
        <a:lnRef idx="3">
          <a:schemeClr val="accent1"/>
        </a:lnRef>
        <a:fillRef idx="0">
          <a:schemeClr val="accent1"/>
        </a:fillRef>
        <a:effectRef idx="2">
          <a:schemeClr val="accent1"/>
        </a:effectRef>
        <a:fontRef idx="minor">
          <a:schemeClr val="tx1"/>
        </a:fontRef>
      </a:style>
    </a:lnDef>
  </a:objectDefaults>
  <a:extraClrSchemeLst/>
  <a:extLst>
    <a:ext uri="{05A4C25C-085E-4340-85A3-A5531E510DB2}">
      <thm15:themeFamily xmlns:thm15="http://schemas.microsoft.com/office/thememl/2012/main" name="tf66921596_win32_fixed.potx" id="{F81442EF-054B-43F2-9D42-4AC72B9AFB37}" vid="{A487745B-CFD4-4F4A-9F31-FD463ACA8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a0c7874893ccaac1dc2eaef9587cd742">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6247f029e04a94d3c961771faac8532"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40C4E4B3-FE56-46FA-A6CB-7AD67B157C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63AB4B-AF34-4F99-9040-ACA6BB0D3B40}">
  <ds:schemaRefs>
    <ds:schemaRef ds:uri="http://schemas.microsoft.com/sharepoint/v3/contenttype/forms"/>
  </ds:schemaRefs>
</ds:datastoreItem>
</file>

<file path=customXml/itemProps3.xml><?xml version="1.0" encoding="utf-8"?>
<ds:datastoreItem xmlns:ds="http://schemas.openxmlformats.org/officeDocument/2006/customXml" ds:itemID="{FABD63BE-D4E2-484E-B2E8-A8502C23370E}">
  <ds:schemaRefs>
    <ds:schemaRef ds:uri="http://www.w3.org/XML/1998/namespace"/>
    <ds:schemaRef ds:uri="http://purl.org/dc/terms/"/>
    <ds:schemaRef ds:uri="a450a3cc-050d-4aca-8a4e-543025a63de0"/>
    <ds:schemaRef ds:uri="http://schemas.microsoft.com/office/infopath/2007/PartnerControls"/>
    <ds:schemaRef ds:uri="http://schemas.microsoft.com/office/2006/metadata/properties"/>
    <ds:schemaRef ds:uri="http://schemas.microsoft.com/office/2006/documentManagement/types"/>
    <ds:schemaRef ds:uri="461f81f1-dbc4-4122-adb0-1c0e154b8134"/>
    <ds:schemaRef ds:uri="http://schemas.openxmlformats.org/package/2006/metadata/core-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My invention</Template>
  <TotalTime>0</TotalTime>
  <Words>8001</Words>
  <Application>Microsoft Office PowerPoint</Application>
  <PresentationFormat>Widescreen</PresentationFormat>
  <Paragraphs>411</Paragraphs>
  <Slides>46</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Aptos</vt:lpstr>
      <vt:lpstr>Aptos Display</vt:lpstr>
      <vt:lpstr>Arial</vt:lpstr>
      <vt:lpstr>Calibri</vt:lpstr>
      <vt:lpstr>Gill Sans MT</vt:lpstr>
      <vt:lpstr>Roboto</vt:lpstr>
      <vt:lpstr>Tahoma</vt:lpstr>
      <vt:lpstr>Wingdings</vt:lpstr>
      <vt:lpstr>Gallery</vt:lpstr>
      <vt:lpstr>Active Age TV: Promoting Physical Activity in Older Adults Through Smart TV Technology</vt:lpstr>
      <vt:lpstr>Who will use our invention</vt:lpstr>
      <vt:lpstr>PowerPoint Presentation</vt:lpstr>
      <vt:lpstr>Aim and Content of the Active age tv</vt:lpstr>
      <vt:lpstr>PowerPoint Presentation</vt:lpstr>
      <vt:lpstr>Public Health Problem</vt:lpstr>
      <vt:lpstr> UK Statistics</vt:lpstr>
      <vt:lpstr>Ageing Population</vt:lpstr>
      <vt:lpstr>International Comparison</vt:lpstr>
      <vt:lpstr>Health Consequences </vt:lpstr>
      <vt:lpstr>Economic Impact</vt:lpstr>
      <vt:lpstr>Rationale for Target Group</vt:lpstr>
      <vt:lpstr>Digital Health Promotion</vt:lpstr>
      <vt:lpstr>Similar Intervention for Older Adults</vt:lpstr>
      <vt:lpstr>Unique Selling Point of our Intervention  </vt:lpstr>
      <vt:lpstr>Reference List</vt:lpstr>
      <vt:lpstr>PowerPoint Presentation</vt:lpstr>
      <vt:lpstr>PowerPoint Presentation</vt:lpstr>
      <vt:lpstr>Part 2: application </vt:lpstr>
      <vt:lpstr>Application</vt:lpstr>
      <vt:lpstr>Digital Technology Utilised </vt:lpstr>
      <vt:lpstr> Scale of the Problem </vt:lpstr>
      <vt:lpstr>PowerPoint Presentation</vt:lpstr>
      <vt:lpstr>Why This Intervention </vt:lpstr>
      <vt:lpstr>Planning Model – PRECEDE-PROCEED overview </vt:lpstr>
      <vt:lpstr>Comprison with other countries </vt:lpstr>
      <vt:lpstr>Critical Evaluation of the PRECEDE-PROCEED Model</vt:lpstr>
      <vt:lpstr>Behavioural and Environmental Assessment </vt:lpstr>
      <vt:lpstr>Implementation of the Intervention </vt:lpstr>
      <vt:lpstr>PowerPoint Presentation</vt:lpstr>
      <vt:lpstr>References list </vt:lpstr>
      <vt:lpstr>PowerPoint Presentation</vt:lpstr>
      <vt:lpstr>Part 3: Barriers</vt:lpstr>
      <vt:lpstr>Implementation Considerations for Active Age TV</vt:lpstr>
      <vt:lpstr>Stakeholders </vt:lpstr>
      <vt:lpstr>Role of Healthcare Stakeholders </vt:lpstr>
      <vt:lpstr>Role of Community and Technology Stakeholders</vt:lpstr>
      <vt:lpstr>                               Barriers</vt:lpstr>
      <vt:lpstr>Addressing the Barriers</vt:lpstr>
      <vt:lpstr>Legal and Ethical Issues</vt:lpstr>
      <vt:lpstr>Ensuring Ethical Digital Health</vt:lpstr>
      <vt:lpstr>Reference list</vt:lpstr>
      <vt:lpstr>Reference list </vt:lpstr>
      <vt:lpstr>Part 4: benefits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Nabeela Begum (2216501)</dc:creator>
  <cp:lastModifiedBy>Razia Begum (2217307)</cp:lastModifiedBy>
  <cp:revision>2</cp:revision>
  <dcterms:created xsi:type="dcterms:W3CDTF">2026-03-12T21:00:54Z</dcterms:created>
  <dcterms:modified xsi:type="dcterms:W3CDTF">2026-03-16T09:50:41Z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