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7" r:id="rId2"/>
    <p:sldId id="256" r:id="rId3"/>
    <p:sldId id="259" r:id="rId4"/>
    <p:sldId id="260" r:id="rId5"/>
    <p:sldId id="261" r:id="rId6"/>
    <p:sldId id="270" r:id="rId7"/>
    <p:sldId id="271" r:id="rId8"/>
    <p:sldId id="262" r:id="rId9"/>
    <p:sldId id="263" r:id="rId10"/>
    <p:sldId id="272" r:id="rId11"/>
    <p:sldId id="273" r:id="rId12"/>
    <p:sldId id="274" r:id="rId13"/>
    <p:sldId id="275" r:id="rId14"/>
    <p:sldId id="264" r:id="rId15"/>
    <p:sldId id="276" r:id="rId16"/>
    <p:sldId id="277" r:id="rId17"/>
    <p:sldId id="265" r:id="rId18"/>
    <p:sldId id="266" r:id="rId19"/>
    <p:sldId id="278" r:id="rId20"/>
    <p:sldId id="279" r:id="rId21"/>
    <p:sldId id="280" r:id="rId22"/>
    <p:sldId id="267" r:id="rId23"/>
    <p:sldId id="268" r:id="rId24"/>
    <p:sldId id="26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52443" autoAdjust="0"/>
  </p:normalViewPr>
  <p:slideViewPr>
    <p:cSldViewPr snapToGrid="0">
      <p:cViewPr varScale="1">
        <p:scale>
          <a:sx n="43" d="100"/>
          <a:sy n="43" d="100"/>
        </p:scale>
        <p:origin x="1734"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929E4F-9DE6-4814-9EE3-2EB2CF144D76}" type="datetimeFigureOut">
              <a:rPr lang="en-GB" smtClean="0"/>
              <a:t>26/02/2023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E9C27F-B654-43BA-825A-FB67EB5A0A59}" type="slidenum">
              <a:rPr lang="en-GB" smtClean="0"/>
              <a:t>‹#›</a:t>
            </a:fld>
            <a:endParaRPr lang="en-GB"/>
          </a:p>
        </p:txBody>
      </p:sp>
    </p:spTree>
    <p:extLst>
      <p:ext uri="{BB962C8B-B14F-4D97-AF65-F5344CB8AC3E}">
        <p14:creationId xmlns:p14="http://schemas.microsoft.com/office/powerpoint/2010/main" val="1691508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26/02/2023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992723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01211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90162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41998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62380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48841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216360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88118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87269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543083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571940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26/02/2023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7814543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local.gov.uk/health" TargetMode="External"/><Relationship Id="rId2" Type="http://schemas.openxmlformats.org/officeDocument/2006/relationships/hyperlink" Target="http://www.hscic.gov.uk/" TargetMode="External"/><Relationship Id="rId1" Type="http://schemas.openxmlformats.org/officeDocument/2006/relationships/slideLayout" Target="../slideLayouts/slideLayout2.xml"/><Relationship Id="rId5" Type="http://schemas.openxmlformats.org/officeDocument/2006/relationships/hyperlink" Target="http://www.hra.nhs.uk/" TargetMode="External"/><Relationship Id="rId4" Type="http://schemas.openxmlformats.org/officeDocument/2006/relationships/hyperlink" Target="http://www.gov.uk/government/organisations/public-health-englan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scholar.google.co.uk/" TargetMode="Externa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D43C688-C2B3-4757-B977-A1FCD110F411}"/>
              </a:ext>
            </a:extLst>
          </p:cNvPr>
          <p:cNvSpPr>
            <a:spLocks noGrp="1"/>
          </p:cNvSpPr>
          <p:nvPr>
            <p:ph type="ctrTitle"/>
          </p:nvPr>
        </p:nvSpPr>
        <p:spPr/>
        <p:style>
          <a:lnRef idx="1">
            <a:schemeClr val="dk1"/>
          </a:lnRef>
          <a:fillRef idx="2">
            <a:schemeClr val="dk1"/>
          </a:fillRef>
          <a:effectRef idx="1">
            <a:schemeClr val="dk1"/>
          </a:effectRef>
          <a:fontRef idx="minor">
            <a:schemeClr val="dk1"/>
          </a:fontRef>
        </p:style>
        <p:txBody>
          <a:bodyPr>
            <a:normAutofit/>
          </a:bodyPr>
          <a:lstStyle/>
          <a:p>
            <a:r>
              <a:rPr lang="en-GB" dirty="0"/>
              <a:t>Introduction to Research</a:t>
            </a:r>
          </a:p>
        </p:txBody>
      </p:sp>
      <p:sp>
        <p:nvSpPr>
          <p:cNvPr id="5" name="Subtitle 4">
            <a:extLst>
              <a:ext uri="{FF2B5EF4-FFF2-40B4-BE49-F238E27FC236}">
                <a16:creationId xmlns:a16="http://schemas.microsoft.com/office/drawing/2014/main" id="{60C457B0-6557-4CF3-AE51-6DA288D008AC}"/>
              </a:ext>
            </a:extLst>
          </p:cNvPr>
          <p:cNvSpPr>
            <a:spLocks noGrp="1"/>
          </p:cNvSpPr>
          <p:nvPr>
            <p:ph type="subTitle" idx="1"/>
          </p:nvPr>
        </p:nvSpPr>
        <p:spPr/>
        <p:txBody>
          <a:bodyPr vert="horz" lIns="91440" tIns="45720" rIns="91440" bIns="45720" rtlCol="0" anchor="t">
            <a:normAutofit/>
          </a:bodyPr>
          <a:lstStyle/>
          <a:p>
            <a:endParaRPr lang="en-GB" dirty="0"/>
          </a:p>
          <a:p>
            <a:pPr algn="l"/>
            <a:r>
              <a:rPr lang="en-GB" dirty="0"/>
              <a:t>Week 6</a:t>
            </a:r>
          </a:p>
        </p:txBody>
      </p:sp>
      <p:pic>
        <p:nvPicPr>
          <p:cNvPr id="6" name="Picture 5">
            <a:extLst>
              <a:ext uri="{FF2B5EF4-FFF2-40B4-BE49-F238E27FC236}">
                <a16:creationId xmlns:a16="http://schemas.microsoft.com/office/drawing/2014/main" id="{0999F4AE-A484-4597-839F-C351183644F3}"/>
              </a:ext>
            </a:extLst>
          </p:cNvPr>
          <p:cNvPicPr>
            <a:picLocks noChangeAspect="1"/>
          </p:cNvPicPr>
          <p:nvPr/>
        </p:nvPicPr>
        <p:blipFill>
          <a:blip r:embed="rId2"/>
          <a:stretch>
            <a:fillRect/>
          </a:stretch>
        </p:blipFill>
        <p:spPr>
          <a:xfrm rot="20570485">
            <a:off x="6242389" y="4363583"/>
            <a:ext cx="3075612" cy="1934484"/>
          </a:xfrm>
          <a:prstGeom prst="rect">
            <a:avLst/>
          </a:prstGeom>
        </p:spPr>
      </p:pic>
    </p:spTree>
    <p:extLst>
      <p:ext uri="{BB962C8B-B14F-4D97-AF65-F5344CB8AC3E}">
        <p14:creationId xmlns:p14="http://schemas.microsoft.com/office/powerpoint/2010/main" val="12924061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BC79152-948A-4540-A1D0-586E8DF29321}"/>
              </a:ext>
            </a:extLst>
          </p:cNvPr>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lstStyle/>
          <a:p>
            <a:r>
              <a:rPr lang="en-GB" dirty="0"/>
              <a:t>Recap </a:t>
            </a:r>
          </a:p>
        </p:txBody>
      </p:sp>
      <p:sp>
        <p:nvSpPr>
          <p:cNvPr id="5" name="Content Placeholder 4">
            <a:extLst>
              <a:ext uri="{FF2B5EF4-FFF2-40B4-BE49-F238E27FC236}">
                <a16:creationId xmlns:a16="http://schemas.microsoft.com/office/drawing/2014/main" id="{72BDE330-CF18-4289-8117-70B6FA8EECB8}"/>
              </a:ext>
            </a:extLst>
          </p:cNvPr>
          <p:cNvSpPr>
            <a:spLocks noGrp="1"/>
          </p:cNvSpPr>
          <p:nvPr>
            <p:ph idx="1"/>
          </p:nvPr>
        </p:nvSpPr>
        <p:spPr/>
        <p:txBody>
          <a:bodyPr/>
          <a:lstStyle/>
          <a:p>
            <a:endParaRPr lang="en-GB" dirty="0"/>
          </a:p>
          <a:p>
            <a:r>
              <a:rPr lang="en-GB" dirty="0"/>
              <a:t>As a class, from the beginning of the unit, summarise what we have covered so far</a:t>
            </a:r>
          </a:p>
          <a:p>
            <a:endParaRPr lang="en-GB" dirty="0"/>
          </a:p>
        </p:txBody>
      </p:sp>
    </p:spTree>
    <p:extLst>
      <p:ext uri="{BB962C8B-B14F-4D97-AF65-F5344CB8AC3E}">
        <p14:creationId xmlns:p14="http://schemas.microsoft.com/office/powerpoint/2010/main" val="2942174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47F91-7A7B-44AE-9E3D-CEF4A929CDC7}"/>
              </a:ext>
            </a:extLst>
          </p:cNvPr>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lstStyle/>
          <a:p>
            <a:r>
              <a:rPr lang="en-GB" dirty="0"/>
              <a:t>Lesson outcomes</a:t>
            </a:r>
          </a:p>
        </p:txBody>
      </p:sp>
      <p:sp>
        <p:nvSpPr>
          <p:cNvPr id="3" name="Content Placeholder 2">
            <a:extLst>
              <a:ext uri="{FF2B5EF4-FFF2-40B4-BE49-F238E27FC236}">
                <a16:creationId xmlns:a16="http://schemas.microsoft.com/office/drawing/2014/main" id="{C87E0B53-D8F2-4A45-884D-4354993E30CC}"/>
              </a:ext>
            </a:extLst>
          </p:cNvPr>
          <p:cNvSpPr>
            <a:spLocks noGrp="1"/>
          </p:cNvSpPr>
          <p:nvPr>
            <p:ph idx="1"/>
          </p:nvPr>
        </p:nvSpPr>
        <p:spPr/>
        <p:txBody>
          <a:bodyPr/>
          <a:lstStyle/>
          <a:p>
            <a:r>
              <a:rPr lang="en-GB" dirty="0"/>
              <a:t>Learners will look at how to analyse data, where to find data and how to conduct a literature search</a:t>
            </a:r>
          </a:p>
        </p:txBody>
      </p:sp>
    </p:spTree>
    <p:extLst>
      <p:ext uri="{BB962C8B-B14F-4D97-AF65-F5344CB8AC3E}">
        <p14:creationId xmlns:p14="http://schemas.microsoft.com/office/powerpoint/2010/main" val="27408545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5275E-E3D7-4960-8601-45B3B563756E}"/>
              </a:ext>
            </a:extLst>
          </p:cNvPr>
          <p:cNvSpPr>
            <a:spLocks noGrp="1"/>
          </p:cNvSpPr>
          <p:nvPr>
            <p:ph type="title"/>
          </p:nvPr>
        </p:nvSpPr>
        <p:spPr/>
        <p:style>
          <a:lnRef idx="1">
            <a:schemeClr val="accent3"/>
          </a:lnRef>
          <a:fillRef idx="2">
            <a:schemeClr val="accent3"/>
          </a:fillRef>
          <a:effectRef idx="1">
            <a:schemeClr val="accent3"/>
          </a:effectRef>
          <a:fontRef idx="minor">
            <a:schemeClr val="dk1"/>
          </a:fontRef>
        </p:style>
        <p:txBody>
          <a:bodyPr/>
          <a:lstStyle/>
          <a:p>
            <a:r>
              <a:rPr lang="en-GB" dirty="0"/>
              <a:t>Analysis of data</a:t>
            </a:r>
          </a:p>
        </p:txBody>
      </p:sp>
      <p:sp>
        <p:nvSpPr>
          <p:cNvPr id="3" name="Content Placeholder 2">
            <a:extLst>
              <a:ext uri="{FF2B5EF4-FFF2-40B4-BE49-F238E27FC236}">
                <a16:creationId xmlns:a16="http://schemas.microsoft.com/office/drawing/2014/main" id="{31A14EF8-F112-4822-B0D5-1D18397BD57A}"/>
              </a:ext>
            </a:extLst>
          </p:cNvPr>
          <p:cNvSpPr>
            <a:spLocks noGrp="1"/>
          </p:cNvSpPr>
          <p:nvPr>
            <p:ph idx="1"/>
          </p:nvPr>
        </p:nvSpPr>
        <p:spPr/>
        <p:txBody>
          <a:bodyPr>
            <a:normAutofit fontScale="62500" lnSpcReduction="20000"/>
          </a:bodyPr>
          <a:lstStyle/>
          <a:p>
            <a:r>
              <a:rPr lang="en-GB" dirty="0"/>
              <a:t>Raw data, such as that captured on or in observation records, interview transcripts or schedules, returned questionnaires or experimental results, are unwieldy, making it difficult to identify what has been/could be learned from it</a:t>
            </a:r>
          </a:p>
          <a:p>
            <a:r>
              <a:rPr lang="en-GB" dirty="0"/>
              <a:t>Researchers organise raw data by collating it systematically, perhaps using spreadsheets, tables, graphs and charts; enabling the data to be analysed in relation to the original purpose of the research</a:t>
            </a:r>
          </a:p>
          <a:p>
            <a:r>
              <a:rPr lang="en-GB" dirty="0"/>
              <a:t>Analysis may identify trends, which may be small but consistent changes, </a:t>
            </a:r>
            <a:r>
              <a:rPr lang="en-GB" dirty="0" err="1"/>
              <a:t>eg.</a:t>
            </a:r>
            <a:r>
              <a:rPr lang="en-GB" dirty="0"/>
              <a:t> the small but steady increase in the percentage of primary school children affected by obesity revealed over several years of data from the NCMP (National Child Measurement Programme)</a:t>
            </a:r>
          </a:p>
          <a:p>
            <a:r>
              <a:rPr lang="en-GB" dirty="0"/>
              <a:t>Changes may be imperceptible on a daily basis but may become apparent over a longer period of time. Monitoring these changes and analysis of the data generated is essential to reveal the full impact of the treatment or intervention. </a:t>
            </a:r>
            <a:r>
              <a:rPr lang="en-GB" dirty="0" err="1"/>
              <a:t>E.g</a:t>
            </a:r>
            <a:r>
              <a:rPr lang="en-GB" dirty="0"/>
              <a:t>, psychological therapies, treatments for depression, chronic pain or dietary and insulin regimes for regulation of blood glucose in diabetics may all only produce detectable change over a long period of time</a:t>
            </a:r>
          </a:p>
        </p:txBody>
      </p:sp>
    </p:spTree>
    <p:extLst>
      <p:ext uri="{BB962C8B-B14F-4D97-AF65-F5344CB8AC3E}">
        <p14:creationId xmlns:p14="http://schemas.microsoft.com/office/powerpoint/2010/main" val="20610787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93716-9C92-4779-BFC8-04131CDB0FB6}"/>
              </a:ext>
            </a:extLst>
          </p:cNvPr>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lstStyle/>
          <a:p>
            <a:r>
              <a:rPr lang="en-GB" dirty="0"/>
              <a:t>Local authority data</a:t>
            </a:r>
          </a:p>
        </p:txBody>
      </p:sp>
      <p:sp>
        <p:nvSpPr>
          <p:cNvPr id="3" name="Content Placeholder 2">
            <a:extLst>
              <a:ext uri="{FF2B5EF4-FFF2-40B4-BE49-F238E27FC236}">
                <a16:creationId xmlns:a16="http://schemas.microsoft.com/office/drawing/2014/main" id="{EB130817-BB5C-4A23-8002-883F731A483A}"/>
              </a:ext>
            </a:extLst>
          </p:cNvPr>
          <p:cNvSpPr>
            <a:spLocks noGrp="1"/>
          </p:cNvSpPr>
          <p:nvPr>
            <p:ph idx="1"/>
          </p:nvPr>
        </p:nvSpPr>
        <p:spPr/>
        <p:txBody>
          <a:bodyPr>
            <a:normAutofit fontScale="70000" lnSpcReduction="20000"/>
          </a:bodyPr>
          <a:lstStyle/>
          <a:p>
            <a:r>
              <a:rPr lang="en-GB" dirty="0"/>
              <a:t>Local authorities are responsible for provision of health and social care services for vulnerable individuals including: </a:t>
            </a:r>
          </a:p>
          <a:p>
            <a:pPr lvl="1"/>
            <a:r>
              <a:rPr lang="en-GB" dirty="0">
                <a:solidFill>
                  <a:schemeClr val="accent1"/>
                </a:solidFill>
              </a:rPr>
              <a:t>all children and young people under the age of 18 </a:t>
            </a:r>
          </a:p>
          <a:p>
            <a:pPr lvl="1"/>
            <a:r>
              <a:rPr lang="en-GB" dirty="0">
                <a:solidFill>
                  <a:schemeClr val="accent1"/>
                </a:solidFill>
              </a:rPr>
              <a:t>adults with learning disabilities </a:t>
            </a:r>
          </a:p>
          <a:p>
            <a:pPr lvl="1"/>
            <a:r>
              <a:rPr lang="en-GB" dirty="0">
                <a:solidFill>
                  <a:schemeClr val="accent1"/>
                </a:solidFill>
              </a:rPr>
              <a:t>older people in need of assistance with personal care</a:t>
            </a:r>
          </a:p>
          <a:p>
            <a:r>
              <a:rPr lang="en-GB" dirty="0"/>
              <a:t>In order to ensure its services are in place and sufficient for the local population it serves, a local authority needs to know its local population well in terms of, for example: </a:t>
            </a:r>
          </a:p>
          <a:p>
            <a:pPr lvl="1"/>
            <a:r>
              <a:rPr lang="en-GB" dirty="0">
                <a:solidFill>
                  <a:schemeClr val="accent1"/>
                </a:solidFill>
              </a:rPr>
              <a:t>the number of people requiring the services </a:t>
            </a:r>
          </a:p>
          <a:p>
            <a:pPr lvl="1"/>
            <a:r>
              <a:rPr lang="en-GB" dirty="0">
                <a:solidFill>
                  <a:schemeClr val="accent1"/>
                </a:solidFill>
              </a:rPr>
              <a:t>where the people needing services are located within the local authority area </a:t>
            </a:r>
          </a:p>
          <a:p>
            <a:pPr lvl="1"/>
            <a:r>
              <a:rPr lang="en-GB" dirty="0">
                <a:solidFill>
                  <a:schemeClr val="accent1"/>
                </a:solidFill>
              </a:rPr>
              <a:t>how the needs of the population may change over the next few years </a:t>
            </a:r>
          </a:p>
          <a:p>
            <a:pPr lvl="1"/>
            <a:r>
              <a:rPr lang="en-GB" dirty="0">
                <a:solidFill>
                  <a:schemeClr val="accent1"/>
                </a:solidFill>
              </a:rPr>
              <a:t>whether the nature of the needs of the local population is changing</a:t>
            </a:r>
          </a:p>
        </p:txBody>
      </p:sp>
    </p:spTree>
    <p:extLst>
      <p:ext uri="{BB962C8B-B14F-4D97-AF65-F5344CB8AC3E}">
        <p14:creationId xmlns:p14="http://schemas.microsoft.com/office/powerpoint/2010/main" val="6710226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2D1C0-A152-437E-9348-C15CC329B2F6}"/>
              </a:ext>
            </a:extLst>
          </p:cNvPr>
          <p:cNvSpPr>
            <a:spLocks noGrp="1"/>
          </p:cNvSpPr>
          <p:nvPr>
            <p:ph type="title"/>
          </p:nvPr>
        </p:nvSpPr>
        <p:spPr/>
        <p:style>
          <a:lnRef idx="1">
            <a:schemeClr val="accent5"/>
          </a:lnRef>
          <a:fillRef idx="2">
            <a:schemeClr val="accent5"/>
          </a:fillRef>
          <a:effectRef idx="1">
            <a:schemeClr val="accent5"/>
          </a:effectRef>
          <a:fontRef idx="minor">
            <a:schemeClr val="dk1"/>
          </a:fontRef>
        </p:style>
        <p:txBody>
          <a:bodyPr/>
          <a:lstStyle/>
          <a:p>
            <a:r>
              <a:rPr lang="en-GB" dirty="0"/>
              <a:t>Task </a:t>
            </a:r>
          </a:p>
        </p:txBody>
      </p:sp>
      <p:sp>
        <p:nvSpPr>
          <p:cNvPr id="3" name="Content Placeholder 2">
            <a:extLst>
              <a:ext uri="{FF2B5EF4-FFF2-40B4-BE49-F238E27FC236}">
                <a16:creationId xmlns:a16="http://schemas.microsoft.com/office/drawing/2014/main" id="{38AF40DD-E7F6-48A9-BAA3-B7BC92E4E4A6}"/>
              </a:ext>
            </a:extLst>
          </p:cNvPr>
          <p:cNvSpPr>
            <a:spLocks noGrp="1"/>
          </p:cNvSpPr>
          <p:nvPr>
            <p:ph idx="1"/>
          </p:nvPr>
        </p:nvSpPr>
        <p:spPr/>
        <p:txBody>
          <a:bodyPr>
            <a:normAutofit fontScale="77500" lnSpcReduction="20000"/>
          </a:bodyPr>
          <a:lstStyle/>
          <a:p>
            <a:r>
              <a:rPr lang="en-GB" dirty="0"/>
              <a:t>Explore the website of your local authority and retrieve data relating to health and social care provision in your local area</a:t>
            </a:r>
          </a:p>
          <a:p>
            <a:pPr marL="0" indent="0">
              <a:buNone/>
            </a:pPr>
            <a:endParaRPr lang="en-GB" dirty="0"/>
          </a:p>
          <a:p>
            <a:r>
              <a:rPr lang="en-GB" dirty="0"/>
              <a:t>How does the data in your local area compare with the equivalent national data available? (You should note the URLs and access date, so that you can return to the data, if necessary, when carrying out your literature search.)</a:t>
            </a:r>
          </a:p>
          <a:p>
            <a:endParaRPr lang="en-GB" dirty="0"/>
          </a:p>
          <a:p>
            <a:pPr marL="0" indent="0">
              <a:buNone/>
            </a:pPr>
            <a:r>
              <a:rPr lang="en-GB" dirty="0">
                <a:solidFill>
                  <a:schemeClr val="accent1"/>
                </a:solidFill>
              </a:rPr>
              <a:t>Local authorities have statutory obligations to make certain data available to members of the public. They usually do this on their websites and also in public consultation meetings, so that members of the public can express their views</a:t>
            </a:r>
          </a:p>
        </p:txBody>
      </p:sp>
    </p:spTree>
    <p:extLst>
      <p:ext uri="{BB962C8B-B14F-4D97-AF65-F5344CB8AC3E}">
        <p14:creationId xmlns:p14="http://schemas.microsoft.com/office/powerpoint/2010/main" val="5859328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DD6FE-5ECF-48EF-BDE3-94C2E8230359}"/>
              </a:ext>
            </a:extLst>
          </p:cNvPr>
          <p:cNvSpPr>
            <a:spLocks noGrp="1"/>
          </p:cNvSpPr>
          <p:nvPr>
            <p:ph type="title"/>
          </p:nvPr>
        </p:nvSpPr>
        <p:spPr/>
        <p:style>
          <a:lnRef idx="1">
            <a:schemeClr val="accent6"/>
          </a:lnRef>
          <a:fillRef idx="2">
            <a:schemeClr val="accent6"/>
          </a:fillRef>
          <a:effectRef idx="1">
            <a:schemeClr val="accent6"/>
          </a:effectRef>
          <a:fontRef idx="minor">
            <a:schemeClr val="dk1"/>
          </a:fontRef>
        </p:style>
        <p:txBody>
          <a:bodyPr/>
          <a:lstStyle/>
          <a:p>
            <a:r>
              <a:rPr lang="en-GB" dirty="0"/>
              <a:t>Data from GP practices</a:t>
            </a:r>
          </a:p>
        </p:txBody>
      </p:sp>
      <p:sp>
        <p:nvSpPr>
          <p:cNvPr id="3" name="Content Placeholder 2">
            <a:extLst>
              <a:ext uri="{FF2B5EF4-FFF2-40B4-BE49-F238E27FC236}">
                <a16:creationId xmlns:a16="http://schemas.microsoft.com/office/drawing/2014/main" id="{95E5873F-A2E2-47F4-8FBF-DDFA8CB57EDD}"/>
              </a:ext>
            </a:extLst>
          </p:cNvPr>
          <p:cNvSpPr>
            <a:spLocks noGrp="1"/>
          </p:cNvSpPr>
          <p:nvPr>
            <p:ph idx="1"/>
          </p:nvPr>
        </p:nvSpPr>
        <p:spPr/>
        <p:txBody>
          <a:bodyPr>
            <a:normAutofit fontScale="62500" lnSpcReduction="20000"/>
          </a:bodyPr>
          <a:lstStyle/>
          <a:p>
            <a:r>
              <a:rPr lang="en-GB" dirty="0"/>
              <a:t>In England, GPs are required by law to inform the local Health Protection Team (HPT) when they see an individual whom they suspect may be infected with any one of the 39 communicable (infectious) diseases</a:t>
            </a:r>
          </a:p>
          <a:p>
            <a:r>
              <a:rPr lang="en-GB" dirty="0"/>
              <a:t>The process is called Notification of Infectious Diseases (NOIDs)</a:t>
            </a:r>
          </a:p>
          <a:p>
            <a:r>
              <a:rPr lang="en-GB" dirty="0"/>
              <a:t>Notification must be made within 24 or 48 hours of the person being seen</a:t>
            </a:r>
          </a:p>
          <a:p>
            <a:r>
              <a:rPr lang="en-GB" dirty="0"/>
              <a:t>The HPT reports each case of suspected infection to Public Health England (PHE)</a:t>
            </a:r>
          </a:p>
          <a:p>
            <a:r>
              <a:rPr lang="en-GB" dirty="0"/>
              <a:t>Doctors in other parts of the UK are similarly obliged to report suspected cases of infection to their own health authorities</a:t>
            </a:r>
          </a:p>
          <a:p>
            <a:r>
              <a:rPr lang="en-GB" dirty="0"/>
              <a:t>PHE publishes the statistics weekly by region and also by local authority</a:t>
            </a:r>
          </a:p>
          <a:p>
            <a:r>
              <a:rPr lang="en-GB" dirty="0"/>
              <a:t>Trends in the incidence of these diseases are important indicators of potential epidemics</a:t>
            </a:r>
          </a:p>
          <a:p>
            <a:r>
              <a:rPr lang="en-GB" dirty="0"/>
              <a:t>Monitoring their incidence helps to prompt appropriate precautions to reduce the risk of spread in communities</a:t>
            </a:r>
          </a:p>
        </p:txBody>
      </p:sp>
    </p:spTree>
    <p:extLst>
      <p:ext uri="{BB962C8B-B14F-4D97-AF65-F5344CB8AC3E}">
        <p14:creationId xmlns:p14="http://schemas.microsoft.com/office/powerpoint/2010/main" val="8651366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FA131-98A5-4DAE-ABE5-B9E86B2CBE78}"/>
              </a:ext>
            </a:extLst>
          </p:cNvPr>
          <p:cNvSpPr>
            <a:spLocks noGrp="1"/>
          </p:cNvSpPr>
          <p:nvPr>
            <p:ph type="title"/>
          </p:nvPr>
        </p:nvSpPr>
        <p:spPr>
          <a:xfrm>
            <a:off x="838200" y="153193"/>
            <a:ext cx="10515600" cy="576649"/>
          </a:xfrm>
        </p:spPr>
        <p:style>
          <a:lnRef idx="1">
            <a:schemeClr val="dk1"/>
          </a:lnRef>
          <a:fillRef idx="2">
            <a:schemeClr val="dk1"/>
          </a:fillRef>
          <a:effectRef idx="1">
            <a:schemeClr val="dk1"/>
          </a:effectRef>
          <a:fontRef idx="minor">
            <a:schemeClr val="dk1"/>
          </a:fontRef>
        </p:style>
        <p:txBody>
          <a:bodyPr>
            <a:normAutofit fontScale="90000"/>
          </a:bodyPr>
          <a:lstStyle/>
          <a:p>
            <a:r>
              <a:rPr lang="en-GB" dirty="0"/>
              <a:t>National data</a:t>
            </a:r>
          </a:p>
        </p:txBody>
      </p:sp>
      <p:sp>
        <p:nvSpPr>
          <p:cNvPr id="3" name="Content Placeholder 2">
            <a:extLst>
              <a:ext uri="{FF2B5EF4-FFF2-40B4-BE49-F238E27FC236}">
                <a16:creationId xmlns:a16="http://schemas.microsoft.com/office/drawing/2014/main" id="{F1BC7EF9-0A19-4C2A-96AC-A65EF894346A}"/>
              </a:ext>
            </a:extLst>
          </p:cNvPr>
          <p:cNvSpPr>
            <a:spLocks noGrp="1"/>
          </p:cNvSpPr>
          <p:nvPr>
            <p:ph idx="1"/>
          </p:nvPr>
        </p:nvSpPr>
        <p:spPr>
          <a:xfrm>
            <a:off x="754310" y="873570"/>
            <a:ext cx="10515600" cy="4625340"/>
          </a:xfrm>
        </p:spPr>
        <p:txBody>
          <a:bodyPr/>
          <a:lstStyle/>
          <a:p>
            <a:r>
              <a:rPr lang="en-GB" dirty="0"/>
              <a:t>In the UK, national data is primarily published by the ONS (the Office for National Statistics)</a:t>
            </a:r>
          </a:p>
          <a:p>
            <a:r>
              <a:rPr lang="en-GB" dirty="0"/>
              <a:t>You may need more specialist data in a </a:t>
            </a:r>
            <a:r>
              <a:rPr lang="en-GB"/>
              <a:t>literature search...</a:t>
            </a:r>
            <a:endParaRPr lang="en-GB" dirty="0"/>
          </a:p>
        </p:txBody>
      </p:sp>
      <p:graphicFrame>
        <p:nvGraphicFramePr>
          <p:cNvPr id="4" name="Table 3">
            <a:extLst>
              <a:ext uri="{FF2B5EF4-FFF2-40B4-BE49-F238E27FC236}">
                <a16:creationId xmlns:a16="http://schemas.microsoft.com/office/drawing/2014/main" id="{48ED4C5C-1F28-4CB6-B8A7-A6715DBD4EC7}"/>
              </a:ext>
            </a:extLst>
          </p:cNvPr>
          <p:cNvGraphicFramePr>
            <a:graphicFrameLocks noGrp="1"/>
          </p:cNvGraphicFramePr>
          <p:nvPr/>
        </p:nvGraphicFramePr>
        <p:xfrm>
          <a:off x="224589" y="2298584"/>
          <a:ext cx="11742822" cy="4625340"/>
        </p:xfrm>
        <a:graphic>
          <a:graphicData uri="http://schemas.openxmlformats.org/drawingml/2006/table">
            <a:tbl>
              <a:tblPr firstRow="1" bandRow="1">
                <a:tableStyleId>{5C22544A-7EE6-4342-B048-85BDC9FD1C3A}</a:tableStyleId>
              </a:tblPr>
              <a:tblGrid>
                <a:gridCol w="2485608">
                  <a:extLst>
                    <a:ext uri="{9D8B030D-6E8A-4147-A177-3AD203B41FA5}">
                      <a16:colId xmlns:a16="http://schemas.microsoft.com/office/drawing/2014/main" val="4233200280"/>
                    </a:ext>
                  </a:extLst>
                </a:gridCol>
                <a:gridCol w="2185545">
                  <a:extLst>
                    <a:ext uri="{9D8B030D-6E8A-4147-A177-3AD203B41FA5}">
                      <a16:colId xmlns:a16="http://schemas.microsoft.com/office/drawing/2014/main" val="533318077"/>
                    </a:ext>
                  </a:extLst>
                </a:gridCol>
                <a:gridCol w="7071669">
                  <a:extLst>
                    <a:ext uri="{9D8B030D-6E8A-4147-A177-3AD203B41FA5}">
                      <a16:colId xmlns:a16="http://schemas.microsoft.com/office/drawing/2014/main" val="2933056652"/>
                    </a:ext>
                  </a:extLst>
                </a:gridCol>
              </a:tblGrid>
              <a:tr h="419100">
                <a:tc>
                  <a:txBody>
                    <a:bodyPr/>
                    <a:lstStyle/>
                    <a:p>
                      <a:r>
                        <a:rPr lang="en-GB" dirty="0"/>
                        <a:t>Organisation</a:t>
                      </a:r>
                    </a:p>
                  </a:txBody>
                  <a:tcPr/>
                </a:tc>
                <a:tc>
                  <a:txBody>
                    <a:bodyPr/>
                    <a:lstStyle/>
                    <a:p>
                      <a:r>
                        <a:rPr lang="en-GB" dirty="0"/>
                        <a:t>Website link</a:t>
                      </a:r>
                    </a:p>
                  </a:txBody>
                  <a:tcPr/>
                </a:tc>
                <a:tc>
                  <a:txBody>
                    <a:bodyPr/>
                    <a:lstStyle/>
                    <a:p>
                      <a:r>
                        <a:rPr lang="en-GB" dirty="0"/>
                        <a:t>Examples of data available</a:t>
                      </a:r>
                    </a:p>
                  </a:txBody>
                  <a:tcPr/>
                </a:tc>
                <a:extLst>
                  <a:ext uri="{0D108BD9-81ED-4DB2-BD59-A6C34878D82A}">
                    <a16:rowId xmlns:a16="http://schemas.microsoft.com/office/drawing/2014/main" val="2208727011"/>
                  </a:ext>
                </a:extLst>
              </a:tr>
              <a:tr h="1172644">
                <a:tc>
                  <a:txBody>
                    <a:bodyPr/>
                    <a:lstStyle/>
                    <a:p>
                      <a:r>
                        <a:rPr lang="en-GB" dirty="0"/>
                        <a:t>Health and Social Care Information Centre (HSCIC)</a:t>
                      </a:r>
                    </a:p>
                  </a:txBody>
                  <a:tcPr/>
                </a:tc>
                <a:tc>
                  <a:txBody>
                    <a:bodyPr/>
                    <a:lstStyle/>
                    <a:p>
                      <a:r>
                        <a:rPr lang="en-GB" dirty="0">
                          <a:hlinkClick r:id="rId2"/>
                        </a:rPr>
                        <a:t>www.hscic.gov.uk</a:t>
                      </a:r>
                      <a:endParaRPr lang="en-GB" dirty="0"/>
                    </a:p>
                    <a:p>
                      <a:endParaRPr lang="en-GB" dirty="0"/>
                    </a:p>
                  </a:txBody>
                  <a:tcPr/>
                </a:tc>
                <a:tc>
                  <a:txBody>
                    <a:bodyPr/>
                    <a:lstStyle/>
                    <a:p>
                      <a:pPr marL="285750" indent="-285750">
                        <a:buFont typeface="Arial" panose="020B0604020202020204" pitchFamily="34" charset="0"/>
                        <a:buChar char="•"/>
                      </a:pPr>
                      <a:r>
                        <a:rPr lang="en-GB" dirty="0"/>
                        <a:t>Clinical Commissioning Groups (CCG), </a:t>
                      </a:r>
                      <a:r>
                        <a:rPr lang="en-GB" dirty="0" err="1"/>
                        <a:t>eg</a:t>
                      </a:r>
                      <a:r>
                        <a:rPr lang="en-GB" dirty="0"/>
                        <a:t> allocation of funding to community and secondary care in an area. </a:t>
                      </a:r>
                    </a:p>
                    <a:p>
                      <a:pPr marL="285750" indent="-285750">
                        <a:buFont typeface="Arial" panose="020B0604020202020204" pitchFamily="34" charset="0"/>
                        <a:buChar char="•"/>
                      </a:pPr>
                      <a:r>
                        <a:rPr lang="en-GB" dirty="0"/>
                        <a:t>Adult social care outcomes framework (ASCOF), provides information on outcomes for people using social care services, and for their carers</a:t>
                      </a:r>
                    </a:p>
                  </a:txBody>
                  <a:tcPr/>
                </a:tc>
                <a:extLst>
                  <a:ext uri="{0D108BD9-81ED-4DB2-BD59-A6C34878D82A}">
                    <a16:rowId xmlns:a16="http://schemas.microsoft.com/office/drawing/2014/main" val="732197352"/>
                  </a:ext>
                </a:extLst>
              </a:tr>
              <a:tr h="877686">
                <a:tc>
                  <a:txBody>
                    <a:bodyPr/>
                    <a:lstStyle/>
                    <a:p>
                      <a:r>
                        <a:rPr lang="en-GB" dirty="0"/>
                        <a:t>Health and Wellbeing Boards (HWB)</a:t>
                      </a:r>
                    </a:p>
                  </a:txBody>
                  <a:tcPr/>
                </a:tc>
                <a:tc>
                  <a:txBody>
                    <a:bodyPr/>
                    <a:lstStyle/>
                    <a:p>
                      <a:r>
                        <a:rPr lang="en-GB" dirty="0">
                          <a:hlinkClick r:id="rId3"/>
                        </a:rPr>
                        <a:t>www.local.gov.uk/health</a:t>
                      </a:r>
                      <a:endParaRPr lang="en-GB" dirty="0"/>
                    </a:p>
                    <a:p>
                      <a:endParaRPr lang="en-GB" dirty="0"/>
                    </a:p>
                  </a:txBody>
                  <a:tcPr/>
                </a:tc>
                <a:tc>
                  <a:txBody>
                    <a:bodyPr/>
                    <a:lstStyle/>
                    <a:p>
                      <a:pPr marL="285750" indent="-285750">
                        <a:buFont typeface="Arial" panose="020B0604020202020204" pitchFamily="34" charset="0"/>
                        <a:buChar char="•"/>
                      </a:pPr>
                      <a:r>
                        <a:rPr lang="en-GB" dirty="0"/>
                        <a:t>Admissions to hospital</a:t>
                      </a:r>
                    </a:p>
                    <a:p>
                      <a:pPr marL="285750" indent="-285750">
                        <a:buFont typeface="Arial" panose="020B0604020202020204" pitchFamily="34" charset="0"/>
                        <a:buChar char="•"/>
                      </a:pPr>
                      <a:r>
                        <a:rPr lang="en-GB" dirty="0"/>
                        <a:t>Serious case review reports</a:t>
                      </a:r>
                    </a:p>
                  </a:txBody>
                  <a:tcPr/>
                </a:tc>
                <a:extLst>
                  <a:ext uri="{0D108BD9-81ED-4DB2-BD59-A6C34878D82A}">
                    <a16:rowId xmlns:a16="http://schemas.microsoft.com/office/drawing/2014/main" val="2196058701"/>
                  </a:ext>
                </a:extLst>
              </a:tr>
              <a:tr h="1404298">
                <a:tc>
                  <a:txBody>
                    <a:bodyPr/>
                    <a:lstStyle/>
                    <a:p>
                      <a:r>
                        <a:rPr lang="en-GB" dirty="0"/>
                        <a:t>Public Health England (PHE)</a:t>
                      </a:r>
                    </a:p>
                  </a:txBody>
                  <a:tcPr/>
                </a:tc>
                <a:tc>
                  <a:txBody>
                    <a:bodyPr/>
                    <a:lstStyle/>
                    <a:p>
                      <a:r>
                        <a:rPr lang="en-GB" dirty="0">
                          <a:hlinkClick r:id="rId4"/>
                        </a:rPr>
                        <a:t>www.gov.uk/government/organisations/public-health-england</a:t>
                      </a:r>
                      <a:endParaRPr lang="en-GB" dirty="0"/>
                    </a:p>
                    <a:p>
                      <a:endParaRPr lang="en-GB" dirty="0"/>
                    </a:p>
                  </a:txBody>
                  <a:tcPr/>
                </a:tc>
                <a:tc>
                  <a:txBody>
                    <a:bodyPr/>
                    <a:lstStyle/>
                    <a:p>
                      <a:pPr marL="285750" indent="-285750">
                        <a:buFont typeface="Arial" panose="020B0604020202020204" pitchFamily="34" charset="0"/>
                        <a:buChar char="•"/>
                      </a:pPr>
                      <a:r>
                        <a:rPr lang="en-GB" dirty="0"/>
                        <a:t>Health improvement and public health issues, including infectious diseases</a:t>
                      </a:r>
                    </a:p>
                    <a:p>
                      <a:pPr marL="285750" indent="-285750">
                        <a:buFont typeface="Arial" panose="020B0604020202020204" pitchFamily="34" charset="0"/>
                        <a:buChar char="•"/>
                      </a:pPr>
                      <a:r>
                        <a:rPr lang="en-GB" dirty="0"/>
                        <a:t>Publishes statistics regularly (weekly/monthly/quarterly/annually) depending on the data</a:t>
                      </a:r>
                    </a:p>
                  </a:txBody>
                  <a:tcPr/>
                </a:tc>
                <a:extLst>
                  <a:ext uri="{0D108BD9-81ED-4DB2-BD59-A6C34878D82A}">
                    <a16:rowId xmlns:a16="http://schemas.microsoft.com/office/drawing/2014/main" val="3732184827"/>
                  </a:ext>
                </a:extLst>
              </a:tr>
              <a:tr h="614381">
                <a:tc>
                  <a:txBody>
                    <a:bodyPr/>
                    <a:lstStyle/>
                    <a:p>
                      <a:r>
                        <a:rPr lang="en-GB" dirty="0"/>
                        <a:t>Health Research Agency (HRA)</a:t>
                      </a:r>
                    </a:p>
                  </a:txBody>
                  <a:tcPr/>
                </a:tc>
                <a:tc>
                  <a:txBody>
                    <a:bodyPr/>
                    <a:lstStyle/>
                    <a:p>
                      <a:r>
                        <a:rPr lang="en-GB" dirty="0">
                          <a:hlinkClick r:id="rId5"/>
                        </a:rPr>
                        <a:t>www.hra.nhs.uk</a:t>
                      </a:r>
                      <a:endParaRPr lang="en-GB" dirty="0"/>
                    </a:p>
                    <a:p>
                      <a:endParaRPr lang="en-GB" dirty="0"/>
                    </a:p>
                  </a:txBody>
                  <a:tcPr/>
                </a:tc>
                <a:tc>
                  <a:txBody>
                    <a:bodyPr/>
                    <a:lstStyle/>
                    <a:p>
                      <a:pPr marL="285750" indent="-285750">
                        <a:buFont typeface="Arial" panose="020B0604020202020204" pitchFamily="34" charset="0"/>
                        <a:buChar char="•"/>
                      </a:pPr>
                      <a:r>
                        <a:rPr lang="en-GB" dirty="0"/>
                        <a:t>Health and social care ethics</a:t>
                      </a:r>
                    </a:p>
                  </a:txBody>
                  <a:tcPr/>
                </a:tc>
                <a:extLst>
                  <a:ext uri="{0D108BD9-81ED-4DB2-BD59-A6C34878D82A}">
                    <a16:rowId xmlns:a16="http://schemas.microsoft.com/office/drawing/2014/main" val="2766550159"/>
                  </a:ext>
                </a:extLst>
              </a:tr>
            </a:tbl>
          </a:graphicData>
        </a:graphic>
      </p:graphicFrame>
    </p:spTree>
    <p:extLst>
      <p:ext uri="{BB962C8B-B14F-4D97-AF65-F5344CB8AC3E}">
        <p14:creationId xmlns:p14="http://schemas.microsoft.com/office/powerpoint/2010/main" val="38806579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50324-CB95-402A-8ACA-69ADF385DF84}"/>
              </a:ext>
            </a:extLst>
          </p:cNvPr>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lstStyle/>
          <a:p>
            <a:r>
              <a:rPr lang="en-GB" dirty="0"/>
              <a:t>Conducting effective literature searches</a:t>
            </a:r>
          </a:p>
        </p:txBody>
      </p:sp>
      <p:sp>
        <p:nvSpPr>
          <p:cNvPr id="3" name="Content Placeholder 2">
            <a:extLst>
              <a:ext uri="{FF2B5EF4-FFF2-40B4-BE49-F238E27FC236}">
                <a16:creationId xmlns:a16="http://schemas.microsoft.com/office/drawing/2014/main" id="{B67A7A61-55CB-4457-91F0-FEFC2BDCA54B}"/>
              </a:ext>
            </a:extLst>
          </p:cNvPr>
          <p:cNvSpPr>
            <a:spLocks noGrp="1"/>
          </p:cNvSpPr>
          <p:nvPr>
            <p:ph idx="1"/>
          </p:nvPr>
        </p:nvSpPr>
        <p:spPr/>
        <p:txBody>
          <a:bodyPr>
            <a:normAutofit fontScale="70000" lnSpcReduction="20000"/>
          </a:bodyPr>
          <a:lstStyle/>
          <a:p>
            <a:r>
              <a:rPr lang="en-GB" dirty="0"/>
              <a:t>We have access to a huge variety of digital text based information.</a:t>
            </a:r>
          </a:p>
          <a:p>
            <a:r>
              <a:rPr lang="en-GB" dirty="0"/>
              <a:t>The problem for researchers is finding the sources that are relevant, and that have verifiable origins, from among the far greater number of sources that do not meet these criteria</a:t>
            </a:r>
          </a:p>
          <a:p>
            <a:r>
              <a:rPr lang="en-GB" dirty="0"/>
              <a:t>A literature search is a systematic process in which a range of published material relevant to a specific issue is analysed, to extend knowledge and understanding of the issue</a:t>
            </a:r>
          </a:p>
          <a:p>
            <a:r>
              <a:rPr lang="en-GB" dirty="0"/>
              <a:t>A literature search is a useful preliminary step to any advanced study or research. It tells you the kind of sources available on the chosen issue and what the key issues may be</a:t>
            </a:r>
          </a:p>
          <a:p>
            <a:r>
              <a:rPr lang="en-GB" dirty="0"/>
              <a:t>In contrast, a literature review is a more substantial process that involves a comprehensive and evaluative scrutiny of all sources relevant to a specific issue</a:t>
            </a:r>
          </a:p>
        </p:txBody>
      </p:sp>
    </p:spTree>
    <p:extLst>
      <p:ext uri="{BB962C8B-B14F-4D97-AF65-F5344CB8AC3E}">
        <p14:creationId xmlns:p14="http://schemas.microsoft.com/office/powerpoint/2010/main" val="7123340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A6EDD-B7EE-4C3A-9EF6-ED9E7E44B375}"/>
              </a:ext>
            </a:extLst>
          </p:cNvPr>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lstStyle/>
          <a:p>
            <a:r>
              <a:rPr lang="en-GB" dirty="0"/>
              <a:t>Literature searches</a:t>
            </a:r>
          </a:p>
        </p:txBody>
      </p:sp>
      <p:sp>
        <p:nvSpPr>
          <p:cNvPr id="3" name="Content Placeholder 2">
            <a:extLst>
              <a:ext uri="{FF2B5EF4-FFF2-40B4-BE49-F238E27FC236}">
                <a16:creationId xmlns:a16="http://schemas.microsoft.com/office/drawing/2014/main" id="{6D03B44D-0FB0-4FBC-9EFC-C5E19C3F0FCD}"/>
              </a:ext>
            </a:extLst>
          </p:cNvPr>
          <p:cNvSpPr>
            <a:spLocks noGrp="1"/>
          </p:cNvSpPr>
          <p:nvPr>
            <p:ph idx="1"/>
          </p:nvPr>
        </p:nvSpPr>
        <p:spPr/>
        <p:txBody>
          <a:bodyPr>
            <a:normAutofit fontScale="47500" lnSpcReduction="20000"/>
          </a:bodyPr>
          <a:lstStyle/>
          <a:p>
            <a:r>
              <a:rPr lang="en-GB" dirty="0"/>
              <a:t>Literature searches are an essential aspect of the work of professionals in the HSC sector to enable them to keep up to date with new developments, which appear continually across the very wide range of specialisms carrying out research relevant to the sector</a:t>
            </a:r>
          </a:p>
          <a:p>
            <a:r>
              <a:rPr lang="en-GB" dirty="0"/>
              <a:t>The more systematic and critically evaluative processes associated with a literature review are useful for generating an overview of an issue</a:t>
            </a:r>
          </a:p>
          <a:p>
            <a:r>
              <a:rPr lang="en-GB" dirty="0"/>
              <a:t>This can be useful to a wider audience of professionals so that they can adapt their practice to take account of the research</a:t>
            </a:r>
          </a:p>
          <a:p>
            <a:r>
              <a:rPr lang="en-GB" dirty="0"/>
              <a:t>The advantage of a literature search, or a literature review, is that they enable researchers to bring together, or collate, into a single source, a wide body of published research</a:t>
            </a:r>
          </a:p>
          <a:p>
            <a:r>
              <a:rPr lang="en-GB" dirty="0"/>
              <a:t>This research has probably been carried out in several different locations by researchers working independently of each other, and it may otherwise not have been brought together</a:t>
            </a:r>
          </a:p>
          <a:p>
            <a:r>
              <a:rPr lang="en-GB" dirty="0"/>
              <a:t>No primary research is carried out in either a literature search or a literature review. Therefore, some of the ethical issues associated with primary research involving patients, service users, their families or other professionals are avoided</a:t>
            </a:r>
          </a:p>
          <a:p>
            <a:r>
              <a:rPr lang="en-GB" dirty="0"/>
              <a:t>It is now considered inappropriate for those without professional training and status, such as students, to interview or use data retrieved directly from such individuals</a:t>
            </a:r>
          </a:p>
        </p:txBody>
      </p:sp>
    </p:spTree>
    <p:extLst>
      <p:ext uri="{BB962C8B-B14F-4D97-AF65-F5344CB8AC3E}">
        <p14:creationId xmlns:p14="http://schemas.microsoft.com/office/powerpoint/2010/main" val="21088438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BADCA-E4ED-43C6-9843-E1CC45C9CD38}"/>
              </a:ext>
            </a:extLst>
          </p:cNvPr>
          <p:cNvSpPr>
            <a:spLocks noGrp="1"/>
          </p:cNvSpPr>
          <p:nvPr>
            <p:ph type="title"/>
          </p:nvPr>
        </p:nvSpPr>
        <p:spPr/>
        <p:style>
          <a:lnRef idx="1">
            <a:schemeClr val="accent3"/>
          </a:lnRef>
          <a:fillRef idx="2">
            <a:schemeClr val="accent3"/>
          </a:fillRef>
          <a:effectRef idx="1">
            <a:schemeClr val="accent3"/>
          </a:effectRef>
          <a:fontRef idx="minor">
            <a:schemeClr val="dk1"/>
          </a:fontRef>
        </p:style>
        <p:txBody>
          <a:bodyPr/>
          <a:lstStyle/>
          <a:p>
            <a:r>
              <a:rPr lang="en-GB" dirty="0"/>
              <a:t>Secondary sources</a:t>
            </a:r>
          </a:p>
        </p:txBody>
      </p:sp>
      <p:sp>
        <p:nvSpPr>
          <p:cNvPr id="3" name="Content Placeholder 2">
            <a:extLst>
              <a:ext uri="{FF2B5EF4-FFF2-40B4-BE49-F238E27FC236}">
                <a16:creationId xmlns:a16="http://schemas.microsoft.com/office/drawing/2014/main" id="{7C9F1724-2D3A-4E8D-857A-72A9284D0EC5}"/>
              </a:ext>
            </a:extLst>
          </p:cNvPr>
          <p:cNvSpPr>
            <a:spLocks noGrp="1"/>
          </p:cNvSpPr>
          <p:nvPr>
            <p:ph sz="half" idx="1"/>
          </p:nvPr>
        </p:nvSpPr>
        <p:spPr/>
        <p:txBody>
          <a:bodyPr>
            <a:normAutofit fontScale="92500" lnSpcReduction="10000"/>
          </a:bodyPr>
          <a:lstStyle/>
          <a:p>
            <a:r>
              <a:rPr lang="en-GB" dirty="0"/>
              <a:t>Textbooks</a:t>
            </a:r>
          </a:p>
          <a:p>
            <a:r>
              <a:rPr lang="en-GB" dirty="0"/>
              <a:t>Specialist books</a:t>
            </a:r>
          </a:p>
          <a:p>
            <a:r>
              <a:rPr lang="en-GB" dirty="0"/>
              <a:t>Journals</a:t>
            </a:r>
          </a:p>
          <a:p>
            <a:r>
              <a:rPr lang="en-GB" dirty="0"/>
              <a:t>Sector magazines</a:t>
            </a:r>
          </a:p>
          <a:p>
            <a:r>
              <a:rPr lang="en-GB" dirty="0"/>
              <a:t>Commissioned reports</a:t>
            </a:r>
          </a:p>
          <a:p>
            <a:r>
              <a:rPr lang="en-GB" dirty="0"/>
              <a:t>Regulator reports</a:t>
            </a:r>
          </a:p>
          <a:p>
            <a:r>
              <a:rPr lang="en-GB" dirty="0"/>
              <a:t>Government organisation websites</a:t>
            </a:r>
          </a:p>
          <a:p>
            <a:pPr marL="0" indent="0">
              <a:buNone/>
            </a:pPr>
            <a:endParaRPr lang="en-GB" dirty="0"/>
          </a:p>
        </p:txBody>
      </p:sp>
      <p:sp>
        <p:nvSpPr>
          <p:cNvPr id="4" name="Content Placeholder 3">
            <a:extLst>
              <a:ext uri="{FF2B5EF4-FFF2-40B4-BE49-F238E27FC236}">
                <a16:creationId xmlns:a16="http://schemas.microsoft.com/office/drawing/2014/main" id="{7E4F151A-88FD-4546-A2BD-578E385EF4E1}"/>
              </a:ext>
            </a:extLst>
          </p:cNvPr>
          <p:cNvSpPr>
            <a:spLocks noGrp="1"/>
          </p:cNvSpPr>
          <p:nvPr>
            <p:ph sz="half" idx="2"/>
          </p:nvPr>
        </p:nvSpPr>
        <p:spPr/>
        <p:txBody>
          <a:bodyPr>
            <a:normAutofit fontScale="92500" lnSpcReduction="10000"/>
          </a:bodyPr>
          <a:lstStyle/>
          <a:p>
            <a:r>
              <a:rPr lang="en-GB" dirty="0"/>
              <a:t>Google Scholar search (</a:t>
            </a:r>
            <a:r>
              <a:rPr lang="en-GB" dirty="0">
                <a:hlinkClick r:id="rId2"/>
              </a:rPr>
              <a:t>https://scholar.google.co.uk/</a:t>
            </a:r>
            <a:r>
              <a:rPr lang="en-GB" dirty="0"/>
              <a:t> )</a:t>
            </a:r>
          </a:p>
          <a:p>
            <a:r>
              <a:rPr lang="en-GB" dirty="0"/>
              <a:t>The internet (via general search engines)</a:t>
            </a:r>
          </a:p>
          <a:p>
            <a:r>
              <a:rPr lang="en-GB" dirty="0"/>
              <a:t>Health and social care organisations, including charities</a:t>
            </a:r>
          </a:p>
          <a:p>
            <a:r>
              <a:rPr lang="en-GB" dirty="0"/>
              <a:t>Leaflets, bulletins, fact sheets</a:t>
            </a:r>
          </a:p>
          <a:p>
            <a:r>
              <a:rPr lang="en-GB" dirty="0"/>
              <a:t>Social media</a:t>
            </a:r>
          </a:p>
          <a:p>
            <a:r>
              <a:rPr lang="en-GB" dirty="0"/>
              <a:t>Images</a:t>
            </a:r>
          </a:p>
        </p:txBody>
      </p:sp>
    </p:spTree>
    <p:extLst>
      <p:ext uri="{BB962C8B-B14F-4D97-AF65-F5344CB8AC3E}">
        <p14:creationId xmlns:p14="http://schemas.microsoft.com/office/powerpoint/2010/main" val="10609557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8B6D6BE-F660-4E3A-8BEC-CA8CF2E3DC69}"/>
              </a:ext>
            </a:extLst>
          </p:cNvPr>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lstStyle/>
          <a:p>
            <a:r>
              <a:rPr lang="en-GB" dirty="0"/>
              <a:t>Literature searches</a:t>
            </a:r>
          </a:p>
        </p:txBody>
      </p:sp>
      <p:sp>
        <p:nvSpPr>
          <p:cNvPr id="6" name="Content Placeholder 5">
            <a:extLst>
              <a:ext uri="{FF2B5EF4-FFF2-40B4-BE49-F238E27FC236}">
                <a16:creationId xmlns:a16="http://schemas.microsoft.com/office/drawing/2014/main" id="{3010B0A0-33DC-4B2D-85F1-5FA5001216A3}"/>
              </a:ext>
            </a:extLst>
          </p:cNvPr>
          <p:cNvSpPr>
            <a:spLocks noGrp="1"/>
          </p:cNvSpPr>
          <p:nvPr>
            <p:ph idx="1"/>
          </p:nvPr>
        </p:nvSpPr>
        <p:spPr/>
        <p:txBody>
          <a:bodyPr>
            <a:normAutofit fontScale="62500" lnSpcReduction="20000"/>
          </a:bodyPr>
          <a:lstStyle/>
          <a:p>
            <a:r>
              <a:rPr lang="en-GB" dirty="0"/>
              <a:t>A literature search is only one method of carrying out research, even if it is likely to be used as part of every piece of research you do</a:t>
            </a:r>
          </a:p>
          <a:p>
            <a:r>
              <a:rPr lang="en-GB" dirty="0"/>
              <a:t> Understanding the advantages and limitations of each research method is essential, to enable you to assess the extent to which the research methods used in the sources you include in your research affect the reliability or validity of the data they generated</a:t>
            </a:r>
          </a:p>
          <a:p>
            <a:r>
              <a:rPr lang="en-GB" dirty="0"/>
              <a:t>A focused form of literature search is usually carried out at the start of any primary research project to establish what is already known about the topic</a:t>
            </a:r>
          </a:p>
          <a:p>
            <a:r>
              <a:rPr lang="en-GB" dirty="0"/>
              <a:t>The findings from this type of literature search help establish the rationale for the primary research being undertaken. These are usually presented in the introduction section of a report of research, although they may also be referred to again in the discussion section</a:t>
            </a:r>
          </a:p>
          <a:p>
            <a:r>
              <a:rPr lang="en-GB" dirty="0"/>
              <a:t>As a preliminary step in conducting primary research, a literature search can help researchers to avoid the problems encountered by others in their methodology, replicate findings to confirm them, or trigger new lines of enquiry</a:t>
            </a:r>
          </a:p>
          <a:p>
            <a:endParaRPr lang="en-GB" dirty="0"/>
          </a:p>
        </p:txBody>
      </p:sp>
    </p:spTree>
    <p:extLst>
      <p:ext uri="{BB962C8B-B14F-4D97-AF65-F5344CB8AC3E}">
        <p14:creationId xmlns:p14="http://schemas.microsoft.com/office/powerpoint/2010/main" val="3983068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AA65E-7B3A-43CA-974E-E7225DF81AFE}"/>
              </a:ext>
            </a:extLst>
          </p:cNvPr>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lstStyle/>
          <a:p>
            <a:r>
              <a:rPr lang="en-GB" dirty="0"/>
              <a:t>Literature searches</a:t>
            </a:r>
          </a:p>
        </p:txBody>
      </p:sp>
      <p:sp>
        <p:nvSpPr>
          <p:cNvPr id="3" name="Content Placeholder 2">
            <a:extLst>
              <a:ext uri="{FF2B5EF4-FFF2-40B4-BE49-F238E27FC236}">
                <a16:creationId xmlns:a16="http://schemas.microsoft.com/office/drawing/2014/main" id="{98259D97-98A0-4B27-AFED-02DC824B1811}"/>
              </a:ext>
            </a:extLst>
          </p:cNvPr>
          <p:cNvSpPr>
            <a:spLocks noGrp="1"/>
          </p:cNvSpPr>
          <p:nvPr>
            <p:ph idx="1"/>
          </p:nvPr>
        </p:nvSpPr>
        <p:spPr/>
        <p:txBody>
          <a:bodyPr>
            <a:normAutofit fontScale="55000" lnSpcReduction="20000"/>
          </a:bodyPr>
          <a:lstStyle/>
          <a:p>
            <a:r>
              <a:rPr lang="en-GB" dirty="0"/>
              <a:t>For the literature search that you must carry out for this unit, the choice of issue will be limited. Additionally, you will only have a short time in which to complete it, so you will also be limited in the number of sources that you can access and analyse in the time available</a:t>
            </a:r>
          </a:p>
          <a:p>
            <a:r>
              <a:rPr lang="en-GB" dirty="0"/>
              <a:t>However, the skills you develop in this unit should increase your ability to: </a:t>
            </a:r>
          </a:p>
          <a:p>
            <a:pPr lvl="1"/>
            <a:r>
              <a:rPr lang="en-GB" dirty="0"/>
              <a:t>find secondary sources relevant to a particular issue </a:t>
            </a:r>
          </a:p>
          <a:p>
            <a:pPr lvl="1"/>
            <a:r>
              <a:rPr lang="en-GB" dirty="0"/>
              <a:t>manage your literature search through keeping records appropriately, so that your sources can be accessed reliably and repeatedly, as required, and fully acknowledged formally </a:t>
            </a:r>
          </a:p>
          <a:p>
            <a:pPr lvl="1"/>
            <a:r>
              <a:rPr lang="en-GB" dirty="0"/>
              <a:t>analyse and evaluate the data within each source in relation to your issue, using identified lines of enquiry </a:t>
            </a:r>
          </a:p>
          <a:p>
            <a:pPr lvl="1"/>
            <a:r>
              <a:rPr lang="en-GB" dirty="0"/>
              <a:t>synthesise new thinking about the issue, using evidence from your sources based on your lines of enquiry </a:t>
            </a:r>
          </a:p>
          <a:p>
            <a:pPr lvl="1"/>
            <a:r>
              <a:rPr lang="en-GB" dirty="0"/>
              <a:t>draw conclusions relevant to your lines of enquiry regarding the issue, which you justify from your analysis of the evidence selected from your sources </a:t>
            </a:r>
          </a:p>
          <a:p>
            <a:pPr lvl="1"/>
            <a:r>
              <a:rPr lang="en-GB" dirty="0"/>
              <a:t>outline ways, based on your conclusions, in which the knowledge and understanding acquired from your own literature search could benefit health and social care, particularly in relation to one of more of the four main purposes of research</a:t>
            </a:r>
          </a:p>
        </p:txBody>
      </p:sp>
    </p:spTree>
    <p:extLst>
      <p:ext uri="{BB962C8B-B14F-4D97-AF65-F5344CB8AC3E}">
        <p14:creationId xmlns:p14="http://schemas.microsoft.com/office/powerpoint/2010/main" val="18977474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0BE4D-7977-4FAF-9603-0026E5561124}"/>
              </a:ext>
            </a:extLst>
          </p:cNvPr>
          <p:cNvSpPr>
            <a:spLocks noGrp="1"/>
          </p:cNvSpPr>
          <p:nvPr>
            <p:ph type="title"/>
          </p:nvPr>
        </p:nvSpPr>
        <p:spPr/>
        <p:style>
          <a:lnRef idx="1">
            <a:schemeClr val="accent5"/>
          </a:lnRef>
          <a:fillRef idx="2">
            <a:schemeClr val="accent5"/>
          </a:fillRef>
          <a:effectRef idx="1">
            <a:schemeClr val="accent5"/>
          </a:effectRef>
          <a:fontRef idx="minor">
            <a:schemeClr val="dk1"/>
          </a:fontRef>
        </p:style>
        <p:txBody>
          <a:bodyPr/>
          <a:lstStyle/>
          <a:p>
            <a:r>
              <a:rPr lang="en-GB" dirty="0"/>
              <a:t>Key terms</a:t>
            </a:r>
          </a:p>
        </p:txBody>
      </p:sp>
      <p:sp>
        <p:nvSpPr>
          <p:cNvPr id="3" name="Content Placeholder 2">
            <a:extLst>
              <a:ext uri="{FF2B5EF4-FFF2-40B4-BE49-F238E27FC236}">
                <a16:creationId xmlns:a16="http://schemas.microsoft.com/office/drawing/2014/main" id="{7FA5470F-25DC-4203-8FF5-E95191F7FE54}"/>
              </a:ext>
            </a:extLst>
          </p:cNvPr>
          <p:cNvSpPr>
            <a:spLocks noGrp="1"/>
          </p:cNvSpPr>
          <p:nvPr>
            <p:ph idx="1"/>
          </p:nvPr>
        </p:nvSpPr>
        <p:spPr/>
        <p:txBody>
          <a:bodyPr/>
          <a:lstStyle/>
          <a:p>
            <a:pPr marL="0" indent="0">
              <a:buNone/>
            </a:pPr>
            <a:r>
              <a:rPr lang="en-GB" b="1" i="1" dirty="0"/>
              <a:t>Literature search </a:t>
            </a:r>
            <a:r>
              <a:rPr lang="en-GB" dirty="0"/>
              <a:t>– a process involving a planned, thorough and systematic exploration of a range of published material in order to gain a broader understanding of an issue</a:t>
            </a:r>
          </a:p>
          <a:p>
            <a:pPr marL="0" indent="0">
              <a:buNone/>
            </a:pPr>
            <a:r>
              <a:rPr lang="en-GB" b="1" i="1" dirty="0"/>
              <a:t>Key words </a:t>
            </a:r>
            <a:r>
              <a:rPr lang="en-GB" dirty="0"/>
              <a:t>– a single word, or a short string of words (a phrase) that indicate the content of a piece of text, for example ‘health and social care’</a:t>
            </a:r>
          </a:p>
        </p:txBody>
      </p:sp>
    </p:spTree>
    <p:extLst>
      <p:ext uri="{BB962C8B-B14F-4D97-AF65-F5344CB8AC3E}">
        <p14:creationId xmlns:p14="http://schemas.microsoft.com/office/powerpoint/2010/main" val="24147217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9B75A-292B-4B78-91DF-A0E4523F3352}"/>
              </a:ext>
            </a:extLst>
          </p:cNvPr>
          <p:cNvSpPr>
            <a:spLocks noGrp="1"/>
          </p:cNvSpPr>
          <p:nvPr>
            <p:ph type="title"/>
          </p:nvPr>
        </p:nvSpPr>
        <p:spPr/>
        <p:style>
          <a:lnRef idx="1">
            <a:schemeClr val="accent6"/>
          </a:lnRef>
          <a:fillRef idx="2">
            <a:schemeClr val="accent6"/>
          </a:fillRef>
          <a:effectRef idx="1">
            <a:schemeClr val="accent6"/>
          </a:effectRef>
          <a:fontRef idx="minor">
            <a:schemeClr val="dk1"/>
          </a:fontRef>
        </p:style>
        <p:txBody>
          <a:bodyPr/>
          <a:lstStyle/>
          <a:p>
            <a:r>
              <a:rPr lang="en-GB" dirty="0"/>
              <a:t>Step-by-step, stages of a literature search</a:t>
            </a:r>
          </a:p>
        </p:txBody>
      </p:sp>
      <p:sp>
        <p:nvSpPr>
          <p:cNvPr id="3" name="Content Placeholder 2">
            <a:extLst>
              <a:ext uri="{FF2B5EF4-FFF2-40B4-BE49-F238E27FC236}">
                <a16:creationId xmlns:a16="http://schemas.microsoft.com/office/drawing/2014/main" id="{987B68A5-150F-4924-A23D-E02D85C67FBA}"/>
              </a:ext>
            </a:extLst>
          </p:cNvPr>
          <p:cNvSpPr>
            <a:spLocks noGrp="1"/>
          </p:cNvSpPr>
          <p:nvPr>
            <p:ph idx="1"/>
          </p:nvPr>
        </p:nvSpPr>
        <p:spPr/>
        <p:txBody>
          <a:bodyPr>
            <a:normAutofit fontScale="55000" lnSpcReduction="20000"/>
          </a:bodyPr>
          <a:lstStyle/>
          <a:p>
            <a:pPr marL="514350" indent="-514350">
              <a:buFont typeface="+mj-lt"/>
              <a:buAutoNum type="arabicPeriod"/>
            </a:pPr>
            <a:r>
              <a:rPr lang="en-GB" dirty="0"/>
              <a:t>Draw up a plan for the search, with timescales</a:t>
            </a:r>
          </a:p>
          <a:p>
            <a:pPr marL="514350" indent="-514350">
              <a:buFont typeface="+mj-lt"/>
              <a:buAutoNum type="arabicPeriod"/>
            </a:pPr>
            <a:r>
              <a:rPr lang="en-GB" dirty="0"/>
              <a:t>Analyse the article that triggered your search thoroughly, to ensure you understand it fully</a:t>
            </a:r>
          </a:p>
          <a:p>
            <a:pPr marL="514350" indent="-514350">
              <a:buFont typeface="+mj-lt"/>
              <a:buAutoNum type="arabicPeriod"/>
            </a:pPr>
            <a:r>
              <a:rPr lang="en-GB" dirty="0"/>
              <a:t>Identify possible lines of enquiry for your literature search that will extend the research presented in the article</a:t>
            </a:r>
          </a:p>
          <a:p>
            <a:pPr marL="514350" indent="-514350">
              <a:buFont typeface="+mj-lt"/>
              <a:buAutoNum type="arabicPeriod"/>
            </a:pPr>
            <a:r>
              <a:rPr lang="en-GB" dirty="0"/>
              <a:t>Select two to three initial lines of enquiry, to establish an overall aim for your search</a:t>
            </a:r>
          </a:p>
          <a:p>
            <a:pPr marL="514350" indent="-514350">
              <a:buFont typeface="+mj-lt"/>
              <a:buAutoNum type="arabicPeriod"/>
            </a:pPr>
            <a:r>
              <a:rPr lang="en-GB" dirty="0"/>
              <a:t>Search, using key words, for secondary sources, and select those that seem most relevant to your lines of enquiry</a:t>
            </a:r>
          </a:p>
          <a:p>
            <a:pPr marL="514350" indent="-514350">
              <a:buFont typeface="+mj-lt"/>
              <a:buAutoNum type="arabicPeriod"/>
            </a:pPr>
            <a:r>
              <a:rPr lang="en-GB" dirty="0"/>
              <a:t>Analyse each source individually, evaluating the reliability and validity of the date presented in each to develop your own lines of reasoning in relation to your search</a:t>
            </a:r>
          </a:p>
          <a:p>
            <a:pPr marL="514350" indent="-514350">
              <a:buFont typeface="+mj-lt"/>
              <a:buAutoNum type="arabicPeriod"/>
            </a:pPr>
            <a:r>
              <a:rPr lang="en-GB" dirty="0"/>
              <a:t>Synthesise new arguments, developed from your lines of reasoning based on evidence from several of the sources (you must use at least two sources)</a:t>
            </a:r>
          </a:p>
          <a:p>
            <a:pPr marL="514350" indent="-514350">
              <a:buFont typeface="+mj-lt"/>
              <a:buAutoNum type="arabicPeriod"/>
            </a:pPr>
            <a:r>
              <a:rPr lang="en-GB" dirty="0"/>
              <a:t>Evaluate your arguments in the context of the reliability the data in the sources you use, taking into account any limitations your own methodology used to conduct your literature search</a:t>
            </a:r>
          </a:p>
          <a:p>
            <a:pPr marL="514350" indent="-514350">
              <a:buFont typeface="+mj-lt"/>
              <a:buAutoNum type="arabicPeriod"/>
            </a:pPr>
            <a:r>
              <a:rPr lang="en-GB" dirty="0"/>
              <a:t>Draw conclusions from the arguments you present</a:t>
            </a:r>
          </a:p>
          <a:p>
            <a:pPr marL="514350" indent="-514350">
              <a:buFont typeface="+mj-lt"/>
              <a:buAutoNum type="arabicPeriod"/>
            </a:pPr>
            <a:r>
              <a:rPr lang="en-GB" dirty="0"/>
              <a:t>Make recommendations for further research</a:t>
            </a:r>
          </a:p>
          <a:p>
            <a:pPr marL="514350" indent="-514350">
              <a:buFont typeface="+mj-lt"/>
              <a:buAutoNum type="arabicPeriod"/>
            </a:pPr>
            <a:endParaRPr lang="en-GB" dirty="0"/>
          </a:p>
          <a:p>
            <a:endParaRPr lang="en-GB" dirty="0"/>
          </a:p>
        </p:txBody>
      </p:sp>
    </p:spTree>
    <p:extLst>
      <p:ext uri="{BB962C8B-B14F-4D97-AF65-F5344CB8AC3E}">
        <p14:creationId xmlns:p14="http://schemas.microsoft.com/office/powerpoint/2010/main" val="36472378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B61AF-93C9-4FF1-9CAE-D6F6B7EFC933}"/>
              </a:ext>
            </a:extLst>
          </p:cNvPr>
          <p:cNvSpPr>
            <a:spLocks noGrp="1"/>
          </p:cNvSpPr>
          <p:nvPr>
            <p:ph type="title"/>
          </p:nvPr>
        </p:nvSpPr>
        <p:spPr/>
        <p:style>
          <a:lnRef idx="1">
            <a:schemeClr val="dk1"/>
          </a:lnRef>
          <a:fillRef idx="2">
            <a:schemeClr val="dk1"/>
          </a:fillRef>
          <a:effectRef idx="1">
            <a:schemeClr val="dk1"/>
          </a:effectRef>
          <a:fontRef idx="minor">
            <a:schemeClr val="dk1"/>
          </a:fontRef>
        </p:style>
        <p:txBody>
          <a:bodyPr/>
          <a:lstStyle/>
          <a:p>
            <a:r>
              <a:rPr lang="en-GB" dirty="0"/>
              <a:t>Questions to ask yourself</a:t>
            </a:r>
          </a:p>
        </p:txBody>
      </p:sp>
      <p:sp>
        <p:nvSpPr>
          <p:cNvPr id="3" name="Content Placeholder 2">
            <a:extLst>
              <a:ext uri="{FF2B5EF4-FFF2-40B4-BE49-F238E27FC236}">
                <a16:creationId xmlns:a16="http://schemas.microsoft.com/office/drawing/2014/main" id="{3E9452FE-01B8-448C-A58B-375B517EBB2A}"/>
              </a:ext>
            </a:extLst>
          </p:cNvPr>
          <p:cNvSpPr>
            <a:spLocks noGrp="1"/>
          </p:cNvSpPr>
          <p:nvPr>
            <p:ph idx="1"/>
          </p:nvPr>
        </p:nvSpPr>
        <p:spPr/>
        <p:txBody>
          <a:bodyPr>
            <a:normAutofit lnSpcReduction="10000"/>
          </a:bodyPr>
          <a:lstStyle/>
          <a:p>
            <a:endParaRPr lang="en-GB" dirty="0"/>
          </a:p>
          <a:p>
            <a:r>
              <a:rPr lang="en-GB" dirty="0"/>
              <a:t>What was the process you undertook in your literature search? What did you do and in what sequence? </a:t>
            </a:r>
          </a:p>
          <a:p>
            <a:pPr marL="0" indent="0">
              <a:buNone/>
            </a:pPr>
            <a:endParaRPr lang="en-GB" dirty="0"/>
          </a:p>
          <a:p>
            <a:r>
              <a:rPr lang="en-GB" dirty="0"/>
              <a:t>What was your thinking in selecting and developing your lines of enquiry? How did you use the sources you accessed as evidence to support, or counter argue, these lines of enquiry?</a:t>
            </a:r>
          </a:p>
        </p:txBody>
      </p:sp>
    </p:spTree>
    <p:extLst>
      <p:ext uri="{BB962C8B-B14F-4D97-AF65-F5344CB8AC3E}">
        <p14:creationId xmlns:p14="http://schemas.microsoft.com/office/powerpoint/2010/main" val="38134016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DE365-2E47-4AA8-991D-A1B0A022C192}"/>
              </a:ext>
            </a:extLst>
          </p:cNvPr>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lstStyle/>
          <a:p>
            <a:r>
              <a:rPr lang="en-GB" dirty="0"/>
              <a:t>Task </a:t>
            </a:r>
          </a:p>
        </p:txBody>
      </p:sp>
      <p:sp>
        <p:nvSpPr>
          <p:cNvPr id="3" name="Content Placeholder 2">
            <a:extLst>
              <a:ext uri="{FF2B5EF4-FFF2-40B4-BE49-F238E27FC236}">
                <a16:creationId xmlns:a16="http://schemas.microsoft.com/office/drawing/2014/main" id="{4C864637-B7FC-47E5-96D0-5DF20143809B}"/>
              </a:ext>
            </a:extLst>
          </p:cNvPr>
          <p:cNvSpPr>
            <a:spLocks noGrp="1"/>
          </p:cNvSpPr>
          <p:nvPr>
            <p:ph idx="1"/>
          </p:nvPr>
        </p:nvSpPr>
        <p:spPr/>
        <p:txBody>
          <a:bodyPr/>
          <a:lstStyle/>
          <a:p>
            <a:r>
              <a:rPr lang="en-GB" dirty="0"/>
              <a:t>Review this section to identify key features of a secondary source to be mindful of when carrying out research</a:t>
            </a:r>
          </a:p>
          <a:p>
            <a:r>
              <a:rPr lang="en-GB" dirty="0"/>
              <a:t>Write a paragraph evaluating advantages and limitations of a secondary source that you have found useful on your course</a:t>
            </a:r>
          </a:p>
        </p:txBody>
      </p:sp>
    </p:spTree>
    <p:extLst>
      <p:ext uri="{BB962C8B-B14F-4D97-AF65-F5344CB8AC3E}">
        <p14:creationId xmlns:p14="http://schemas.microsoft.com/office/powerpoint/2010/main" val="36515427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2CE93-C940-4E65-B2EF-E06742F8DBD8}"/>
              </a:ext>
            </a:extLst>
          </p:cNvPr>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lstStyle/>
          <a:p>
            <a:r>
              <a:rPr lang="en-GB" dirty="0"/>
              <a:t>Identifying source material</a:t>
            </a:r>
          </a:p>
        </p:txBody>
      </p:sp>
      <p:sp>
        <p:nvSpPr>
          <p:cNvPr id="3" name="Content Placeholder 2">
            <a:extLst>
              <a:ext uri="{FF2B5EF4-FFF2-40B4-BE49-F238E27FC236}">
                <a16:creationId xmlns:a16="http://schemas.microsoft.com/office/drawing/2014/main" id="{9A999753-4BB1-464B-A5CB-D43EA7679B05}"/>
              </a:ext>
            </a:extLst>
          </p:cNvPr>
          <p:cNvSpPr>
            <a:spLocks noGrp="1"/>
          </p:cNvSpPr>
          <p:nvPr>
            <p:ph idx="1"/>
          </p:nvPr>
        </p:nvSpPr>
        <p:spPr/>
        <p:txBody>
          <a:bodyPr>
            <a:normAutofit fontScale="62500" lnSpcReduction="20000"/>
          </a:bodyPr>
          <a:lstStyle/>
          <a:p>
            <a:r>
              <a:rPr lang="en-GB" dirty="0"/>
              <a:t>A literature search is a planned activity</a:t>
            </a:r>
          </a:p>
          <a:p>
            <a:r>
              <a:rPr lang="en-GB" dirty="0"/>
              <a:t>Finding relevant source material relating to the topic or issue you are researching is an early step in the search process</a:t>
            </a:r>
          </a:p>
          <a:p>
            <a:r>
              <a:rPr lang="en-GB" dirty="0"/>
              <a:t>However, you should be aware that you may need to find additional sources later in your literature search. This may be to find further specific evidence to support the arguments you develop based on the data from the sources you examined at the start of your search and to strengthen the validity of the conclusions you draw from the research</a:t>
            </a:r>
          </a:p>
          <a:p>
            <a:r>
              <a:rPr lang="en-GB" dirty="0"/>
              <a:t>An important starting point for any literature search is to identify a few key words that are specific to the subject you are researching. Key words will help you identify potential sources that may be relevant. However, given the large number of sources published relating to health and social care, you will almost certainly need to search using phrases or search filters, to narrow down the number of sources to a manageable number. Ideally, you will want to narrow down your initial search to perhaps 10–15 sources</a:t>
            </a:r>
          </a:p>
          <a:p>
            <a:endParaRPr lang="en-GB" dirty="0"/>
          </a:p>
        </p:txBody>
      </p:sp>
    </p:spTree>
    <p:extLst>
      <p:ext uri="{BB962C8B-B14F-4D97-AF65-F5344CB8AC3E}">
        <p14:creationId xmlns:p14="http://schemas.microsoft.com/office/powerpoint/2010/main" val="2061407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0E96E-501F-43CA-90D6-8FF65BF44FA7}"/>
              </a:ext>
            </a:extLst>
          </p:cNvPr>
          <p:cNvSpPr>
            <a:spLocks noGrp="1"/>
          </p:cNvSpPr>
          <p:nvPr>
            <p:ph type="title"/>
          </p:nvPr>
        </p:nvSpPr>
        <p:spPr/>
        <p:style>
          <a:lnRef idx="1">
            <a:schemeClr val="accent3"/>
          </a:lnRef>
          <a:fillRef idx="2">
            <a:schemeClr val="accent3"/>
          </a:fillRef>
          <a:effectRef idx="1">
            <a:schemeClr val="accent3"/>
          </a:effectRef>
          <a:fontRef idx="minor">
            <a:schemeClr val="dk1"/>
          </a:fontRef>
        </p:style>
        <p:txBody>
          <a:bodyPr/>
          <a:lstStyle/>
          <a:p>
            <a:r>
              <a:rPr lang="en-GB" dirty="0"/>
              <a:t>Key terms</a:t>
            </a:r>
          </a:p>
        </p:txBody>
      </p:sp>
      <p:sp>
        <p:nvSpPr>
          <p:cNvPr id="3" name="Content Placeholder 2">
            <a:extLst>
              <a:ext uri="{FF2B5EF4-FFF2-40B4-BE49-F238E27FC236}">
                <a16:creationId xmlns:a16="http://schemas.microsoft.com/office/drawing/2014/main" id="{1208AABE-E535-4AED-B6F6-8D9A7E4534BB}"/>
              </a:ext>
            </a:extLst>
          </p:cNvPr>
          <p:cNvSpPr>
            <a:spLocks noGrp="1"/>
          </p:cNvSpPr>
          <p:nvPr>
            <p:ph idx="1"/>
          </p:nvPr>
        </p:nvSpPr>
        <p:spPr/>
        <p:txBody>
          <a:bodyPr/>
          <a:lstStyle/>
          <a:p>
            <a:pPr marL="0" indent="0">
              <a:buNone/>
            </a:pPr>
            <a:r>
              <a:rPr lang="en-GB" b="1" i="1" dirty="0"/>
              <a:t>Key words </a:t>
            </a:r>
            <a:r>
              <a:rPr lang="en-GB" dirty="0"/>
              <a:t>– a single word, or a short string of words (a phrase) that indicate the content of a piece of text, for example ‘health and social care’ </a:t>
            </a:r>
          </a:p>
        </p:txBody>
      </p:sp>
    </p:spTree>
    <p:extLst>
      <p:ext uri="{BB962C8B-B14F-4D97-AF65-F5344CB8AC3E}">
        <p14:creationId xmlns:p14="http://schemas.microsoft.com/office/powerpoint/2010/main" val="15430260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77FFF-C1E4-4151-A464-692451A8B908}"/>
              </a:ext>
            </a:extLst>
          </p:cNvPr>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normAutofit fontScale="90000"/>
          </a:bodyPr>
          <a:lstStyle/>
          <a:p>
            <a:r>
              <a:rPr lang="en-GB" dirty="0"/>
              <a:t>Possible lines of enquiry relating to mental health (MH) in children and young people (CYP)</a:t>
            </a:r>
          </a:p>
        </p:txBody>
      </p:sp>
      <p:sp>
        <p:nvSpPr>
          <p:cNvPr id="3" name="Content Placeholder 2">
            <a:extLst>
              <a:ext uri="{FF2B5EF4-FFF2-40B4-BE49-F238E27FC236}">
                <a16:creationId xmlns:a16="http://schemas.microsoft.com/office/drawing/2014/main" id="{298DE797-4783-43EC-8BA0-A608E6F0A475}"/>
              </a:ext>
            </a:extLst>
          </p:cNvPr>
          <p:cNvSpPr>
            <a:spLocks noGrp="1"/>
          </p:cNvSpPr>
          <p:nvPr>
            <p:ph idx="1"/>
          </p:nvPr>
        </p:nvSpPr>
        <p:spPr/>
        <p:txBody>
          <a:bodyPr>
            <a:normAutofit fontScale="77500" lnSpcReduction="20000"/>
          </a:bodyPr>
          <a:lstStyle/>
          <a:p>
            <a:pPr>
              <a:buFont typeface="Wingdings" panose="05000000000000000000" pitchFamily="2" charset="2"/>
              <a:buChar char="Ø"/>
            </a:pPr>
            <a:r>
              <a:rPr lang="en-GB" dirty="0"/>
              <a:t>Types of service and their location for CYP with MH conditions</a:t>
            </a:r>
          </a:p>
          <a:p>
            <a:pPr>
              <a:buFont typeface="Wingdings" panose="05000000000000000000" pitchFamily="2" charset="2"/>
              <a:buChar char="Ø"/>
            </a:pPr>
            <a:r>
              <a:rPr lang="en-GB" dirty="0"/>
              <a:t>Long-term consequences for general health</a:t>
            </a:r>
          </a:p>
          <a:p>
            <a:pPr>
              <a:buFont typeface="Wingdings" panose="05000000000000000000" pitchFamily="2" charset="2"/>
              <a:buChar char="Ø"/>
            </a:pPr>
            <a:r>
              <a:rPr lang="en-GB" dirty="0"/>
              <a:t>Statistics on MH in CYP</a:t>
            </a:r>
          </a:p>
          <a:p>
            <a:pPr>
              <a:buFont typeface="Wingdings" panose="05000000000000000000" pitchFamily="2" charset="2"/>
              <a:buChar char="Ø"/>
            </a:pPr>
            <a:r>
              <a:rPr lang="en-GB" dirty="0"/>
              <a:t>Support for families of CYP with MH issues</a:t>
            </a:r>
          </a:p>
          <a:p>
            <a:pPr>
              <a:buFont typeface="Wingdings" panose="05000000000000000000" pitchFamily="2" charset="2"/>
              <a:buChar char="Ø"/>
            </a:pPr>
            <a:r>
              <a:rPr lang="en-GB" dirty="0"/>
              <a:t>Effectiveness of treatments for CYP with MH conditions</a:t>
            </a:r>
          </a:p>
          <a:p>
            <a:pPr>
              <a:buFont typeface="Wingdings" panose="05000000000000000000" pitchFamily="2" charset="2"/>
              <a:buChar char="Ø"/>
            </a:pPr>
            <a:r>
              <a:rPr lang="en-GB" dirty="0"/>
              <a:t>Reducing risk of CYP developing MH conditions</a:t>
            </a:r>
          </a:p>
          <a:p>
            <a:pPr>
              <a:buFont typeface="Wingdings" panose="05000000000000000000" pitchFamily="2" charset="2"/>
              <a:buChar char="Ø"/>
            </a:pPr>
            <a:r>
              <a:rPr lang="en-GB" dirty="0"/>
              <a:t>Professional/patient relationships</a:t>
            </a:r>
          </a:p>
          <a:p>
            <a:pPr>
              <a:buFont typeface="Wingdings" panose="05000000000000000000" pitchFamily="2" charset="2"/>
              <a:buChar char="Ø"/>
            </a:pPr>
            <a:r>
              <a:rPr lang="en-GB" dirty="0"/>
              <a:t>Comparing MH data regarding CYP with that of adults</a:t>
            </a:r>
          </a:p>
          <a:p>
            <a:pPr>
              <a:buFont typeface="Wingdings" panose="05000000000000000000" pitchFamily="2" charset="2"/>
              <a:buChar char="Ø"/>
            </a:pPr>
            <a:r>
              <a:rPr lang="en-GB" dirty="0"/>
              <a:t>Investigation of specific MH conditions e.g. eating disorders, depression, anxiety</a:t>
            </a:r>
          </a:p>
        </p:txBody>
      </p:sp>
    </p:spTree>
    <p:extLst>
      <p:ext uri="{BB962C8B-B14F-4D97-AF65-F5344CB8AC3E}">
        <p14:creationId xmlns:p14="http://schemas.microsoft.com/office/powerpoint/2010/main" val="39722447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28DB9-B347-4F14-B5AD-9DBC3FEFE522}"/>
              </a:ext>
            </a:extLst>
          </p:cNvPr>
          <p:cNvSpPr>
            <a:spLocks noGrp="1"/>
          </p:cNvSpPr>
          <p:nvPr>
            <p:ph type="title"/>
          </p:nvPr>
        </p:nvSpPr>
        <p:spPr/>
        <p:style>
          <a:lnRef idx="1">
            <a:schemeClr val="accent5"/>
          </a:lnRef>
          <a:fillRef idx="2">
            <a:schemeClr val="accent5"/>
          </a:fillRef>
          <a:effectRef idx="1">
            <a:schemeClr val="accent5"/>
          </a:effectRef>
          <a:fontRef idx="minor">
            <a:schemeClr val="dk1"/>
          </a:fontRef>
        </p:style>
        <p:txBody>
          <a:bodyPr/>
          <a:lstStyle/>
          <a:p>
            <a:r>
              <a:rPr lang="en-GB" dirty="0"/>
              <a:t>Research</a:t>
            </a:r>
          </a:p>
        </p:txBody>
      </p:sp>
      <p:sp>
        <p:nvSpPr>
          <p:cNvPr id="3" name="Content Placeholder 2">
            <a:extLst>
              <a:ext uri="{FF2B5EF4-FFF2-40B4-BE49-F238E27FC236}">
                <a16:creationId xmlns:a16="http://schemas.microsoft.com/office/drawing/2014/main" id="{DD3752A7-5C0F-447A-B934-E87C54484541}"/>
              </a:ext>
            </a:extLst>
          </p:cNvPr>
          <p:cNvSpPr>
            <a:spLocks noGrp="1"/>
          </p:cNvSpPr>
          <p:nvPr>
            <p:ph idx="1"/>
          </p:nvPr>
        </p:nvSpPr>
        <p:spPr/>
        <p:txBody>
          <a:bodyPr/>
          <a:lstStyle/>
          <a:p>
            <a:endParaRPr lang="en-GB" dirty="0"/>
          </a:p>
          <a:p>
            <a:r>
              <a:rPr lang="en-GB" dirty="0"/>
              <a:t>Research one of the lines of enquiry suggested from the previous slide, experimenting with suitable key words to help you narrow down your search</a:t>
            </a:r>
          </a:p>
          <a:p>
            <a:pPr marL="0" indent="0">
              <a:buNone/>
            </a:pPr>
            <a:endParaRPr lang="en-GB" dirty="0"/>
          </a:p>
          <a:p>
            <a:r>
              <a:rPr lang="en-GB" dirty="0"/>
              <a:t>Identify two sources to explore in more detail</a:t>
            </a:r>
          </a:p>
        </p:txBody>
      </p:sp>
    </p:spTree>
    <p:extLst>
      <p:ext uri="{BB962C8B-B14F-4D97-AF65-F5344CB8AC3E}">
        <p14:creationId xmlns:p14="http://schemas.microsoft.com/office/powerpoint/2010/main" val="41744749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18F6E-F0AF-4189-BCB2-98BC783291A1}"/>
              </a:ext>
            </a:extLst>
          </p:cNvPr>
          <p:cNvSpPr>
            <a:spLocks noGrp="1"/>
          </p:cNvSpPr>
          <p:nvPr>
            <p:ph type="title"/>
          </p:nvPr>
        </p:nvSpPr>
        <p:spPr/>
        <p:style>
          <a:lnRef idx="1">
            <a:schemeClr val="accent6"/>
          </a:lnRef>
          <a:fillRef idx="2">
            <a:schemeClr val="accent6"/>
          </a:fillRef>
          <a:effectRef idx="1">
            <a:schemeClr val="accent6"/>
          </a:effectRef>
          <a:fontRef idx="minor">
            <a:schemeClr val="dk1"/>
          </a:fontRef>
        </p:style>
        <p:txBody>
          <a:bodyPr/>
          <a:lstStyle/>
          <a:p>
            <a:r>
              <a:rPr lang="en-GB" dirty="0"/>
              <a:t>Analysing source material</a:t>
            </a:r>
          </a:p>
        </p:txBody>
      </p:sp>
      <p:sp>
        <p:nvSpPr>
          <p:cNvPr id="3" name="Content Placeholder 2">
            <a:extLst>
              <a:ext uri="{FF2B5EF4-FFF2-40B4-BE49-F238E27FC236}">
                <a16:creationId xmlns:a16="http://schemas.microsoft.com/office/drawing/2014/main" id="{54D2D881-7F39-41F0-B494-4B139B2ADD6E}"/>
              </a:ext>
            </a:extLst>
          </p:cNvPr>
          <p:cNvSpPr>
            <a:spLocks noGrp="1"/>
          </p:cNvSpPr>
          <p:nvPr>
            <p:ph idx="1"/>
          </p:nvPr>
        </p:nvSpPr>
        <p:spPr/>
        <p:txBody>
          <a:bodyPr>
            <a:normAutofit fontScale="70000" lnSpcReduction="20000"/>
          </a:bodyPr>
          <a:lstStyle/>
          <a:p>
            <a:r>
              <a:rPr lang="en-GB" dirty="0"/>
              <a:t>A researcher is likely to select a source because its subject matter or content seems relevant to their research issue</a:t>
            </a:r>
          </a:p>
          <a:p>
            <a:r>
              <a:rPr lang="en-GB" dirty="0"/>
              <a:t>However, an essential aspect of a literature search is that the researcher takes into account any information available about the source of the accessed literature</a:t>
            </a:r>
          </a:p>
          <a:p>
            <a:r>
              <a:rPr lang="en-GB" b="1" dirty="0"/>
              <a:t>Information gathered from a source that indicates who has written it and whether the authors are likely to have been guided by core principles of integrity, honesty, professionalism and objectivity, has greater worth than information gained from a source that you know nothing about. You may have no means of verifying that the information from such a source is truthful, free from bias, is accurate or has errors, is reliable or has not caused individuals to be harmed or exploited</a:t>
            </a:r>
          </a:p>
        </p:txBody>
      </p:sp>
    </p:spTree>
    <p:extLst>
      <p:ext uri="{BB962C8B-B14F-4D97-AF65-F5344CB8AC3E}">
        <p14:creationId xmlns:p14="http://schemas.microsoft.com/office/powerpoint/2010/main" val="40233066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57501-3DAA-433F-B9B9-38DABAEF1848}"/>
              </a:ext>
            </a:extLst>
          </p:cNvPr>
          <p:cNvSpPr>
            <a:spLocks noGrp="1"/>
          </p:cNvSpPr>
          <p:nvPr>
            <p:ph type="title"/>
          </p:nvPr>
        </p:nvSpPr>
        <p:spPr/>
        <p:style>
          <a:lnRef idx="1">
            <a:schemeClr val="dk1"/>
          </a:lnRef>
          <a:fillRef idx="2">
            <a:schemeClr val="dk1"/>
          </a:fillRef>
          <a:effectRef idx="1">
            <a:schemeClr val="dk1"/>
          </a:effectRef>
          <a:fontRef idx="minor">
            <a:schemeClr val="dk1"/>
          </a:fontRef>
        </p:style>
        <p:txBody>
          <a:bodyPr/>
          <a:lstStyle/>
          <a:p>
            <a:r>
              <a:rPr lang="en-GB" dirty="0"/>
              <a:t>Evaluating source material</a:t>
            </a:r>
          </a:p>
        </p:txBody>
      </p:sp>
      <p:sp>
        <p:nvSpPr>
          <p:cNvPr id="3" name="Content Placeholder 2">
            <a:extLst>
              <a:ext uri="{FF2B5EF4-FFF2-40B4-BE49-F238E27FC236}">
                <a16:creationId xmlns:a16="http://schemas.microsoft.com/office/drawing/2014/main" id="{29358439-24C5-4A0A-9A53-DD59B1A46FBE}"/>
              </a:ext>
            </a:extLst>
          </p:cNvPr>
          <p:cNvSpPr>
            <a:spLocks noGrp="1"/>
          </p:cNvSpPr>
          <p:nvPr>
            <p:ph idx="1"/>
          </p:nvPr>
        </p:nvSpPr>
        <p:spPr/>
        <p:txBody>
          <a:bodyPr>
            <a:normAutofit fontScale="47500" lnSpcReduction="20000"/>
          </a:bodyPr>
          <a:lstStyle/>
          <a:p>
            <a:r>
              <a:rPr lang="en-GB" dirty="0"/>
              <a:t>Evaluation requires making a reasoned judgement regarding worth or value</a:t>
            </a:r>
          </a:p>
          <a:p>
            <a:r>
              <a:rPr lang="en-GB" dirty="0"/>
              <a:t>You will only need to evaluate each source that you access for your literature search</a:t>
            </a:r>
          </a:p>
          <a:p>
            <a:r>
              <a:rPr lang="en-GB" dirty="0"/>
              <a:t>An evaluation involves critically examining all aspects of the source. The critical examination, or assessment, of each source will involve you searching the source to: </a:t>
            </a:r>
          </a:p>
          <a:p>
            <a:pPr lvl="1"/>
            <a:r>
              <a:rPr lang="en-GB" dirty="0"/>
              <a:t>identify the authors </a:t>
            </a:r>
          </a:p>
          <a:p>
            <a:pPr lvl="1"/>
            <a:r>
              <a:rPr lang="en-GB" dirty="0"/>
              <a:t>identify the source organisation and country of origin (health and social care policy differs in different parts of the UK, as well as between the UK and other countries, so sources from other countries exploring health and care issues may be considerably less relevant </a:t>
            </a:r>
          </a:p>
          <a:p>
            <a:pPr lvl="1"/>
            <a:r>
              <a:rPr lang="en-GB" dirty="0"/>
              <a:t>identify the currency of the source, by identifying the date it was first published – many sources may be citing the research of others that was done years ago; for example, many learners cite Maslow’s theory of the hierarchy of needs, but rarely from the original description written by Maslow and published in 1943 </a:t>
            </a:r>
          </a:p>
          <a:p>
            <a:pPr lvl="1"/>
            <a:r>
              <a:rPr lang="en-GB" dirty="0"/>
              <a:t>identify whether the source relates to health and social care provision, diagnosis or treatment, delivering care, the same or different, groups of individuals using health and social care services </a:t>
            </a:r>
          </a:p>
          <a:p>
            <a:pPr lvl="1"/>
            <a:r>
              <a:rPr lang="en-GB" dirty="0"/>
              <a:t>gain an overview of the key messages the source is communicating </a:t>
            </a:r>
          </a:p>
          <a:p>
            <a:pPr lvl="1"/>
            <a:r>
              <a:rPr lang="en-GB" dirty="0"/>
              <a:t>decide whether, in relation to your literature search – the issue you are investigating and your lines of enquiry – the source is relevant, irrelevant, or possibly relevant</a:t>
            </a:r>
          </a:p>
          <a:p>
            <a:r>
              <a:rPr lang="en-GB" dirty="0"/>
              <a:t>This evaluation is an essential part of a literature search because the critical review of each source will enable you to recognise the extent to which the evidence it provides is reliable, valid and has been gathered with full respect for ethical principles. In addition you will need to form an opinion about the relevance of the sources to your search</a:t>
            </a:r>
          </a:p>
        </p:txBody>
      </p:sp>
    </p:spTree>
    <p:extLst>
      <p:ext uri="{BB962C8B-B14F-4D97-AF65-F5344CB8AC3E}">
        <p14:creationId xmlns:p14="http://schemas.microsoft.com/office/powerpoint/2010/main" val="7788487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DAA68-F851-4AB6-A710-921A2EF538D9}"/>
              </a:ext>
            </a:extLst>
          </p:cNvPr>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lstStyle/>
          <a:p>
            <a:r>
              <a:rPr lang="en-GB" dirty="0"/>
              <a:t>Task</a:t>
            </a:r>
          </a:p>
        </p:txBody>
      </p:sp>
      <p:sp>
        <p:nvSpPr>
          <p:cNvPr id="3" name="Content Placeholder 2">
            <a:extLst>
              <a:ext uri="{FF2B5EF4-FFF2-40B4-BE49-F238E27FC236}">
                <a16:creationId xmlns:a16="http://schemas.microsoft.com/office/drawing/2014/main" id="{9EEE8CE6-EEFC-4698-8DBE-FB60667C122F}"/>
              </a:ext>
            </a:extLst>
          </p:cNvPr>
          <p:cNvSpPr>
            <a:spLocks noGrp="1"/>
          </p:cNvSpPr>
          <p:nvPr>
            <p:ph idx="1"/>
          </p:nvPr>
        </p:nvSpPr>
        <p:spPr/>
        <p:txBody>
          <a:bodyPr>
            <a:normAutofit fontScale="85000" lnSpcReduction="20000"/>
          </a:bodyPr>
          <a:lstStyle/>
          <a:p>
            <a:r>
              <a:rPr lang="en-GB" dirty="0"/>
              <a:t>Review this section in relation to the following health issue: </a:t>
            </a:r>
          </a:p>
          <a:p>
            <a:pPr marL="0" indent="0">
              <a:buNone/>
            </a:pPr>
            <a:endParaRPr lang="en-GB" dirty="0"/>
          </a:p>
          <a:p>
            <a:pPr lvl="1"/>
            <a:r>
              <a:rPr lang="en-GB" dirty="0"/>
              <a:t>provision of prescribed treatment programmes for obese patients who have received a medical referral for weight reduction</a:t>
            </a:r>
          </a:p>
          <a:p>
            <a:pPr marL="457200" lvl="1" indent="0">
              <a:buNone/>
            </a:pPr>
            <a:endParaRPr lang="en-GB" dirty="0"/>
          </a:p>
          <a:p>
            <a:r>
              <a:rPr lang="en-GB" dirty="0"/>
              <a:t>Define obesity appropriately</a:t>
            </a:r>
          </a:p>
          <a:p>
            <a:r>
              <a:rPr lang="en-GB" dirty="0"/>
              <a:t>This question is about provision, not obesity</a:t>
            </a:r>
          </a:p>
          <a:p>
            <a:r>
              <a:rPr lang="en-GB" dirty="0"/>
              <a:t>Under what circumstances will weight reduction treatment be prescribed? </a:t>
            </a:r>
          </a:p>
          <a:p>
            <a:r>
              <a:rPr lang="en-GB" dirty="0"/>
              <a:t>Find secondary sources to support your answer</a:t>
            </a:r>
          </a:p>
        </p:txBody>
      </p:sp>
    </p:spTree>
    <p:extLst>
      <p:ext uri="{BB962C8B-B14F-4D97-AF65-F5344CB8AC3E}">
        <p14:creationId xmlns:p14="http://schemas.microsoft.com/office/powerpoint/2010/main" val="13254799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2220</TotalTime>
  <Words>2810</Words>
  <Application>Microsoft Office PowerPoint</Application>
  <PresentationFormat>Widescreen</PresentationFormat>
  <Paragraphs>170</Paragraphs>
  <Slides>24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Myriad Pro</vt:lpstr>
      <vt:lpstr>Wingdings</vt:lpstr>
      <vt:lpstr>20140311PresentationUWTSDTemplate</vt:lpstr>
      <vt:lpstr>Introduction to Research</vt:lpstr>
      <vt:lpstr>Recap </vt:lpstr>
      <vt:lpstr>Lesson outcomes</vt:lpstr>
      <vt:lpstr>Analysis of data</vt:lpstr>
      <vt:lpstr>Local authority data</vt:lpstr>
      <vt:lpstr>Task </vt:lpstr>
      <vt:lpstr>Data from GP practices</vt:lpstr>
      <vt:lpstr>National data</vt:lpstr>
      <vt:lpstr>Conducting effective literature searches</vt:lpstr>
      <vt:lpstr>Literature searches</vt:lpstr>
      <vt:lpstr>Secondary sources</vt:lpstr>
      <vt:lpstr>Literature searches</vt:lpstr>
      <vt:lpstr>Literature searches</vt:lpstr>
      <vt:lpstr>Key terms</vt:lpstr>
      <vt:lpstr>Step-by-step, stages of a literature search</vt:lpstr>
      <vt:lpstr>Questions to ask yourself</vt:lpstr>
      <vt:lpstr>Task </vt:lpstr>
      <vt:lpstr>Identifying source material</vt:lpstr>
      <vt:lpstr>Key terms</vt:lpstr>
      <vt:lpstr>Possible lines of enquiry relating to mental health (MH) in children and young people (CYP)</vt:lpstr>
      <vt:lpstr>Research</vt:lpstr>
      <vt:lpstr>Analysing source material</vt:lpstr>
      <vt:lpstr>Evaluating source material</vt:lpstr>
      <vt:lpstr>Task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Quality Assurance and Service Improvements      Dr Fahad Khan PhD (Medical sciences), Msc in Public health BDS (Bachelor of Dentistry) Diploma in Public health, Diploma in Epidemiology </dc:title>
  <dc:creator>Fahad Khan</dc:creator>
  <cp:lastModifiedBy>Fahad Khan</cp:lastModifiedBy>
  <cp:revision>26</cp:revision>
  <dcterms:created xsi:type="dcterms:W3CDTF">2023-02-18T10:26:38Z</dcterms:created>
  <dcterms:modified xsi:type="dcterms:W3CDTF">2023-02-26T12:53:35Z</dcterms:modified>
</cp:coreProperties>
</file>