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73" r:id="rId14"/>
    <p:sldId id="275" r:id="rId15"/>
    <p:sldId id="276" r:id="rId16"/>
    <p:sldId id="278" r:id="rId17"/>
    <p:sldId id="283" r:id="rId18"/>
    <p:sldId id="284" r:id="rId19"/>
    <p:sldId id="286" r:id="rId20"/>
    <p:sldId id="28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30DFA-2FA4-49F0-A59D-91A2CB6147B1}" type="datetimeFigureOut">
              <a:rPr lang="en-US" smtClean="0"/>
              <a:t>11/18/2017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81B74C-F5A4-4341-9864-C3934AD6A562}" type="slidenum">
              <a:rPr lang="en-GB" smtClean="0"/>
              <a:t>‹#›</a:t>
            </a:fld>
            <a:endParaRPr lang="en-GB"/>
          </a:p>
        </p:txBody>
      </p:sp>
    </p:spTree>
    <p:extLst>
      <p:ext uri="{BB962C8B-B14F-4D97-AF65-F5344CB8AC3E}">
        <p14:creationId xmlns:p14="http://schemas.microsoft.com/office/powerpoint/2010/main" val="2444693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0" name="Slide Image Placeholder 1"/>
          <p:cNvSpPr>
            <a:spLocks noGrp="1" noRot="1" noChangeAspect="1" noTextEdit="1"/>
          </p:cNvSpPr>
          <p:nvPr>
            <p:ph type="sldImg"/>
          </p:nvPr>
        </p:nvSpPr>
        <p:spPr>
          <a:ln/>
        </p:spPr>
      </p:sp>
      <p:sp>
        <p:nvSpPr>
          <p:cNvPr id="396291" name="Notes Placeholder 2"/>
          <p:cNvSpPr>
            <a:spLocks noGrp="1"/>
          </p:cNvSpPr>
          <p:nvPr>
            <p:ph type="body" idx="1"/>
          </p:nvPr>
        </p:nvSpPr>
        <p:spPr>
          <a:noFill/>
          <a:ln/>
        </p:spPr>
        <p:txBody>
          <a:bodyPr/>
          <a:lstStyle/>
          <a:p>
            <a:r>
              <a:rPr lang="en-GB"/>
              <a:t>Bottom-up as this is based on actual cost estimates.  Top down estimating is based on strategic considerations.  Usually when a top down estimate is produced the actual scope of the project is not fully defined and so actual estimates are difficult/impossible to gain.</a:t>
            </a:r>
          </a:p>
        </p:txBody>
      </p:sp>
      <p:sp>
        <p:nvSpPr>
          <p:cNvPr id="396292" name="Slide Number Placeholder 3"/>
          <p:cNvSpPr>
            <a:spLocks noGrp="1"/>
          </p:cNvSpPr>
          <p:nvPr>
            <p:ph type="sldNum" sz="quarter" idx="5"/>
          </p:nvPr>
        </p:nvSpPr>
        <p:spPr>
          <a:noFill/>
        </p:spPr>
        <p:txBody>
          <a:bodyPr/>
          <a:lstStyle/>
          <a:p>
            <a:fld id="{C7293F24-0DE2-4A76-8038-FD3B034A75C4}" type="slidenum">
              <a:rPr lang="en-US" smtClean="0"/>
              <a:pPr/>
              <a:t>5</a:t>
            </a:fld>
            <a:endParaRPr lang="en-US"/>
          </a:p>
        </p:txBody>
      </p:sp>
    </p:spTree>
    <p:extLst>
      <p:ext uri="{BB962C8B-B14F-4D97-AF65-F5344CB8AC3E}">
        <p14:creationId xmlns:p14="http://schemas.microsoft.com/office/powerpoint/2010/main" val="1033484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Slide Image Placeholder 1"/>
          <p:cNvSpPr>
            <a:spLocks noGrp="1" noRot="1" noChangeAspect="1" noTextEdit="1"/>
          </p:cNvSpPr>
          <p:nvPr>
            <p:ph type="sldImg"/>
          </p:nvPr>
        </p:nvSpPr>
        <p:spPr>
          <a:ln/>
        </p:spPr>
      </p:sp>
      <p:sp>
        <p:nvSpPr>
          <p:cNvPr id="397315" name="Notes Placeholder 2"/>
          <p:cNvSpPr>
            <a:spLocks noGrp="1"/>
          </p:cNvSpPr>
          <p:nvPr>
            <p:ph type="body" idx="1"/>
          </p:nvPr>
        </p:nvSpPr>
        <p:spPr>
          <a:noFill/>
          <a:ln/>
        </p:spPr>
        <p:txBody>
          <a:bodyPr/>
          <a:lstStyle/>
          <a:p>
            <a:r>
              <a:rPr lang="en-GB"/>
              <a:t>Meridith and Mantel have changed the terminology used.  What used to be referred to as ‘indirect costs’ are now referred to as ‘overheads’</a:t>
            </a:r>
          </a:p>
        </p:txBody>
      </p:sp>
      <p:sp>
        <p:nvSpPr>
          <p:cNvPr id="397316" name="Slide Number Placeholder 3"/>
          <p:cNvSpPr>
            <a:spLocks noGrp="1"/>
          </p:cNvSpPr>
          <p:nvPr>
            <p:ph type="sldNum" sz="quarter" idx="5"/>
          </p:nvPr>
        </p:nvSpPr>
        <p:spPr>
          <a:noFill/>
        </p:spPr>
        <p:txBody>
          <a:bodyPr/>
          <a:lstStyle/>
          <a:p>
            <a:fld id="{D8DF23B7-AAB6-4CDA-ADE1-82B4C3485756}" type="slidenum">
              <a:rPr lang="en-US" smtClean="0"/>
              <a:pPr/>
              <a:t>6</a:t>
            </a:fld>
            <a:endParaRPr lang="en-US"/>
          </a:p>
        </p:txBody>
      </p:sp>
    </p:spTree>
    <p:extLst>
      <p:ext uri="{BB962C8B-B14F-4D97-AF65-F5344CB8AC3E}">
        <p14:creationId xmlns:p14="http://schemas.microsoft.com/office/powerpoint/2010/main" val="1076347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Slide Image Placeholder 1"/>
          <p:cNvSpPr>
            <a:spLocks noGrp="1" noRot="1" noChangeAspect="1" noTextEdit="1"/>
          </p:cNvSpPr>
          <p:nvPr>
            <p:ph type="sldImg"/>
          </p:nvPr>
        </p:nvSpPr>
        <p:spPr>
          <a:ln/>
        </p:spPr>
      </p:sp>
      <p:sp>
        <p:nvSpPr>
          <p:cNvPr id="398339" name="Notes Placeholder 2"/>
          <p:cNvSpPr>
            <a:spLocks noGrp="1"/>
          </p:cNvSpPr>
          <p:nvPr>
            <p:ph type="body" idx="1"/>
          </p:nvPr>
        </p:nvSpPr>
        <p:spPr>
          <a:noFill/>
          <a:ln/>
        </p:spPr>
        <p:txBody>
          <a:bodyPr/>
          <a:lstStyle/>
          <a:p>
            <a:endParaRPr lang="en-GB"/>
          </a:p>
        </p:txBody>
      </p:sp>
      <p:sp>
        <p:nvSpPr>
          <p:cNvPr id="398340" name="Slide Number Placeholder 3"/>
          <p:cNvSpPr>
            <a:spLocks noGrp="1"/>
          </p:cNvSpPr>
          <p:nvPr>
            <p:ph type="sldNum" sz="quarter" idx="5"/>
          </p:nvPr>
        </p:nvSpPr>
        <p:spPr>
          <a:noFill/>
        </p:spPr>
        <p:txBody>
          <a:bodyPr/>
          <a:lstStyle/>
          <a:p>
            <a:fld id="{DAD98663-E64C-491A-804F-5604763865B6}" type="slidenum">
              <a:rPr lang="en-US" smtClean="0"/>
              <a:pPr/>
              <a:t>7</a:t>
            </a:fld>
            <a:endParaRPr lang="en-US"/>
          </a:p>
        </p:txBody>
      </p:sp>
    </p:spTree>
    <p:extLst>
      <p:ext uri="{BB962C8B-B14F-4D97-AF65-F5344CB8AC3E}">
        <p14:creationId xmlns:p14="http://schemas.microsoft.com/office/powerpoint/2010/main" val="393827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Slide Image Placeholder 1"/>
          <p:cNvSpPr>
            <a:spLocks noGrp="1" noRot="1" noChangeAspect="1" noTextEdit="1"/>
          </p:cNvSpPr>
          <p:nvPr>
            <p:ph type="sldImg"/>
          </p:nvPr>
        </p:nvSpPr>
        <p:spPr>
          <a:ln/>
        </p:spPr>
      </p:sp>
      <p:sp>
        <p:nvSpPr>
          <p:cNvPr id="399363" name="Notes Placeholder 2"/>
          <p:cNvSpPr>
            <a:spLocks noGrp="1"/>
          </p:cNvSpPr>
          <p:nvPr>
            <p:ph type="body" idx="1"/>
          </p:nvPr>
        </p:nvSpPr>
        <p:spPr>
          <a:noFill/>
          <a:ln/>
        </p:spPr>
        <p:txBody>
          <a:bodyPr/>
          <a:lstStyle/>
          <a:p>
            <a:endParaRPr lang="en-GB"/>
          </a:p>
        </p:txBody>
      </p:sp>
      <p:sp>
        <p:nvSpPr>
          <p:cNvPr id="399364" name="Slide Number Placeholder 3"/>
          <p:cNvSpPr>
            <a:spLocks noGrp="1"/>
          </p:cNvSpPr>
          <p:nvPr>
            <p:ph type="sldNum" sz="quarter" idx="5"/>
          </p:nvPr>
        </p:nvSpPr>
        <p:spPr>
          <a:noFill/>
        </p:spPr>
        <p:txBody>
          <a:bodyPr/>
          <a:lstStyle/>
          <a:p>
            <a:fld id="{909BB4BF-02C8-4551-837D-086F40121A58}" type="slidenum">
              <a:rPr lang="en-US" smtClean="0"/>
              <a:pPr/>
              <a:t>8</a:t>
            </a:fld>
            <a:endParaRPr lang="en-US"/>
          </a:p>
        </p:txBody>
      </p:sp>
    </p:spTree>
    <p:extLst>
      <p:ext uri="{BB962C8B-B14F-4D97-AF65-F5344CB8AC3E}">
        <p14:creationId xmlns:p14="http://schemas.microsoft.com/office/powerpoint/2010/main" val="3377889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386" name="Slide Image Placeholder 1"/>
          <p:cNvSpPr>
            <a:spLocks noGrp="1" noRot="1" noChangeAspect="1" noTextEdit="1"/>
          </p:cNvSpPr>
          <p:nvPr>
            <p:ph type="sldImg"/>
          </p:nvPr>
        </p:nvSpPr>
        <p:spPr>
          <a:ln/>
        </p:spPr>
      </p:sp>
      <p:sp>
        <p:nvSpPr>
          <p:cNvPr id="400387" name="Notes Placeholder 2"/>
          <p:cNvSpPr>
            <a:spLocks noGrp="1"/>
          </p:cNvSpPr>
          <p:nvPr>
            <p:ph type="body" idx="1"/>
          </p:nvPr>
        </p:nvSpPr>
        <p:spPr>
          <a:noFill/>
          <a:ln/>
        </p:spPr>
        <p:txBody>
          <a:bodyPr/>
          <a:lstStyle/>
          <a:p>
            <a:endParaRPr lang="en-GB"/>
          </a:p>
        </p:txBody>
      </p:sp>
      <p:sp>
        <p:nvSpPr>
          <p:cNvPr id="400388" name="Slide Number Placeholder 3"/>
          <p:cNvSpPr>
            <a:spLocks noGrp="1"/>
          </p:cNvSpPr>
          <p:nvPr>
            <p:ph type="sldNum" sz="quarter" idx="5"/>
          </p:nvPr>
        </p:nvSpPr>
        <p:spPr>
          <a:noFill/>
        </p:spPr>
        <p:txBody>
          <a:bodyPr/>
          <a:lstStyle/>
          <a:p>
            <a:fld id="{07C6BF9C-C0C9-4B58-915A-7F9D81622B88}" type="slidenum">
              <a:rPr lang="en-US" smtClean="0"/>
              <a:pPr/>
              <a:t>9</a:t>
            </a:fld>
            <a:endParaRPr lang="en-US"/>
          </a:p>
        </p:txBody>
      </p:sp>
    </p:spTree>
    <p:extLst>
      <p:ext uri="{BB962C8B-B14F-4D97-AF65-F5344CB8AC3E}">
        <p14:creationId xmlns:p14="http://schemas.microsoft.com/office/powerpoint/2010/main" val="1513464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1410" name="Slide Image Placeholder 1"/>
          <p:cNvSpPr>
            <a:spLocks noGrp="1" noRot="1" noChangeAspect="1" noTextEdit="1"/>
          </p:cNvSpPr>
          <p:nvPr>
            <p:ph type="sldImg"/>
          </p:nvPr>
        </p:nvSpPr>
        <p:spPr>
          <a:ln/>
        </p:spPr>
      </p:sp>
      <p:sp>
        <p:nvSpPr>
          <p:cNvPr id="401411" name="Notes Placeholder 2"/>
          <p:cNvSpPr>
            <a:spLocks noGrp="1"/>
          </p:cNvSpPr>
          <p:nvPr>
            <p:ph type="body" idx="1"/>
          </p:nvPr>
        </p:nvSpPr>
        <p:spPr>
          <a:noFill/>
          <a:ln/>
        </p:spPr>
        <p:txBody>
          <a:bodyPr/>
          <a:lstStyle/>
          <a:p>
            <a:r>
              <a:rPr lang="en-GB"/>
              <a:t>The difference between a Resource or Material Cost and a Capital cost is crucial for correct taxation (in the US they created Sarbanes Oxley specifically to respond to corporate tax evasion on this point)</a:t>
            </a:r>
          </a:p>
          <a:p>
            <a:endParaRPr lang="en-GB"/>
          </a:p>
          <a:p>
            <a:r>
              <a:rPr lang="en-GB"/>
              <a:t>A car has an initial value, after one year, the car has a lower value.  But the car still exists as an asset that can be sold.  It is a capital item.</a:t>
            </a:r>
          </a:p>
          <a:p>
            <a:r>
              <a:rPr lang="en-GB"/>
              <a:t>Petrol has a value, but once burned it no longer exits and the value also disappears.  It is not an asset, it cannot be re-sold.  In a sense materials can be thought of as capital assests that depreciate to zero value immediately upon use.</a:t>
            </a:r>
          </a:p>
          <a:p>
            <a:endParaRPr lang="en-GB"/>
          </a:p>
        </p:txBody>
      </p:sp>
      <p:sp>
        <p:nvSpPr>
          <p:cNvPr id="401412" name="Slide Number Placeholder 3"/>
          <p:cNvSpPr>
            <a:spLocks noGrp="1"/>
          </p:cNvSpPr>
          <p:nvPr>
            <p:ph type="sldNum" sz="quarter" idx="5"/>
          </p:nvPr>
        </p:nvSpPr>
        <p:spPr>
          <a:noFill/>
        </p:spPr>
        <p:txBody>
          <a:bodyPr/>
          <a:lstStyle/>
          <a:p>
            <a:fld id="{9ADEE388-2304-4CA7-B153-BC55DEC5D30A}" type="slidenum">
              <a:rPr lang="en-US" smtClean="0"/>
              <a:pPr/>
              <a:t>10</a:t>
            </a:fld>
            <a:endParaRPr lang="en-US"/>
          </a:p>
        </p:txBody>
      </p:sp>
    </p:spTree>
    <p:extLst>
      <p:ext uri="{BB962C8B-B14F-4D97-AF65-F5344CB8AC3E}">
        <p14:creationId xmlns:p14="http://schemas.microsoft.com/office/powerpoint/2010/main" val="3667690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4" name="Slide Image Placeholder 1"/>
          <p:cNvSpPr>
            <a:spLocks noGrp="1" noRot="1" noChangeAspect="1" noTextEdit="1"/>
          </p:cNvSpPr>
          <p:nvPr>
            <p:ph type="sldImg"/>
          </p:nvPr>
        </p:nvSpPr>
        <p:spPr>
          <a:ln/>
        </p:spPr>
      </p:sp>
      <p:sp>
        <p:nvSpPr>
          <p:cNvPr id="402435" name="Notes Placeholder 2"/>
          <p:cNvSpPr>
            <a:spLocks noGrp="1"/>
          </p:cNvSpPr>
          <p:nvPr>
            <p:ph type="body" idx="1"/>
          </p:nvPr>
        </p:nvSpPr>
        <p:spPr>
          <a:noFill/>
          <a:ln/>
        </p:spPr>
        <p:txBody>
          <a:bodyPr/>
          <a:lstStyle/>
          <a:p>
            <a:endParaRPr lang="en-GB"/>
          </a:p>
        </p:txBody>
      </p:sp>
      <p:sp>
        <p:nvSpPr>
          <p:cNvPr id="402436" name="Slide Number Placeholder 3"/>
          <p:cNvSpPr>
            <a:spLocks noGrp="1"/>
          </p:cNvSpPr>
          <p:nvPr>
            <p:ph type="sldNum" sz="quarter" idx="5"/>
          </p:nvPr>
        </p:nvSpPr>
        <p:spPr>
          <a:noFill/>
        </p:spPr>
        <p:txBody>
          <a:bodyPr/>
          <a:lstStyle/>
          <a:p>
            <a:fld id="{C72B6DC1-2C4D-4242-9C0D-9C616A7BA989}" type="slidenum">
              <a:rPr lang="en-US" smtClean="0"/>
              <a:pPr/>
              <a:t>11</a:t>
            </a:fld>
            <a:endParaRPr lang="en-US"/>
          </a:p>
        </p:txBody>
      </p:sp>
    </p:spTree>
    <p:extLst>
      <p:ext uri="{BB962C8B-B14F-4D97-AF65-F5344CB8AC3E}">
        <p14:creationId xmlns:p14="http://schemas.microsoft.com/office/powerpoint/2010/main" val="1714099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5506" name="Slide Image Placeholder 1"/>
          <p:cNvSpPr>
            <a:spLocks noGrp="1" noRot="1" noChangeAspect="1" noTextEdit="1"/>
          </p:cNvSpPr>
          <p:nvPr>
            <p:ph type="sldImg"/>
          </p:nvPr>
        </p:nvSpPr>
        <p:spPr>
          <a:ln/>
        </p:spPr>
      </p:sp>
      <p:sp>
        <p:nvSpPr>
          <p:cNvPr id="405507" name="Notes Placeholder 2"/>
          <p:cNvSpPr>
            <a:spLocks noGrp="1"/>
          </p:cNvSpPr>
          <p:nvPr>
            <p:ph type="body" idx="1"/>
          </p:nvPr>
        </p:nvSpPr>
        <p:spPr>
          <a:noFill/>
          <a:ln/>
        </p:spPr>
        <p:txBody>
          <a:bodyPr/>
          <a:lstStyle/>
          <a:p>
            <a:r>
              <a:rPr lang="en-GB"/>
              <a:t>‘Brick layer’ days is highlighted because if it took 2 brick layer and 1 labourer 10 days to build the wall that would be 15 days effort, but more specifically for costing 10 days at a brick layers rate and 5 days at a labourers rate.</a:t>
            </a:r>
          </a:p>
        </p:txBody>
      </p:sp>
      <p:sp>
        <p:nvSpPr>
          <p:cNvPr id="405508" name="Slide Number Placeholder 3"/>
          <p:cNvSpPr>
            <a:spLocks noGrp="1"/>
          </p:cNvSpPr>
          <p:nvPr>
            <p:ph type="sldNum" sz="quarter" idx="5"/>
          </p:nvPr>
        </p:nvSpPr>
        <p:spPr>
          <a:noFill/>
        </p:spPr>
        <p:txBody>
          <a:bodyPr/>
          <a:lstStyle/>
          <a:p>
            <a:fld id="{C5F809F6-6F90-483F-80A0-B669B606D84F}" type="slidenum">
              <a:rPr lang="en-US" smtClean="0"/>
              <a:pPr/>
              <a:t>13</a:t>
            </a:fld>
            <a:endParaRPr lang="en-US"/>
          </a:p>
        </p:txBody>
      </p:sp>
    </p:spTree>
    <p:extLst>
      <p:ext uri="{BB962C8B-B14F-4D97-AF65-F5344CB8AC3E}">
        <p14:creationId xmlns:p14="http://schemas.microsoft.com/office/powerpoint/2010/main" val="2112151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Slide Image Placeholder 1"/>
          <p:cNvSpPr>
            <a:spLocks noGrp="1" noRot="1" noChangeAspect="1" noTextEdit="1"/>
          </p:cNvSpPr>
          <p:nvPr>
            <p:ph type="sldImg"/>
          </p:nvPr>
        </p:nvSpPr>
        <p:spPr>
          <a:ln/>
        </p:spPr>
      </p:sp>
      <p:sp>
        <p:nvSpPr>
          <p:cNvPr id="407555" name="Notes Placeholder 2"/>
          <p:cNvSpPr>
            <a:spLocks noGrp="1"/>
          </p:cNvSpPr>
          <p:nvPr>
            <p:ph type="body" idx="1"/>
          </p:nvPr>
        </p:nvSpPr>
        <p:spPr>
          <a:noFill/>
          <a:ln/>
        </p:spPr>
        <p:txBody>
          <a:bodyPr/>
          <a:lstStyle/>
          <a:p>
            <a:r>
              <a:rPr lang="en-GB"/>
              <a:t>For simplicity in the course case study there are no material costs for Project BrowseUs</a:t>
            </a:r>
          </a:p>
        </p:txBody>
      </p:sp>
      <p:sp>
        <p:nvSpPr>
          <p:cNvPr id="407556" name="Slide Number Placeholder 3"/>
          <p:cNvSpPr>
            <a:spLocks noGrp="1"/>
          </p:cNvSpPr>
          <p:nvPr>
            <p:ph type="sldNum" sz="quarter" idx="5"/>
          </p:nvPr>
        </p:nvSpPr>
        <p:spPr>
          <a:noFill/>
        </p:spPr>
        <p:txBody>
          <a:bodyPr/>
          <a:lstStyle/>
          <a:p>
            <a:fld id="{AF152619-7142-4488-BDA1-E34201C77013}" type="slidenum">
              <a:rPr lang="en-US" smtClean="0"/>
              <a:pPr/>
              <a:t>14</a:t>
            </a:fld>
            <a:endParaRPr lang="en-US"/>
          </a:p>
        </p:txBody>
      </p:sp>
    </p:spTree>
    <p:extLst>
      <p:ext uri="{BB962C8B-B14F-4D97-AF65-F5344CB8AC3E}">
        <p14:creationId xmlns:p14="http://schemas.microsoft.com/office/powerpoint/2010/main" val="3413611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8578" name="Slide Image Placeholder 1"/>
          <p:cNvSpPr>
            <a:spLocks noGrp="1" noRot="1" noChangeAspect="1" noTextEdit="1"/>
          </p:cNvSpPr>
          <p:nvPr>
            <p:ph type="sldImg"/>
          </p:nvPr>
        </p:nvSpPr>
        <p:spPr>
          <a:ln/>
        </p:spPr>
      </p:sp>
      <p:sp>
        <p:nvSpPr>
          <p:cNvPr id="408579" name="Notes Placeholder 2"/>
          <p:cNvSpPr>
            <a:spLocks noGrp="1"/>
          </p:cNvSpPr>
          <p:nvPr>
            <p:ph type="body" idx="1"/>
          </p:nvPr>
        </p:nvSpPr>
        <p:spPr>
          <a:noFill/>
          <a:ln/>
        </p:spPr>
        <p:txBody>
          <a:bodyPr/>
          <a:lstStyle/>
          <a:p>
            <a:endParaRPr lang="en-GB"/>
          </a:p>
        </p:txBody>
      </p:sp>
      <p:sp>
        <p:nvSpPr>
          <p:cNvPr id="408580" name="Slide Number Placeholder 3"/>
          <p:cNvSpPr>
            <a:spLocks noGrp="1"/>
          </p:cNvSpPr>
          <p:nvPr>
            <p:ph type="sldNum" sz="quarter" idx="5"/>
          </p:nvPr>
        </p:nvSpPr>
        <p:spPr>
          <a:noFill/>
        </p:spPr>
        <p:txBody>
          <a:bodyPr/>
          <a:lstStyle/>
          <a:p>
            <a:fld id="{CE3742D6-6738-4DD6-B12D-70DA43B01016}" type="slidenum">
              <a:rPr lang="en-US" smtClean="0"/>
              <a:pPr/>
              <a:t>15</a:t>
            </a:fld>
            <a:endParaRPr lang="en-US"/>
          </a:p>
        </p:txBody>
      </p:sp>
    </p:spTree>
    <p:extLst>
      <p:ext uri="{BB962C8B-B14F-4D97-AF65-F5344CB8AC3E}">
        <p14:creationId xmlns:p14="http://schemas.microsoft.com/office/powerpoint/2010/main" val="3062138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2" name="Slide Image Placeholder 1"/>
          <p:cNvSpPr>
            <a:spLocks noGrp="1" noRot="1" noChangeAspect="1" noTextEdit="1"/>
          </p:cNvSpPr>
          <p:nvPr>
            <p:ph type="sldImg"/>
          </p:nvPr>
        </p:nvSpPr>
        <p:spPr>
          <a:ln/>
        </p:spPr>
      </p:sp>
      <p:sp>
        <p:nvSpPr>
          <p:cNvPr id="409603" name="Notes Placeholder 2"/>
          <p:cNvSpPr>
            <a:spLocks noGrp="1"/>
          </p:cNvSpPr>
          <p:nvPr>
            <p:ph type="body" idx="1"/>
          </p:nvPr>
        </p:nvSpPr>
        <p:spPr>
          <a:noFill/>
          <a:ln/>
        </p:spPr>
        <p:txBody>
          <a:bodyPr/>
          <a:lstStyle/>
          <a:p>
            <a:endParaRPr lang="en-GB"/>
          </a:p>
        </p:txBody>
      </p:sp>
      <p:sp>
        <p:nvSpPr>
          <p:cNvPr id="409604" name="Slide Number Placeholder 3"/>
          <p:cNvSpPr>
            <a:spLocks noGrp="1"/>
          </p:cNvSpPr>
          <p:nvPr>
            <p:ph type="sldNum" sz="quarter" idx="5"/>
          </p:nvPr>
        </p:nvSpPr>
        <p:spPr>
          <a:noFill/>
        </p:spPr>
        <p:txBody>
          <a:bodyPr/>
          <a:lstStyle/>
          <a:p>
            <a:fld id="{BDB0B190-A591-4406-BED3-C00C3F2CB9CA}" type="slidenum">
              <a:rPr lang="en-US" smtClean="0"/>
              <a:pPr/>
              <a:t>16</a:t>
            </a:fld>
            <a:endParaRPr lang="en-US"/>
          </a:p>
        </p:txBody>
      </p:sp>
    </p:spTree>
    <p:extLst>
      <p:ext uri="{BB962C8B-B14F-4D97-AF65-F5344CB8AC3E}">
        <p14:creationId xmlns:p14="http://schemas.microsoft.com/office/powerpoint/2010/main" val="880331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722" name="Slide Image Placeholder 1"/>
          <p:cNvSpPr>
            <a:spLocks noGrp="1" noRot="1" noChangeAspect="1" noTextEdit="1"/>
          </p:cNvSpPr>
          <p:nvPr>
            <p:ph type="sldImg"/>
          </p:nvPr>
        </p:nvSpPr>
        <p:spPr>
          <a:ln/>
        </p:spPr>
      </p:sp>
      <p:sp>
        <p:nvSpPr>
          <p:cNvPr id="414723" name="Notes Placeholder 2"/>
          <p:cNvSpPr>
            <a:spLocks noGrp="1"/>
          </p:cNvSpPr>
          <p:nvPr>
            <p:ph type="body" idx="1"/>
          </p:nvPr>
        </p:nvSpPr>
        <p:spPr>
          <a:noFill/>
          <a:ln/>
        </p:spPr>
        <p:txBody>
          <a:bodyPr/>
          <a:lstStyle/>
          <a:p>
            <a:endParaRPr lang="en-GB"/>
          </a:p>
        </p:txBody>
      </p:sp>
      <p:sp>
        <p:nvSpPr>
          <p:cNvPr id="414724" name="Slide Number Placeholder 3"/>
          <p:cNvSpPr>
            <a:spLocks noGrp="1"/>
          </p:cNvSpPr>
          <p:nvPr>
            <p:ph type="sldNum" sz="quarter" idx="5"/>
          </p:nvPr>
        </p:nvSpPr>
        <p:spPr>
          <a:noFill/>
        </p:spPr>
        <p:txBody>
          <a:bodyPr/>
          <a:lstStyle/>
          <a:p>
            <a:fld id="{98D857FE-AB9C-4B24-9E9E-7CA36DB71A24}" type="slidenum">
              <a:rPr lang="en-US" smtClean="0"/>
              <a:pPr/>
              <a:t>17</a:t>
            </a:fld>
            <a:endParaRPr lang="en-US"/>
          </a:p>
        </p:txBody>
      </p:sp>
    </p:spTree>
    <p:extLst>
      <p:ext uri="{BB962C8B-B14F-4D97-AF65-F5344CB8AC3E}">
        <p14:creationId xmlns:p14="http://schemas.microsoft.com/office/powerpoint/2010/main" val="2089155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t>11/18/2017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t>11/18/2017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2DF93A-7C88-42EC-8836-4A1D5803C206}" type="datetimeFigureOut">
              <a:rPr lang="en-US" smtClean="0"/>
              <a:t>11/18/2017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D2DF93A-7C88-42EC-8836-4A1D5803C206}" type="datetimeFigureOut">
              <a:rPr lang="en-US" smtClean="0"/>
              <a:t>11/18/2017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D2DF93A-7C88-42EC-8836-4A1D5803C206}" type="datetimeFigureOut">
              <a:rPr lang="en-US" smtClean="0"/>
              <a:t>11/18/2017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D2DF93A-7C88-42EC-8836-4A1D5803C206}" type="datetimeFigureOut">
              <a:rPr lang="en-US" smtClean="0"/>
              <a:t>11/18/2017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2DF93A-7C88-42EC-8836-4A1D5803C206}" type="datetimeFigureOut">
              <a:rPr lang="en-US" smtClean="0"/>
              <a:t>11/18/2017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t>11/18/2017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t>11/18/2017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t>11/18/2017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t>11/18/2017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2DF93A-7C88-42EC-8836-4A1D5803C206}" type="datetimeFigureOut">
              <a:rPr lang="en-US" smtClean="0"/>
              <a:t>11/18/2017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1B7DF-3D5B-4F94-89BA-A1CB63132D6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ctrTitle"/>
          </p:nvPr>
        </p:nvSpPr>
        <p:spPr/>
        <p:txBody>
          <a:bodyPr/>
          <a:lstStyle/>
          <a:p>
            <a:pPr eaLnBrk="1" fontAlgn="auto" hangingPunct="1">
              <a:spcAft>
                <a:spcPts val="0"/>
              </a:spcAft>
              <a:defRPr/>
            </a:pPr>
            <a:r>
              <a:rPr lang="en-GB" dirty="0">
                <a:solidFill>
                  <a:schemeClr val="accent1">
                    <a:satMod val="150000"/>
                  </a:schemeClr>
                </a:solidFill>
              </a:rPr>
              <a:t>Estimating Costs</a:t>
            </a:r>
            <a:br>
              <a:rPr lang="en-GB" dirty="0">
                <a:solidFill>
                  <a:schemeClr val="accent1">
                    <a:satMod val="150000"/>
                  </a:schemeClr>
                </a:solidFill>
              </a:rPr>
            </a:br>
            <a:endParaRPr lang="en-US" sz="2400" dirty="0">
              <a:solidFill>
                <a:schemeClr val="accent1">
                  <a:satMod val="150000"/>
                </a:schemeClr>
              </a:solidFill>
            </a:endParaRPr>
          </a:p>
        </p:txBody>
      </p:sp>
      <p:pic>
        <p:nvPicPr>
          <p:cNvPr id="177155" name="Picture 4" descr="http://thinkexist.com/i/sq/as3.gif"/>
          <p:cNvPicPr>
            <a:picLocks noChangeAspect="1" noChangeArrowheads="1"/>
          </p:cNvPicPr>
          <p:nvPr/>
        </p:nvPicPr>
        <p:blipFill>
          <a:blip r:embed="rId2"/>
          <a:srcRect/>
          <a:stretch>
            <a:fillRect/>
          </a:stretch>
        </p:blipFill>
        <p:spPr bwMode="auto">
          <a:xfrm>
            <a:off x="0" y="0"/>
            <a:ext cx="104775" cy="8572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pPr eaLnBrk="1" fontAlgn="auto" hangingPunct="1">
              <a:spcAft>
                <a:spcPts val="0"/>
              </a:spcAft>
              <a:defRPr/>
            </a:pPr>
            <a:r>
              <a:rPr lang="en-GB">
                <a:solidFill>
                  <a:schemeClr val="accent1">
                    <a:satMod val="150000"/>
                  </a:schemeClr>
                </a:solidFill>
              </a:rPr>
              <a:t>Session Objectives</a:t>
            </a:r>
            <a:endParaRPr lang="en-US">
              <a:solidFill>
                <a:schemeClr val="accent1">
                  <a:satMod val="150000"/>
                </a:schemeClr>
              </a:solidFill>
            </a:endParaRPr>
          </a:p>
        </p:txBody>
      </p:sp>
      <p:sp>
        <p:nvSpPr>
          <p:cNvPr id="178179" name="Rectangle 3"/>
          <p:cNvSpPr>
            <a:spLocks noGrp="1" noChangeArrowheads="1"/>
          </p:cNvSpPr>
          <p:nvPr>
            <p:ph idx="1"/>
          </p:nvPr>
        </p:nvSpPr>
        <p:spPr/>
        <p:txBody>
          <a:bodyPr/>
          <a:lstStyle/>
          <a:p>
            <a:pPr eaLnBrk="1" hangingPunct="1"/>
            <a:r>
              <a:rPr lang="en-GB" dirty="0"/>
              <a:t>At the end of this session you will be able to;</a:t>
            </a:r>
          </a:p>
          <a:p>
            <a:pPr lvl="1" eaLnBrk="1" hangingPunct="1"/>
            <a:r>
              <a:rPr lang="en-GB" dirty="0"/>
              <a:t>Define key budgeting terms</a:t>
            </a:r>
          </a:p>
          <a:p>
            <a:pPr lvl="1" eaLnBrk="1" hangingPunct="1"/>
            <a:r>
              <a:rPr lang="en-GB" dirty="0"/>
              <a:t>Calculate a project budget</a:t>
            </a:r>
          </a:p>
          <a:p>
            <a:pPr lvl="1" eaLnBrk="1" hangingPunct="1"/>
            <a:r>
              <a:rPr lang="en-GB" dirty="0"/>
              <a:t>Formulate a project cash flow</a:t>
            </a:r>
          </a:p>
          <a:p>
            <a:pPr lvl="1" eaLnBrk="1" hangingPunct="1"/>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itle 1"/>
          <p:cNvSpPr>
            <a:spLocks noGrp="1"/>
          </p:cNvSpPr>
          <p:nvPr>
            <p:ph type="title"/>
          </p:nvPr>
        </p:nvSpPr>
        <p:spPr/>
        <p:txBody>
          <a:bodyPr/>
          <a:lstStyle/>
          <a:p>
            <a:pPr eaLnBrk="1" fontAlgn="auto" hangingPunct="1">
              <a:spcAft>
                <a:spcPts val="0"/>
              </a:spcAft>
              <a:defRPr/>
            </a:pPr>
            <a:r>
              <a:rPr lang="en-US">
                <a:solidFill>
                  <a:schemeClr val="accent1">
                    <a:satMod val="150000"/>
                  </a:schemeClr>
                </a:solidFill>
              </a:rPr>
              <a:t>How much is a project worth?</a:t>
            </a:r>
          </a:p>
        </p:txBody>
      </p:sp>
      <p:sp>
        <p:nvSpPr>
          <p:cNvPr id="180227" name="Content Placeholder 2"/>
          <p:cNvSpPr>
            <a:spLocks noGrp="1"/>
          </p:cNvSpPr>
          <p:nvPr>
            <p:ph idx="1"/>
          </p:nvPr>
        </p:nvSpPr>
        <p:spPr/>
        <p:txBody>
          <a:bodyPr>
            <a:normAutofit lnSpcReduction="10000"/>
          </a:bodyPr>
          <a:lstStyle/>
          <a:p>
            <a:pPr eaLnBrk="1" hangingPunct="1"/>
            <a:r>
              <a:rPr lang="en-US" sz="2800"/>
              <a:t>All projects have to deliver some benefit</a:t>
            </a:r>
          </a:p>
          <a:p>
            <a:pPr eaLnBrk="1" hangingPunct="1"/>
            <a:r>
              <a:rPr lang="en-US" sz="2800"/>
              <a:t>Often (but not always) this benefit is directly represented in financial terms</a:t>
            </a:r>
          </a:p>
          <a:p>
            <a:pPr lvl="1" eaLnBrk="1" hangingPunct="1"/>
            <a:r>
              <a:rPr lang="en-US" sz="2400"/>
              <a:t>Anticipated additional revenue/profit</a:t>
            </a:r>
          </a:p>
          <a:p>
            <a:pPr lvl="1" eaLnBrk="1" hangingPunct="1"/>
            <a:r>
              <a:rPr lang="en-US" sz="2400"/>
              <a:t>Anticipated cost savings</a:t>
            </a:r>
          </a:p>
          <a:p>
            <a:pPr eaLnBrk="1" hangingPunct="1"/>
            <a:r>
              <a:rPr lang="en-US" sz="2800"/>
              <a:t>The project should cost less than the benefit so that a financial gain can be realised</a:t>
            </a:r>
          </a:p>
          <a:p>
            <a:pPr eaLnBrk="1" hangingPunct="1"/>
            <a:r>
              <a:rPr lang="en-US" sz="2800"/>
              <a:t>The Business Case is a document which is produced to analyse a project opportunity and compare benefits to cost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p:cNvSpPr>
            <a:spLocks noGrp="1"/>
          </p:cNvSpPr>
          <p:nvPr>
            <p:ph type="title"/>
          </p:nvPr>
        </p:nvSpPr>
        <p:spPr>
          <a:xfrm>
            <a:off x="457200" y="155448"/>
            <a:ext cx="7043758" cy="1252728"/>
          </a:xfrm>
        </p:spPr>
        <p:txBody>
          <a:bodyPr/>
          <a:lstStyle/>
          <a:p>
            <a:pPr eaLnBrk="1" fontAlgn="auto" hangingPunct="1">
              <a:spcAft>
                <a:spcPts val="0"/>
              </a:spcAft>
              <a:defRPr/>
            </a:pPr>
            <a:r>
              <a:rPr lang="en-GB" dirty="0">
                <a:solidFill>
                  <a:schemeClr val="accent1">
                    <a:satMod val="150000"/>
                  </a:schemeClr>
                </a:solidFill>
              </a:rPr>
              <a:t>Project Budget</a:t>
            </a:r>
          </a:p>
        </p:txBody>
      </p:sp>
      <p:sp>
        <p:nvSpPr>
          <p:cNvPr id="181251" name="Content Placeholder 2"/>
          <p:cNvSpPr>
            <a:spLocks noGrp="1"/>
          </p:cNvSpPr>
          <p:nvPr>
            <p:ph idx="1"/>
          </p:nvPr>
        </p:nvSpPr>
        <p:spPr/>
        <p:txBody>
          <a:bodyPr/>
          <a:lstStyle/>
          <a:p>
            <a:pPr eaLnBrk="1" hangingPunct="1">
              <a:buFontTx/>
              <a:buNone/>
            </a:pPr>
            <a:r>
              <a:rPr lang="en-GB" sz="2800"/>
              <a:t>   “</a:t>
            </a:r>
            <a:r>
              <a:rPr lang="en-GB" sz="2800" b="1"/>
              <a:t>Budget.</a:t>
            </a:r>
            <a:r>
              <a:rPr lang="en-GB" sz="2800"/>
              <a:t>  The approved </a:t>
            </a:r>
            <a:r>
              <a:rPr lang="en-GB" sz="2800" i="1"/>
              <a:t>estimate</a:t>
            </a:r>
            <a:r>
              <a:rPr lang="en-GB" sz="2800"/>
              <a:t> for the </a:t>
            </a:r>
            <a:r>
              <a:rPr lang="en-GB" sz="2800" i="1"/>
              <a:t>project</a:t>
            </a:r>
            <a:r>
              <a:rPr lang="en-GB" sz="2800"/>
              <a:t> or any </a:t>
            </a:r>
            <a:r>
              <a:rPr lang="en-GB" sz="2800" i="1"/>
              <a:t>work breakdown structure</a:t>
            </a:r>
            <a:r>
              <a:rPr lang="en-GB" sz="2800"/>
              <a:t> </a:t>
            </a:r>
            <a:r>
              <a:rPr lang="en-GB" sz="2800" i="1"/>
              <a:t>component</a:t>
            </a:r>
            <a:r>
              <a:rPr lang="en-GB" sz="2800"/>
              <a:t> or any </a:t>
            </a:r>
            <a:r>
              <a:rPr lang="en-GB" sz="2800" i="1"/>
              <a:t>schedule activity</a:t>
            </a:r>
            <a:r>
              <a:rPr lang="en-GB" sz="2800"/>
              <a:t>.”</a:t>
            </a:r>
          </a:p>
          <a:p>
            <a:pPr eaLnBrk="1" hangingPunct="1">
              <a:buFontTx/>
              <a:buNone/>
            </a:pPr>
            <a:endParaRPr lang="en-GB" sz="2800"/>
          </a:p>
          <a:p>
            <a:pPr eaLnBrk="1" hangingPunct="1">
              <a:buFontTx/>
              <a:buNone/>
            </a:pPr>
            <a:r>
              <a:rPr lang="en-GB" sz="2800"/>
              <a:t>   “</a:t>
            </a:r>
            <a:r>
              <a:rPr lang="en-GB" sz="2800" b="1"/>
              <a:t>Budget at Completion.</a:t>
            </a:r>
            <a:r>
              <a:rPr lang="en-GB" sz="2800"/>
              <a:t>  The sum of all </a:t>
            </a:r>
            <a:r>
              <a:rPr lang="en-GB" sz="2800" i="1"/>
              <a:t>budget</a:t>
            </a:r>
            <a:r>
              <a:rPr lang="en-GB" sz="2800"/>
              <a:t> values established for the </a:t>
            </a:r>
            <a:r>
              <a:rPr lang="en-GB" sz="2800" i="1"/>
              <a:t>work</a:t>
            </a:r>
            <a:r>
              <a:rPr lang="en-GB" sz="2800"/>
              <a:t> to be performed on a </a:t>
            </a:r>
            <a:r>
              <a:rPr lang="en-GB" sz="2800" i="1"/>
              <a:t>project</a:t>
            </a:r>
            <a:r>
              <a:rPr lang="en-GB" sz="2800"/>
              <a:t> or a  </a:t>
            </a:r>
            <a:r>
              <a:rPr lang="en-GB" sz="2800" i="1"/>
              <a:t>work breakdown structure component</a:t>
            </a:r>
            <a:r>
              <a:rPr lang="en-GB" sz="2800"/>
              <a:t> or a </a:t>
            </a:r>
            <a:r>
              <a:rPr lang="en-GB" sz="2800" i="1"/>
              <a:t>schedule activity</a:t>
            </a:r>
            <a:r>
              <a:rPr lang="en-GB" sz="2800"/>
              <a:t>.  The total </a:t>
            </a:r>
            <a:r>
              <a:rPr lang="en-GB" sz="2800" i="1"/>
              <a:t>planned value</a:t>
            </a:r>
            <a:r>
              <a:rPr lang="en-GB" sz="2800"/>
              <a:t> for the project.”</a:t>
            </a:r>
            <a:endParaRPr lang="en-US" sz="2800"/>
          </a:p>
          <a:p>
            <a:pPr eaLnBrk="1" hangingPunct="1">
              <a:buFont typeface="Wingdings 2" pitchFamily="18" charset="2"/>
              <a:buNone/>
            </a:pPr>
            <a:endParaRPr lang="en-GB" sz="2800"/>
          </a:p>
        </p:txBody>
      </p:sp>
      <p:sp>
        <p:nvSpPr>
          <p:cNvPr id="5" name="Rounded Rectangular Callout 4"/>
          <p:cNvSpPr/>
          <p:nvPr/>
        </p:nvSpPr>
        <p:spPr>
          <a:xfrm>
            <a:off x="7572375" y="214313"/>
            <a:ext cx="1285875" cy="71437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bg2">
                    <a:lumMod val="75000"/>
                  </a:schemeClr>
                </a:solidFill>
              </a:rPr>
              <a:t>Definition</a:t>
            </a:r>
            <a:endParaRPr lang="en-US" dirty="0">
              <a:solidFill>
                <a:schemeClr val="bg2">
                  <a:lumMod val="75000"/>
                </a:schemeClr>
              </a:solidFill>
            </a:endParaRPr>
          </a:p>
        </p:txBody>
      </p:sp>
      <p:sp>
        <p:nvSpPr>
          <p:cNvPr id="181255" name="Rectangle 5"/>
          <p:cNvSpPr>
            <a:spLocks noChangeArrowheads="1"/>
          </p:cNvSpPr>
          <p:nvPr/>
        </p:nvSpPr>
        <p:spPr bwMode="auto">
          <a:xfrm>
            <a:off x="6357938" y="5643563"/>
            <a:ext cx="2005012" cy="369887"/>
          </a:xfrm>
          <a:prstGeom prst="rect">
            <a:avLst/>
          </a:prstGeom>
          <a:noFill/>
          <a:ln w="9525">
            <a:noFill/>
            <a:miter lim="800000"/>
            <a:headEnd/>
            <a:tailEnd/>
          </a:ln>
        </p:spPr>
        <p:txBody>
          <a:bodyPr wrap="none">
            <a:spAutoFit/>
          </a:bodyPr>
          <a:lstStyle/>
          <a:p>
            <a:pPr algn="just"/>
            <a:r>
              <a:rPr lang="en-US"/>
              <a:t>PMI, 2006, p. 353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Determining a Budget</a:t>
            </a:r>
          </a:p>
        </p:txBody>
      </p:sp>
      <p:sp>
        <p:nvSpPr>
          <p:cNvPr id="182275" name="Content Placeholder 2"/>
          <p:cNvSpPr>
            <a:spLocks noGrp="1"/>
          </p:cNvSpPr>
          <p:nvPr>
            <p:ph idx="1"/>
          </p:nvPr>
        </p:nvSpPr>
        <p:spPr/>
        <p:txBody>
          <a:bodyPr/>
          <a:lstStyle/>
          <a:p>
            <a:pPr eaLnBrk="1" hangingPunct="1"/>
            <a:r>
              <a:rPr lang="en-GB"/>
              <a:t>Budgets can be</a:t>
            </a:r>
          </a:p>
          <a:p>
            <a:pPr lvl="1" eaLnBrk="1" hangingPunct="1"/>
            <a:r>
              <a:rPr lang="en-GB" b="1"/>
              <a:t>Top Down</a:t>
            </a:r>
            <a:r>
              <a:rPr lang="en-GB"/>
              <a:t>: Pre-determined by management based on what it is considered </a:t>
            </a:r>
            <a:r>
              <a:rPr lang="en-GB" i="1"/>
              <a:t>worth</a:t>
            </a:r>
            <a:r>
              <a:rPr lang="en-GB"/>
              <a:t> spending on the project to achieve the desired benefit</a:t>
            </a:r>
          </a:p>
          <a:p>
            <a:pPr lvl="1" eaLnBrk="1" hangingPunct="1"/>
            <a:r>
              <a:rPr lang="en-GB" b="1"/>
              <a:t>Bottom Up</a:t>
            </a:r>
            <a:r>
              <a:rPr lang="en-GB"/>
              <a:t>:  Determined by estimating the cost of activities on the work breakdown structure</a:t>
            </a:r>
          </a:p>
          <a:p>
            <a:pPr eaLnBrk="1" hangingPunct="1"/>
            <a:r>
              <a:rPr lang="en-GB"/>
              <a:t>Which method do think will most accurately reflect the true cost of the project?</a:t>
            </a:r>
          </a:p>
        </p:txBody>
      </p:sp>
      <p:pic>
        <p:nvPicPr>
          <p:cNvPr id="182276" name="Picture 3" descr="C:\Documents and Settings\Dave\Local Settings\Temporary Internet Files\Content.IE5\UTTAJMDC\MCj03631680000[1].wmf"/>
          <p:cNvPicPr>
            <a:picLocks noChangeAspect="1" noChangeArrowheads="1"/>
          </p:cNvPicPr>
          <p:nvPr/>
        </p:nvPicPr>
        <p:blipFill>
          <a:blip r:embed="rId3"/>
          <a:srcRect/>
          <a:stretch>
            <a:fillRect/>
          </a:stretch>
        </p:blipFill>
        <p:spPr bwMode="auto">
          <a:xfrm>
            <a:off x="428625" y="4572000"/>
            <a:ext cx="485775" cy="6397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Developing a Bottom-up Budget</a:t>
            </a:r>
          </a:p>
        </p:txBody>
      </p:sp>
      <p:sp>
        <p:nvSpPr>
          <p:cNvPr id="183299" name="Content Placeholder 2"/>
          <p:cNvSpPr>
            <a:spLocks noGrp="1"/>
          </p:cNvSpPr>
          <p:nvPr>
            <p:ph idx="1"/>
          </p:nvPr>
        </p:nvSpPr>
        <p:spPr/>
        <p:txBody>
          <a:bodyPr>
            <a:normAutofit lnSpcReduction="10000"/>
          </a:bodyPr>
          <a:lstStyle/>
          <a:p>
            <a:pPr eaLnBrk="1" hangingPunct="1"/>
            <a:r>
              <a:rPr lang="en-GB"/>
              <a:t>Bottom-up budgets are determined by estimating the cost of each individual WBS activity.</a:t>
            </a:r>
          </a:p>
          <a:p>
            <a:pPr eaLnBrk="1" hangingPunct="1"/>
            <a:r>
              <a:rPr lang="en-GB"/>
              <a:t>The cost estimates are developed using</a:t>
            </a:r>
          </a:p>
          <a:p>
            <a:pPr lvl="1" eaLnBrk="1" hangingPunct="1"/>
            <a:r>
              <a:rPr lang="en-GB"/>
              <a:t>Direct Costs</a:t>
            </a:r>
          </a:p>
          <a:p>
            <a:pPr lvl="1" eaLnBrk="1" hangingPunct="1"/>
            <a:r>
              <a:rPr lang="en-GB"/>
              <a:t>Indirect Costs (Overheads)</a:t>
            </a:r>
          </a:p>
          <a:p>
            <a:pPr lvl="1" eaLnBrk="1" hangingPunct="1"/>
            <a:r>
              <a:rPr lang="en-GB"/>
              <a:t>Resource Costs</a:t>
            </a:r>
          </a:p>
          <a:p>
            <a:pPr lvl="1" eaLnBrk="1" hangingPunct="1"/>
            <a:r>
              <a:rPr lang="en-GB"/>
              <a:t>Capital Costs</a:t>
            </a:r>
          </a:p>
          <a:p>
            <a:pPr lvl="1" eaLnBrk="1" hangingPunct="1"/>
            <a:r>
              <a:rPr lang="en-GB"/>
              <a:t>Material Costs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Direct Costs</a:t>
            </a:r>
          </a:p>
        </p:txBody>
      </p:sp>
      <p:sp>
        <p:nvSpPr>
          <p:cNvPr id="184323" name="Content Placeholder 2"/>
          <p:cNvSpPr>
            <a:spLocks noGrp="1"/>
          </p:cNvSpPr>
          <p:nvPr>
            <p:ph idx="1"/>
          </p:nvPr>
        </p:nvSpPr>
        <p:spPr/>
        <p:txBody>
          <a:bodyPr/>
          <a:lstStyle/>
          <a:p>
            <a:pPr eaLnBrk="1" hangingPunct="1"/>
            <a:r>
              <a:rPr lang="en-GB"/>
              <a:t>Costs which vary directly in proportion to the product delivered, such as the cost of</a:t>
            </a:r>
          </a:p>
          <a:p>
            <a:pPr lvl="1" eaLnBrk="1" hangingPunct="1"/>
            <a:r>
              <a:rPr lang="en-GB"/>
              <a:t>the amount of petrol used in a journey</a:t>
            </a:r>
          </a:p>
          <a:p>
            <a:pPr lvl="1" eaLnBrk="1" hangingPunct="1"/>
            <a:r>
              <a:rPr lang="en-GB"/>
              <a:t>the actual time spent on an activity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Indirect Costs</a:t>
            </a:r>
          </a:p>
        </p:txBody>
      </p:sp>
      <p:sp>
        <p:nvSpPr>
          <p:cNvPr id="185347" name="Content Placeholder 2"/>
          <p:cNvSpPr>
            <a:spLocks noGrp="1"/>
          </p:cNvSpPr>
          <p:nvPr>
            <p:ph idx="1"/>
          </p:nvPr>
        </p:nvSpPr>
        <p:spPr/>
        <p:txBody>
          <a:bodyPr/>
          <a:lstStyle/>
          <a:p>
            <a:pPr eaLnBrk="1" hangingPunct="1"/>
            <a:r>
              <a:rPr lang="en-GB"/>
              <a:t>Costs which do not vary directly in proportion to the product delivered, such as the cost of</a:t>
            </a:r>
          </a:p>
          <a:p>
            <a:pPr lvl="1" eaLnBrk="1" hangingPunct="1"/>
            <a:r>
              <a:rPr lang="en-GB"/>
              <a:t>the car insurance</a:t>
            </a:r>
          </a:p>
          <a:p>
            <a:pPr lvl="1" eaLnBrk="1" hangingPunct="1"/>
            <a:r>
              <a:rPr lang="en-GB"/>
              <a:t>the cost running the department that pays someone to complete an activity on your project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Resource Costs</a:t>
            </a:r>
          </a:p>
        </p:txBody>
      </p:sp>
      <p:sp>
        <p:nvSpPr>
          <p:cNvPr id="186371" name="Content Placeholder 2"/>
          <p:cNvSpPr>
            <a:spLocks noGrp="1"/>
          </p:cNvSpPr>
          <p:nvPr>
            <p:ph idx="1"/>
          </p:nvPr>
        </p:nvSpPr>
        <p:spPr/>
        <p:txBody>
          <a:bodyPr/>
          <a:lstStyle/>
          <a:p>
            <a:pPr eaLnBrk="1" hangingPunct="1"/>
            <a:r>
              <a:rPr lang="en-GB"/>
              <a:t>The cost of a specific resource used to complete an activity such as the cost of</a:t>
            </a:r>
          </a:p>
          <a:p>
            <a:pPr lvl="1" eaLnBrk="1" hangingPunct="1"/>
            <a:r>
              <a:rPr lang="en-GB"/>
              <a:t>the amount of petrol used in a journey</a:t>
            </a:r>
          </a:p>
          <a:p>
            <a:pPr lvl="1" eaLnBrk="1" hangingPunct="1"/>
            <a:r>
              <a:rPr lang="en-GB"/>
              <a:t>the actual time spent on an activity</a:t>
            </a:r>
          </a:p>
          <a:p>
            <a:pPr eaLnBrk="1" hangingPunct="1"/>
            <a:r>
              <a:rPr lang="en-GB"/>
              <a:t>Can be a sub category of Direct or Indirect Costs.</a:t>
            </a:r>
          </a:p>
          <a:p>
            <a:pPr eaLnBrk="1" hangingPunct="1"/>
            <a:r>
              <a:rPr lang="en-GB" u="sng"/>
              <a:t>Usually</a:t>
            </a:r>
            <a:r>
              <a:rPr lang="en-GB"/>
              <a:t> they are Direct cost items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Capital Costs</a:t>
            </a:r>
          </a:p>
        </p:txBody>
      </p:sp>
      <p:sp>
        <p:nvSpPr>
          <p:cNvPr id="187395" name="Content Placeholder 2"/>
          <p:cNvSpPr>
            <a:spLocks noGrp="1"/>
          </p:cNvSpPr>
          <p:nvPr>
            <p:ph idx="1"/>
          </p:nvPr>
        </p:nvSpPr>
        <p:spPr/>
        <p:txBody>
          <a:bodyPr/>
          <a:lstStyle/>
          <a:p>
            <a:pPr eaLnBrk="1" hangingPunct="1"/>
            <a:r>
              <a:rPr lang="en-GB"/>
              <a:t>The cost of a specific capital item. A capital item is an asset with a depreciating value over time such as</a:t>
            </a:r>
          </a:p>
          <a:p>
            <a:pPr lvl="1" eaLnBrk="1" hangingPunct="1"/>
            <a:r>
              <a:rPr lang="en-GB"/>
              <a:t>the car</a:t>
            </a:r>
          </a:p>
          <a:p>
            <a:pPr lvl="1" eaLnBrk="1" hangingPunct="1"/>
            <a:r>
              <a:rPr lang="en-GB"/>
              <a:t>A cement mixer to be used on a building project</a:t>
            </a:r>
          </a:p>
          <a:p>
            <a:pPr eaLnBrk="1" hangingPunct="1"/>
            <a:r>
              <a:rPr lang="en-GB"/>
              <a:t>Can be a sub category of Direct or Indirect Costs.</a:t>
            </a:r>
          </a:p>
          <a:p>
            <a:pPr eaLnBrk="1" hangingPunct="1">
              <a:buFont typeface="Wingdings 2" pitchFamily="18" charset="2"/>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Material Costs</a:t>
            </a:r>
          </a:p>
        </p:txBody>
      </p:sp>
      <p:sp>
        <p:nvSpPr>
          <p:cNvPr id="188419" name="Content Placeholder 2"/>
          <p:cNvSpPr>
            <a:spLocks noGrp="1"/>
          </p:cNvSpPr>
          <p:nvPr>
            <p:ph idx="1"/>
          </p:nvPr>
        </p:nvSpPr>
        <p:spPr/>
        <p:txBody>
          <a:bodyPr/>
          <a:lstStyle/>
          <a:p>
            <a:pPr eaLnBrk="1" hangingPunct="1"/>
            <a:r>
              <a:rPr lang="en-GB"/>
              <a:t>The cost of a specific material resource.</a:t>
            </a:r>
          </a:p>
          <a:p>
            <a:pPr lvl="1" eaLnBrk="1" hangingPunct="1"/>
            <a:r>
              <a:rPr lang="en-GB"/>
              <a:t>the petrol in the car</a:t>
            </a:r>
          </a:p>
          <a:p>
            <a:pPr lvl="1" eaLnBrk="1" hangingPunct="1"/>
            <a:r>
              <a:rPr lang="en-GB"/>
              <a:t>The cement mix required to complete the building work</a:t>
            </a:r>
          </a:p>
          <a:p>
            <a:pPr eaLnBrk="1" hangingPunct="1"/>
            <a:r>
              <a:rPr lang="en-GB"/>
              <a:t>Can be a sub category of Direct or Indirect Costs.</a:t>
            </a:r>
          </a:p>
          <a:p>
            <a:pPr eaLnBrk="1" hangingPunct="1"/>
            <a:r>
              <a:rPr lang="en-GB" u="sng"/>
              <a:t>Usually</a:t>
            </a:r>
            <a:r>
              <a:rPr lang="en-GB"/>
              <a:t> they are Direct cost items.</a:t>
            </a:r>
          </a:p>
          <a:p>
            <a:pPr eaLnBrk="1" hangingPunct="1">
              <a:buFont typeface="Wingdings 2" pitchFamily="18" charset="2"/>
              <a:buNone/>
            </a:pP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p:cNvSpPr>
            <a:spLocks noGrp="1"/>
          </p:cNvSpPr>
          <p:nvPr>
            <p:ph type="title"/>
          </p:nvPr>
        </p:nvSpPr>
        <p:spPr>
          <a:xfrm>
            <a:off x="457200" y="155448"/>
            <a:ext cx="7043758" cy="1252728"/>
          </a:xfrm>
        </p:spPr>
        <p:txBody>
          <a:bodyPr/>
          <a:lstStyle/>
          <a:p>
            <a:pPr eaLnBrk="1" fontAlgn="auto" hangingPunct="1">
              <a:spcAft>
                <a:spcPts val="0"/>
              </a:spcAft>
              <a:defRPr/>
            </a:pPr>
            <a:r>
              <a:rPr lang="en-GB" dirty="0">
                <a:solidFill>
                  <a:schemeClr val="accent1">
                    <a:satMod val="150000"/>
                  </a:schemeClr>
                </a:solidFill>
              </a:rPr>
              <a:t>Project Budget</a:t>
            </a:r>
          </a:p>
        </p:txBody>
      </p:sp>
      <p:sp>
        <p:nvSpPr>
          <p:cNvPr id="189443" name="Content Placeholder 2"/>
          <p:cNvSpPr>
            <a:spLocks noGrp="1"/>
          </p:cNvSpPr>
          <p:nvPr>
            <p:ph idx="1"/>
          </p:nvPr>
        </p:nvSpPr>
        <p:spPr/>
        <p:txBody>
          <a:bodyPr>
            <a:normAutofit lnSpcReduction="10000"/>
          </a:bodyPr>
          <a:lstStyle/>
          <a:p>
            <a:pPr eaLnBrk="1" hangingPunct="1">
              <a:buFont typeface="Wingdings 2" pitchFamily="18" charset="2"/>
              <a:buNone/>
            </a:pPr>
            <a:r>
              <a:rPr lang="en-GB" sz="2800"/>
              <a:t>“A budget is a plan for allocating resources”</a:t>
            </a:r>
          </a:p>
          <a:p>
            <a:pPr eaLnBrk="1" hangingPunct="1">
              <a:buFont typeface="Wingdings 2" pitchFamily="18" charset="2"/>
              <a:buNone/>
            </a:pPr>
            <a:endParaRPr lang="en-GB" sz="2800"/>
          </a:p>
          <a:p>
            <a:pPr eaLnBrk="1" hangingPunct="1"/>
            <a:endParaRPr lang="en-GB" sz="2800"/>
          </a:p>
          <a:p>
            <a:pPr eaLnBrk="1" hangingPunct="1"/>
            <a:endParaRPr lang="en-GB" sz="2800"/>
          </a:p>
          <a:p>
            <a:pPr eaLnBrk="1" hangingPunct="1"/>
            <a:r>
              <a:rPr lang="en-GB" sz="2800"/>
              <a:t>Resources, capital items and materials used to complete a project are often referred to simply as ‘Resources’.  </a:t>
            </a:r>
          </a:p>
          <a:p>
            <a:pPr eaLnBrk="1" hangingPunct="1"/>
            <a:r>
              <a:rPr lang="en-GB" sz="2800"/>
              <a:t>However, they should be identified, listed and estimated separately for each WBS activity in order to determine an accurate bottom-up budget.</a:t>
            </a:r>
          </a:p>
        </p:txBody>
      </p:sp>
      <p:sp>
        <p:nvSpPr>
          <p:cNvPr id="189444" name="Rectangle 5"/>
          <p:cNvSpPr>
            <a:spLocks noChangeArrowheads="1"/>
          </p:cNvSpPr>
          <p:nvPr/>
        </p:nvSpPr>
        <p:spPr bwMode="auto">
          <a:xfrm>
            <a:off x="5072063" y="2357438"/>
            <a:ext cx="3621087" cy="369887"/>
          </a:xfrm>
          <a:prstGeom prst="rect">
            <a:avLst/>
          </a:prstGeom>
          <a:noFill/>
          <a:ln w="9525">
            <a:noFill/>
            <a:miter lim="800000"/>
            <a:headEnd/>
            <a:tailEnd/>
          </a:ln>
        </p:spPr>
        <p:txBody>
          <a:bodyPr wrap="none">
            <a:spAutoFit/>
          </a:bodyPr>
          <a:lstStyle/>
          <a:p>
            <a:pPr algn="just"/>
            <a:r>
              <a:rPr lang="en-US"/>
              <a:t>Meridith and Mantel, 2009, p. 293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6900882" cy="1252728"/>
          </a:xfrm>
        </p:spPr>
        <p:txBody>
          <a:bodyPr>
            <a:normAutofit fontScale="90000"/>
          </a:bodyPr>
          <a:lstStyle/>
          <a:p>
            <a:pPr eaLnBrk="1" hangingPunct="1">
              <a:defRPr/>
            </a:pPr>
            <a:r>
              <a:rPr lang="en-GB" dirty="0"/>
              <a:t>Estimating Cost</a:t>
            </a:r>
            <a:br>
              <a:rPr lang="en-GB" dirty="0"/>
            </a:br>
            <a:r>
              <a:rPr lang="en-GB" dirty="0"/>
              <a:t>Step 1 – Add the cost of time</a:t>
            </a:r>
          </a:p>
        </p:txBody>
      </p:sp>
      <p:sp>
        <p:nvSpPr>
          <p:cNvPr id="194563" name="Content Placeholder 2"/>
          <p:cNvSpPr>
            <a:spLocks noGrp="1"/>
          </p:cNvSpPr>
          <p:nvPr>
            <p:ph idx="1"/>
          </p:nvPr>
        </p:nvSpPr>
        <p:spPr>
          <a:xfrm>
            <a:off x="457200" y="1774825"/>
            <a:ext cx="8229600" cy="5083175"/>
          </a:xfrm>
        </p:spPr>
        <p:txBody>
          <a:bodyPr/>
          <a:lstStyle/>
          <a:p>
            <a:pPr eaLnBrk="1" hangingPunct="1"/>
            <a:r>
              <a:rPr lang="en-GB" sz="2800"/>
              <a:t>Step one:  Using the duration estimates identify and estimate the total cost of the effort required to complete each activity</a:t>
            </a:r>
          </a:p>
          <a:p>
            <a:pPr lvl="1" eaLnBrk="1" hangingPunct="1"/>
            <a:r>
              <a:rPr lang="en-GB" sz="2400"/>
              <a:t>Duration:  How long an activity will take</a:t>
            </a:r>
          </a:p>
          <a:p>
            <a:pPr lvl="1" eaLnBrk="1" hangingPunct="1"/>
            <a:r>
              <a:rPr lang="en-GB" sz="2400"/>
              <a:t>Resource units (#):  The number of resources that will be required to complete the activity in the specified time</a:t>
            </a:r>
          </a:p>
          <a:p>
            <a:pPr lvl="1" eaLnBrk="1" hangingPunct="1"/>
            <a:r>
              <a:rPr lang="en-GB" sz="2400"/>
              <a:t>Effort = Duration * Resources</a:t>
            </a:r>
          </a:p>
          <a:p>
            <a:pPr eaLnBrk="1" hangingPunct="1"/>
            <a:r>
              <a:rPr lang="en-GB" sz="2800"/>
              <a:t>Example:  To build a wall</a:t>
            </a:r>
          </a:p>
          <a:p>
            <a:pPr lvl="1" eaLnBrk="1" hangingPunct="1"/>
            <a:r>
              <a:rPr lang="en-GB" sz="2400"/>
              <a:t>Duration estimate = 5 days</a:t>
            </a:r>
          </a:p>
          <a:p>
            <a:pPr lvl="1" eaLnBrk="1" hangingPunct="1"/>
            <a:r>
              <a:rPr lang="en-GB" sz="2400"/>
              <a:t>Resource numbers = 2 brick layers</a:t>
            </a:r>
          </a:p>
          <a:p>
            <a:pPr lvl="1" eaLnBrk="1" hangingPunct="1"/>
            <a:r>
              <a:rPr lang="en-GB" sz="2400"/>
              <a:t>Effort= 2*5 = 10 ‘brick layer’ days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7829576" cy="1252728"/>
          </a:xfrm>
        </p:spPr>
        <p:txBody>
          <a:bodyPr>
            <a:normAutofit fontScale="90000"/>
          </a:bodyPr>
          <a:lstStyle/>
          <a:p>
            <a:pPr eaLnBrk="1" hangingPunct="1">
              <a:defRPr/>
            </a:pPr>
            <a:r>
              <a:rPr lang="en-GB" dirty="0"/>
              <a:t>Estimating Cost</a:t>
            </a:r>
            <a:br>
              <a:rPr lang="en-GB" dirty="0"/>
            </a:br>
            <a:r>
              <a:rPr lang="en-GB" dirty="0"/>
              <a:t>Step 2 – Add the cost of Materials</a:t>
            </a:r>
          </a:p>
        </p:txBody>
      </p:sp>
      <p:sp>
        <p:nvSpPr>
          <p:cNvPr id="196611" name="Content Placeholder 2"/>
          <p:cNvSpPr>
            <a:spLocks noGrp="1"/>
          </p:cNvSpPr>
          <p:nvPr>
            <p:ph idx="1"/>
          </p:nvPr>
        </p:nvSpPr>
        <p:spPr>
          <a:xfrm>
            <a:off x="457200" y="1774825"/>
            <a:ext cx="8229600" cy="5083175"/>
          </a:xfrm>
        </p:spPr>
        <p:txBody>
          <a:bodyPr/>
          <a:lstStyle/>
          <a:p>
            <a:pPr eaLnBrk="1" hangingPunct="1"/>
            <a:r>
              <a:rPr lang="en-GB" sz="2800" dirty="0"/>
              <a:t>Step two:  Identify any/all material cost items required for each activity</a:t>
            </a:r>
          </a:p>
          <a:p>
            <a:pPr lvl="1" eaLnBrk="1" hangingPunct="1"/>
            <a:r>
              <a:rPr lang="en-GB" sz="2400" dirty="0"/>
              <a:t>Identify item</a:t>
            </a:r>
          </a:p>
          <a:p>
            <a:pPr lvl="1" eaLnBrk="1" hangingPunct="1"/>
            <a:r>
              <a:rPr lang="en-GB" sz="2400" dirty="0"/>
              <a:t>Obtain quotations and identify cost</a:t>
            </a:r>
          </a:p>
          <a:p>
            <a:pPr eaLnBrk="1" hangingPunct="1"/>
            <a:r>
              <a:rPr lang="en-GB" sz="2800" dirty="0"/>
              <a:t>Having identified the cost of a material item usually only one estimate is required to be entered (most likely).  However, sometimes prices may vary between suppliers, or the item may not be purchased for some time and prices fluctuate.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7901014" cy="1252728"/>
          </a:xfrm>
        </p:spPr>
        <p:txBody>
          <a:bodyPr>
            <a:normAutofit fontScale="90000"/>
          </a:bodyPr>
          <a:lstStyle/>
          <a:p>
            <a:pPr eaLnBrk="1" hangingPunct="1">
              <a:defRPr/>
            </a:pPr>
            <a:r>
              <a:rPr lang="en-GB" dirty="0"/>
              <a:t>Estimating Cost</a:t>
            </a:r>
            <a:br>
              <a:rPr lang="en-GB" dirty="0"/>
            </a:br>
            <a:r>
              <a:rPr lang="en-GB" dirty="0"/>
              <a:t>Step 3 – Add the cost of Capital</a:t>
            </a:r>
          </a:p>
        </p:txBody>
      </p:sp>
      <p:sp>
        <p:nvSpPr>
          <p:cNvPr id="197635" name="Content Placeholder 2"/>
          <p:cNvSpPr>
            <a:spLocks noGrp="1"/>
          </p:cNvSpPr>
          <p:nvPr>
            <p:ph idx="1"/>
          </p:nvPr>
        </p:nvSpPr>
        <p:spPr>
          <a:xfrm>
            <a:off x="457200" y="1774825"/>
            <a:ext cx="8229600" cy="5083175"/>
          </a:xfrm>
        </p:spPr>
        <p:txBody>
          <a:bodyPr/>
          <a:lstStyle/>
          <a:p>
            <a:pPr eaLnBrk="1" hangingPunct="1"/>
            <a:r>
              <a:rPr lang="en-GB" sz="2800" dirty="0"/>
              <a:t>Step two:  Identify any/all capital cost items required for each activity</a:t>
            </a:r>
          </a:p>
          <a:p>
            <a:pPr lvl="1" eaLnBrk="1" hangingPunct="1"/>
            <a:r>
              <a:rPr lang="en-GB" sz="2400" dirty="0"/>
              <a:t>Identify item</a:t>
            </a:r>
          </a:p>
          <a:p>
            <a:pPr lvl="1" eaLnBrk="1" hangingPunct="1"/>
            <a:r>
              <a:rPr lang="en-GB" sz="2400" dirty="0"/>
              <a:t>Obtain quotations and identify cost</a:t>
            </a:r>
          </a:p>
          <a:p>
            <a:pPr eaLnBrk="1" hangingPunct="1"/>
            <a:r>
              <a:rPr lang="en-GB" sz="2800" dirty="0"/>
              <a:t>Having identified the cost of a capital item usually only one estimate is required to be entered (‘m’ most likely).  However, sometimes prices may vary between suppliers, or the item may not be purchased for some time and prices fluctuate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7829576" cy="1252728"/>
          </a:xfrm>
        </p:spPr>
        <p:txBody>
          <a:bodyPr>
            <a:normAutofit fontScale="90000"/>
          </a:bodyPr>
          <a:lstStyle/>
          <a:p>
            <a:pPr eaLnBrk="1" hangingPunct="1">
              <a:defRPr/>
            </a:pPr>
            <a:r>
              <a:rPr lang="en-GB" dirty="0"/>
              <a:t>Estimating Cost</a:t>
            </a:r>
            <a:br>
              <a:rPr lang="en-GB" dirty="0"/>
            </a:br>
            <a:r>
              <a:rPr lang="en-GB" dirty="0"/>
              <a:t>Step 4 – Aggregate the costs</a:t>
            </a:r>
          </a:p>
        </p:txBody>
      </p:sp>
      <p:sp>
        <p:nvSpPr>
          <p:cNvPr id="199683" name="Content Placeholder 2"/>
          <p:cNvSpPr>
            <a:spLocks noGrp="1"/>
          </p:cNvSpPr>
          <p:nvPr>
            <p:ph idx="1"/>
          </p:nvPr>
        </p:nvSpPr>
        <p:spPr>
          <a:xfrm>
            <a:off x="457200" y="1774825"/>
            <a:ext cx="8401050" cy="5083175"/>
          </a:xfrm>
        </p:spPr>
        <p:txBody>
          <a:bodyPr>
            <a:normAutofit/>
          </a:bodyPr>
          <a:lstStyle/>
          <a:p>
            <a:pPr eaLnBrk="1" hangingPunct="1"/>
            <a:r>
              <a:rPr lang="en-GB" sz="2800" dirty="0"/>
              <a:t>The project budget is calculated as the sum of all of the costs for each of the WBS activities</a:t>
            </a:r>
            <a:endParaRPr lang="en-GB" dirty="0"/>
          </a:p>
          <a:p>
            <a:pPr lvl="1" eaLnBrk="1" hangingPunct="1"/>
            <a:r>
              <a:rPr lang="en-GB" dirty="0"/>
              <a:t>For each activity add the costs of resources  + capital +  materials (using estimates  values if appropriate) to produce the activity cost estimate</a:t>
            </a:r>
          </a:p>
          <a:p>
            <a:pPr marL="0" indent="0" eaLnBrk="1" hangingPunct="1">
              <a:buNone/>
            </a:pPr>
            <a:endParaRPr lang="en-GB" dirty="0"/>
          </a:p>
          <a:p>
            <a:pPr lvl="1" eaLnBrk="1" hangingPunct="1"/>
            <a:r>
              <a:rPr lang="en-GB" dirty="0"/>
              <a:t>Sum the activity cost estimates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7829576" cy="1252728"/>
          </a:xfrm>
        </p:spPr>
        <p:txBody>
          <a:bodyPr/>
          <a:lstStyle/>
          <a:p>
            <a:pPr eaLnBrk="1" hangingPunct="1">
              <a:defRPr/>
            </a:pPr>
            <a:r>
              <a:rPr lang="en-GB" dirty="0"/>
              <a:t>What Else?</a:t>
            </a:r>
          </a:p>
        </p:txBody>
      </p:sp>
      <p:sp>
        <p:nvSpPr>
          <p:cNvPr id="204803" name="Content Placeholder 2"/>
          <p:cNvSpPr>
            <a:spLocks noGrp="1"/>
          </p:cNvSpPr>
          <p:nvPr>
            <p:ph idx="1"/>
          </p:nvPr>
        </p:nvSpPr>
        <p:spPr>
          <a:xfrm>
            <a:off x="457200" y="1774825"/>
            <a:ext cx="8401050" cy="5083175"/>
          </a:xfrm>
        </p:spPr>
        <p:txBody>
          <a:bodyPr/>
          <a:lstStyle/>
          <a:p>
            <a:pPr eaLnBrk="1" hangingPunct="1"/>
            <a:r>
              <a:rPr lang="en-GB" sz="2800"/>
              <a:t>We now have a project budget and a contingency reserve</a:t>
            </a:r>
          </a:p>
          <a:p>
            <a:pPr eaLnBrk="1" hangingPunct="1"/>
            <a:r>
              <a:rPr lang="en-GB" sz="2800"/>
              <a:t>But we actually know more than this …</a:t>
            </a:r>
          </a:p>
          <a:p>
            <a:pPr eaLnBrk="1" hangingPunct="1"/>
            <a:r>
              <a:rPr lang="en-GB" sz="2800"/>
              <a:t>What else do we know?</a:t>
            </a:r>
          </a:p>
        </p:txBody>
      </p:sp>
      <p:pic>
        <p:nvPicPr>
          <p:cNvPr id="204804" name="Picture 3" descr="C:\Documents and Settings\Dave\Local Settings\Temporary Internet Files\Content.IE5\UTTAJMDC\MCj03631680000[1].wmf"/>
          <p:cNvPicPr>
            <a:picLocks noChangeAspect="1" noChangeArrowheads="1"/>
          </p:cNvPicPr>
          <p:nvPr/>
        </p:nvPicPr>
        <p:blipFill>
          <a:blip r:embed="rId3"/>
          <a:srcRect/>
          <a:stretch>
            <a:fillRect/>
          </a:stretch>
        </p:blipFill>
        <p:spPr bwMode="auto">
          <a:xfrm>
            <a:off x="428625" y="3071813"/>
            <a:ext cx="485775" cy="639762"/>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Cash flow</a:t>
            </a:r>
          </a:p>
        </p:txBody>
      </p:sp>
      <p:sp>
        <p:nvSpPr>
          <p:cNvPr id="205827" name="Content Placeholder 2"/>
          <p:cNvSpPr>
            <a:spLocks noGrp="1"/>
          </p:cNvSpPr>
          <p:nvPr>
            <p:ph idx="1"/>
          </p:nvPr>
        </p:nvSpPr>
        <p:spPr/>
        <p:txBody>
          <a:bodyPr/>
          <a:lstStyle/>
          <a:p>
            <a:pPr eaLnBrk="1" hangingPunct="1"/>
            <a:r>
              <a:rPr lang="en-GB" sz="2800"/>
              <a:t>We know </a:t>
            </a:r>
          </a:p>
          <a:p>
            <a:pPr lvl="1" eaLnBrk="1" hangingPunct="1"/>
            <a:r>
              <a:rPr lang="en-GB" sz="2400"/>
              <a:t>how much each activity is estimated to cost</a:t>
            </a:r>
          </a:p>
          <a:p>
            <a:pPr lvl="1" eaLnBrk="1" hangingPunct="1"/>
            <a:r>
              <a:rPr lang="en-GB" sz="2400"/>
              <a:t>when each activity is scheduled to take place</a:t>
            </a:r>
          </a:p>
          <a:p>
            <a:pPr eaLnBrk="1" hangingPunct="1"/>
            <a:r>
              <a:rPr lang="en-GB" sz="2800"/>
              <a:t>We can determine how, and when, we will spend money by plotting the activity costs against time</a:t>
            </a:r>
          </a:p>
          <a:p>
            <a:pPr eaLnBrk="1" hangingPunct="1"/>
            <a:r>
              <a:rPr lang="en-GB" sz="2800"/>
              <a:t>The flow of money against time is known as a ‘Cashflow’</a:t>
            </a:r>
          </a:p>
          <a:p>
            <a:pPr lvl="1" eaLnBrk="1" hangingPunct="1"/>
            <a:r>
              <a:rPr lang="en-GB" sz="2400"/>
              <a:t>Cashflows can record both anticipated expenditure and income</a:t>
            </a:r>
          </a:p>
        </p:txBody>
      </p:sp>
      <p:pic>
        <p:nvPicPr>
          <p:cNvPr id="205828" name="Picture 6" descr="C:\Documents and Settings\Dave\Local Settings\Temporary Internet Files\Content.IE5\NQ03J5W9\MCj01560530000[1].wmf"/>
          <p:cNvPicPr>
            <a:picLocks noChangeAspect="1" noChangeArrowheads="1"/>
          </p:cNvPicPr>
          <p:nvPr/>
        </p:nvPicPr>
        <p:blipFill>
          <a:blip r:embed="rId2"/>
          <a:srcRect/>
          <a:stretch>
            <a:fillRect/>
          </a:stretch>
        </p:blipFill>
        <p:spPr bwMode="auto">
          <a:xfrm>
            <a:off x="428625" y="1785938"/>
            <a:ext cx="500063" cy="5715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Cumulative Cost</a:t>
            </a:r>
          </a:p>
        </p:txBody>
      </p:sp>
      <p:sp>
        <p:nvSpPr>
          <p:cNvPr id="203779" name="Content Placeholder 2"/>
          <p:cNvSpPr>
            <a:spLocks noGrp="1"/>
          </p:cNvSpPr>
          <p:nvPr>
            <p:ph idx="1"/>
          </p:nvPr>
        </p:nvSpPr>
        <p:spPr/>
        <p:txBody>
          <a:bodyPr>
            <a:normAutofit/>
          </a:bodyPr>
          <a:lstStyle/>
          <a:p>
            <a:pPr eaLnBrk="1" hangingPunct="1">
              <a:defRPr/>
            </a:pPr>
            <a:r>
              <a:rPr lang="en-GB" sz="2800" dirty="0"/>
              <a:t>The cumulative cost is the total cost to date at any specified point in time.</a:t>
            </a:r>
          </a:p>
          <a:p>
            <a:pPr eaLnBrk="1" hangingPunct="1">
              <a:defRPr/>
            </a:pPr>
            <a:endParaRPr lang="en-GB" sz="2800" dirty="0"/>
          </a:p>
          <a:p>
            <a:pPr eaLnBrk="1" hangingPunct="1">
              <a:defRPr/>
            </a:pPr>
            <a:r>
              <a:rPr lang="en-GB" sz="2800" dirty="0"/>
              <a:t>What is the cumulative cost at the end of the project?</a:t>
            </a:r>
          </a:p>
          <a:p>
            <a:pPr lvl="1" eaLnBrk="1" hangingPunct="1">
              <a:defRPr/>
            </a:pPr>
            <a:r>
              <a:rPr lang="en-GB" sz="2400" dirty="0"/>
              <a:t>The project is always measured against the planned spend or, once it is running, the actual spend. </a:t>
            </a:r>
          </a:p>
          <a:p>
            <a:pPr lvl="1" eaLnBrk="1" hangingPunct="1">
              <a:defRPr/>
            </a:pPr>
            <a:r>
              <a:rPr lang="en-GB" sz="2400" dirty="0"/>
              <a:t> The contingency reserve is not included as t is not part of the project anticipated costs</a:t>
            </a:r>
          </a:p>
        </p:txBody>
      </p:sp>
      <p:pic>
        <p:nvPicPr>
          <p:cNvPr id="207876" name="Picture 3" descr="C:\Documents and Settings\Dave\Local Settings\Temporary Internet Files\Content.IE5\UTTAJMDC\MCj03631680000[1].wmf"/>
          <p:cNvPicPr>
            <a:picLocks noChangeAspect="1" noChangeArrowheads="1"/>
          </p:cNvPicPr>
          <p:nvPr/>
        </p:nvPicPr>
        <p:blipFill>
          <a:blip r:embed="rId2"/>
          <a:srcRect/>
          <a:stretch>
            <a:fillRect/>
          </a:stretch>
        </p:blipFill>
        <p:spPr bwMode="auto">
          <a:xfrm>
            <a:off x="428625" y="3857625"/>
            <a:ext cx="485775" cy="639763"/>
          </a:xfrm>
          <a:prstGeom prst="rect">
            <a:avLst/>
          </a:prstGeom>
          <a:noFill/>
          <a:ln w="9525">
            <a:noFill/>
            <a:miter lim="800000"/>
            <a:headEnd/>
            <a:tailEnd/>
          </a:ln>
        </p:spPr>
      </p:pic>
      <p:pic>
        <p:nvPicPr>
          <p:cNvPr id="207877" name="Picture 6" descr="C:\Documents and Settings\Dave\Local Settings\Temporary Internet Files\Content.IE5\NQ03J5W9\MCj01560530000[1].wmf"/>
          <p:cNvPicPr>
            <a:picLocks noChangeAspect="1" noChangeArrowheads="1"/>
          </p:cNvPicPr>
          <p:nvPr/>
        </p:nvPicPr>
        <p:blipFill>
          <a:blip r:embed="rId3"/>
          <a:srcRect/>
          <a:stretch>
            <a:fillRect/>
          </a:stretch>
        </p:blipFill>
        <p:spPr bwMode="auto">
          <a:xfrm>
            <a:off x="428625" y="4714875"/>
            <a:ext cx="500063" cy="571500"/>
          </a:xfrm>
          <a:prstGeom prst="rect">
            <a:avLst/>
          </a:prstGeom>
          <a:noFill/>
          <a:ln w="9525">
            <a:noFill/>
            <a:miter lim="800000"/>
            <a:headEnd/>
            <a:tailEnd/>
          </a:ln>
        </p:spPr>
      </p:pic>
      <p:pic>
        <p:nvPicPr>
          <p:cNvPr id="207878" name="Picture 9" descr="C:\Documents and Settings\Dave\Local Settings\Temporary Internet Files\Content.IE5\UFMVEX2R\MPj04330630000[1].jpg"/>
          <p:cNvPicPr>
            <a:picLocks noChangeAspect="1" noChangeArrowheads="1"/>
          </p:cNvPicPr>
          <p:nvPr/>
        </p:nvPicPr>
        <p:blipFill>
          <a:blip r:embed="rId4"/>
          <a:srcRect/>
          <a:stretch>
            <a:fillRect/>
          </a:stretch>
        </p:blipFill>
        <p:spPr bwMode="auto">
          <a:xfrm>
            <a:off x="7572375" y="214313"/>
            <a:ext cx="1357313" cy="1071562"/>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pPr eaLnBrk="1" fontAlgn="auto" hangingPunct="1">
              <a:spcAft>
                <a:spcPts val="0"/>
              </a:spcAft>
              <a:defRPr/>
            </a:pPr>
            <a:r>
              <a:rPr lang="en-GB" dirty="0">
                <a:solidFill>
                  <a:schemeClr val="accent1">
                    <a:satMod val="150000"/>
                  </a:schemeClr>
                </a:solidFill>
              </a:rPr>
              <a:t>Session Recap</a:t>
            </a:r>
            <a:endParaRPr lang="en-US" dirty="0">
              <a:solidFill>
                <a:schemeClr val="accent1">
                  <a:satMod val="150000"/>
                </a:schemeClr>
              </a:solidFill>
            </a:endParaRPr>
          </a:p>
        </p:txBody>
      </p:sp>
      <p:sp>
        <p:nvSpPr>
          <p:cNvPr id="208899" name="Rectangle 3"/>
          <p:cNvSpPr>
            <a:spLocks noGrp="1" noChangeArrowheads="1"/>
          </p:cNvSpPr>
          <p:nvPr>
            <p:ph idx="1"/>
          </p:nvPr>
        </p:nvSpPr>
        <p:spPr/>
        <p:txBody>
          <a:bodyPr/>
          <a:lstStyle/>
          <a:p>
            <a:pPr eaLnBrk="1" hangingPunct="1"/>
            <a:r>
              <a:rPr lang="en-GB" dirty="0"/>
              <a:t>You are now able to;</a:t>
            </a:r>
          </a:p>
          <a:p>
            <a:pPr lvl="1" eaLnBrk="1" hangingPunct="1"/>
            <a:r>
              <a:rPr lang="en-GB" dirty="0"/>
              <a:t>Define key budgeting terms</a:t>
            </a:r>
          </a:p>
          <a:p>
            <a:pPr lvl="1" eaLnBrk="1" hangingPunct="1"/>
            <a:r>
              <a:rPr lang="en-GB" dirty="0"/>
              <a:t>Calculate a project budget</a:t>
            </a:r>
          </a:p>
          <a:p>
            <a:pPr lvl="1" eaLnBrk="1" hangingPunct="1"/>
            <a:r>
              <a:rPr lang="en-GB" dirty="0"/>
              <a:t>Formulate a project cash flow</a:t>
            </a:r>
          </a:p>
          <a:p>
            <a:pPr lvl="1" eaLnBrk="1" hangingPunct="1"/>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1260</Words>
  <Application>Microsoft Office PowerPoint</Application>
  <PresentationFormat>On-screen Show (4:3)</PresentationFormat>
  <Paragraphs>131</Paragraphs>
  <Slides>20</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Wingdings 2</vt:lpstr>
      <vt:lpstr>Office Theme</vt:lpstr>
      <vt:lpstr>Estimating Costs </vt:lpstr>
      <vt:lpstr>Session Objectives</vt:lpstr>
      <vt:lpstr>How much is a project worth?</vt:lpstr>
      <vt:lpstr>Project Budget</vt:lpstr>
      <vt:lpstr>Determining a Budget</vt:lpstr>
      <vt:lpstr>Developing a Bottom-up Budget</vt:lpstr>
      <vt:lpstr>Direct Costs</vt:lpstr>
      <vt:lpstr>Indirect Costs</vt:lpstr>
      <vt:lpstr>Resource Costs</vt:lpstr>
      <vt:lpstr>Capital Costs</vt:lpstr>
      <vt:lpstr>Material Costs</vt:lpstr>
      <vt:lpstr>Project Budget</vt:lpstr>
      <vt:lpstr>Estimating Cost Step 1 – Add the cost of time</vt:lpstr>
      <vt:lpstr>Estimating Cost Step 2 – Add the cost of Materials</vt:lpstr>
      <vt:lpstr>Estimating Cost Step 3 – Add the cost of Capital</vt:lpstr>
      <vt:lpstr>Estimating Cost Step 4 – Aggregate the costs</vt:lpstr>
      <vt:lpstr>What Else?</vt:lpstr>
      <vt:lpstr>Cash flow</vt:lpstr>
      <vt:lpstr>Cumulative Cost</vt:lpstr>
      <vt:lpstr>Session Recap</vt:lpstr>
    </vt:vector>
  </TitlesOfParts>
  <Company>Seba Systems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Tools and Techniques</dc:title>
  <dc:creator>Mary March</dc:creator>
  <cp:lastModifiedBy>John-Paul Okeke</cp:lastModifiedBy>
  <cp:revision>9</cp:revision>
  <dcterms:created xsi:type="dcterms:W3CDTF">2009-12-05T16:40:21Z</dcterms:created>
  <dcterms:modified xsi:type="dcterms:W3CDTF">2017-11-18T13:08:48Z</dcterms:modified>
</cp:coreProperties>
</file>