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57" r:id="rId4"/>
    <p:sldId id="258" r:id="rId5"/>
    <p:sldId id="259" r:id="rId6"/>
    <p:sldId id="260" r:id="rId7"/>
    <p:sldId id="261" r:id="rId8"/>
    <p:sldId id="262" r:id="rId9"/>
    <p:sldId id="276" r:id="rId10"/>
    <p:sldId id="263" r:id="rId11"/>
    <p:sldId id="264" r:id="rId12"/>
    <p:sldId id="265" r:id="rId13"/>
    <p:sldId id="277" r:id="rId14"/>
    <p:sldId id="266" r:id="rId15"/>
    <p:sldId id="267" r:id="rId16"/>
    <p:sldId id="268" r:id="rId17"/>
    <p:sldId id="273" r:id="rId18"/>
    <p:sldId id="272" r:id="rId19"/>
    <p:sldId id="269" r:id="rId20"/>
    <p:sldId id="274" r:id="rId21"/>
    <p:sldId id="278" r:id="rId22"/>
    <p:sldId id="279" r:id="rId23"/>
    <p:sldId id="280" r:id="rId24"/>
    <p:sldId id="281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398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778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218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1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199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15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906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260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697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51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816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93D37B-B1EE-4F22-A869-A4700B53071B}" type="datetimeFigureOut">
              <a:rPr lang="en-GB" smtClean="0"/>
              <a:t>18/11/2016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83E24-ACF2-4399-A99B-14ABF280F8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484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Donoghue_v_Stevens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Liability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Rees,</a:t>
            </a:r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November,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464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Tort law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duty </a:t>
            </a:r>
            <a:r>
              <a:rPr lang="en-GB" b="1" dirty="0"/>
              <a:t>of care</a:t>
            </a:r>
            <a:r>
              <a:rPr lang="en-GB" dirty="0"/>
              <a:t> is </a:t>
            </a:r>
            <a:r>
              <a:rPr lang="en-GB" dirty="0" smtClean="0"/>
              <a:t>the legal obligation imposed </a:t>
            </a:r>
            <a:r>
              <a:rPr lang="en-GB" dirty="0"/>
              <a:t>on an individual requiring adherence to </a:t>
            </a:r>
            <a:r>
              <a:rPr lang="en-GB" dirty="0" smtClean="0"/>
              <a:t>a standard of reasonable</a:t>
            </a:r>
            <a:r>
              <a:rPr lang="en-GB" dirty="0"/>
              <a:t> care while performing any acts that could foreseeably harm </a:t>
            </a:r>
            <a:r>
              <a:rPr lang="en-GB" dirty="0" smtClean="0"/>
              <a:t>others</a:t>
            </a:r>
          </a:p>
          <a:p>
            <a:r>
              <a:rPr lang="en-GB" dirty="0" smtClean="0"/>
              <a:t>First element that must be established for negligence to have occurred</a:t>
            </a:r>
          </a:p>
          <a:p>
            <a:r>
              <a:rPr lang="en-GB" dirty="0" smtClean="0"/>
              <a:t>Test case judgment in </a:t>
            </a:r>
            <a:r>
              <a:rPr lang="en-GB" dirty="0" err="1"/>
              <a:t>Caparo</a:t>
            </a:r>
            <a:r>
              <a:rPr lang="en-GB" dirty="0"/>
              <a:t> Industries plc v </a:t>
            </a:r>
            <a:r>
              <a:rPr lang="en-GB" dirty="0" err="1" smtClean="0"/>
              <a:t>Dickman</a:t>
            </a:r>
            <a:r>
              <a:rPr lang="en-GB" dirty="0" smtClean="0"/>
              <a:t> for </a:t>
            </a:r>
            <a:r>
              <a:rPr lang="en-GB" dirty="0"/>
              <a:t>a duty of care in England </a:t>
            </a:r>
            <a:endParaRPr lang="en-GB" dirty="0" smtClean="0"/>
          </a:p>
          <a:p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House of Lords set out the following three-part test:</a:t>
            </a:r>
          </a:p>
          <a:p>
            <a:pPr lvl="1"/>
            <a:r>
              <a:rPr lang="en-GB" dirty="0" smtClean="0"/>
              <a:t>Harm </a:t>
            </a:r>
            <a:r>
              <a:rPr lang="en-GB" dirty="0"/>
              <a:t>must be a "reasonably foreseeable" result of the defendant's conduct</a:t>
            </a:r>
            <a:r>
              <a:rPr lang="en-GB" dirty="0" smtClean="0"/>
              <a:t>;</a:t>
            </a:r>
            <a:endParaRPr lang="en-GB" dirty="0"/>
          </a:p>
          <a:p>
            <a:pPr lvl="1"/>
            <a:r>
              <a:rPr lang="en-GB" dirty="0"/>
              <a:t>A relationship of "proximity" must exist between the defendant and the claimant;</a:t>
            </a:r>
          </a:p>
          <a:p>
            <a:pPr lvl="1"/>
            <a:r>
              <a:rPr lang="en-GB" dirty="0"/>
              <a:t>It must be "fair, just and reasonable" to impose liability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223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Legal Liability?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Legal liability</a:t>
            </a:r>
            <a:r>
              <a:rPr lang="en-GB" dirty="0"/>
              <a:t> is the liability of a party imposed by a court for its actions or, in some cases, </a:t>
            </a:r>
            <a:r>
              <a:rPr lang="en-GB" dirty="0" smtClean="0"/>
              <a:t>inactions</a:t>
            </a:r>
          </a:p>
          <a:p>
            <a:r>
              <a:rPr lang="en-GB" dirty="0" smtClean="0"/>
              <a:t>Following successful prosecution, the </a:t>
            </a:r>
            <a:r>
              <a:rPr lang="en-GB" dirty="0"/>
              <a:t>courts </a:t>
            </a:r>
            <a:r>
              <a:rPr lang="en-GB" dirty="0" smtClean="0"/>
              <a:t>award financial damages as compensation</a:t>
            </a:r>
          </a:p>
          <a:p>
            <a:r>
              <a:rPr lang="en-GB" dirty="0" smtClean="0"/>
              <a:t>A </a:t>
            </a:r>
            <a:r>
              <a:rPr lang="en-GB" b="1" dirty="0" smtClean="0"/>
              <a:t>legal </a:t>
            </a:r>
            <a:r>
              <a:rPr lang="en-GB" b="1" dirty="0"/>
              <a:t>wrong</a:t>
            </a:r>
            <a:r>
              <a:rPr lang="en-GB" dirty="0"/>
              <a:t> is </a:t>
            </a:r>
            <a:r>
              <a:rPr lang="en-GB" dirty="0" smtClean="0"/>
              <a:t>a </a:t>
            </a:r>
            <a:r>
              <a:rPr lang="en-GB" dirty="0"/>
              <a:t>violation of a </a:t>
            </a:r>
            <a:r>
              <a:rPr lang="en-GB" dirty="0" smtClean="0"/>
              <a:t>person's </a:t>
            </a:r>
            <a:r>
              <a:rPr lang="en-GB" dirty="0"/>
              <a:t>rights </a:t>
            </a:r>
            <a:r>
              <a:rPr lang="en-GB" dirty="0" smtClean="0"/>
              <a:t>the </a:t>
            </a:r>
            <a:r>
              <a:rPr lang="en-GB" dirty="0"/>
              <a:t>failure to perform a legal duty for </a:t>
            </a:r>
            <a:r>
              <a:rPr lang="en-GB" dirty="0" smtClean="0"/>
              <a:t>an individual or organisation</a:t>
            </a:r>
          </a:p>
          <a:p>
            <a:r>
              <a:rPr lang="en-GB" dirty="0" smtClean="0"/>
              <a:t>Liability arises under civil law as well as criminal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448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Whence Comes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Legal liability </a:t>
            </a:r>
            <a:r>
              <a:rPr lang="en-GB" dirty="0" smtClean="0"/>
              <a:t>comes about through legal wrongs:</a:t>
            </a:r>
          </a:p>
          <a:p>
            <a:pPr lvl="1"/>
            <a:r>
              <a:rPr lang="en-GB" dirty="0" smtClean="0"/>
              <a:t>Crime</a:t>
            </a:r>
          </a:p>
          <a:p>
            <a:pPr lvl="1"/>
            <a:r>
              <a:rPr lang="en-GB" dirty="0" smtClean="0"/>
              <a:t>Tort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reach </a:t>
            </a:r>
            <a:r>
              <a:rPr lang="en-GB" dirty="0"/>
              <a:t>of </a:t>
            </a:r>
            <a:r>
              <a:rPr lang="en-GB" dirty="0" smtClean="0"/>
              <a:t>contract</a:t>
            </a:r>
          </a:p>
        </p:txBody>
      </p:sp>
    </p:spTree>
    <p:extLst>
      <p:ext uri="{BB962C8B-B14F-4D97-AF65-F5344CB8AC3E}">
        <p14:creationId xmlns:p14="http://schemas.microsoft.com/office/powerpoint/2010/main" val="672499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wrong in which a person intentionally inflicts injury, or takes something from </a:t>
            </a:r>
            <a:r>
              <a:rPr lang="en-GB" dirty="0" smtClean="0"/>
              <a:t>another</a:t>
            </a:r>
          </a:p>
          <a:p>
            <a:pPr lvl="1"/>
            <a:r>
              <a:rPr lang="en-GB" dirty="0" smtClean="0"/>
              <a:t>Assault</a:t>
            </a:r>
          </a:p>
          <a:p>
            <a:pPr lvl="1"/>
            <a:r>
              <a:rPr lang="en-GB" dirty="0" smtClean="0"/>
              <a:t>Murder</a:t>
            </a:r>
          </a:p>
          <a:p>
            <a:pPr lvl="1"/>
            <a:r>
              <a:rPr lang="en-GB" dirty="0" smtClean="0"/>
              <a:t>Rape</a:t>
            </a:r>
          </a:p>
          <a:p>
            <a:pPr lvl="1"/>
            <a:r>
              <a:rPr lang="en-GB" dirty="0" smtClean="0"/>
              <a:t>Robbery</a:t>
            </a:r>
          </a:p>
          <a:p>
            <a:pPr lvl="1"/>
            <a:r>
              <a:rPr lang="en-GB" dirty="0" smtClean="0"/>
              <a:t>Theft</a:t>
            </a:r>
          </a:p>
          <a:p>
            <a:pPr lvl="1"/>
            <a:r>
              <a:rPr lang="en-GB" dirty="0" smtClean="0"/>
              <a:t>… and lots of other definitions</a:t>
            </a:r>
          </a:p>
        </p:txBody>
      </p:sp>
    </p:spTree>
    <p:extLst>
      <p:ext uri="{BB962C8B-B14F-4D97-AF65-F5344CB8AC3E}">
        <p14:creationId xmlns:p14="http://schemas.microsoft.com/office/powerpoint/2010/main" val="1248114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Torts</a:t>
            </a:r>
            <a:r>
              <a:rPr lang="en-GB" dirty="0"/>
              <a:t> are legal or civil wrongs committed against people or </a:t>
            </a:r>
            <a:r>
              <a:rPr lang="en-GB" dirty="0" smtClean="0"/>
              <a:t>organizations</a:t>
            </a:r>
          </a:p>
          <a:p>
            <a:pPr lvl="1"/>
            <a:r>
              <a:rPr lang="en-GB" dirty="0" smtClean="0"/>
              <a:t>Defined by causing </a:t>
            </a:r>
            <a:r>
              <a:rPr lang="en-GB" dirty="0"/>
              <a:t>them a </a:t>
            </a:r>
            <a:r>
              <a:rPr lang="en-GB" dirty="0" smtClean="0"/>
              <a:t>loss</a:t>
            </a:r>
          </a:p>
          <a:p>
            <a:pPr lvl="1"/>
            <a:r>
              <a:rPr lang="en-GB" dirty="0" smtClean="0"/>
              <a:t>No loss, no tort</a:t>
            </a:r>
          </a:p>
          <a:p>
            <a:r>
              <a:rPr lang="en-GB" b="1" dirty="0"/>
              <a:t>Intentional torts</a:t>
            </a:r>
            <a:r>
              <a:rPr lang="en-GB" dirty="0"/>
              <a:t> are </a:t>
            </a:r>
            <a:r>
              <a:rPr lang="en-GB" dirty="0" smtClean="0"/>
              <a:t>wilful </a:t>
            </a:r>
            <a:r>
              <a:rPr lang="en-GB" dirty="0"/>
              <a:t>acts or the </a:t>
            </a:r>
            <a:r>
              <a:rPr lang="en-GB" dirty="0" smtClean="0"/>
              <a:t>wilful </a:t>
            </a:r>
            <a:r>
              <a:rPr lang="en-GB" dirty="0"/>
              <a:t>failure to act </a:t>
            </a:r>
            <a:r>
              <a:rPr lang="en-GB" dirty="0" smtClean="0"/>
              <a:t>that </a:t>
            </a:r>
            <a:r>
              <a:rPr lang="en-GB" dirty="0"/>
              <a:t>causes injury to someone </a:t>
            </a:r>
            <a:r>
              <a:rPr lang="en-GB" dirty="0" smtClean="0"/>
              <a:t>else</a:t>
            </a:r>
          </a:p>
          <a:p>
            <a:pPr lvl="1"/>
            <a:r>
              <a:rPr lang="en-GB" i="1" dirty="0" smtClean="0"/>
              <a:t>Failure to act when required so to do</a:t>
            </a:r>
            <a:endParaRPr lang="en-GB" dirty="0" smtClean="0"/>
          </a:p>
          <a:p>
            <a:r>
              <a:rPr lang="en-GB" dirty="0" smtClean="0"/>
              <a:t>One who commits a tort is a </a:t>
            </a:r>
            <a:r>
              <a:rPr lang="en-GB" b="1" dirty="0" err="1" smtClean="0"/>
              <a:t>tortfeasor</a:t>
            </a:r>
            <a:endParaRPr lang="en-GB" b="1" dirty="0" smtClean="0"/>
          </a:p>
          <a:p>
            <a:pPr lvl="1"/>
            <a:r>
              <a:rPr lang="en-GB" dirty="0" smtClean="0"/>
              <a:t>Negligent </a:t>
            </a:r>
            <a:r>
              <a:rPr lang="en-GB" dirty="0"/>
              <a:t>in </a:t>
            </a:r>
            <a:r>
              <a:rPr lang="en-GB" dirty="0" smtClean="0"/>
              <a:t>her/his </a:t>
            </a:r>
            <a:r>
              <a:rPr lang="en-GB" dirty="0"/>
              <a:t>duties </a:t>
            </a:r>
            <a:r>
              <a:rPr lang="en-GB" dirty="0" smtClean="0"/>
              <a:t>imposed </a:t>
            </a:r>
            <a:r>
              <a:rPr lang="en-GB" dirty="0"/>
              <a:t>by law and not </a:t>
            </a:r>
            <a:r>
              <a:rPr lang="en-GB" dirty="0" smtClean="0"/>
              <a:t>contract</a:t>
            </a:r>
          </a:p>
          <a:p>
            <a:pPr lvl="1"/>
            <a:r>
              <a:rPr lang="en-GB" dirty="0" smtClean="0"/>
              <a:t>Causes </a:t>
            </a:r>
            <a:r>
              <a:rPr lang="en-GB" dirty="0"/>
              <a:t>someone else a loss, or </a:t>
            </a:r>
            <a:r>
              <a:rPr lang="en-GB" dirty="0" smtClean="0"/>
              <a:t>causes </a:t>
            </a:r>
            <a:r>
              <a:rPr lang="en-GB" dirty="0"/>
              <a:t>a loss </a:t>
            </a:r>
            <a:r>
              <a:rPr lang="en-GB" dirty="0" smtClean="0"/>
              <a:t>through her/his actions</a:t>
            </a:r>
          </a:p>
          <a:p>
            <a:pPr lvl="1"/>
            <a:r>
              <a:rPr lang="en-GB" dirty="0" smtClean="0"/>
              <a:t>Failure to make a product or operation safe is the key example for 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227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Breach of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Breach of contract</a:t>
            </a:r>
            <a:r>
              <a:rPr lang="en-GB" dirty="0"/>
              <a:t> </a:t>
            </a:r>
          </a:p>
          <a:p>
            <a:pPr lvl="1"/>
            <a:r>
              <a:rPr lang="en-GB" dirty="0" smtClean="0"/>
              <a:t>Failure in </a:t>
            </a:r>
            <a:r>
              <a:rPr lang="en-GB" dirty="0"/>
              <a:t>performance </a:t>
            </a:r>
            <a:r>
              <a:rPr lang="en-GB" dirty="0" smtClean="0"/>
              <a:t>of duties by </a:t>
            </a:r>
            <a:r>
              <a:rPr lang="en-GB" dirty="0"/>
              <a:t>a party to another </a:t>
            </a:r>
            <a:r>
              <a:rPr lang="en-GB" dirty="0" smtClean="0"/>
              <a:t>needed to </a:t>
            </a:r>
            <a:r>
              <a:rPr lang="en-GB" dirty="0"/>
              <a:t>satisfy </a:t>
            </a:r>
            <a:r>
              <a:rPr lang="en-GB" dirty="0" smtClean="0"/>
              <a:t>an agreed </a:t>
            </a:r>
            <a:r>
              <a:rPr lang="en-GB" dirty="0"/>
              <a:t>contract </a:t>
            </a:r>
            <a:r>
              <a:rPr lang="en-GB" dirty="0" smtClean="0"/>
              <a:t>between them</a:t>
            </a:r>
          </a:p>
          <a:p>
            <a:pPr lvl="1"/>
            <a:r>
              <a:rPr lang="en-GB" dirty="0" smtClean="0"/>
              <a:t>“Opt outs” like force majeure (see later) have very specific terms of operation and cannot simply divest us of the duty to deliver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1561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Negligence - Concept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a basis, we should not harm our neighbours</a:t>
            </a:r>
          </a:p>
          <a:p>
            <a:r>
              <a:rPr lang="en-GB" dirty="0" smtClean="0"/>
              <a:t>Negligence is failure </a:t>
            </a:r>
            <a:r>
              <a:rPr lang="en-GB" dirty="0"/>
              <a:t>to exercise the required amount of care to prevent injury to </a:t>
            </a:r>
            <a:r>
              <a:rPr lang="en-GB" dirty="0" smtClean="0"/>
              <a:t>others</a:t>
            </a:r>
          </a:p>
          <a:p>
            <a:pPr lvl="1"/>
            <a:r>
              <a:rPr lang="en-GB" dirty="0" err="1" smtClean="0"/>
              <a:t>E.g.s</a:t>
            </a:r>
            <a:r>
              <a:rPr lang="en-GB" dirty="0" smtClean="0"/>
              <a:t>?</a:t>
            </a:r>
            <a:endParaRPr lang="en-GB" dirty="0"/>
          </a:p>
          <a:p>
            <a:pPr lvl="2"/>
            <a:r>
              <a:rPr lang="en-GB" dirty="0" smtClean="0"/>
              <a:t>Driving while using a mobile phone or fiddling with an MP3 (10 years prison sentence for a lorry driver this week), or at unsafe speed</a:t>
            </a:r>
          </a:p>
          <a:p>
            <a:pPr lvl="1"/>
            <a:r>
              <a:rPr lang="en-GB" dirty="0" smtClean="0"/>
              <a:t>Obvious </a:t>
            </a:r>
            <a:r>
              <a:rPr lang="en-GB" dirty="0" err="1" smtClean="0"/>
              <a:t>Qinetiq</a:t>
            </a:r>
            <a:r>
              <a:rPr lang="en-GB" dirty="0" smtClean="0"/>
              <a:t> </a:t>
            </a:r>
            <a:r>
              <a:rPr lang="en-GB" dirty="0" err="1" smtClean="0"/>
              <a:t>e.g.s</a:t>
            </a:r>
            <a:r>
              <a:rPr lang="en-GB" dirty="0" smtClean="0"/>
              <a:t>?</a:t>
            </a:r>
          </a:p>
          <a:p>
            <a:pPr lvl="2"/>
            <a:r>
              <a:rPr lang="en-GB" dirty="0" smtClean="0"/>
              <a:t>Not clearing the range prior to live testing?</a:t>
            </a:r>
          </a:p>
          <a:p>
            <a:pPr lvl="2"/>
            <a:r>
              <a:rPr lang="en-GB" dirty="0" smtClean="0"/>
              <a:t>Not adequately testing safety arrangement resulting in injury</a:t>
            </a:r>
          </a:p>
          <a:p>
            <a:pPr lvl="2"/>
            <a:r>
              <a:rPr lang="en-GB" dirty="0" smtClean="0"/>
              <a:t>Not taking action to prevent apprentice “wind ups” from resulting in harm</a:t>
            </a:r>
          </a:p>
          <a:p>
            <a:pPr lvl="2"/>
            <a:r>
              <a:rPr lang="en-GB" dirty="0" smtClean="0"/>
              <a:t>Not training staff adequately to work safely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8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creates negligence?</a:t>
            </a:r>
          </a:p>
          <a:p>
            <a:pPr lvl="1"/>
            <a:r>
              <a:rPr lang="en-GB" dirty="0" smtClean="0"/>
              <a:t>A duty of care (Donoghue v Stevenson)</a:t>
            </a:r>
          </a:p>
          <a:p>
            <a:pPr lvl="1"/>
            <a:r>
              <a:rPr lang="en-GB" dirty="0" smtClean="0"/>
              <a:t>Breach of that duty (</a:t>
            </a:r>
            <a:r>
              <a:rPr lang="en-GB" dirty="0" err="1" smtClean="0"/>
              <a:t>Nettleship</a:t>
            </a:r>
            <a:r>
              <a:rPr lang="en-GB" dirty="0" smtClean="0"/>
              <a:t> v Weston)</a:t>
            </a:r>
          </a:p>
          <a:p>
            <a:pPr lvl="1"/>
            <a:r>
              <a:rPr lang="en-GB" dirty="0" smtClean="0"/>
              <a:t>Breach causing harm in fact (Smith v Leech Brain &amp; Co.)</a:t>
            </a:r>
          </a:p>
          <a:p>
            <a:pPr lvl="1"/>
            <a:r>
              <a:rPr lang="en-GB" dirty="0" smtClean="0"/>
              <a:t>The harm must be not too remote a consequence of the breach (The Wagon Mound (No. 2))</a:t>
            </a:r>
          </a:p>
          <a:p>
            <a:r>
              <a:rPr lang="en-GB" dirty="0" smtClean="0"/>
              <a:t>All four elements must occur for negligence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53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Strict 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some cases, the law imposes </a:t>
            </a:r>
            <a:r>
              <a:rPr lang="en-GB" b="1" dirty="0" smtClean="0"/>
              <a:t>strict liability</a:t>
            </a:r>
            <a:r>
              <a:rPr lang="en-GB" dirty="0" smtClean="0"/>
              <a:t> </a:t>
            </a:r>
            <a:r>
              <a:rPr lang="en-GB" b="1" dirty="0" smtClean="0"/>
              <a:t>(absolute liability)</a:t>
            </a:r>
            <a:r>
              <a:rPr lang="en-GB" dirty="0" smtClean="0"/>
              <a:t> </a:t>
            </a:r>
            <a:r>
              <a:rPr lang="en-GB" dirty="0"/>
              <a:t>on specific parties without regard to </a:t>
            </a:r>
            <a:r>
              <a:rPr lang="en-GB" dirty="0" smtClean="0"/>
              <a:t>fault</a:t>
            </a:r>
          </a:p>
          <a:p>
            <a:r>
              <a:rPr lang="en-GB" dirty="0" smtClean="0"/>
              <a:t>No </a:t>
            </a:r>
            <a:r>
              <a:rPr lang="en-GB" dirty="0"/>
              <a:t>need to prove fault in </a:t>
            </a:r>
            <a:r>
              <a:rPr lang="en-GB" dirty="0" smtClean="0"/>
              <a:t>court</a:t>
            </a:r>
          </a:p>
          <a:p>
            <a:pPr lvl="1"/>
            <a:r>
              <a:rPr lang="en-GB" dirty="0" smtClean="0"/>
              <a:t>E.g.  Manufacturers </a:t>
            </a:r>
            <a:r>
              <a:rPr lang="en-GB" dirty="0"/>
              <a:t>are </a:t>
            </a:r>
            <a:r>
              <a:rPr lang="en-GB" dirty="0" smtClean="0"/>
              <a:t>strictly </a:t>
            </a:r>
            <a:r>
              <a:rPr lang="en-GB" dirty="0"/>
              <a:t>liable for </a:t>
            </a:r>
            <a:r>
              <a:rPr lang="en-GB" dirty="0" smtClean="0"/>
              <a:t>any defective products they make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2669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Liability of Other Parties for Actions?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752438" cy="4351338"/>
          </a:xfrm>
        </p:spPr>
        <p:txBody>
          <a:bodyPr>
            <a:normAutofit/>
          </a:bodyPr>
          <a:lstStyle/>
          <a:p>
            <a:r>
              <a:rPr lang="en-GB" b="1" dirty="0"/>
              <a:t>Imputed negligence</a:t>
            </a:r>
            <a:r>
              <a:rPr lang="en-GB" dirty="0"/>
              <a:t> results in </a:t>
            </a:r>
            <a:r>
              <a:rPr lang="en-GB" b="1" dirty="0"/>
              <a:t>vicarious </a:t>
            </a:r>
            <a:r>
              <a:rPr lang="en-GB" b="1" dirty="0" smtClean="0"/>
              <a:t>liability </a:t>
            </a:r>
            <a:r>
              <a:rPr lang="en-GB" dirty="0" smtClean="0"/>
              <a:t>(</a:t>
            </a:r>
            <a:r>
              <a:rPr lang="en-GB" dirty="0" err="1" smtClean="0"/>
              <a:t>respondeat</a:t>
            </a:r>
            <a:r>
              <a:rPr lang="en-GB" dirty="0" smtClean="0"/>
              <a:t> superior)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principal </a:t>
            </a:r>
            <a:r>
              <a:rPr lang="en-GB" dirty="0" smtClean="0"/>
              <a:t>“guiding mind” is </a:t>
            </a:r>
            <a:r>
              <a:rPr lang="en-GB" dirty="0"/>
              <a:t>responsible for the acts of </a:t>
            </a:r>
            <a:r>
              <a:rPr lang="en-GB" dirty="0" smtClean="0"/>
              <a:t>her/his agents</a:t>
            </a:r>
          </a:p>
          <a:p>
            <a:r>
              <a:rPr lang="en-GB" dirty="0" smtClean="0"/>
              <a:t>Note that employers </a:t>
            </a:r>
            <a:r>
              <a:rPr lang="en-GB" dirty="0"/>
              <a:t>have vicarious liability for the actions of </a:t>
            </a:r>
            <a:r>
              <a:rPr lang="en-GB" dirty="0" smtClean="0"/>
              <a:t>employees</a:t>
            </a:r>
          </a:p>
          <a:p>
            <a:pPr lvl="1"/>
            <a:r>
              <a:rPr lang="en-GB" dirty="0"/>
              <a:t>If an employee </a:t>
            </a:r>
            <a:r>
              <a:rPr lang="en-GB" dirty="0" smtClean="0"/>
              <a:t>causes injury or loss in </a:t>
            </a:r>
            <a:r>
              <a:rPr lang="en-GB" dirty="0"/>
              <a:t>the course of </a:t>
            </a:r>
            <a:r>
              <a:rPr lang="en-GB" dirty="0" smtClean="0"/>
              <a:t>employment, employer is held liable regardless of intent</a:t>
            </a:r>
          </a:p>
          <a:p>
            <a:pPr lvl="1"/>
            <a:r>
              <a:rPr lang="en-GB" dirty="0" smtClean="0"/>
              <a:t>No consideration </a:t>
            </a:r>
            <a:r>
              <a:rPr lang="en-GB" dirty="0"/>
              <a:t>whether the employer could have </a:t>
            </a:r>
            <a:r>
              <a:rPr lang="en-GB" dirty="0" smtClean="0"/>
              <a:t>prevented it</a:t>
            </a:r>
          </a:p>
          <a:p>
            <a:r>
              <a:rPr lang="en-GB" dirty="0" smtClean="0"/>
              <a:t>Areas of imputed negligence</a:t>
            </a:r>
          </a:p>
          <a:p>
            <a:pPr lvl="1"/>
            <a:r>
              <a:rPr lang="en-GB" dirty="0" smtClean="0"/>
              <a:t>Family law – you are responsible for the actions of your children (minors)</a:t>
            </a:r>
          </a:p>
          <a:p>
            <a:pPr lvl="1"/>
            <a:r>
              <a:rPr lang="en-GB" dirty="0" smtClean="0"/>
              <a:t>Dram Shop law – landlord responsible for the actions of drunken clients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9339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es </a:t>
            </a:r>
            <a:r>
              <a:rPr lang="en-GB" dirty="0" err="1" smtClean="0"/>
              <a:t>Ipsa</a:t>
            </a:r>
            <a:r>
              <a:rPr lang="en-GB" dirty="0" smtClean="0"/>
              <a:t> Loquitur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"the thing speaks for itself"</a:t>
            </a:r>
          </a:p>
          <a:p>
            <a:r>
              <a:rPr lang="en-GB" dirty="0" smtClean="0"/>
              <a:t>i.e. the </a:t>
            </a:r>
            <a:r>
              <a:rPr lang="en-GB" dirty="0"/>
              <a:t>act itself determines </a:t>
            </a:r>
            <a:r>
              <a:rPr lang="en-GB" dirty="0" smtClean="0"/>
              <a:t>negligence</a:t>
            </a:r>
          </a:p>
          <a:p>
            <a:r>
              <a:rPr lang="en-GB" dirty="0" smtClean="0"/>
              <a:t>Some </a:t>
            </a:r>
            <a:r>
              <a:rPr lang="en-GB" dirty="0"/>
              <a:t>actions so </a:t>
            </a:r>
            <a:r>
              <a:rPr lang="en-GB" dirty="0" smtClean="0"/>
              <a:t>blatantly negligent </a:t>
            </a:r>
            <a:r>
              <a:rPr lang="en-GB" dirty="0"/>
              <a:t>that the law presumes </a:t>
            </a:r>
            <a:r>
              <a:rPr lang="en-GB" dirty="0" smtClean="0"/>
              <a:t>negligence</a:t>
            </a:r>
          </a:p>
          <a:p>
            <a:pPr lvl="1"/>
            <a:r>
              <a:rPr lang="en-GB" dirty="0" err="1" smtClean="0"/>
              <a:t>E.g.s</a:t>
            </a:r>
            <a:endParaRPr lang="en-GB" dirty="0" smtClean="0"/>
          </a:p>
          <a:p>
            <a:pPr lvl="2"/>
            <a:r>
              <a:rPr lang="en-GB" dirty="0" smtClean="0"/>
              <a:t>A </a:t>
            </a:r>
            <a:r>
              <a:rPr lang="en-GB" dirty="0"/>
              <a:t>surgeon </a:t>
            </a:r>
            <a:r>
              <a:rPr lang="en-GB" dirty="0" smtClean="0"/>
              <a:t>removes the wrong kidney</a:t>
            </a:r>
          </a:p>
          <a:p>
            <a:pPr lvl="2"/>
            <a:r>
              <a:rPr lang="en-GB" dirty="0" smtClean="0"/>
              <a:t>A newsagent sells explosives to small children</a:t>
            </a:r>
          </a:p>
          <a:p>
            <a:r>
              <a:rPr lang="en-GB" dirty="0" smtClean="0"/>
              <a:t>The </a:t>
            </a:r>
            <a:r>
              <a:rPr lang="en-GB" dirty="0"/>
              <a:t>defendant, in such cases, must prove that </a:t>
            </a:r>
            <a:r>
              <a:rPr lang="en-GB" dirty="0" smtClean="0"/>
              <a:t>she/he </a:t>
            </a:r>
            <a:r>
              <a:rPr lang="en-GB" dirty="0"/>
              <a:t>wasn't </a:t>
            </a:r>
            <a:r>
              <a:rPr lang="en-GB" dirty="0" smtClean="0"/>
              <a:t>negligent</a:t>
            </a:r>
          </a:p>
          <a:p>
            <a:pPr lvl="1"/>
            <a:r>
              <a:rPr lang="en-GB" dirty="0" smtClean="0"/>
              <a:t>Not the place to end up, if at all possible!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386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Negligence and Duty of Care – Lord Atkins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Judgement on </a:t>
            </a:r>
            <a:r>
              <a:rPr lang="en-GB" i="1" u="sng" dirty="0">
                <a:hlinkClick r:id="rId2" tooltip="Donoghue v Stevenson"/>
              </a:rPr>
              <a:t>Donoghue v </a:t>
            </a:r>
            <a:r>
              <a:rPr lang="en-GB" i="1" u="sng" dirty="0" smtClean="0">
                <a:hlinkClick r:id="rId2" tooltip="Donoghue v Stevenson"/>
              </a:rPr>
              <a:t>Stevenson</a:t>
            </a:r>
            <a:r>
              <a:rPr lang="en-GB" i="1" u="sng" dirty="0" smtClean="0"/>
              <a:t> </a:t>
            </a:r>
            <a:r>
              <a:rPr lang="en-GB" dirty="0" smtClean="0"/>
              <a:t>case</a:t>
            </a:r>
          </a:p>
          <a:p>
            <a:r>
              <a:rPr lang="en-GB" dirty="0" smtClean="0"/>
              <a:t>Three criteria for duty of care</a:t>
            </a:r>
          </a:p>
          <a:p>
            <a:pPr lvl="1"/>
            <a:r>
              <a:rPr lang="en-GB" dirty="0" smtClean="0"/>
              <a:t>Reasonable </a:t>
            </a:r>
            <a:r>
              <a:rPr lang="en-GB" dirty="0"/>
              <a:t>foreseeability of </a:t>
            </a:r>
            <a:r>
              <a:rPr lang="en-GB" dirty="0" smtClean="0"/>
              <a:t>harm</a:t>
            </a:r>
          </a:p>
          <a:p>
            <a:pPr lvl="1"/>
            <a:r>
              <a:rPr lang="en-GB" dirty="0" smtClean="0"/>
              <a:t>Claimant </a:t>
            </a:r>
            <a:r>
              <a:rPr lang="en-GB" dirty="0"/>
              <a:t>and the defendant being in a relationship of </a:t>
            </a:r>
            <a:r>
              <a:rPr lang="en-GB" dirty="0" smtClean="0"/>
              <a:t>proximity</a:t>
            </a:r>
          </a:p>
          <a:p>
            <a:pPr lvl="1"/>
            <a:r>
              <a:rPr lang="en-GB" dirty="0" smtClean="0"/>
              <a:t>It is fair</a:t>
            </a:r>
            <a:r>
              <a:rPr lang="en-GB" dirty="0"/>
              <a:t>, just and reasonable to impose liability on the defendant for </a:t>
            </a:r>
            <a:r>
              <a:rPr lang="en-GB" dirty="0" smtClean="0"/>
              <a:t>her/his </a:t>
            </a:r>
            <a:r>
              <a:rPr lang="en-GB" dirty="0"/>
              <a:t>careless actions</a:t>
            </a:r>
          </a:p>
        </p:txBody>
      </p:sp>
    </p:spTree>
    <p:extLst>
      <p:ext uri="{BB962C8B-B14F-4D97-AF65-F5344CB8AC3E}">
        <p14:creationId xmlns:p14="http://schemas.microsoft.com/office/powerpoint/2010/main" val="2019894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for 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Based on comparison with what a reasonable person would do</a:t>
            </a:r>
          </a:p>
          <a:p>
            <a:pPr lvl="1"/>
            <a:r>
              <a:rPr lang="en-GB" dirty="0" smtClean="0"/>
              <a:t>Age of </a:t>
            </a:r>
            <a:r>
              <a:rPr lang="en-GB" dirty="0" err="1" smtClean="0"/>
              <a:t>tortfeasor</a:t>
            </a:r>
            <a:r>
              <a:rPr lang="en-GB" dirty="0" smtClean="0"/>
              <a:t> taken into account</a:t>
            </a:r>
          </a:p>
          <a:p>
            <a:pPr lvl="1"/>
            <a:r>
              <a:rPr lang="en-GB" dirty="0" smtClean="0"/>
              <a:t>Expectation of “reasonably skilled and competent person” – no consideration of inexperience</a:t>
            </a:r>
          </a:p>
          <a:p>
            <a:r>
              <a:rPr lang="en-GB" dirty="0" smtClean="0"/>
              <a:t>To award damages four tests are applied</a:t>
            </a:r>
          </a:p>
          <a:p>
            <a:pPr lvl="1"/>
            <a:r>
              <a:rPr lang="en-GB" dirty="0" smtClean="0"/>
              <a:t>A</a:t>
            </a:r>
            <a:r>
              <a:rPr lang="en-GB" dirty="0"/>
              <a:t> </a:t>
            </a:r>
            <a:r>
              <a:rPr lang="en-GB" b="1" dirty="0"/>
              <a:t>legal duty</a:t>
            </a:r>
            <a:r>
              <a:rPr lang="en-GB" dirty="0"/>
              <a:t> to perform or to use reasonable </a:t>
            </a:r>
            <a:r>
              <a:rPr lang="en-GB" dirty="0" smtClean="0"/>
              <a:t>care exists;</a:t>
            </a:r>
            <a:endParaRPr lang="en-GB" dirty="0"/>
          </a:p>
          <a:p>
            <a:pPr lvl="1"/>
            <a:r>
              <a:rPr lang="en-GB" dirty="0" smtClean="0"/>
              <a:t>A</a:t>
            </a:r>
            <a:r>
              <a:rPr lang="en-GB" dirty="0"/>
              <a:t> </a:t>
            </a:r>
            <a:r>
              <a:rPr lang="en-GB" b="1" dirty="0"/>
              <a:t>failure to perform that </a:t>
            </a:r>
            <a:r>
              <a:rPr lang="en-GB" b="1" dirty="0" smtClean="0"/>
              <a:t>duty</a:t>
            </a:r>
            <a:r>
              <a:rPr lang="en-GB" dirty="0" smtClean="0"/>
              <a:t> has occurred;</a:t>
            </a:r>
            <a:endParaRPr lang="en-GB" dirty="0"/>
          </a:p>
          <a:p>
            <a:pPr lvl="1"/>
            <a:r>
              <a:rPr lang="en-GB" dirty="0" smtClean="0"/>
              <a:t>The complainant (plaintiff) has</a:t>
            </a:r>
            <a:r>
              <a:rPr lang="en-GB" dirty="0"/>
              <a:t> </a:t>
            </a:r>
            <a:r>
              <a:rPr lang="en-GB" b="1" dirty="0"/>
              <a:t>suffered an injury or a loss</a:t>
            </a:r>
            <a:r>
              <a:rPr lang="en-GB" dirty="0"/>
              <a:t>;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negligent act must have been the </a:t>
            </a:r>
            <a:r>
              <a:rPr lang="en-GB" b="1" dirty="0"/>
              <a:t>proximate cause of the </a:t>
            </a:r>
            <a:r>
              <a:rPr lang="en-GB" b="1" dirty="0" smtClean="0"/>
              <a:t>injury</a:t>
            </a:r>
          </a:p>
          <a:p>
            <a:r>
              <a:rPr lang="en-GB" dirty="0" smtClean="0"/>
              <a:t>Proximate cause:</a:t>
            </a:r>
            <a:r>
              <a:rPr lang="en-GB" dirty="0"/>
              <a:t> </a:t>
            </a:r>
            <a:r>
              <a:rPr lang="en-GB" dirty="0" smtClean="0"/>
              <a:t> a </a:t>
            </a:r>
            <a:r>
              <a:rPr lang="en-GB" dirty="0"/>
              <a:t>cause that directly caused the loss or </a:t>
            </a:r>
            <a:r>
              <a:rPr lang="en-GB" dirty="0" smtClean="0"/>
              <a:t>suffering</a:t>
            </a:r>
          </a:p>
          <a:p>
            <a:pPr lvl="1"/>
            <a:r>
              <a:rPr lang="en-GB" dirty="0" smtClean="0"/>
              <a:t>No </a:t>
            </a:r>
            <a:r>
              <a:rPr lang="en-GB" dirty="0"/>
              <a:t>proximate </a:t>
            </a:r>
            <a:r>
              <a:rPr lang="en-GB" dirty="0" smtClean="0"/>
              <a:t>cause, no occurrence of harm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902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Defences against 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Contributory negligence</a:t>
            </a:r>
          </a:p>
          <a:p>
            <a:r>
              <a:rPr lang="en-GB" dirty="0" smtClean="0"/>
              <a:t>The illegality defence</a:t>
            </a:r>
          </a:p>
          <a:p>
            <a:pPr lvl="1"/>
            <a:r>
              <a:rPr lang="en-GB" i="1" dirty="0" smtClean="0"/>
              <a:t>Ex </a:t>
            </a:r>
            <a:r>
              <a:rPr lang="en-GB" i="1" dirty="0" err="1"/>
              <a:t>turpi</a:t>
            </a:r>
            <a:r>
              <a:rPr lang="en-GB" i="1" dirty="0"/>
              <a:t> causa non </a:t>
            </a:r>
            <a:r>
              <a:rPr lang="en-GB" i="1" dirty="0" err="1"/>
              <a:t>oritur</a:t>
            </a:r>
            <a:r>
              <a:rPr lang="en-GB" i="1" dirty="0"/>
              <a:t> </a:t>
            </a:r>
            <a:r>
              <a:rPr lang="en-GB" i="1" dirty="0" err="1"/>
              <a:t>actio</a:t>
            </a:r>
            <a:r>
              <a:rPr lang="en-GB" dirty="0"/>
              <a:t> -</a:t>
            </a:r>
            <a:r>
              <a:rPr lang="en-GB" dirty="0" smtClean="0"/>
              <a:t> “no </a:t>
            </a:r>
            <a:r>
              <a:rPr lang="en-GB" dirty="0"/>
              <a:t>right of action arises from a despicable cause" </a:t>
            </a:r>
            <a:endParaRPr lang="en-GB" dirty="0" smtClean="0"/>
          </a:p>
          <a:p>
            <a:r>
              <a:rPr lang="en-GB" dirty="0" smtClean="0"/>
              <a:t>Assumption of risk</a:t>
            </a:r>
          </a:p>
          <a:p>
            <a:r>
              <a:rPr lang="en-GB" dirty="0" smtClean="0"/>
              <a:t>Comparative negligence (US)</a:t>
            </a:r>
          </a:p>
          <a:p>
            <a:r>
              <a:rPr lang="en-GB" dirty="0" smtClean="0"/>
              <a:t>Last clear chance rule (US)</a:t>
            </a:r>
          </a:p>
        </p:txBody>
      </p:sp>
    </p:spTree>
    <p:extLst>
      <p:ext uri="{BB962C8B-B14F-4D97-AF65-F5344CB8AC3E}">
        <p14:creationId xmlns:p14="http://schemas.microsoft.com/office/powerpoint/2010/main" val="31526585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Contributory Negligence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Contributory negligence</a:t>
            </a:r>
            <a:r>
              <a:rPr lang="en-GB" dirty="0" smtClean="0"/>
              <a:t> is negligence that is caused by both plaintiff and defendant</a:t>
            </a:r>
          </a:p>
          <a:p>
            <a:r>
              <a:rPr lang="en-GB" dirty="0" smtClean="0"/>
              <a:t>Plaintiff contributed to her/his injury</a:t>
            </a:r>
          </a:p>
          <a:p>
            <a:r>
              <a:rPr lang="en-GB" dirty="0" smtClean="0"/>
              <a:t>Mitigates or prevents damages</a:t>
            </a:r>
          </a:p>
          <a:p>
            <a:r>
              <a:rPr lang="en-GB" dirty="0" smtClean="0"/>
              <a:t>Full </a:t>
            </a:r>
            <a:r>
              <a:rPr lang="en-GB" dirty="0"/>
              <a:t>defence, when </a:t>
            </a:r>
            <a:r>
              <a:rPr lang="en-GB" dirty="0" smtClean="0"/>
              <a:t>contributory negligence is seen as 100</a:t>
            </a:r>
            <a:r>
              <a:rPr lang="en-GB" dirty="0"/>
              <a:t>%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857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Illegality Defence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negligence claim possible, or reduced damages, if </a:t>
            </a:r>
            <a:r>
              <a:rPr lang="en-GB" dirty="0"/>
              <a:t>the claimant is involved in wrongdoing at the time the alleged negligence </a:t>
            </a:r>
            <a:r>
              <a:rPr lang="en-GB" dirty="0" smtClean="0"/>
              <a:t>occurred</a:t>
            </a:r>
          </a:p>
          <a:p>
            <a:r>
              <a:rPr lang="en-GB" dirty="0" smtClean="0"/>
              <a:t>E.g. Burglar sustains </a:t>
            </a:r>
            <a:r>
              <a:rPr lang="en-GB" dirty="0"/>
              <a:t>injury when jumping from a </a:t>
            </a:r>
            <a:r>
              <a:rPr lang="en-GB" dirty="0" smtClean="0"/>
              <a:t>window </a:t>
            </a:r>
            <a:r>
              <a:rPr lang="en-GB" dirty="0"/>
              <a:t>to escape </a:t>
            </a:r>
            <a:r>
              <a:rPr lang="en-GB" dirty="0" smtClean="0"/>
              <a:t>after having been chased by the property owner</a:t>
            </a:r>
          </a:p>
          <a:p>
            <a:pPr lvl="1"/>
            <a:r>
              <a:rPr lang="en-GB" dirty="0" smtClean="0"/>
              <a:t>No </a:t>
            </a:r>
            <a:r>
              <a:rPr lang="en-GB" dirty="0"/>
              <a:t>cause of action against the property owner even though that injury would not have been sustained "but for" the property owner's </a:t>
            </a:r>
            <a:r>
              <a:rPr lang="en-GB" dirty="0" smtClean="0"/>
              <a:t>intervention</a:t>
            </a:r>
          </a:p>
          <a:p>
            <a:pPr lvl="1"/>
            <a:r>
              <a:rPr lang="en-GB" dirty="0" smtClean="0"/>
              <a:t>But note</a:t>
            </a:r>
          </a:p>
          <a:p>
            <a:pPr lvl="2"/>
            <a:r>
              <a:rPr lang="en-GB" dirty="0" smtClean="0"/>
              <a:t>A </a:t>
            </a:r>
            <a:r>
              <a:rPr lang="en-GB" dirty="0"/>
              <a:t>trespasser </a:t>
            </a:r>
            <a:r>
              <a:rPr lang="en-GB" dirty="0" smtClean="0"/>
              <a:t>might recover </a:t>
            </a:r>
            <a:r>
              <a:rPr lang="en-GB" dirty="0"/>
              <a:t>damages due to the unsafe state of the </a:t>
            </a:r>
            <a:r>
              <a:rPr lang="en-GB" dirty="0" smtClean="0"/>
              <a:t>premises</a:t>
            </a:r>
          </a:p>
          <a:p>
            <a:pPr lvl="2"/>
            <a:r>
              <a:rPr lang="en-GB" dirty="0" smtClean="0"/>
              <a:t>If the owner’s watchdog injured the burglar, liability might occur (dog as weapon, premeditation on the owner’s part)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1067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 of Risk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Risk occurs in some activities</a:t>
            </a:r>
          </a:p>
          <a:p>
            <a:pPr lvl="1"/>
            <a:r>
              <a:rPr lang="en-GB" i="1" dirty="0" err="1"/>
              <a:t>Volenti</a:t>
            </a:r>
            <a:r>
              <a:rPr lang="en-GB" i="1" dirty="0"/>
              <a:t> non fit injuria</a:t>
            </a:r>
            <a:r>
              <a:rPr lang="en-GB" dirty="0"/>
              <a:t> </a:t>
            </a:r>
            <a:r>
              <a:rPr lang="en-GB" dirty="0" smtClean="0"/>
              <a:t>- "to </a:t>
            </a:r>
            <a:r>
              <a:rPr lang="en-GB" dirty="0"/>
              <a:t>the willing, no injury is done"</a:t>
            </a:r>
            <a:endParaRPr lang="en-GB" dirty="0" smtClean="0"/>
          </a:p>
          <a:p>
            <a:r>
              <a:rPr lang="en-GB" dirty="0" smtClean="0"/>
              <a:t>Assumption of </a:t>
            </a:r>
            <a:r>
              <a:rPr lang="en-GB" dirty="0"/>
              <a:t>risk </a:t>
            </a:r>
            <a:r>
              <a:rPr lang="en-GB" dirty="0" smtClean="0"/>
              <a:t>comes about by </a:t>
            </a:r>
            <a:r>
              <a:rPr lang="en-GB" dirty="0"/>
              <a:t>engaging in an activity that is inherently </a:t>
            </a:r>
            <a:r>
              <a:rPr lang="en-GB" dirty="0" smtClean="0"/>
              <a:t>risky</a:t>
            </a:r>
          </a:p>
          <a:p>
            <a:r>
              <a:rPr lang="en-GB" dirty="0" smtClean="0"/>
              <a:t>No damages if an injury occurs</a:t>
            </a:r>
          </a:p>
          <a:p>
            <a:r>
              <a:rPr lang="en-GB" dirty="0" smtClean="0"/>
              <a:t>Examples?</a:t>
            </a:r>
          </a:p>
          <a:p>
            <a:pPr lvl="1"/>
            <a:r>
              <a:rPr lang="en-GB" dirty="0" smtClean="0"/>
              <a:t>Breaking a leg playing rugby (if no overt foul play)</a:t>
            </a:r>
          </a:p>
          <a:p>
            <a:pPr lvl="1"/>
            <a:r>
              <a:rPr lang="en-GB" dirty="0" smtClean="0"/>
              <a:t>Losing an eye playing squash without eye protection</a:t>
            </a:r>
          </a:p>
          <a:p>
            <a:pPr lvl="1"/>
            <a:r>
              <a:rPr lang="en-GB" dirty="0" smtClean="0"/>
              <a:t>Good lists of social examples usually feature in the exemptions from payment terms in holiday insurance</a:t>
            </a:r>
          </a:p>
        </p:txBody>
      </p:sp>
    </p:spTree>
    <p:extLst>
      <p:ext uri="{BB962C8B-B14F-4D97-AF65-F5344CB8AC3E}">
        <p14:creationId xmlns:p14="http://schemas.microsoft.com/office/powerpoint/2010/main" val="3956770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Comparative Negligence (US)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Damages reduced </a:t>
            </a:r>
            <a:r>
              <a:rPr lang="en-GB" dirty="0"/>
              <a:t>by the amount </a:t>
            </a:r>
            <a:r>
              <a:rPr lang="en-GB" dirty="0" smtClean="0"/>
              <a:t>the </a:t>
            </a:r>
            <a:r>
              <a:rPr lang="en-GB" dirty="0"/>
              <a:t>plaintiff contributed to </a:t>
            </a:r>
            <a:r>
              <a:rPr lang="en-GB" dirty="0" smtClean="0"/>
              <a:t>the injury suffered</a:t>
            </a:r>
          </a:p>
          <a:p>
            <a:r>
              <a:rPr lang="en-GB" dirty="0" smtClean="0"/>
              <a:t>US law has interesting perspectives:</a:t>
            </a:r>
          </a:p>
          <a:p>
            <a:pPr lvl="1"/>
            <a:r>
              <a:rPr lang="en-GB" dirty="0" smtClean="0"/>
              <a:t>Pure rule</a:t>
            </a:r>
          </a:p>
          <a:p>
            <a:pPr lvl="2"/>
            <a:r>
              <a:rPr lang="en-GB" dirty="0" smtClean="0"/>
              <a:t>Damages reduced in direct proportion to plaintiff’s responsibility</a:t>
            </a:r>
          </a:p>
          <a:p>
            <a:pPr lvl="1"/>
            <a:r>
              <a:rPr lang="en-GB" dirty="0"/>
              <a:t>49 percent </a:t>
            </a:r>
            <a:r>
              <a:rPr lang="en-GB" dirty="0" smtClean="0"/>
              <a:t>rule</a:t>
            </a:r>
          </a:p>
          <a:p>
            <a:pPr lvl="1"/>
            <a:r>
              <a:rPr lang="en-GB" dirty="0" smtClean="0"/>
              <a:t>50 percent rule</a:t>
            </a:r>
          </a:p>
          <a:p>
            <a:pPr lvl="1"/>
            <a:r>
              <a:rPr lang="en-GB" dirty="0"/>
              <a:t>The </a:t>
            </a:r>
            <a:r>
              <a:rPr lang="en-GB" b="1" dirty="0"/>
              <a:t>last clear chance rule</a:t>
            </a:r>
            <a:r>
              <a:rPr lang="en-GB" dirty="0"/>
              <a:t> </a:t>
            </a:r>
            <a:endParaRPr lang="en-GB" dirty="0" smtClean="0"/>
          </a:p>
          <a:p>
            <a:pPr lvl="2"/>
            <a:r>
              <a:rPr lang="en-GB" dirty="0" smtClean="0"/>
              <a:t>Having contributed to the injury, the plaintiff can collect </a:t>
            </a:r>
            <a:r>
              <a:rPr lang="en-GB" dirty="0"/>
              <a:t>damages from the defendant, </a:t>
            </a:r>
            <a:r>
              <a:rPr lang="en-GB" dirty="0" smtClean="0"/>
              <a:t>if </a:t>
            </a:r>
            <a:r>
              <a:rPr lang="en-GB" dirty="0"/>
              <a:t>the defendant had a last clear chance to prevent the </a:t>
            </a:r>
            <a:r>
              <a:rPr lang="en-GB" dirty="0" smtClean="0"/>
              <a:t>injury</a:t>
            </a:r>
          </a:p>
          <a:p>
            <a:pPr lvl="2"/>
            <a:r>
              <a:rPr lang="en-GB" dirty="0"/>
              <a:t>I</a:t>
            </a:r>
            <a:r>
              <a:rPr lang="en-GB" dirty="0" smtClean="0"/>
              <a:t>.e. could </a:t>
            </a:r>
            <a:r>
              <a:rPr lang="en-GB" dirty="0"/>
              <a:t>the defendant have prevented the injury </a:t>
            </a:r>
            <a:r>
              <a:rPr lang="en-GB" dirty="0" smtClean="0"/>
              <a:t>in spite of </a:t>
            </a:r>
            <a:r>
              <a:rPr lang="en-GB" dirty="0"/>
              <a:t>the </a:t>
            </a:r>
            <a:r>
              <a:rPr lang="en-GB" dirty="0" smtClean="0"/>
              <a:t>complainant’s negligence?</a:t>
            </a:r>
          </a:p>
        </p:txBody>
      </p:sp>
    </p:spTree>
    <p:extLst>
      <p:ext uri="{BB962C8B-B14F-4D97-AF65-F5344CB8AC3E}">
        <p14:creationId xmlns:p14="http://schemas.microsoft.com/office/powerpoint/2010/main" val="3576365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 Liability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Types of liability</a:t>
            </a:r>
          </a:p>
          <a:p>
            <a:r>
              <a:rPr lang="en-GB" dirty="0" smtClean="0"/>
              <a:t>US</a:t>
            </a:r>
          </a:p>
          <a:p>
            <a:pPr lvl="1"/>
            <a:r>
              <a:rPr lang="en-GB" dirty="0" smtClean="0"/>
              <a:t>manufacturing defect,</a:t>
            </a:r>
          </a:p>
          <a:p>
            <a:pPr lvl="1"/>
            <a:r>
              <a:rPr lang="en-GB" dirty="0" smtClean="0"/>
              <a:t>design defect,</a:t>
            </a:r>
          </a:p>
          <a:p>
            <a:pPr lvl="1"/>
            <a:r>
              <a:rPr lang="en-GB" dirty="0" smtClean="0"/>
              <a:t>a failure to warn (also known as marketing defects)</a:t>
            </a:r>
          </a:p>
          <a:p>
            <a:r>
              <a:rPr lang="en-GB" dirty="0" smtClean="0"/>
              <a:t>Europe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6596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Strict Liability, UK and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Europe, a movement towards strict liability began with the Council of Europe Convention on Products Liability in regard to Personal Injury and Death (the Strasbourg Convention) in 1977</a:t>
            </a:r>
          </a:p>
          <a:p>
            <a:r>
              <a:rPr lang="en-GB" dirty="0" smtClean="0"/>
              <a:t>On July 25, 1985, the European Economic Community adopted the Product Liability Directive</a:t>
            </a:r>
          </a:p>
          <a:p>
            <a:r>
              <a:rPr lang="en-GB" dirty="0" smtClean="0"/>
              <a:t>Directive stated that "liability without fault on the part of the producer is the sole means of adequately solving the problem, peculiar to our age of increasing technicality, of a fair apportionment of the risks inherent in modern technological production." </a:t>
            </a:r>
          </a:p>
          <a:p>
            <a:r>
              <a:rPr lang="en-GB" dirty="0" smtClean="0"/>
              <a:t>The Directive also gave each member state the option of imposing a liability cap of 70 million euros per defect</a:t>
            </a:r>
          </a:p>
          <a:p>
            <a:r>
              <a:rPr lang="en-GB" dirty="0" smtClean="0"/>
              <a:t>The Directive only imposed strict liability upon manufacturers or importers, and refused to impose strict liability on purely domestic distributors or retailers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11895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Duty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Common Law</a:t>
            </a:r>
            <a:r>
              <a:rPr lang="en-GB" dirty="0" smtClean="0"/>
              <a:t> duty of care as an employee</a:t>
            </a:r>
          </a:p>
          <a:p>
            <a:r>
              <a:rPr lang="en-GB" dirty="0" smtClean="0"/>
              <a:t>You are required to exercise </a:t>
            </a:r>
            <a:r>
              <a:rPr lang="en-GB" dirty="0"/>
              <a:t>reasonable skill and care in your </a:t>
            </a:r>
            <a:r>
              <a:rPr lang="en-GB" dirty="0" smtClean="0"/>
              <a:t>relationship </a:t>
            </a:r>
            <a:r>
              <a:rPr lang="en-GB" dirty="0"/>
              <a:t>with your employer and </a:t>
            </a:r>
            <a:r>
              <a:rPr lang="en-GB" dirty="0" smtClean="0"/>
              <a:t>colleagues</a:t>
            </a:r>
          </a:p>
          <a:p>
            <a:r>
              <a:rPr lang="en-GB" dirty="0"/>
              <a:t>Health and Safety at Work Act 1974 (HASAWA) requires you to take reasonable care for the health and safety of yourself and other people at </a:t>
            </a:r>
            <a:r>
              <a:rPr lang="en-GB" dirty="0" smtClean="0"/>
              <a:t>work</a:t>
            </a:r>
          </a:p>
          <a:p>
            <a:pPr lvl="1"/>
            <a:r>
              <a:rPr lang="en-GB" dirty="0" smtClean="0"/>
              <a:t>Extends </a:t>
            </a:r>
            <a:r>
              <a:rPr lang="en-GB" dirty="0"/>
              <a:t>to co-operating to enable the employer to fulfil its legal </a:t>
            </a:r>
            <a:r>
              <a:rPr lang="en-GB" dirty="0" smtClean="0"/>
              <a:t>duty</a:t>
            </a:r>
          </a:p>
          <a:p>
            <a:pPr lvl="1"/>
            <a:r>
              <a:rPr lang="en-GB" dirty="0" smtClean="0"/>
              <a:t>Must </a:t>
            </a:r>
            <a:r>
              <a:rPr lang="en-GB" dirty="0"/>
              <a:t>not interfere with or obstruct anything provided in the interests of health and safety at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4398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Duty of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employee in </a:t>
            </a:r>
            <a:r>
              <a:rPr lang="en-GB" dirty="0"/>
              <a:t>breach of his or her duties under HASAWA may be liable to pay a fine on </a:t>
            </a:r>
            <a:r>
              <a:rPr lang="en-GB" dirty="0" smtClean="0"/>
              <a:t>conviction</a:t>
            </a:r>
          </a:p>
          <a:p>
            <a:r>
              <a:rPr lang="en-GB" dirty="0" smtClean="0"/>
              <a:t>He </a:t>
            </a:r>
            <a:r>
              <a:rPr lang="en-GB" dirty="0"/>
              <a:t>or she may also be dismissed from employment for being in breach of a contractual duty to carry out work with proper care and </a:t>
            </a:r>
            <a:r>
              <a:rPr lang="en-GB" dirty="0" smtClean="0"/>
              <a:t>skill</a:t>
            </a:r>
          </a:p>
          <a:p>
            <a:pPr lvl="1"/>
            <a:r>
              <a:rPr lang="en-GB" dirty="0" smtClean="0"/>
              <a:t>Provided </a:t>
            </a:r>
            <a:r>
              <a:rPr lang="en-GB" dirty="0"/>
              <a:t>the employee was properly instructed about relevant safety </a:t>
            </a:r>
            <a:r>
              <a:rPr lang="en-GB" dirty="0" smtClean="0"/>
              <a:t>measures</a:t>
            </a:r>
          </a:p>
          <a:p>
            <a:pPr lvl="1"/>
            <a:r>
              <a:rPr lang="en-GB" dirty="0" smtClean="0"/>
              <a:t>Provided the employee was made </a:t>
            </a:r>
            <a:r>
              <a:rPr lang="en-GB" dirty="0"/>
              <a:t>aware that </a:t>
            </a:r>
            <a:r>
              <a:rPr lang="en-GB" dirty="0" smtClean="0"/>
              <a:t>interference or malfeasance could </a:t>
            </a:r>
            <a:r>
              <a:rPr lang="en-GB" dirty="0"/>
              <a:t>lead to dismissal</a:t>
            </a:r>
          </a:p>
        </p:txBody>
      </p:sp>
    </p:spTree>
    <p:extLst>
      <p:ext uri="{BB962C8B-B14F-4D97-AF65-F5344CB8AC3E}">
        <p14:creationId xmlns:p14="http://schemas.microsoft.com/office/powerpoint/2010/main" val="3740995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… where do we stand?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are range officer for the day</a:t>
            </a:r>
          </a:p>
          <a:p>
            <a:r>
              <a:rPr lang="en-GB" dirty="0" smtClean="0"/>
              <a:t>An illiterate workman hired to dispose of fireworks by placing boxes of them in a pit for burning decides she likes the boxes and can sell them on E-bay</a:t>
            </a:r>
          </a:p>
          <a:p>
            <a:r>
              <a:rPr lang="en-GB" dirty="0" smtClean="0"/>
              <a:t>She empties the contents into the pit</a:t>
            </a:r>
          </a:p>
          <a:p>
            <a:r>
              <a:rPr lang="en-GB" dirty="0" smtClean="0"/>
              <a:t>Unfortunately a discarded cigar from a co-worker ignites the pit contents before the area is cleared and she suffers burns to an arm and to her coat.</a:t>
            </a:r>
          </a:p>
          <a:p>
            <a:r>
              <a:rPr lang="en-GB" dirty="0" smtClean="0"/>
              <a:t>What exposure do you, personally, face?</a:t>
            </a:r>
          </a:p>
          <a:p>
            <a:r>
              <a:rPr lang="en-GB" dirty="0" smtClean="0"/>
              <a:t>To what </a:t>
            </a:r>
            <a:r>
              <a:rPr lang="en-GB" smtClean="0"/>
              <a:t>liability is </a:t>
            </a:r>
            <a:r>
              <a:rPr lang="en-GB" dirty="0" smtClean="0"/>
              <a:t>the </a:t>
            </a:r>
            <a:r>
              <a:rPr lang="en-GB" smtClean="0"/>
              <a:t>company exposed?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084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… where do we stand?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in charge of the apprentice school</a:t>
            </a:r>
          </a:p>
          <a:p>
            <a:r>
              <a:rPr lang="en-GB" dirty="0" smtClean="0"/>
              <a:t>One of your newer trainees thinks it is fun to heat pound coins with a welding torch and leave them on the floor for others to pick up</a:t>
            </a:r>
          </a:p>
          <a:p>
            <a:r>
              <a:rPr lang="en-GB" dirty="0" smtClean="0"/>
              <a:t>An apprentice picks up a hot coin, reacts by dropping the coin, staggering backwards and gets caught on a lathe tool</a:t>
            </a:r>
          </a:p>
          <a:p>
            <a:r>
              <a:rPr lang="en-GB" dirty="0" smtClean="0"/>
              <a:t>The injuries resulting are a burned hand, and sixty stitches to the shoulder and back</a:t>
            </a:r>
          </a:p>
          <a:p>
            <a:r>
              <a:rPr lang="en-GB" b="1" dirty="0" smtClean="0"/>
              <a:t>What happens next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681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1100</Words>
  <Application>Microsoft Office PowerPoint</Application>
  <PresentationFormat>Widescreen</PresentationFormat>
  <Paragraphs>175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Liability</vt:lpstr>
      <vt:lpstr>Duty of Care</vt:lpstr>
      <vt:lpstr>What is Legal Liability?</vt:lpstr>
      <vt:lpstr>Whence Comes It?</vt:lpstr>
      <vt:lpstr>Crime</vt:lpstr>
      <vt:lpstr>Tort</vt:lpstr>
      <vt:lpstr>Breach of Contract</vt:lpstr>
      <vt:lpstr>Negligence - Concept</vt:lpstr>
      <vt:lpstr>Negligence</vt:lpstr>
      <vt:lpstr>Strict Liability</vt:lpstr>
      <vt:lpstr>Liability of Other Parties for Actions?</vt:lpstr>
      <vt:lpstr>Res Ipsa Loquitur</vt:lpstr>
      <vt:lpstr>UK Negligence and Duty of Care – Lord Atkins</vt:lpstr>
      <vt:lpstr>Requirements for Negligence</vt:lpstr>
      <vt:lpstr>Defences against Negligence</vt:lpstr>
      <vt:lpstr>Contributory Negligence</vt:lpstr>
      <vt:lpstr>The Illegality Defence</vt:lpstr>
      <vt:lpstr>Assumption of Risk</vt:lpstr>
      <vt:lpstr>Comparative Negligence (US)</vt:lpstr>
      <vt:lpstr>Product Liability</vt:lpstr>
      <vt:lpstr>Strict Liability, UK and Europe</vt:lpstr>
      <vt:lpstr>Employee Duty of Care</vt:lpstr>
      <vt:lpstr>Employee Duty of Care</vt:lpstr>
      <vt:lpstr>So … where do we stand?</vt:lpstr>
      <vt:lpstr>So … where do we stand?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Liability</dc:title>
  <dc:creator>John Rees</dc:creator>
  <cp:lastModifiedBy>John Rees</cp:lastModifiedBy>
  <cp:revision>4</cp:revision>
  <dcterms:created xsi:type="dcterms:W3CDTF">2016-11-02T11:14:11Z</dcterms:created>
  <dcterms:modified xsi:type="dcterms:W3CDTF">2016-11-18T13:16:29Z</dcterms:modified>
</cp:coreProperties>
</file>