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7" r:id="rId1"/>
  </p:sldMasterIdLst>
  <p:notesMasterIdLst>
    <p:notesMasterId r:id="rId29"/>
  </p:notesMasterIdLst>
  <p:handoutMasterIdLst>
    <p:handoutMasterId r:id="rId30"/>
  </p:handoutMasterIdLst>
  <p:sldIdLst>
    <p:sldId id="288" r:id="rId2"/>
    <p:sldId id="258" r:id="rId3"/>
    <p:sldId id="257" r:id="rId4"/>
    <p:sldId id="260" r:id="rId5"/>
    <p:sldId id="261" r:id="rId6"/>
    <p:sldId id="262" r:id="rId7"/>
    <p:sldId id="259" r:id="rId8"/>
    <p:sldId id="265" r:id="rId9"/>
    <p:sldId id="266" r:id="rId10"/>
    <p:sldId id="267" r:id="rId11"/>
    <p:sldId id="268" r:id="rId12"/>
    <p:sldId id="269" r:id="rId13"/>
    <p:sldId id="270" r:id="rId14"/>
    <p:sldId id="271" r:id="rId15"/>
    <p:sldId id="272" r:id="rId16"/>
    <p:sldId id="274" r:id="rId17"/>
    <p:sldId id="275" r:id="rId18"/>
    <p:sldId id="276" r:id="rId19"/>
    <p:sldId id="277" r:id="rId20"/>
    <p:sldId id="278" r:id="rId21"/>
    <p:sldId id="279" r:id="rId22"/>
    <p:sldId id="282" r:id="rId23"/>
    <p:sldId id="283" r:id="rId24"/>
    <p:sldId id="280" r:id="rId25"/>
    <p:sldId id="291" r:id="rId26"/>
    <p:sldId id="290" r:id="rId27"/>
    <p:sldId id="281" r:id="rId28"/>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9" d="100"/>
          <a:sy n="69"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52437342-E61E-456D-9BB5-8990A2B79F61}" type="datetimeFigureOut">
              <a:rPr lang="en-GB" smtClean="0"/>
              <a:t>18/02/2025</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71878EC7-F40E-495D-AFE7-FFD903A32768}" type="slidenum">
              <a:rPr lang="en-GB" smtClean="0"/>
              <a:t>‹#›</a:t>
            </a:fld>
            <a:endParaRPr lang="en-GB"/>
          </a:p>
        </p:txBody>
      </p:sp>
    </p:spTree>
    <p:extLst>
      <p:ext uri="{BB962C8B-B14F-4D97-AF65-F5344CB8AC3E}">
        <p14:creationId xmlns:p14="http://schemas.microsoft.com/office/powerpoint/2010/main" val="2301347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471DCAB8-F793-4417-B19F-CC7C8377ABDF}" type="datetimeFigureOut">
              <a:rPr lang="en-GB" smtClean="0"/>
              <a:t>18/02/2025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4840EA4-158E-4227-9733-832C19EF6BE4}" type="slidenum">
              <a:rPr lang="en-GB" smtClean="0"/>
              <a:t>‹#›</a:t>
            </a:fld>
            <a:endParaRPr lang="en-GB"/>
          </a:p>
        </p:txBody>
      </p:sp>
    </p:spTree>
    <p:extLst>
      <p:ext uri="{BB962C8B-B14F-4D97-AF65-F5344CB8AC3E}">
        <p14:creationId xmlns:p14="http://schemas.microsoft.com/office/powerpoint/2010/main" val="3785849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40A3C26E-E365-4A7E-8BEA-313D0B1EDCDA}" type="slidenum">
              <a:rPr lang="en-US" altLang="en-US" sz="1000" b="0" smtClean="0">
                <a:solidFill>
                  <a:schemeClr val="tx1"/>
                </a:solidFill>
                <a:latin typeface="Times New Roman" panose="02020603050405020304" pitchFamily="18" charset="0"/>
              </a:rPr>
              <a:pPr/>
              <a:t>4</a:t>
            </a:fld>
            <a:endParaRPr lang="en-US" altLang="en-US" sz="1000" b="0">
              <a:solidFill>
                <a:schemeClr val="tx1"/>
              </a:solidFill>
              <a:latin typeface="Times New Roman" panose="02020603050405020304" pitchFamily="18" charset="0"/>
            </a:endParaRPr>
          </a:p>
        </p:txBody>
      </p:sp>
      <p:sp>
        <p:nvSpPr>
          <p:cNvPr id="31747" name="Rectangle 2"/>
          <p:cNvSpPr>
            <a:spLocks noGrp="1" noRot="1" noChangeAspect="1" noChangeArrowheads="1" noTextEdit="1"/>
          </p:cNvSpPr>
          <p:nvPr>
            <p:ph type="sldImg"/>
          </p:nvPr>
        </p:nvSpPr>
        <p:spPr>
          <a:xfrm>
            <a:off x="101600" y="750888"/>
            <a:ext cx="6594475" cy="3709987"/>
          </a:xfrm>
          <a:ln cap="flat"/>
        </p:spPr>
      </p:sp>
      <p:sp>
        <p:nvSpPr>
          <p:cNvPr id="31748" name="Rectangle 3"/>
          <p:cNvSpPr>
            <a:spLocks noGrp="1" noChangeArrowheads="1"/>
          </p:cNvSpPr>
          <p:nvPr>
            <p:ph type="body" idx="1"/>
          </p:nvPr>
        </p:nvSpPr>
        <p:spPr>
          <a:noFill/>
        </p:spPr>
        <p:txBody>
          <a:bodyPr/>
          <a:lstStyle/>
          <a:p>
            <a:endParaRPr lang="en-CA" altLang="en-US">
              <a:cs typeface="Arial" panose="020B0604020202020204" pitchFamily="34" charset="0"/>
            </a:endParaRPr>
          </a:p>
        </p:txBody>
      </p:sp>
    </p:spTree>
    <p:extLst>
      <p:ext uri="{BB962C8B-B14F-4D97-AF65-F5344CB8AC3E}">
        <p14:creationId xmlns:p14="http://schemas.microsoft.com/office/powerpoint/2010/main" val="2753054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5E2500A5-FC61-48F8-B28C-51E5705B0510}" type="slidenum">
              <a:rPr lang="en-US" altLang="en-US" sz="1000" b="0" smtClean="0">
                <a:solidFill>
                  <a:schemeClr val="tx1"/>
                </a:solidFill>
                <a:latin typeface="Times New Roman" panose="02020603050405020304" pitchFamily="18" charset="0"/>
              </a:rPr>
              <a:pPr/>
              <a:t>5</a:t>
            </a:fld>
            <a:endParaRPr lang="en-US" altLang="en-US" sz="1000" b="0">
              <a:solidFill>
                <a:schemeClr val="tx1"/>
              </a:solidFill>
              <a:latin typeface="Times New Roman" panose="02020603050405020304" pitchFamily="18" charset="0"/>
            </a:endParaRPr>
          </a:p>
        </p:txBody>
      </p:sp>
      <p:sp>
        <p:nvSpPr>
          <p:cNvPr id="33795" name="Rectangle 2"/>
          <p:cNvSpPr>
            <a:spLocks noGrp="1" noRot="1" noChangeAspect="1" noChangeArrowheads="1" noTextEdit="1"/>
          </p:cNvSpPr>
          <p:nvPr>
            <p:ph type="sldImg"/>
          </p:nvPr>
        </p:nvSpPr>
        <p:spPr>
          <a:xfrm>
            <a:off x="101600" y="750888"/>
            <a:ext cx="6594475" cy="3709987"/>
          </a:xfrm>
          <a:ln cap="flat"/>
        </p:spPr>
      </p:sp>
      <p:sp>
        <p:nvSpPr>
          <p:cNvPr id="33796" name="Rectangle 3"/>
          <p:cNvSpPr>
            <a:spLocks noGrp="1" noChangeArrowheads="1"/>
          </p:cNvSpPr>
          <p:nvPr>
            <p:ph type="body" idx="1"/>
          </p:nvPr>
        </p:nvSpPr>
        <p:spPr>
          <a:noFill/>
        </p:spPr>
        <p:txBody>
          <a:bodyPr/>
          <a:lstStyle/>
          <a:p>
            <a:endParaRPr lang="en-CA" altLang="en-US">
              <a:cs typeface="Arial" panose="020B0604020202020204" pitchFamily="34" charset="0"/>
            </a:endParaRPr>
          </a:p>
        </p:txBody>
      </p:sp>
    </p:spTree>
    <p:extLst>
      <p:ext uri="{BB962C8B-B14F-4D97-AF65-F5344CB8AC3E}">
        <p14:creationId xmlns:p14="http://schemas.microsoft.com/office/powerpoint/2010/main" val="3298039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A4C8E16E-C743-4EA5-957E-487B4C65DD60}" type="slidenum">
              <a:rPr lang="en-US" altLang="en-US" sz="1000" b="0" smtClean="0">
                <a:solidFill>
                  <a:schemeClr val="tx1"/>
                </a:solidFill>
                <a:latin typeface="Times New Roman" panose="02020603050405020304" pitchFamily="18" charset="0"/>
              </a:rPr>
              <a:pPr/>
              <a:t>8</a:t>
            </a:fld>
            <a:endParaRPr lang="en-US" altLang="en-US" sz="1000" b="0">
              <a:solidFill>
                <a:schemeClr val="tx1"/>
              </a:solidFill>
              <a:latin typeface="Times New Roman" panose="02020603050405020304" pitchFamily="18" charset="0"/>
            </a:endParaRPr>
          </a:p>
        </p:txBody>
      </p:sp>
      <p:sp>
        <p:nvSpPr>
          <p:cNvPr id="40963" name="Rectangle 2"/>
          <p:cNvSpPr>
            <a:spLocks noGrp="1" noRot="1" noChangeAspect="1" noChangeArrowheads="1" noTextEdit="1"/>
          </p:cNvSpPr>
          <p:nvPr>
            <p:ph type="sldImg"/>
          </p:nvPr>
        </p:nvSpPr>
        <p:spPr>
          <a:xfrm>
            <a:off x="101600" y="750888"/>
            <a:ext cx="6594475" cy="3709987"/>
          </a:xfrm>
          <a:ln cap="flat"/>
        </p:spPr>
      </p:sp>
      <p:sp>
        <p:nvSpPr>
          <p:cNvPr id="40964" name="Rectangle 3"/>
          <p:cNvSpPr>
            <a:spLocks noGrp="1" noChangeArrowheads="1"/>
          </p:cNvSpPr>
          <p:nvPr>
            <p:ph type="body" idx="1"/>
          </p:nvPr>
        </p:nvSpPr>
        <p:spPr>
          <a:noFill/>
        </p:spPr>
        <p:txBody>
          <a:bodyPr/>
          <a:lstStyle/>
          <a:p>
            <a:endParaRPr lang="en-CA" altLang="en-US">
              <a:cs typeface="Arial" panose="020B0604020202020204" pitchFamily="34" charset="0"/>
            </a:endParaRPr>
          </a:p>
        </p:txBody>
      </p:sp>
    </p:spTree>
    <p:extLst>
      <p:ext uri="{BB962C8B-B14F-4D97-AF65-F5344CB8AC3E}">
        <p14:creationId xmlns:p14="http://schemas.microsoft.com/office/powerpoint/2010/main" val="8758871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561E0F75-FD52-4513-A0BD-E4BA0DD4C160}" type="slidenum">
              <a:rPr lang="en-US" altLang="en-US" sz="1000" b="0" smtClean="0">
                <a:solidFill>
                  <a:schemeClr val="tx1"/>
                </a:solidFill>
                <a:latin typeface="Times New Roman" panose="02020603050405020304" pitchFamily="18" charset="0"/>
              </a:rPr>
              <a:pPr/>
              <a:t>9</a:t>
            </a:fld>
            <a:endParaRPr lang="en-US" altLang="en-US" sz="1000" b="0">
              <a:solidFill>
                <a:schemeClr val="tx1"/>
              </a:solidFill>
              <a:latin typeface="Times New Roman" panose="02020603050405020304" pitchFamily="18" charset="0"/>
            </a:endParaRPr>
          </a:p>
        </p:txBody>
      </p:sp>
      <p:sp>
        <p:nvSpPr>
          <p:cNvPr id="43011" name="Rectangle 2"/>
          <p:cNvSpPr>
            <a:spLocks noGrp="1" noRot="1" noChangeAspect="1" noChangeArrowheads="1" noTextEdit="1"/>
          </p:cNvSpPr>
          <p:nvPr>
            <p:ph type="sldImg"/>
          </p:nvPr>
        </p:nvSpPr>
        <p:spPr>
          <a:xfrm>
            <a:off x="93663" y="746125"/>
            <a:ext cx="6610350" cy="3719513"/>
          </a:xfrm>
          <a:ln cap="flat"/>
        </p:spPr>
      </p:sp>
      <p:sp>
        <p:nvSpPr>
          <p:cNvPr id="43012" name="Rectangle 3"/>
          <p:cNvSpPr>
            <a:spLocks noGrp="1" noChangeArrowheads="1"/>
          </p:cNvSpPr>
          <p:nvPr>
            <p:ph type="body" idx="1"/>
          </p:nvPr>
        </p:nvSpPr>
        <p:spPr>
          <a:noFill/>
        </p:spPr>
        <p:txBody>
          <a:bodyPr/>
          <a:lstStyle/>
          <a:p>
            <a:endParaRPr lang="en-CA" altLang="en-US">
              <a:cs typeface="Arial" panose="020B0604020202020204" pitchFamily="34" charset="0"/>
            </a:endParaRPr>
          </a:p>
        </p:txBody>
      </p:sp>
    </p:spTree>
    <p:extLst>
      <p:ext uri="{BB962C8B-B14F-4D97-AF65-F5344CB8AC3E}">
        <p14:creationId xmlns:p14="http://schemas.microsoft.com/office/powerpoint/2010/main" val="345975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C6937B04-1DAB-44F3-ABA6-7907E865FC29}" type="slidenum">
              <a:rPr lang="en-US" altLang="en-US" sz="1000" b="0" smtClean="0">
                <a:solidFill>
                  <a:schemeClr val="tx1"/>
                </a:solidFill>
                <a:latin typeface="Times New Roman" panose="02020603050405020304" pitchFamily="18" charset="0"/>
              </a:rPr>
              <a:pPr/>
              <a:t>10</a:t>
            </a:fld>
            <a:endParaRPr lang="en-US" altLang="en-US" sz="1000" b="0">
              <a:solidFill>
                <a:schemeClr val="tx1"/>
              </a:solidFill>
              <a:latin typeface="Times New Roman" panose="02020603050405020304" pitchFamily="18" charset="0"/>
            </a:endParaRPr>
          </a:p>
        </p:txBody>
      </p:sp>
      <p:sp>
        <p:nvSpPr>
          <p:cNvPr id="45059" name="Rectangle 2"/>
          <p:cNvSpPr>
            <a:spLocks noGrp="1" noRot="1" noChangeAspect="1" noChangeArrowheads="1" noTextEdit="1"/>
          </p:cNvSpPr>
          <p:nvPr>
            <p:ph type="sldImg"/>
          </p:nvPr>
        </p:nvSpPr>
        <p:spPr>
          <a:xfrm>
            <a:off x="101600" y="750888"/>
            <a:ext cx="6594475" cy="3709987"/>
          </a:xfrm>
          <a:ln cap="flat"/>
        </p:spPr>
      </p:sp>
      <p:sp>
        <p:nvSpPr>
          <p:cNvPr id="45060" name="Rectangle 3"/>
          <p:cNvSpPr>
            <a:spLocks noGrp="1" noChangeArrowheads="1"/>
          </p:cNvSpPr>
          <p:nvPr>
            <p:ph type="body" idx="1"/>
          </p:nvPr>
        </p:nvSpPr>
        <p:spPr>
          <a:noFill/>
        </p:spPr>
        <p:txBody>
          <a:bodyPr/>
          <a:lstStyle/>
          <a:p>
            <a:endParaRPr lang="en-CA" altLang="en-US">
              <a:cs typeface="Arial" panose="020B0604020202020204" pitchFamily="34" charset="0"/>
            </a:endParaRPr>
          </a:p>
        </p:txBody>
      </p:sp>
    </p:spTree>
    <p:extLst>
      <p:ext uri="{BB962C8B-B14F-4D97-AF65-F5344CB8AC3E}">
        <p14:creationId xmlns:p14="http://schemas.microsoft.com/office/powerpoint/2010/main" val="31825081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10C50A67-6689-4173-A33C-C7FBC7B95DC1}" type="slidenum">
              <a:rPr lang="en-US" altLang="en-US" sz="1000" b="0" smtClean="0">
                <a:solidFill>
                  <a:schemeClr val="tx1"/>
                </a:solidFill>
                <a:latin typeface="Times New Roman" panose="02020603050405020304" pitchFamily="18" charset="0"/>
              </a:rPr>
              <a:pPr/>
              <a:t>11</a:t>
            </a:fld>
            <a:endParaRPr lang="en-US" altLang="en-US" sz="1000" b="0">
              <a:solidFill>
                <a:schemeClr val="tx1"/>
              </a:solidFill>
              <a:latin typeface="Times New Roman" panose="02020603050405020304" pitchFamily="18" charset="0"/>
            </a:endParaRPr>
          </a:p>
        </p:txBody>
      </p:sp>
      <p:sp>
        <p:nvSpPr>
          <p:cNvPr id="47107" name="Rectangle 2"/>
          <p:cNvSpPr>
            <a:spLocks noGrp="1" noRot="1" noChangeAspect="1" noChangeArrowheads="1" noTextEdit="1"/>
          </p:cNvSpPr>
          <p:nvPr>
            <p:ph type="sldImg"/>
          </p:nvPr>
        </p:nvSpPr>
        <p:spPr>
          <a:xfrm>
            <a:off x="101600" y="750888"/>
            <a:ext cx="6594475" cy="3709987"/>
          </a:xfrm>
          <a:ln cap="flat"/>
        </p:spPr>
      </p:sp>
      <p:sp>
        <p:nvSpPr>
          <p:cNvPr id="47108" name="Rectangle 3"/>
          <p:cNvSpPr>
            <a:spLocks noGrp="1" noChangeArrowheads="1"/>
          </p:cNvSpPr>
          <p:nvPr>
            <p:ph type="body" idx="1"/>
          </p:nvPr>
        </p:nvSpPr>
        <p:spPr>
          <a:noFill/>
        </p:spPr>
        <p:txBody>
          <a:bodyPr/>
          <a:lstStyle/>
          <a:p>
            <a:endParaRPr lang="en-CA" altLang="en-US">
              <a:cs typeface="Arial" panose="020B0604020202020204" pitchFamily="34" charset="0"/>
            </a:endParaRPr>
          </a:p>
        </p:txBody>
      </p:sp>
    </p:spTree>
    <p:extLst>
      <p:ext uri="{BB962C8B-B14F-4D97-AF65-F5344CB8AC3E}">
        <p14:creationId xmlns:p14="http://schemas.microsoft.com/office/powerpoint/2010/main" val="13245878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CF0D2FD4-8B44-4D73-A2D8-920BFDB71B9C}" type="slidenum">
              <a:rPr lang="en-US" altLang="en-US" sz="1000" b="0" smtClean="0">
                <a:solidFill>
                  <a:schemeClr val="tx1"/>
                </a:solidFill>
                <a:latin typeface="Times New Roman" panose="02020603050405020304" pitchFamily="18" charset="0"/>
              </a:rPr>
              <a:pPr/>
              <a:t>12</a:t>
            </a:fld>
            <a:endParaRPr lang="en-US" altLang="en-US" sz="1000" b="0">
              <a:solidFill>
                <a:schemeClr val="tx1"/>
              </a:solidFill>
              <a:latin typeface="Times New Roman" panose="02020603050405020304" pitchFamily="18" charset="0"/>
            </a:endParaRPr>
          </a:p>
        </p:txBody>
      </p:sp>
      <p:sp>
        <p:nvSpPr>
          <p:cNvPr id="49155" name="Rectangle 2"/>
          <p:cNvSpPr>
            <a:spLocks noGrp="1" noRot="1" noChangeAspect="1" noChangeArrowheads="1" noTextEdit="1"/>
          </p:cNvSpPr>
          <p:nvPr>
            <p:ph type="sldImg"/>
          </p:nvPr>
        </p:nvSpPr>
        <p:spPr>
          <a:xfrm>
            <a:off x="93663" y="746125"/>
            <a:ext cx="6610350" cy="3719513"/>
          </a:xfrm>
          <a:ln cap="flat"/>
        </p:spPr>
      </p:sp>
      <p:sp>
        <p:nvSpPr>
          <p:cNvPr id="49156" name="Rectangle 3"/>
          <p:cNvSpPr>
            <a:spLocks noGrp="1" noChangeArrowheads="1"/>
          </p:cNvSpPr>
          <p:nvPr>
            <p:ph type="body" idx="1"/>
          </p:nvPr>
        </p:nvSpPr>
        <p:spPr>
          <a:noFill/>
        </p:spPr>
        <p:txBody>
          <a:bodyPr/>
          <a:lstStyle/>
          <a:p>
            <a:endParaRPr lang="en-CA" altLang="en-US">
              <a:cs typeface="Arial" panose="020B0604020202020204" pitchFamily="34" charset="0"/>
            </a:endParaRPr>
          </a:p>
        </p:txBody>
      </p:sp>
    </p:spTree>
    <p:extLst>
      <p:ext uri="{BB962C8B-B14F-4D97-AF65-F5344CB8AC3E}">
        <p14:creationId xmlns:p14="http://schemas.microsoft.com/office/powerpoint/2010/main" val="3573500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004D4C16-A13A-4937-ADC5-55AF28D5490F}" type="slidenum">
              <a:rPr lang="en-US" altLang="en-US" sz="1000" b="0" smtClean="0">
                <a:solidFill>
                  <a:schemeClr val="tx1"/>
                </a:solidFill>
                <a:latin typeface="Times New Roman" panose="02020603050405020304" pitchFamily="18" charset="0"/>
              </a:rPr>
              <a:pPr/>
              <a:t>13</a:t>
            </a:fld>
            <a:endParaRPr lang="en-US" altLang="en-US" sz="1000" b="0">
              <a:solidFill>
                <a:schemeClr val="tx1"/>
              </a:solidFill>
              <a:latin typeface="Times New Roman" panose="02020603050405020304" pitchFamily="18" charset="0"/>
            </a:endParaRPr>
          </a:p>
        </p:txBody>
      </p:sp>
      <p:sp>
        <p:nvSpPr>
          <p:cNvPr id="51203" name="Rectangle 2"/>
          <p:cNvSpPr>
            <a:spLocks noGrp="1" noRot="1" noChangeAspect="1" noChangeArrowheads="1" noTextEdit="1"/>
          </p:cNvSpPr>
          <p:nvPr>
            <p:ph type="sldImg"/>
          </p:nvPr>
        </p:nvSpPr>
        <p:spPr>
          <a:xfrm>
            <a:off x="101600" y="750888"/>
            <a:ext cx="6594475" cy="3709987"/>
          </a:xfrm>
          <a:ln cap="flat"/>
        </p:spPr>
      </p:sp>
      <p:sp>
        <p:nvSpPr>
          <p:cNvPr id="51204" name="Rectangle 3"/>
          <p:cNvSpPr>
            <a:spLocks noGrp="1" noChangeArrowheads="1"/>
          </p:cNvSpPr>
          <p:nvPr>
            <p:ph type="body" idx="1"/>
          </p:nvPr>
        </p:nvSpPr>
        <p:spPr>
          <a:noFill/>
        </p:spPr>
        <p:txBody>
          <a:bodyPr/>
          <a:lstStyle/>
          <a:p>
            <a:endParaRPr lang="en-CA" altLang="en-US">
              <a:cs typeface="Arial" panose="020B0604020202020204" pitchFamily="34" charset="0"/>
            </a:endParaRPr>
          </a:p>
        </p:txBody>
      </p:sp>
    </p:spTree>
    <p:extLst>
      <p:ext uri="{BB962C8B-B14F-4D97-AF65-F5344CB8AC3E}">
        <p14:creationId xmlns:p14="http://schemas.microsoft.com/office/powerpoint/2010/main" val="33698694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1DC0C1A3-44CD-477D-8E06-6EE637582BC0}" type="slidenum">
              <a:rPr lang="en-US" altLang="en-US" sz="1000" b="0" smtClean="0">
                <a:solidFill>
                  <a:schemeClr val="tx1"/>
                </a:solidFill>
                <a:latin typeface="Times New Roman" panose="02020603050405020304" pitchFamily="18" charset="0"/>
              </a:rPr>
              <a:pPr/>
              <a:t>14</a:t>
            </a:fld>
            <a:endParaRPr lang="en-US" altLang="en-US" sz="1000" b="0">
              <a:solidFill>
                <a:schemeClr val="tx1"/>
              </a:solidFill>
              <a:latin typeface="Times New Roman" panose="02020603050405020304" pitchFamily="18" charset="0"/>
            </a:endParaRPr>
          </a:p>
        </p:txBody>
      </p:sp>
      <p:sp>
        <p:nvSpPr>
          <p:cNvPr id="53251" name="Rectangle 2"/>
          <p:cNvSpPr>
            <a:spLocks noGrp="1" noRot="1" noChangeAspect="1" noChangeArrowheads="1" noTextEdit="1"/>
          </p:cNvSpPr>
          <p:nvPr>
            <p:ph type="sldImg"/>
          </p:nvPr>
        </p:nvSpPr>
        <p:spPr>
          <a:xfrm>
            <a:off x="101600" y="750888"/>
            <a:ext cx="6594475" cy="3709987"/>
          </a:xfrm>
          <a:ln cap="flat"/>
        </p:spPr>
      </p:sp>
      <p:sp>
        <p:nvSpPr>
          <p:cNvPr id="53252" name="Rectangle 3"/>
          <p:cNvSpPr>
            <a:spLocks noGrp="1" noChangeArrowheads="1"/>
          </p:cNvSpPr>
          <p:nvPr>
            <p:ph type="body" idx="1"/>
          </p:nvPr>
        </p:nvSpPr>
        <p:spPr>
          <a:noFill/>
        </p:spPr>
        <p:txBody>
          <a:bodyPr/>
          <a:lstStyle/>
          <a:p>
            <a:endParaRPr lang="en-CA" altLang="en-US">
              <a:cs typeface="Arial" panose="020B0604020202020204" pitchFamily="34" charset="0"/>
            </a:endParaRPr>
          </a:p>
        </p:txBody>
      </p:sp>
    </p:spTree>
    <p:extLst>
      <p:ext uri="{BB962C8B-B14F-4D97-AF65-F5344CB8AC3E}">
        <p14:creationId xmlns:p14="http://schemas.microsoft.com/office/powerpoint/2010/main" val="4018134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5"/>
          <p:cNvSpPr>
            <a:spLocks noGrp="1" noChangeArrowheads="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7F5D29E7-8672-4C1E-B0D6-C7E103685056}" type="slidenum">
              <a:rPr lang="en-US" altLang="en-US" sz="1000" b="0" smtClean="0">
                <a:solidFill>
                  <a:schemeClr val="tx1"/>
                </a:solidFill>
                <a:latin typeface="Times New Roman" panose="02020603050405020304" pitchFamily="18" charset="0"/>
              </a:rPr>
              <a:pPr/>
              <a:t>15</a:t>
            </a:fld>
            <a:endParaRPr lang="en-US" altLang="en-US" sz="1000" b="0">
              <a:solidFill>
                <a:schemeClr val="tx1"/>
              </a:solidFill>
              <a:latin typeface="Times New Roman" panose="02020603050405020304" pitchFamily="18" charset="0"/>
            </a:endParaRPr>
          </a:p>
        </p:txBody>
      </p:sp>
      <p:sp>
        <p:nvSpPr>
          <p:cNvPr id="55299" name="Rectangle 2"/>
          <p:cNvSpPr>
            <a:spLocks noGrp="1" noRot="1" noChangeAspect="1" noChangeArrowheads="1" noTextEdit="1"/>
          </p:cNvSpPr>
          <p:nvPr>
            <p:ph type="sldImg"/>
          </p:nvPr>
        </p:nvSpPr>
        <p:spPr>
          <a:xfrm>
            <a:off x="101600" y="750888"/>
            <a:ext cx="6594475" cy="3709987"/>
          </a:xfrm>
          <a:ln cap="flat"/>
        </p:spPr>
      </p:sp>
      <p:sp>
        <p:nvSpPr>
          <p:cNvPr id="55300" name="Rectangle 3"/>
          <p:cNvSpPr>
            <a:spLocks noGrp="1" noChangeArrowheads="1"/>
          </p:cNvSpPr>
          <p:nvPr>
            <p:ph type="body" idx="1"/>
          </p:nvPr>
        </p:nvSpPr>
        <p:spPr>
          <a:noFill/>
        </p:spPr>
        <p:txBody>
          <a:bodyPr/>
          <a:lstStyle/>
          <a:p>
            <a:endParaRPr lang="en-CA" altLang="en-US">
              <a:cs typeface="Arial" panose="020B0604020202020204" pitchFamily="34" charset="0"/>
            </a:endParaRPr>
          </a:p>
        </p:txBody>
      </p:sp>
    </p:spTree>
    <p:extLst>
      <p:ext uri="{BB962C8B-B14F-4D97-AF65-F5344CB8AC3E}">
        <p14:creationId xmlns:p14="http://schemas.microsoft.com/office/powerpoint/2010/main" val="39158994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xfrm>
            <a:off x="101600" y="750888"/>
            <a:ext cx="6594475" cy="3709987"/>
          </a:xfrm>
          <a:ln/>
        </p:spPr>
      </p:sp>
      <p:sp>
        <p:nvSpPr>
          <p:cNvPr id="63491" name="Notes Placeholder 2"/>
          <p:cNvSpPr>
            <a:spLocks noGrp="1"/>
          </p:cNvSpPr>
          <p:nvPr>
            <p:ph type="body" idx="1"/>
          </p:nvPr>
        </p:nvSpPr>
        <p:spPr>
          <a:noFill/>
        </p:spPr>
        <p:txBody>
          <a:bodyPr/>
          <a:lstStyle/>
          <a:p>
            <a:r>
              <a:rPr lang="en-GB" altLang="en-US">
                <a:cs typeface="Arial" panose="020B0604020202020204" pitchFamily="34" charset="0"/>
              </a:rPr>
              <a:t>This is the triple bottom line.  The 3 P’s suggest that organisations need to consider these three elements when looking at sustainability.  It is important to remember that the appropriate consideration of the use of all resources must be undertaken in order for any organisations to survive into the future:  ie. Remain sustainable.  It would be very short sighted for an organisation not to consider its effects on the environment and people in its journey to achieve and maximise profit.  </a:t>
            </a:r>
          </a:p>
        </p:txBody>
      </p:sp>
      <p:sp>
        <p:nvSpPr>
          <p:cNvPr id="63492" name="Slide Number Placeholder 3"/>
          <p:cNvSpPr>
            <a:spLocks noGrp="1"/>
          </p:cNvSpPr>
          <p:nvPr>
            <p:ph type="sldNum" sz="quarter" idx="5"/>
          </p:nvPr>
        </p:nvSpPr>
        <p:spPr>
          <a:noFill/>
        </p:spPr>
        <p:txBody>
          <a:bodyPr/>
          <a:lstStyle>
            <a:lvl1pPr defTabSz="762000">
              <a:defRPr sz="3600" b="1" i="1">
                <a:solidFill>
                  <a:srgbClr val="99FF66"/>
                </a:solidFill>
                <a:latin typeface="Arial" panose="020B0604020202020204" pitchFamily="34" charset="0"/>
                <a:cs typeface="Arial" panose="020B0604020202020204" pitchFamily="34" charset="0"/>
              </a:defRPr>
            </a:lvl1pPr>
            <a:lvl2pPr marL="742950" indent="-285750" defTabSz="762000">
              <a:defRPr sz="3600" b="1" i="1">
                <a:solidFill>
                  <a:srgbClr val="99FF66"/>
                </a:solidFill>
                <a:latin typeface="Arial" panose="020B0604020202020204" pitchFamily="34" charset="0"/>
                <a:cs typeface="Arial" panose="020B0604020202020204" pitchFamily="34" charset="0"/>
              </a:defRPr>
            </a:lvl2pPr>
            <a:lvl3pPr marL="1143000" indent="-228600" defTabSz="762000">
              <a:defRPr sz="3600" b="1" i="1">
                <a:solidFill>
                  <a:srgbClr val="99FF66"/>
                </a:solidFill>
                <a:latin typeface="Arial" panose="020B0604020202020204" pitchFamily="34" charset="0"/>
                <a:cs typeface="Arial" panose="020B0604020202020204" pitchFamily="34" charset="0"/>
              </a:defRPr>
            </a:lvl3pPr>
            <a:lvl4pPr marL="1600200" indent="-228600" defTabSz="762000">
              <a:defRPr sz="3600" b="1" i="1">
                <a:solidFill>
                  <a:srgbClr val="99FF66"/>
                </a:solidFill>
                <a:latin typeface="Arial" panose="020B0604020202020204" pitchFamily="34" charset="0"/>
                <a:cs typeface="Arial" panose="020B0604020202020204" pitchFamily="34" charset="0"/>
              </a:defRPr>
            </a:lvl4pPr>
            <a:lvl5pPr marL="2057400" indent="-228600" defTabSz="762000">
              <a:defRPr sz="3600" b="1" i="1">
                <a:solidFill>
                  <a:srgbClr val="99FF66"/>
                </a:solidFill>
                <a:latin typeface="Arial" panose="020B0604020202020204" pitchFamily="34" charset="0"/>
                <a:cs typeface="Arial" panose="020B0604020202020204" pitchFamily="34" charset="0"/>
              </a:defRPr>
            </a:lvl5pPr>
            <a:lvl6pPr marL="25146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6pPr>
            <a:lvl7pPr marL="29718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7pPr>
            <a:lvl8pPr marL="34290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8pPr>
            <a:lvl9pPr marL="3886200" indent="-228600" defTabSz="762000" eaLnBrk="0" fontAlgn="base" hangingPunct="0">
              <a:spcBef>
                <a:spcPct val="0"/>
              </a:spcBef>
              <a:spcAft>
                <a:spcPct val="0"/>
              </a:spcAft>
              <a:defRPr sz="3600" b="1" i="1">
                <a:solidFill>
                  <a:srgbClr val="99FF66"/>
                </a:solidFill>
                <a:latin typeface="Arial" panose="020B0604020202020204" pitchFamily="34" charset="0"/>
                <a:cs typeface="Arial" panose="020B0604020202020204" pitchFamily="34" charset="0"/>
              </a:defRPr>
            </a:lvl9pPr>
          </a:lstStyle>
          <a:p>
            <a:fld id="{AAF9CE82-63C1-40A5-88F6-A4E2D81911E6}" type="slidenum">
              <a:rPr lang="en-US" altLang="en-US" sz="1000" b="0" smtClean="0">
                <a:solidFill>
                  <a:schemeClr val="tx1"/>
                </a:solidFill>
                <a:latin typeface="Times New Roman" panose="02020603050405020304" pitchFamily="18" charset="0"/>
              </a:rPr>
              <a:pPr/>
              <a:t>20</a:t>
            </a:fld>
            <a:endParaRPr lang="en-US" altLang="en-US" sz="10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6985417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B61BEF0D-F0BB-DE4B-95CE-6DB70DBA9567}" type="datetimeFigureOut">
              <a:rPr lang="en-US" smtClean="0"/>
              <a:pPr/>
              <a:t>2/18/2025</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917608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66171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B61BEF0D-F0BB-DE4B-95CE-6DB70DBA9567}" type="datetimeFigureOut">
              <a:rPr lang="en-US" smtClean="0"/>
              <a:pPr/>
              <a:t>2/18/2025</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9876135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85610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20279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22976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59138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2/18/2025</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D57F1E4F-1CFF-5643-939E-217C01CDF565}" type="slidenum">
              <a:rPr lang="en-US" smtClean="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90123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B61BEF0D-F0BB-DE4B-95CE-6DB70DBA9567}" type="datetimeFigureOut">
              <a:rPr lang="en-US" smtClean="0"/>
              <a:pPr/>
              <a:t>2/18/2025</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D57F1E4F-1CFF-5643-939E-217C01CDF565}" type="slidenum">
              <a:rPr lang="en-US" smtClean="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39805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10028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6239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B61BEF0D-F0BB-DE4B-95CE-6DB70DBA9567}" type="datetimeFigureOut">
              <a:rPr lang="en-US" smtClean="0"/>
              <a:pPr/>
              <a:t>2/18/2025</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2621496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youtube.com/watch?v=6BkcviD65Bo" TargetMode="Externa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hyperlink" Target="http://www.ted.com/talks/chris_mcknett_the_investment_logic_for_sustainability"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image" Target="../media/image19.jpe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investopedia.com/terms/e/eps.asp" TargetMode="External"/><Relationship Id="rId2" Type="http://schemas.openxmlformats.org/officeDocument/2006/relationships/hyperlink" Target="http://www.investopedia.com/terms/n/netincome.asp" TargetMode="External"/><Relationship Id="rId1" Type="http://schemas.openxmlformats.org/officeDocument/2006/relationships/slideLayout" Target="../slideLayouts/slideLayout2.xml"/><Relationship Id="rId5" Type="http://schemas.openxmlformats.org/officeDocument/2006/relationships/hyperlink" Target="http://www.investopedia.com/terms/r/revenue.asp" TargetMode="External"/><Relationship Id="rId4" Type="http://schemas.openxmlformats.org/officeDocument/2006/relationships/hyperlink" Target="http://www.investopedia.com/video/play/introduction-income-statement/"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investopedia.com/terms/e/economic-value.asp" TargetMode="External"/><Relationship Id="rId2" Type="http://schemas.openxmlformats.org/officeDocument/2006/relationships/hyperlink" Target="http://www.investopedia.com/terms/s/socialresponsibility.asp" TargetMode="External"/><Relationship Id="rId1" Type="http://schemas.openxmlformats.org/officeDocument/2006/relationships/slideLayout" Target="../slideLayouts/slideLayout2.xml"/><Relationship Id="rId4" Type="http://schemas.openxmlformats.org/officeDocument/2006/relationships/hyperlink" Target="http://www.investopedia.com/terms/s/separateaccount.asp"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hyperlink" Target="https://online.hbs.edu/blog/post/corporate-social-responsibility-examples"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hyperlink" Target="https://www.cdp.net/en/articles/media/new-report-shows-just-100-companies-are-source-of-over-70-of-emissions"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ropped image of a person touching a plant">
            <a:extLst>
              <a:ext uri="{FF2B5EF4-FFF2-40B4-BE49-F238E27FC236}">
                <a16:creationId xmlns:a16="http://schemas.microsoft.com/office/drawing/2014/main" id="{BCA6BE88-21BE-067F-4B05-532F6CAF4512}"/>
              </a:ext>
            </a:extLst>
          </p:cNvPr>
          <p:cNvPicPr>
            <a:picLocks noChangeAspect="1"/>
          </p:cNvPicPr>
          <p:nvPr/>
        </p:nvPicPr>
        <p:blipFill rotWithShape="1">
          <a:blip r:embed="rId2">
            <a:alphaModFix amt="45000"/>
          </a:blip>
          <a:srcRect t="5090" b="1064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6350" cap="sq" cmpd="sng" algn="ctr">
            <a:solidFill>
              <a:schemeClr val="tx1">
                <a:lumMod val="75000"/>
                <a:lumOff val="25000"/>
              </a:schemeClr>
            </a:solidFill>
            <a:prstDash val="solid"/>
            <a:miter lim="800000"/>
          </a:ln>
          <a:effectLst>
            <a:outerShdw blurRad="50800" algn="ctr" rotWithShape="0">
              <a:prstClr val="black">
                <a:alpha val="66000"/>
              </a:prstClr>
            </a:outerShdw>
            <a:softEdge rad="0"/>
          </a:effectLst>
        </p:spPr>
        <p:txBody>
          <a:bodyPr/>
          <a:lstStyle/>
          <a:p>
            <a:endParaRPr lang="en-GB"/>
          </a:p>
        </p:txBody>
      </p:sp>
      <p:sp>
        <p:nvSpPr>
          <p:cNvPr id="2" name="Title 1"/>
          <p:cNvSpPr>
            <a:spLocks noGrp="1"/>
          </p:cNvSpPr>
          <p:nvPr>
            <p:ph type="ctrTitle"/>
          </p:nvPr>
        </p:nvSpPr>
        <p:spPr>
          <a:xfrm>
            <a:off x="1561708" y="2091263"/>
            <a:ext cx="9068586" cy="2461504"/>
          </a:xfrm>
        </p:spPr>
        <p:txBody>
          <a:bodyPr>
            <a:normAutofit/>
          </a:bodyPr>
          <a:lstStyle/>
          <a:p>
            <a:r>
              <a:rPr lang="en-GB" sz="5000"/>
              <a:t>Investing, Financing, Performing and Decision Making in Sustainability</a:t>
            </a:r>
          </a:p>
        </p:txBody>
      </p:sp>
      <p:sp>
        <p:nvSpPr>
          <p:cNvPr id="3" name="Subtitle 2"/>
          <p:cNvSpPr>
            <a:spLocks noGrp="1"/>
          </p:cNvSpPr>
          <p:nvPr>
            <p:ph type="subTitle" idx="1"/>
          </p:nvPr>
        </p:nvSpPr>
        <p:spPr>
          <a:xfrm>
            <a:off x="1561708" y="4623127"/>
            <a:ext cx="9070848" cy="457201"/>
          </a:xfrm>
        </p:spPr>
        <p:txBody>
          <a:bodyPr>
            <a:normAutofit/>
          </a:bodyPr>
          <a:lstStyle/>
          <a:p>
            <a:pPr>
              <a:spcAft>
                <a:spcPts val="600"/>
              </a:spcAft>
            </a:pPr>
            <a:r>
              <a:rPr lang="en-GB" dirty="0"/>
              <a:t>Financial Management for the Hotel Industry</a:t>
            </a:r>
            <a:endParaRPr lang="en-GB"/>
          </a:p>
        </p:txBody>
      </p:sp>
      <p:sp>
        <p:nvSpPr>
          <p:cNvPr id="13" name="Rectangle 12">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alpha val="80000"/>
              </a:schemeClr>
            </a:solidFill>
            <a:prstDash val="solid"/>
            <a:miter lim="800000"/>
          </a:ln>
          <a:effectLst/>
        </p:spPr>
        <p:txBody>
          <a:bodyPr/>
          <a:lstStyle/>
          <a:p>
            <a:endParaRPr lang="en-GB"/>
          </a:p>
        </p:txBody>
      </p:sp>
    </p:spTree>
    <p:extLst>
      <p:ext uri="{BB962C8B-B14F-4D97-AF65-F5344CB8AC3E}">
        <p14:creationId xmlns:p14="http://schemas.microsoft.com/office/powerpoint/2010/main" val="380803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Last time we looked at……</a:t>
            </a:r>
          </a:p>
        </p:txBody>
      </p:sp>
      <p:sp>
        <p:nvSpPr>
          <p:cNvPr id="3" name="Content Placeholder 2"/>
          <p:cNvSpPr>
            <a:spLocks noGrp="1"/>
          </p:cNvSpPr>
          <p:nvPr>
            <p:ph idx="1"/>
          </p:nvPr>
        </p:nvSpPr>
        <p:spPr/>
        <p:txBody>
          <a:bodyPr>
            <a:normAutofit/>
          </a:bodyPr>
          <a:lstStyle/>
          <a:p>
            <a:pPr marL="0" indent="0">
              <a:buNone/>
            </a:pPr>
            <a:r>
              <a:rPr lang="en-GB" dirty="0"/>
              <a:t>The layout of an academic report</a:t>
            </a:r>
          </a:p>
          <a:p>
            <a:pPr marL="0" indent="0">
              <a:buNone/>
            </a:pPr>
            <a:r>
              <a:rPr lang="en-GB" dirty="0"/>
              <a:t>The layout of your assignment</a:t>
            </a:r>
          </a:p>
          <a:p>
            <a:pPr marL="0" indent="0">
              <a:buNone/>
            </a:pPr>
            <a:r>
              <a:rPr lang="en-GB" dirty="0"/>
              <a:t>Introduced Key Performance Indicators from a:</a:t>
            </a:r>
          </a:p>
          <a:p>
            <a:r>
              <a:rPr lang="en-GB" dirty="0"/>
              <a:t>Financial perspective</a:t>
            </a:r>
          </a:p>
          <a:p>
            <a:r>
              <a:rPr lang="en-GB" dirty="0"/>
              <a:t>Customer perspective</a:t>
            </a:r>
          </a:p>
          <a:p>
            <a:r>
              <a:rPr lang="en-GB" dirty="0"/>
              <a:t>Marketing and sales perspective</a:t>
            </a:r>
          </a:p>
          <a:p>
            <a:r>
              <a:rPr lang="en-GB" dirty="0"/>
              <a:t>Supply chain perspective</a:t>
            </a:r>
          </a:p>
          <a:p>
            <a:r>
              <a:rPr lang="en-GB" dirty="0"/>
              <a:t>Employee perspective</a:t>
            </a:r>
          </a:p>
          <a:p>
            <a:r>
              <a:rPr lang="en-GB" dirty="0"/>
              <a:t>Corporate social responsibility perspective</a:t>
            </a:r>
          </a:p>
          <a:p>
            <a:endParaRPr lang="en-GB" dirty="0"/>
          </a:p>
          <a:p>
            <a:endParaRPr lang="en-GB" dirty="0"/>
          </a:p>
        </p:txBody>
      </p:sp>
    </p:spTree>
    <p:extLst>
      <p:ext uri="{BB962C8B-B14F-4D97-AF65-F5344CB8AC3E}">
        <p14:creationId xmlns:p14="http://schemas.microsoft.com/office/powerpoint/2010/main" val="2395715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 we will consider…</a:t>
            </a:r>
          </a:p>
        </p:txBody>
      </p:sp>
      <p:sp>
        <p:nvSpPr>
          <p:cNvPr id="3" name="Content Placeholder 2"/>
          <p:cNvSpPr>
            <a:spLocks noGrp="1"/>
          </p:cNvSpPr>
          <p:nvPr>
            <p:ph idx="1"/>
          </p:nvPr>
        </p:nvSpPr>
        <p:spPr/>
        <p:txBody>
          <a:bodyPr/>
          <a:lstStyle/>
          <a:p>
            <a:r>
              <a:rPr lang="en-GB" dirty="0"/>
              <a:t>Sustainable practices within different industries</a:t>
            </a:r>
          </a:p>
        </p:txBody>
      </p:sp>
    </p:spTree>
    <p:extLst>
      <p:ext uri="{BB962C8B-B14F-4D97-AF65-F5344CB8AC3E}">
        <p14:creationId xmlns:p14="http://schemas.microsoft.com/office/powerpoint/2010/main" val="1942395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45063" name="Rectangle 45062">
            <a:extLst>
              <a:ext uri="{FF2B5EF4-FFF2-40B4-BE49-F238E27FC236}">
                <a16:creationId xmlns:a16="http://schemas.microsoft.com/office/drawing/2014/main" id="{6995F625-BE4F-4433-8290-5DF0E858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5065" name="Rectangle 45064">
            <a:extLst>
              <a:ext uri="{FF2B5EF4-FFF2-40B4-BE49-F238E27FC236}">
                <a16:creationId xmlns:a16="http://schemas.microsoft.com/office/drawing/2014/main" id="{80102662-1FA4-4C7A-B144-19699DF4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5067" name="Rectangle 45066">
            <a:extLst>
              <a:ext uri="{FF2B5EF4-FFF2-40B4-BE49-F238E27FC236}">
                <a16:creationId xmlns:a16="http://schemas.microsoft.com/office/drawing/2014/main" id="{655E224A-5F26-423E-949C-07A720F39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45069" name="Rectangle 45068">
            <a:extLst>
              <a:ext uri="{FF2B5EF4-FFF2-40B4-BE49-F238E27FC236}">
                <a16:creationId xmlns:a16="http://schemas.microsoft.com/office/drawing/2014/main" id="{A6F1DA18-4CA4-40CF-9ACA-105D837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45058" name="Rectangle 2"/>
          <p:cNvSpPr>
            <a:spLocks noChangeArrowheads="1"/>
          </p:cNvSpPr>
          <p:nvPr/>
        </p:nvSpPr>
        <p:spPr bwMode="auto">
          <a:xfrm>
            <a:off x="1260205" y="1887795"/>
            <a:ext cx="9673306" cy="273310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p>
            <a:pPr algn="ctr" defTabSz="914400">
              <a:lnSpc>
                <a:spcPct val="83000"/>
              </a:lnSpc>
              <a:spcBef>
                <a:spcPct val="0"/>
              </a:spcBef>
              <a:spcAft>
                <a:spcPts val="600"/>
              </a:spcAft>
              <a:defRPr/>
            </a:pPr>
            <a:r>
              <a:rPr lang="en-US" altLang="en-US" sz="6700" cap="all" spc="-100">
                <a:solidFill>
                  <a:schemeClr val="tx1">
                    <a:lumMod val="85000"/>
                    <a:lumOff val="15000"/>
                  </a:schemeClr>
                </a:solidFill>
                <a:latin typeface="+mj-lt"/>
              </a:rPr>
              <a:t>Defining Sustainable</a:t>
            </a:r>
          </a:p>
          <a:p>
            <a:pPr algn="ctr" defTabSz="914400">
              <a:lnSpc>
                <a:spcPct val="83000"/>
              </a:lnSpc>
              <a:spcBef>
                <a:spcPct val="0"/>
              </a:spcBef>
              <a:spcAft>
                <a:spcPts val="600"/>
              </a:spcAft>
              <a:defRPr/>
            </a:pPr>
            <a:r>
              <a:rPr lang="en-US" altLang="en-US" sz="6700" cap="all" spc="-100">
                <a:solidFill>
                  <a:schemeClr val="tx1">
                    <a:lumMod val="85000"/>
                    <a:lumOff val="15000"/>
                  </a:schemeClr>
                </a:solidFill>
                <a:latin typeface="+mj-lt"/>
              </a:rPr>
              <a:t>Development</a:t>
            </a:r>
          </a:p>
        </p:txBody>
      </p:sp>
      <p:sp>
        <p:nvSpPr>
          <p:cNvPr id="45071" name="Rectangle 45070">
            <a:extLst>
              <a:ext uri="{FF2B5EF4-FFF2-40B4-BE49-F238E27FC236}">
                <a16:creationId xmlns:a16="http://schemas.microsoft.com/office/drawing/2014/main" id="{7C6D1B74-744B-4231-97DB-86B4C9C5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5073" name="Straight Connector 45072">
            <a:extLst>
              <a:ext uri="{FF2B5EF4-FFF2-40B4-BE49-F238E27FC236}">
                <a16:creationId xmlns:a16="http://schemas.microsoft.com/office/drawing/2014/main" id="{ABC98C72-9EDD-4426-B45A-84E06A7CD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45075" name="Straight Connector 45074">
            <a:extLst>
              <a:ext uri="{FF2B5EF4-FFF2-40B4-BE49-F238E27FC236}">
                <a16:creationId xmlns:a16="http://schemas.microsoft.com/office/drawing/2014/main" id="{44887186-EE44-4AD3-BEFE-3478B45371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45077" name="Straight Connector 45076">
            <a:extLst>
              <a:ext uri="{FF2B5EF4-FFF2-40B4-BE49-F238E27FC236}">
                <a16:creationId xmlns:a16="http://schemas.microsoft.com/office/drawing/2014/main" id="{58EECC4E-F1C0-4C09-A7FD-4D623DACCC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6826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7064082" y="642594"/>
            <a:ext cx="4472921" cy="1371600"/>
          </a:xfrm>
        </p:spPr>
        <p:txBody>
          <a:bodyPr rtlCol="0">
            <a:normAutofit/>
          </a:bodyPr>
          <a:lstStyle/>
          <a:p>
            <a:pPr>
              <a:defRPr/>
            </a:pPr>
            <a:r>
              <a:rPr lang="en-US" altLang="en-US" sz="4400" u="sng"/>
              <a:t>Sustainable development:</a:t>
            </a:r>
          </a:p>
        </p:txBody>
      </p:sp>
      <p:sp>
        <p:nvSpPr>
          <p:cNvPr id="47112" name="Rectangle 47111">
            <a:extLst>
              <a:ext uri="{FF2B5EF4-FFF2-40B4-BE49-F238E27FC236}">
                <a16:creationId xmlns:a16="http://schemas.microsoft.com/office/drawing/2014/main" id="{8751C0E9-4187-482F-9E57-6F626A9C4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57945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233264" y="718988"/>
            <a:ext cx="3324388" cy="27841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14" name="Rectangle 47113">
            <a:extLst>
              <a:ext uri="{FF2B5EF4-FFF2-40B4-BE49-F238E27FC236}">
                <a16:creationId xmlns:a16="http://schemas.microsoft.com/office/drawing/2014/main" id="{A5D494F4-DB8B-4D3D-A107-4E84A0B74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2243" y="239052"/>
            <a:ext cx="2722671" cy="24749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16" name="Rectangle 47115">
            <a:extLst>
              <a:ext uri="{FF2B5EF4-FFF2-40B4-BE49-F238E27FC236}">
                <a16:creationId xmlns:a16="http://schemas.microsoft.com/office/drawing/2014/main" id="{D3FC58BE-64BA-44F6-B62D-AA29B1BF6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264" y="4154694"/>
            <a:ext cx="3324388" cy="2470041"/>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3692243" y="2981829"/>
            <a:ext cx="2722671" cy="353593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7" name="Rectangle 3"/>
          <p:cNvSpPr>
            <a:spLocks noGrp="1" noChangeArrowheads="1"/>
          </p:cNvSpPr>
          <p:nvPr>
            <p:ph idx="1"/>
          </p:nvPr>
        </p:nvSpPr>
        <p:spPr>
          <a:xfrm>
            <a:off x="7064082" y="2103120"/>
            <a:ext cx="4472922" cy="3931920"/>
          </a:xfrm>
        </p:spPr>
        <p:txBody>
          <a:bodyPr>
            <a:normAutofit/>
          </a:bodyPr>
          <a:lstStyle/>
          <a:p>
            <a:pPr eaLnBrk="1" hangingPunct="1"/>
            <a:r>
              <a:rPr lang="en-US" altLang="en-US" sz="2000" dirty="0">
                <a:latin typeface="Arial" panose="020B0604020202020204" pitchFamily="34" charset="0"/>
                <a:cs typeface="Arial" panose="020B0604020202020204" pitchFamily="34" charset="0"/>
              </a:rPr>
              <a:t>Meeting the needs of the present without compromising the ability of  future generations to meet their own needs.</a:t>
            </a:r>
          </a:p>
          <a:p>
            <a:pPr lvl="1" eaLnBrk="1" hangingPunct="1">
              <a:buFontTx/>
              <a:buNone/>
            </a:pPr>
            <a:endParaRPr lang="en-US" altLang="en-US" sz="2000" b="1" dirty="0">
              <a:latin typeface="Arial" panose="020B0604020202020204" pitchFamily="34" charset="0"/>
              <a:cs typeface="Arial" panose="020B0604020202020204" pitchFamily="34" charset="0"/>
            </a:endParaRPr>
          </a:p>
          <a:p>
            <a:pPr lvl="1" eaLnBrk="1" hangingPunct="1"/>
            <a:r>
              <a:rPr lang="en-US" altLang="en-US" sz="2000" b="1" dirty="0">
                <a:latin typeface="Arial" panose="020B0604020202020204" pitchFamily="34" charset="0"/>
                <a:cs typeface="Arial" panose="020B0604020202020204" pitchFamily="34" charset="0"/>
              </a:rPr>
              <a:t>World Commission on Environment and Development (1987): </a:t>
            </a:r>
            <a:r>
              <a:rPr lang="en-US" altLang="en-US" sz="2000" b="1" i="1" dirty="0">
                <a:latin typeface="Arial" panose="020B0604020202020204" pitchFamily="34" charset="0"/>
                <a:cs typeface="Arial" panose="020B0604020202020204" pitchFamily="34" charset="0"/>
              </a:rPr>
              <a:t>Our Common Future</a:t>
            </a:r>
          </a:p>
        </p:txBody>
      </p:sp>
    </p:spTree>
    <p:extLst>
      <p:ext uri="{BB962C8B-B14F-4D97-AF65-F5344CB8AC3E}">
        <p14:creationId xmlns:p14="http://schemas.microsoft.com/office/powerpoint/2010/main" val="2875900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fade">
                                      <p:cBhvr>
                                        <p:cTn id="7" dur="2000"/>
                                        <p:tgtEl>
                                          <p:spTgt spid="47107">
                                            <p:txEl>
                                              <p:pRg st="0" end="0"/>
                                            </p:txEl>
                                          </p:spTgt>
                                        </p:tgtEl>
                                      </p:cBhvr>
                                    </p:animEffect>
                                  </p:childTnLst>
                                </p:cTn>
                              </p:par>
                            </p:childTnLst>
                          </p:cTn>
                        </p:par>
                        <p:par>
                          <p:cTn id="8" fill="hold" nodeType="afterGroup">
                            <p:stCondLst>
                              <p:cond delay="2000"/>
                            </p:stCondLst>
                            <p:childTnLst>
                              <p:par>
                                <p:cTn id="9" presetID="10" presetClass="entr" presetSubtype="0" fill="hold" nodeType="afterEffect">
                                  <p:stCondLst>
                                    <p:cond delay="0"/>
                                  </p:stCondLst>
                                  <p:childTnLst>
                                    <p:set>
                                      <p:cBhvr>
                                        <p:cTn id="10" dur="1" fill="hold">
                                          <p:stCondLst>
                                            <p:cond delay="0"/>
                                          </p:stCondLst>
                                        </p:cTn>
                                        <p:tgtEl>
                                          <p:spTgt spid="47107">
                                            <p:txEl>
                                              <p:pRg st="2" end="2"/>
                                            </p:txEl>
                                          </p:spTgt>
                                        </p:tgtEl>
                                        <p:attrNameLst>
                                          <p:attrName>style.visibility</p:attrName>
                                        </p:attrNameLst>
                                      </p:cBhvr>
                                      <p:to>
                                        <p:strVal val="visible"/>
                                      </p:to>
                                    </p:set>
                                    <p:animEffect transition="in" filter="fade">
                                      <p:cBhvr>
                                        <p:cTn id="11" dur="2000"/>
                                        <p:tgtEl>
                                          <p:spTgt spid="4710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533401" y="623888"/>
            <a:ext cx="10991334" cy="793020"/>
          </a:xfrm>
        </p:spPr>
        <p:txBody>
          <a:bodyPr rtlCol="0">
            <a:normAutofit fontScale="90000"/>
          </a:bodyPr>
          <a:lstStyle/>
          <a:p>
            <a:pPr>
              <a:defRPr/>
            </a:pPr>
            <a:r>
              <a:rPr lang="en-US" altLang="en-US" sz="5400" dirty="0"/>
              <a:t>the sustainable development triangle</a:t>
            </a:r>
          </a:p>
        </p:txBody>
      </p:sp>
      <p:sp>
        <p:nvSpPr>
          <p:cNvPr id="166915" name="Freeform 3"/>
          <p:cNvSpPr>
            <a:spLocks/>
          </p:cNvSpPr>
          <p:nvPr/>
        </p:nvSpPr>
        <p:spPr bwMode="auto">
          <a:xfrm>
            <a:off x="5268914" y="3429001"/>
            <a:ext cx="1654175" cy="1482725"/>
          </a:xfrm>
          <a:custGeom>
            <a:avLst/>
            <a:gdLst>
              <a:gd name="T0" fmla="*/ 520 w 1042"/>
              <a:gd name="T1" fmla="*/ 0 h 934"/>
              <a:gd name="T2" fmla="*/ 0 w 1042"/>
              <a:gd name="T3" fmla="*/ 933 h 934"/>
              <a:gd name="T4" fmla="*/ 1041 w 1042"/>
              <a:gd name="T5" fmla="*/ 933 h 934"/>
              <a:gd name="T6" fmla="*/ 520 w 1042"/>
              <a:gd name="T7" fmla="*/ 0 h 934"/>
            </a:gdLst>
            <a:ahLst/>
            <a:cxnLst>
              <a:cxn ang="0">
                <a:pos x="T0" y="T1"/>
              </a:cxn>
              <a:cxn ang="0">
                <a:pos x="T2" y="T3"/>
              </a:cxn>
              <a:cxn ang="0">
                <a:pos x="T4" y="T5"/>
              </a:cxn>
              <a:cxn ang="0">
                <a:pos x="T6" y="T7"/>
              </a:cxn>
            </a:cxnLst>
            <a:rect l="0" t="0" r="r" b="b"/>
            <a:pathLst>
              <a:path w="1042" h="934">
                <a:moveTo>
                  <a:pt x="520" y="0"/>
                </a:moveTo>
                <a:lnTo>
                  <a:pt x="0" y="933"/>
                </a:lnTo>
                <a:lnTo>
                  <a:pt x="1041" y="933"/>
                </a:lnTo>
                <a:lnTo>
                  <a:pt x="520" y="0"/>
                </a:lnTo>
              </a:path>
            </a:pathLst>
          </a:custGeom>
          <a:solidFill>
            <a:schemeClr val="hlink"/>
          </a:solidFill>
          <a:ln w="12700" cap="rnd" cmpd="sng">
            <a:solidFill>
              <a:schemeClr val="hlink"/>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a:pPr>
            <a:endParaRPr lang="en-GB">
              <a:effectLst>
                <a:outerShdw blurRad="38100" dist="38100" dir="2700000" algn="tl">
                  <a:srgbClr val="000000">
                    <a:alpha val="43137"/>
                  </a:srgbClr>
                </a:outerShdw>
              </a:effectLst>
              <a:latin typeface="Arial" charset="0"/>
              <a:cs typeface="Arial" charset="0"/>
            </a:endParaRPr>
          </a:p>
        </p:txBody>
      </p:sp>
      <p:pic>
        <p:nvPicPr>
          <p:cNvPr id="3482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64673" y="1801091"/>
            <a:ext cx="9074727" cy="44330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8845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w angle view of modern financial skyscrapers into the sky">
            <a:extLst>
              <a:ext uri="{FF2B5EF4-FFF2-40B4-BE49-F238E27FC236}">
                <a16:creationId xmlns:a16="http://schemas.microsoft.com/office/drawing/2014/main" id="{7CD5A3EB-05A0-F467-88FE-32D63FE3BFCE}"/>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sp>
        <p:nvSpPr>
          <p:cNvPr id="2" name="Title 1"/>
          <p:cNvSpPr>
            <a:spLocks noGrp="1"/>
          </p:cNvSpPr>
          <p:nvPr>
            <p:ph type="title"/>
          </p:nvPr>
        </p:nvSpPr>
        <p:spPr>
          <a:xfrm>
            <a:off x="1066800" y="642594"/>
            <a:ext cx="10058400" cy="1371600"/>
          </a:xfrm>
        </p:spPr>
        <p:txBody>
          <a:bodyPr>
            <a:normAutofit/>
          </a:bodyPr>
          <a:lstStyle/>
          <a:p>
            <a:r>
              <a:rPr lang="en-GB" dirty="0"/>
              <a:t>Sustainability?</a:t>
            </a:r>
          </a:p>
        </p:txBody>
      </p:sp>
      <p:sp>
        <p:nvSpPr>
          <p:cNvPr id="3" name="Content Placeholder 2"/>
          <p:cNvSpPr>
            <a:spLocks noGrp="1"/>
          </p:cNvSpPr>
          <p:nvPr>
            <p:ph idx="1"/>
          </p:nvPr>
        </p:nvSpPr>
        <p:spPr>
          <a:xfrm>
            <a:off x="1066800" y="2103120"/>
            <a:ext cx="10058400" cy="3931920"/>
          </a:xfrm>
        </p:spPr>
        <p:txBody>
          <a:bodyPr>
            <a:normAutofit/>
          </a:bodyPr>
          <a:lstStyle/>
          <a:p>
            <a:r>
              <a:rPr lang="en-GB" sz="2000" dirty="0">
                <a:latin typeface="Arial" panose="020B0604020202020204" pitchFamily="34" charset="0"/>
                <a:cs typeface="Arial" panose="020B0604020202020204" pitchFamily="34" charset="0"/>
              </a:rPr>
              <a:t>Why Should businesses become more sustainable?</a:t>
            </a:r>
          </a:p>
          <a:p>
            <a:r>
              <a:rPr lang="en-GB" sz="2000" dirty="0">
                <a:latin typeface="Arial" panose="020B0604020202020204" pitchFamily="34" charset="0"/>
                <a:cs typeface="Arial" panose="020B0604020202020204" pitchFamily="34" charset="0"/>
              </a:rPr>
              <a:t>What barriers are there in investing in sustainable practices?</a:t>
            </a:r>
          </a:p>
        </p:txBody>
      </p:sp>
      <p:sp>
        <p:nvSpPr>
          <p:cNvPr id="11" name="Rectangle 10">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txBody>
          <a:bodyPr/>
          <a:lstStyle/>
          <a:p>
            <a:endParaRPr lang="en-GB"/>
          </a:p>
        </p:txBody>
      </p:sp>
    </p:spTree>
    <p:extLst>
      <p:ext uri="{BB962C8B-B14F-4D97-AF65-F5344CB8AC3E}">
        <p14:creationId xmlns:p14="http://schemas.microsoft.com/office/powerpoint/2010/main" val="157821628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2133600" y="152400"/>
            <a:ext cx="7772400" cy="1143000"/>
          </a:xfrm>
          <a:noFill/>
        </p:spPr>
        <p:txBody>
          <a:bodyPr/>
          <a:lstStyle/>
          <a:p>
            <a:pPr eaLnBrk="1" hangingPunct="1"/>
            <a:r>
              <a:rPr lang="en-US" altLang="en-US"/>
              <a:t>Sustainability: PROBLEMS</a:t>
            </a:r>
          </a:p>
        </p:txBody>
      </p:sp>
      <p:sp>
        <p:nvSpPr>
          <p:cNvPr id="66563" name="Rectangle 3"/>
          <p:cNvSpPr>
            <a:spLocks noGrp="1" noChangeArrowheads="1"/>
          </p:cNvSpPr>
          <p:nvPr>
            <p:ph idx="1"/>
          </p:nvPr>
        </p:nvSpPr>
        <p:spPr>
          <a:xfrm>
            <a:off x="430427" y="1489364"/>
            <a:ext cx="7772400" cy="4941599"/>
          </a:xfrm>
        </p:spPr>
        <p:txBody>
          <a:bodyPr rtlCol="0">
            <a:normAutofit/>
          </a:bodyPr>
          <a:lstStyle/>
          <a:p>
            <a:pPr indent="-274320">
              <a:defRPr/>
            </a:pPr>
            <a:r>
              <a:rPr lang="en-US" altLang="en-US" sz="2800" dirty="0">
                <a:latin typeface="Arial" panose="020B0604020202020204" pitchFamily="34" charset="0"/>
                <a:cs typeface="Arial" panose="020B0604020202020204" pitchFamily="34" charset="0"/>
              </a:rPr>
              <a:t>Depletion of finite resources</a:t>
            </a:r>
          </a:p>
          <a:p>
            <a:pPr marL="640080" lvl="1" indent="-274320">
              <a:defRPr/>
            </a:pPr>
            <a:r>
              <a:rPr lang="en-US" altLang="en-US" sz="2000" dirty="0">
                <a:solidFill>
                  <a:schemeClr val="tx1">
                    <a:lumMod val="75000"/>
                    <a:lumOff val="25000"/>
                  </a:schemeClr>
                </a:solidFill>
                <a:latin typeface="Arial" panose="020B0604020202020204" pitchFamily="34" charset="0"/>
                <a:cs typeface="Arial" panose="020B0604020202020204" pitchFamily="34" charset="0"/>
              </a:rPr>
              <a:t>fuels, soil, minerals, species</a:t>
            </a:r>
          </a:p>
          <a:p>
            <a:pPr indent="-274320">
              <a:defRPr/>
            </a:pPr>
            <a:r>
              <a:rPr lang="en-US" altLang="en-US" sz="2800" dirty="0">
                <a:latin typeface="Arial" panose="020B0604020202020204" pitchFamily="34" charset="0"/>
                <a:cs typeface="Arial" panose="020B0604020202020204" pitchFamily="34" charset="0"/>
              </a:rPr>
              <a:t>Over-use of renewable resources</a:t>
            </a:r>
          </a:p>
          <a:p>
            <a:pPr marL="640080" lvl="1" indent="-274320">
              <a:defRPr/>
            </a:pPr>
            <a:r>
              <a:rPr lang="en-US" altLang="en-US" sz="2000" dirty="0">
                <a:solidFill>
                  <a:schemeClr val="tx1">
                    <a:lumMod val="75000"/>
                    <a:lumOff val="25000"/>
                  </a:schemeClr>
                </a:solidFill>
                <a:latin typeface="Arial" panose="020B0604020202020204" pitchFamily="34" charset="0"/>
                <a:cs typeface="Arial" panose="020B0604020202020204" pitchFamily="34" charset="0"/>
              </a:rPr>
              <a:t>forests, fish &amp; wildlife, fertility, public funds</a:t>
            </a:r>
          </a:p>
          <a:p>
            <a:pPr indent="-274320">
              <a:defRPr/>
            </a:pPr>
            <a:r>
              <a:rPr lang="en-US" altLang="en-US" sz="2800" dirty="0">
                <a:latin typeface="Arial" panose="020B0604020202020204" pitchFamily="34" charset="0"/>
                <a:cs typeface="Arial" panose="020B0604020202020204" pitchFamily="34" charset="0"/>
              </a:rPr>
              <a:t>Pollution</a:t>
            </a:r>
          </a:p>
          <a:p>
            <a:pPr marL="640080" lvl="1" indent="-274320">
              <a:defRPr/>
            </a:pPr>
            <a:r>
              <a:rPr lang="en-US" altLang="en-US" sz="2000" dirty="0">
                <a:solidFill>
                  <a:schemeClr val="tx1">
                    <a:lumMod val="75000"/>
                    <a:lumOff val="25000"/>
                  </a:schemeClr>
                </a:solidFill>
                <a:latin typeface="Arial" panose="020B0604020202020204" pitchFamily="34" charset="0"/>
                <a:cs typeface="Arial" panose="020B0604020202020204" pitchFamily="34" charset="0"/>
              </a:rPr>
              <a:t>air, water, soil</a:t>
            </a:r>
          </a:p>
          <a:p>
            <a:pPr indent="-274320">
              <a:defRPr/>
            </a:pPr>
            <a:r>
              <a:rPr lang="en-US" altLang="en-US" sz="2800" dirty="0">
                <a:latin typeface="Arial" panose="020B0604020202020204" pitchFamily="34" charset="0"/>
                <a:cs typeface="Arial" panose="020B0604020202020204" pitchFamily="34" charset="0"/>
              </a:rPr>
              <a:t>Inequity</a:t>
            </a:r>
          </a:p>
          <a:p>
            <a:pPr marL="640080" lvl="1" indent="-274320">
              <a:defRPr/>
            </a:pPr>
            <a:r>
              <a:rPr lang="en-US" altLang="en-US" sz="2000" dirty="0">
                <a:solidFill>
                  <a:schemeClr val="tx1">
                    <a:lumMod val="75000"/>
                    <a:lumOff val="25000"/>
                  </a:schemeClr>
                </a:solidFill>
                <a:latin typeface="Arial" panose="020B0604020202020204" pitchFamily="34" charset="0"/>
                <a:cs typeface="Arial" panose="020B0604020202020204" pitchFamily="34" charset="0"/>
              </a:rPr>
              <a:t>economic, political, social, gender</a:t>
            </a:r>
          </a:p>
          <a:p>
            <a:pPr indent="-274320">
              <a:defRPr/>
            </a:pPr>
            <a:r>
              <a:rPr lang="en-US" altLang="en-US" sz="2800" dirty="0">
                <a:latin typeface="Arial" panose="020B0604020202020204" pitchFamily="34" charset="0"/>
                <a:cs typeface="Arial" panose="020B0604020202020204" pitchFamily="34" charset="0"/>
              </a:rPr>
              <a:t>Species loss</a:t>
            </a:r>
          </a:p>
          <a:p>
            <a:pPr marL="640080" lvl="1" indent="-274320">
              <a:defRPr/>
            </a:pPr>
            <a:r>
              <a:rPr lang="en-US" altLang="en-US" sz="2000" dirty="0">
                <a:solidFill>
                  <a:schemeClr val="tx1">
                    <a:lumMod val="75000"/>
                    <a:lumOff val="25000"/>
                  </a:schemeClr>
                </a:solidFill>
                <a:latin typeface="Arial" panose="020B0604020202020204" pitchFamily="34" charset="0"/>
                <a:cs typeface="Arial" panose="020B0604020202020204" pitchFamily="34" charset="0"/>
              </a:rPr>
              <a:t>endangered species and spaces</a:t>
            </a:r>
          </a:p>
        </p:txBody>
      </p:sp>
      <p:sp>
        <p:nvSpPr>
          <p:cNvPr id="66564" name="Rectangle 4"/>
          <p:cNvSpPr>
            <a:spLocks noChangeArrowheads="1"/>
          </p:cNvSpPr>
          <p:nvPr/>
        </p:nvSpPr>
        <p:spPr bwMode="auto">
          <a:xfrm>
            <a:off x="8289926" y="6430963"/>
            <a:ext cx="1838645" cy="400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defRPr/>
            </a:pPr>
            <a:r>
              <a:rPr lang="en-US" altLang="en-US" sz="2000">
                <a:effectLst>
                  <a:outerShdw blurRad="38100" dist="38100" dir="2700000" algn="tl">
                    <a:srgbClr val="000000"/>
                  </a:outerShdw>
                </a:effectLst>
                <a:latin typeface="Arial" charset="0"/>
                <a:cs typeface="Arial" charset="0"/>
              </a:rPr>
              <a:t>- WCED, 1987</a:t>
            </a:r>
          </a:p>
        </p:txBody>
      </p:sp>
    </p:spTree>
    <p:extLst>
      <p:ext uri="{BB962C8B-B14F-4D97-AF65-F5344CB8AC3E}">
        <p14:creationId xmlns:p14="http://schemas.microsoft.com/office/powerpoint/2010/main" val="16844830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66563">
                                            <p:txEl>
                                              <p:pRg st="0" end="0"/>
                                            </p:txEl>
                                          </p:spTgt>
                                        </p:tgtEl>
                                        <p:attrNameLst>
                                          <p:attrName>style.visibility</p:attrName>
                                        </p:attrNameLst>
                                      </p:cBhvr>
                                      <p:to>
                                        <p:strVal val="visible"/>
                                      </p:to>
                                    </p:set>
                                    <p:anim calcmode="lin" valueType="num">
                                      <p:cBhvr additive="base">
                                        <p:cTn id="7" dur="500" fill="hold"/>
                                        <p:tgtEl>
                                          <p:spTgt spid="665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65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66563">
                                            <p:txEl>
                                              <p:pRg st="1" end="1"/>
                                            </p:txEl>
                                          </p:spTgt>
                                        </p:tgtEl>
                                        <p:attrNameLst>
                                          <p:attrName>style.visibility</p:attrName>
                                        </p:attrNameLst>
                                      </p:cBhvr>
                                      <p:to>
                                        <p:strVal val="visible"/>
                                      </p:to>
                                    </p:set>
                                    <p:anim calcmode="lin" valueType="num">
                                      <p:cBhvr additive="base">
                                        <p:cTn id="13" dur="500" fill="hold"/>
                                        <p:tgtEl>
                                          <p:spTgt spid="6656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656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66563">
                                            <p:txEl>
                                              <p:pRg st="2" end="2"/>
                                            </p:txEl>
                                          </p:spTgt>
                                        </p:tgtEl>
                                        <p:attrNameLst>
                                          <p:attrName>style.visibility</p:attrName>
                                        </p:attrNameLst>
                                      </p:cBhvr>
                                      <p:to>
                                        <p:strVal val="visible"/>
                                      </p:to>
                                    </p:set>
                                    <p:anim calcmode="lin" valueType="num">
                                      <p:cBhvr additive="base">
                                        <p:cTn id="19" dur="500" fill="hold"/>
                                        <p:tgtEl>
                                          <p:spTgt spid="6656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656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66563">
                                            <p:txEl>
                                              <p:pRg st="3" end="3"/>
                                            </p:txEl>
                                          </p:spTgt>
                                        </p:tgtEl>
                                        <p:attrNameLst>
                                          <p:attrName>style.visibility</p:attrName>
                                        </p:attrNameLst>
                                      </p:cBhvr>
                                      <p:to>
                                        <p:strVal val="visible"/>
                                      </p:to>
                                    </p:set>
                                    <p:anim calcmode="lin" valueType="num">
                                      <p:cBhvr additive="base">
                                        <p:cTn id="25" dur="500" fill="hold"/>
                                        <p:tgtEl>
                                          <p:spTgt spid="6656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656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66563">
                                            <p:txEl>
                                              <p:pRg st="4" end="4"/>
                                            </p:txEl>
                                          </p:spTgt>
                                        </p:tgtEl>
                                        <p:attrNameLst>
                                          <p:attrName>style.visibility</p:attrName>
                                        </p:attrNameLst>
                                      </p:cBhvr>
                                      <p:to>
                                        <p:strVal val="visible"/>
                                      </p:to>
                                    </p:set>
                                    <p:anim calcmode="lin" valueType="num">
                                      <p:cBhvr additive="base">
                                        <p:cTn id="31" dur="500" fill="hold"/>
                                        <p:tgtEl>
                                          <p:spTgt spid="6656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656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66563">
                                            <p:txEl>
                                              <p:pRg st="5" end="5"/>
                                            </p:txEl>
                                          </p:spTgt>
                                        </p:tgtEl>
                                        <p:attrNameLst>
                                          <p:attrName>style.visibility</p:attrName>
                                        </p:attrNameLst>
                                      </p:cBhvr>
                                      <p:to>
                                        <p:strVal val="visible"/>
                                      </p:to>
                                    </p:set>
                                    <p:anim calcmode="lin" valueType="num">
                                      <p:cBhvr additive="base">
                                        <p:cTn id="37" dur="500" fill="hold"/>
                                        <p:tgtEl>
                                          <p:spTgt spid="6656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656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66563">
                                            <p:txEl>
                                              <p:pRg st="6" end="6"/>
                                            </p:txEl>
                                          </p:spTgt>
                                        </p:tgtEl>
                                        <p:attrNameLst>
                                          <p:attrName>style.visibility</p:attrName>
                                        </p:attrNameLst>
                                      </p:cBhvr>
                                      <p:to>
                                        <p:strVal val="visible"/>
                                      </p:to>
                                    </p:set>
                                    <p:anim calcmode="lin" valueType="num">
                                      <p:cBhvr additive="base">
                                        <p:cTn id="43" dur="500" fill="hold"/>
                                        <p:tgtEl>
                                          <p:spTgt spid="6656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656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66563">
                                            <p:txEl>
                                              <p:pRg st="7" end="7"/>
                                            </p:txEl>
                                          </p:spTgt>
                                        </p:tgtEl>
                                        <p:attrNameLst>
                                          <p:attrName>style.visibility</p:attrName>
                                        </p:attrNameLst>
                                      </p:cBhvr>
                                      <p:to>
                                        <p:strVal val="visible"/>
                                      </p:to>
                                    </p:set>
                                    <p:anim calcmode="lin" valueType="num">
                                      <p:cBhvr additive="base">
                                        <p:cTn id="49" dur="500" fill="hold"/>
                                        <p:tgtEl>
                                          <p:spTgt spid="6656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656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66563">
                                            <p:txEl>
                                              <p:pRg st="8" end="8"/>
                                            </p:txEl>
                                          </p:spTgt>
                                        </p:tgtEl>
                                        <p:attrNameLst>
                                          <p:attrName>style.visibility</p:attrName>
                                        </p:attrNameLst>
                                      </p:cBhvr>
                                      <p:to>
                                        <p:strVal val="visible"/>
                                      </p:to>
                                    </p:set>
                                    <p:anim calcmode="lin" valueType="num">
                                      <p:cBhvr additive="base">
                                        <p:cTn id="55" dur="500" fill="hold"/>
                                        <p:tgtEl>
                                          <p:spTgt spid="6656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656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nodeType="clickEffect">
                                  <p:stCondLst>
                                    <p:cond delay="0"/>
                                  </p:stCondLst>
                                  <p:childTnLst>
                                    <p:set>
                                      <p:cBhvr>
                                        <p:cTn id="60" dur="1" fill="hold">
                                          <p:stCondLst>
                                            <p:cond delay="0"/>
                                          </p:stCondLst>
                                        </p:cTn>
                                        <p:tgtEl>
                                          <p:spTgt spid="66563">
                                            <p:txEl>
                                              <p:pRg st="9" end="9"/>
                                            </p:txEl>
                                          </p:spTgt>
                                        </p:tgtEl>
                                        <p:attrNameLst>
                                          <p:attrName>style.visibility</p:attrName>
                                        </p:attrNameLst>
                                      </p:cBhvr>
                                      <p:to>
                                        <p:strVal val="visible"/>
                                      </p:to>
                                    </p:set>
                                    <p:anim calcmode="lin" valueType="num">
                                      <p:cBhvr additive="base">
                                        <p:cTn id="61" dur="500" fill="hold"/>
                                        <p:tgtEl>
                                          <p:spTgt spid="6656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656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616" name="Rectangle 68615">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68610" name="Rectangle 2"/>
          <p:cNvSpPr>
            <a:spLocks noChangeArrowheads="1"/>
          </p:cNvSpPr>
          <p:nvPr/>
        </p:nvSpPr>
        <p:spPr bwMode="auto">
          <a:xfrm>
            <a:off x="6846137" y="727626"/>
            <a:ext cx="4602152" cy="17182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p>
            <a:pPr defTabSz="914400">
              <a:lnSpc>
                <a:spcPct val="90000"/>
              </a:lnSpc>
              <a:spcBef>
                <a:spcPct val="0"/>
              </a:spcBef>
              <a:spcAft>
                <a:spcPts val="600"/>
              </a:spcAft>
              <a:defRPr/>
            </a:pPr>
            <a:r>
              <a:rPr lang="en-US" altLang="en-US" sz="4800">
                <a:solidFill>
                  <a:schemeClr val="tx1">
                    <a:lumMod val="85000"/>
                    <a:lumOff val="15000"/>
                  </a:schemeClr>
                </a:solidFill>
                <a:latin typeface="+mj-lt"/>
              </a:rPr>
              <a:t>Sustainability: SOLUTIONS</a:t>
            </a:r>
          </a:p>
        </p:txBody>
      </p:sp>
      <p:sp>
        <p:nvSpPr>
          <p:cNvPr id="68618" name="Rectangle 68617">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620" name="Rectangle 68619">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41988" name="Picture 1"/>
          <p:cNvPicPr>
            <a:picLocks noChangeAspect="1"/>
          </p:cNvPicPr>
          <p:nvPr/>
        </p:nvPicPr>
        <p:blipFill rotWithShape="1">
          <a:blip r:embed="rId3">
            <a:extLst>
              <a:ext uri="{28A0092B-C50C-407E-A947-70E740481C1C}">
                <a14:useLocalDpi xmlns:a14="http://schemas.microsoft.com/office/drawing/2010/main" val="0"/>
              </a:ext>
            </a:extLst>
          </a:blip>
          <a:srcRect l="4441" r="4322" b="1"/>
          <a:stretch/>
        </p:blipFill>
        <p:spPr bwMode="auto">
          <a:xfrm>
            <a:off x="407432" y="419292"/>
            <a:ext cx="5522976" cy="605332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1" name="Rectangle 3"/>
          <p:cNvSpPr>
            <a:spLocks noChangeArrowheads="1"/>
          </p:cNvSpPr>
          <p:nvPr/>
        </p:nvSpPr>
        <p:spPr bwMode="auto">
          <a:xfrm>
            <a:off x="6846137" y="2538919"/>
            <a:ext cx="4602152" cy="359688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Autofit/>
          </a:bodyPr>
          <a:lstStyle>
            <a:lvl1pPr marL="342900" indent="-342900">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fontAlgn="base">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fontAlgn="base">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fontAlgn="base">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fontAlgn="base">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indent="-182880" defTabSz="914400">
              <a:spcBef>
                <a:spcPct val="20000"/>
              </a:spcBef>
              <a:buClr>
                <a:schemeClr val="tx1">
                  <a:lumMod val="85000"/>
                  <a:lumOff val="15000"/>
                </a:schemeClr>
              </a:buClr>
              <a:buSzPct val="75000"/>
              <a:buFont typeface="Garamond" pitchFamily="18" charset="0"/>
              <a:buChar char="◦"/>
              <a:defRPr/>
            </a:pPr>
            <a:r>
              <a:rPr lang="en-US" altLang="en-US" sz="2000" dirty="0">
                <a:solidFill>
                  <a:schemeClr val="tx1"/>
                </a:solidFill>
                <a:effectLst>
                  <a:outerShdw blurRad="38100" dist="38100" dir="2700000" algn="tl">
                    <a:srgbClr val="C0C0C0"/>
                  </a:outerShdw>
                </a:effectLst>
                <a:latin typeface="Arial" panose="020B0604020202020204" pitchFamily="34" charset="0"/>
                <a:cs typeface="Arial" panose="020B0604020202020204" pitchFamily="34" charset="0"/>
              </a:rPr>
              <a:t>Cyclical material use</a:t>
            </a:r>
          </a:p>
          <a:p>
            <a:pPr lvl="1" indent="-182880" defTabSz="914400">
              <a:spcBef>
                <a:spcPct val="20000"/>
              </a:spcBef>
              <a:buClr>
                <a:schemeClr val="tx1">
                  <a:lumMod val="85000"/>
                  <a:lumOff val="15000"/>
                </a:schemeClr>
              </a:buClr>
              <a:buFont typeface="Garamond" pitchFamily="18" charset="0"/>
              <a:buChar char="◦"/>
              <a:defRPr/>
            </a:pPr>
            <a:r>
              <a:rPr lang="en-US" altLang="en-US" sz="2000" dirty="0">
                <a:solidFill>
                  <a:schemeClr val="tx1"/>
                </a:solidFill>
                <a:effectLst>
                  <a:outerShdw blurRad="38100" dist="38100" dir="2700000" algn="tl">
                    <a:srgbClr val="C0C0C0"/>
                  </a:outerShdw>
                </a:effectLst>
                <a:latin typeface="Arial" panose="020B0604020202020204" pitchFamily="34" charset="0"/>
                <a:cs typeface="Arial" panose="020B0604020202020204" pitchFamily="34" charset="0"/>
              </a:rPr>
              <a:t>emulate natural cycles; 3 R’s</a:t>
            </a:r>
          </a:p>
          <a:p>
            <a:pPr indent="-182880" defTabSz="914400">
              <a:spcBef>
                <a:spcPct val="20000"/>
              </a:spcBef>
              <a:buClr>
                <a:schemeClr val="tx1">
                  <a:lumMod val="85000"/>
                  <a:lumOff val="15000"/>
                </a:schemeClr>
              </a:buClr>
              <a:buSzPct val="75000"/>
              <a:buFont typeface="Garamond" pitchFamily="18" charset="0"/>
              <a:buChar char="◦"/>
              <a:defRPr/>
            </a:pPr>
            <a:r>
              <a:rPr lang="en-US" altLang="en-US" sz="2000" dirty="0">
                <a:solidFill>
                  <a:schemeClr val="tx1"/>
                </a:solidFill>
                <a:effectLst>
                  <a:outerShdw blurRad="38100" dist="38100" dir="2700000" algn="tl">
                    <a:srgbClr val="C0C0C0"/>
                  </a:outerShdw>
                </a:effectLst>
                <a:latin typeface="Arial" panose="020B0604020202020204" pitchFamily="34" charset="0"/>
                <a:cs typeface="Arial" panose="020B0604020202020204" pitchFamily="34" charset="0"/>
              </a:rPr>
              <a:t>Safe reliable energy</a:t>
            </a:r>
          </a:p>
          <a:p>
            <a:pPr lvl="1" indent="-182880" defTabSz="914400">
              <a:spcBef>
                <a:spcPct val="20000"/>
              </a:spcBef>
              <a:buClr>
                <a:schemeClr val="tx1">
                  <a:lumMod val="85000"/>
                  <a:lumOff val="15000"/>
                </a:schemeClr>
              </a:buClr>
              <a:buFont typeface="Garamond" pitchFamily="18" charset="0"/>
              <a:buChar char="◦"/>
              <a:defRPr/>
            </a:pPr>
            <a:r>
              <a:rPr lang="en-US" altLang="en-US" sz="2000" dirty="0">
                <a:solidFill>
                  <a:schemeClr val="tx1"/>
                </a:solidFill>
                <a:effectLst>
                  <a:outerShdw blurRad="38100" dist="38100" dir="2700000" algn="tl">
                    <a:srgbClr val="C0C0C0"/>
                  </a:outerShdw>
                </a:effectLst>
                <a:latin typeface="Arial" panose="020B0604020202020204" pitchFamily="34" charset="0"/>
                <a:cs typeface="Arial" panose="020B0604020202020204" pitchFamily="34" charset="0"/>
              </a:rPr>
              <a:t>conservation, renewable energy, substitution, interim measures</a:t>
            </a:r>
          </a:p>
          <a:p>
            <a:pPr indent="-182880" defTabSz="914400">
              <a:spcBef>
                <a:spcPct val="20000"/>
              </a:spcBef>
              <a:buClr>
                <a:schemeClr val="tx1">
                  <a:lumMod val="85000"/>
                  <a:lumOff val="15000"/>
                </a:schemeClr>
              </a:buClr>
              <a:buSzPct val="75000"/>
              <a:buFont typeface="Garamond" pitchFamily="18" charset="0"/>
              <a:buChar char="◦"/>
              <a:defRPr/>
            </a:pPr>
            <a:r>
              <a:rPr lang="en-US" altLang="en-US" sz="2000" dirty="0">
                <a:solidFill>
                  <a:schemeClr val="tx1"/>
                </a:solidFill>
                <a:effectLst>
                  <a:outerShdw blurRad="38100" dist="38100" dir="2700000" algn="tl">
                    <a:srgbClr val="C0C0C0"/>
                  </a:outerShdw>
                </a:effectLst>
                <a:latin typeface="Arial" panose="020B0604020202020204" pitchFamily="34" charset="0"/>
                <a:cs typeface="Arial" panose="020B0604020202020204" pitchFamily="34" charset="0"/>
              </a:rPr>
              <a:t>Life-based interests</a:t>
            </a:r>
          </a:p>
          <a:p>
            <a:pPr lvl="1" indent="-182880" defTabSz="914400">
              <a:spcBef>
                <a:spcPct val="20000"/>
              </a:spcBef>
              <a:buClr>
                <a:schemeClr val="tx1">
                  <a:lumMod val="85000"/>
                  <a:lumOff val="15000"/>
                </a:schemeClr>
              </a:buClr>
              <a:buFont typeface="Garamond" pitchFamily="18" charset="0"/>
              <a:buChar char="◦"/>
              <a:defRPr/>
            </a:pPr>
            <a:r>
              <a:rPr lang="en-US" altLang="en-US" sz="2000" dirty="0">
                <a:solidFill>
                  <a:schemeClr val="tx1"/>
                </a:solidFill>
                <a:effectLst>
                  <a:outerShdw blurRad="38100" dist="38100" dir="2700000" algn="tl">
                    <a:srgbClr val="C0C0C0"/>
                  </a:outerShdw>
                </a:effectLst>
                <a:latin typeface="Arial" panose="020B0604020202020204" pitchFamily="34" charset="0"/>
                <a:cs typeface="Arial" panose="020B0604020202020204" pitchFamily="34" charset="0"/>
              </a:rPr>
              <a:t>health, creativity, communication, coordination, appreciation, learning, intellectual and spiritual development</a:t>
            </a:r>
          </a:p>
        </p:txBody>
      </p:sp>
    </p:spTree>
    <p:extLst>
      <p:ext uri="{BB962C8B-B14F-4D97-AF65-F5344CB8AC3E}">
        <p14:creationId xmlns:p14="http://schemas.microsoft.com/office/powerpoint/2010/main" val="40948328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anim calcmode="lin" valueType="num">
                                      <p:cBhvr additive="base">
                                        <p:cTn id="7" dur="500" fill="hold"/>
                                        <p:tgtEl>
                                          <p:spTgt spid="686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86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68611">
                                            <p:txEl>
                                              <p:pRg st="1" end="1"/>
                                            </p:txEl>
                                          </p:spTgt>
                                        </p:tgtEl>
                                        <p:attrNameLst>
                                          <p:attrName>style.visibility</p:attrName>
                                        </p:attrNameLst>
                                      </p:cBhvr>
                                      <p:to>
                                        <p:strVal val="visible"/>
                                      </p:to>
                                    </p:set>
                                    <p:anim calcmode="lin" valueType="num">
                                      <p:cBhvr additive="base">
                                        <p:cTn id="13" dur="500" fill="hold"/>
                                        <p:tgtEl>
                                          <p:spTgt spid="6861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86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68611">
                                            <p:txEl>
                                              <p:pRg st="2" end="2"/>
                                            </p:txEl>
                                          </p:spTgt>
                                        </p:tgtEl>
                                        <p:attrNameLst>
                                          <p:attrName>style.visibility</p:attrName>
                                        </p:attrNameLst>
                                      </p:cBhvr>
                                      <p:to>
                                        <p:strVal val="visible"/>
                                      </p:to>
                                    </p:set>
                                    <p:anim calcmode="lin" valueType="num">
                                      <p:cBhvr additive="base">
                                        <p:cTn id="19" dur="500" fill="hold"/>
                                        <p:tgtEl>
                                          <p:spTgt spid="6861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86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68611">
                                            <p:txEl>
                                              <p:pRg st="3" end="3"/>
                                            </p:txEl>
                                          </p:spTgt>
                                        </p:tgtEl>
                                        <p:attrNameLst>
                                          <p:attrName>style.visibility</p:attrName>
                                        </p:attrNameLst>
                                      </p:cBhvr>
                                      <p:to>
                                        <p:strVal val="visible"/>
                                      </p:to>
                                    </p:set>
                                    <p:anim calcmode="lin" valueType="num">
                                      <p:cBhvr additive="base">
                                        <p:cTn id="25" dur="500" fill="hold"/>
                                        <p:tgtEl>
                                          <p:spTgt spid="6861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86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68611">
                                            <p:txEl>
                                              <p:pRg st="4" end="4"/>
                                            </p:txEl>
                                          </p:spTgt>
                                        </p:tgtEl>
                                        <p:attrNameLst>
                                          <p:attrName>style.visibility</p:attrName>
                                        </p:attrNameLst>
                                      </p:cBhvr>
                                      <p:to>
                                        <p:strVal val="visible"/>
                                      </p:to>
                                    </p:set>
                                    <p:anim calcmode="lin" valueType="num">
                                      <p:cBhvr additive="base">
                                        <p:cTn id="31" dur="500" fill="hold"/>
                                        <p:tgtEl>
                                          <p:spTgt spid="6861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86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68611">
                                            <p:txEl>
                                              <p:pRg st="5" end="5"/>
                                            </p:txEl>
                                          </p:spTgt>
                                        </p:tgtEl>
                                        <p:attrNameLst>
                                          <p:attrName>style.visibility</p:attrName>
                                        </p:attrNameLst>
                                      </p:cBhvr>
                                      <p:to>
                                        <p:strVal val="visible"/>
                                      </p:to>
                                    </p:set>
                                    <p:anim calcmode="lin" valueType="num">
                                      <p:cBhvr additive="base">
                                        <p:cTn id="37" dur="500" fill="hold"/>
                                        <p:tgtEl>
                                          <p:spTgt spid="6861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861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6846137" y="727626"/>
            <a:ext cx="4602152" cy="1718225"/>
          </a:xfrm>
        </p:spPr>
        <p:txBody>
          <a:bodyPr>
            <a:normAutofit/>
          </a:bodyPr>
          <a:lstStyle/>
          <a:p>
            <a:pPr eaLnBrk="1" hangingPunct="1"/>
            <a:r>
              <a:rPr lang="en-US" altLang="en-US" sz="3700"/>
              <a:t>Sustainable development and economic growth</a:t>
            </a:r>
          </a:p>
        </p:txBody>
      </p:sp>
      <p:sp>
        <p:nvSpPr>
          <p:cNvPr id="74760" name="Rectangle 74759">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762" name="Rectangle 74761">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44036" name="Picture 1"/>
          <p:cNvPicPr>
            <a:picLocks noChangeAspect="1"/>
          </p:cNvPicPr>
          <p:nvPr/>
        </p:nvPicPr>
        <p:blipFill rotWithShape="1">
          <a:blip r:embed="rId3">
            <a:extLst>
              <a:ext uri="{28A0092B-C50C-407E-A947-70E740481C1C}">
                <a14:useLocalDpi xmlns:a14="http://schemas.microsoft.com/office/drawing/2010/main" val="0"/>
              </a:ext>
            </a:extLst>
          </a:blip>
          <a:srcRect l="20595" r="21696" b="-1"/>
          <a:stretch/>
        </p:blipFill>
        <p:spPr bwMode="auto">
          <a:xfrm>
            <a:off x="407432" y="419292"/>
            <a:ext cx="5522976" cy="605332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5" name="Rectangle 3"/>
          <p:cNvSpPr>
            <a:spLocks noGrp="1" noChangeArrowheads="1"/>
          </p:cNvSpPr>
          <p:nvPr>
            <p:ph idx="1"/>
          </p:nvPr>
        </p:nvSpPr>
        <p:spPr>
          <a:xfrm>
            <a:off x="6846137" y="2538919"/>
            <a:ext cx="4602152" cy="3596880"/>
          </a:xfrm>
        </p:spPr>
        <p:txBody>
          <a:bodyPr>
            <a:normAutofit/>
          </a:bodyPr>
          <a:lstStyle/>
          <a:p>
            <a:pPr eaLnBrk="1" hangingPunct="1">
              <a:buFont typeface="Monotype Sorts" pitchFamily="2" charset="2"/>
              <a:buNone/>
            </a:pPr>
            <a:r>
              <a:rPr lang="en-US" altLang="en-US" sz="2000" dirty="0">
                <a:latin typeface="Arial" panose="020B0604020202020204" pitchFamily="34" charset="0"/>
                <a:cs typeface="Arial" panose="020B0604020202020204" pitchFamily="34" charset="0"/>
              </a:rPr>
              <a:t>Economic growth must be made:</a:t>
            </a:r>
          </a:p>
          <a:p>
            <a:pPr lvl="1" eaLnBrk="1" hangingPunct="1"/>
            <a:r>
              <a:rPr lang="en-US" altLang="en-US" sz="2000" b="1" dirty="0">
                <a:latin typeface="Arial" panose="020B0604020202020204" pitchFamily="34" charset="0"/>
                <a:cs typeface="Arial" panose="020B0604020202020204" pitchFamily="34" charset="0"/>
              </a:rPr>
              <a:t>less material intensive </a:t>
            </a:r>
          </a:p>
          <a:p>
            <a:pPr lvl="1" eaLnBrk="1" hangingPunct="1"/>
            <a:r>
              <a:rPr lang="en-US" altLang="en-US" sz="2000" b="1" dirty="0">
                <a:latin typeface="Arial" panose="020B0604020202020204" pitchFamily="34" charset="0"/>
                <a:cs typeface="Arial" panose="020B0604020202020204" pitchFamily="34" charset="0"/>
              </a:rPr>
              <a:t>less energy intensive</a:t>
            </a:r>
          </a:p>
          <a:p>
            <a:pPr lvl="1" eaLnBrk="1" hangingPunct="1"/>
            <a:r>
              <a:rPr lang="en-US" altLang="en-US" sz="2000" b="1" dirty="0">
                <a:latin typeface="Arial" panose="020B0604020202020204" pitchFamily="34" charset="0"/>
                <a:cs typeface="Arial" panose="020B0604020202020204" pitchFamily="34" charset="0"/>
              </a:rPr>
              <a:t>more equitable in its impacts</a:t>
            </a:r>
            <a:br>
              <a:rPr lang="en-US" altLang="en-US" sz="2000" b="1" dirty="0">
                <a:latin typeface="Arial" panose="020B0604020202020204" pitchFamily="34" charset="0"/>
                <a:cs typeface="Arial" panose="020B0604020202020204" pitchFamily="34" charset="0"/>
              </a:rPr>
            </a:br>
            <a:endParaRPr lang="en-US" altLang="en-US" sz="2000" dirty="0">
              <a:latin typeface="Arial" panose="020B0604020202020204" pitchFamily="34" charset="0"/>
              <a:cs typeface="Arial" panose="020B0604020202020204" pitchFamily="34" charset="0"/>
            </a:endParaRPr>
          </a:p>
          <a:p>
            <a:pPr eaLnBrk="1" hangingPunct="1"/>
            <a:r>
              <a:rPr lang="en-US" altLang="en-US" sz="2000" dirty="0">
                <a:latin typeface="Arial" panose="020B0604020202020204" pitchFamily="34" charset="0"/>
                <a:cs typeface="Arial" panose="020B0604020202020204" pitchFamily="34" charset="0"/>
              </a:rPr>
              <a:t>Economic growth may be reduced or curtailed to meet limitations imposed by environment, technology, or society</a:t>
            </a:r>
          </a:p>
        </p:txBody>
      </p:sp>
    </p:spTree>
    <p:extLst>
      <p:ext uri="{BB962C8B-B14F-4D97-AF65-F5344CB8AC3E}">
        <p14:creationId xmlns:p14="http://schemas.microsoft.com/office/powerpoint/2010/main" val="36649604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6" fill="hold" grpId="0" nodeType="clickEffect">
                                  <p:stCondLst>
                                    <p:cond delay="0"/>
                                  </p:stCondLst>
                                  <p:childTnLst>
                                    <p:set>
                                      <p:cBhvr>
                                        <p:cTn id="6" dur="1" fill="hold">
                                          <p:stCondLst>
                                            <p:cond delay="0"/>
                                          </p:stCondLst>
                                        </p:cTn>
                                        <p:tgtEl>
                                          <p:spTgt spid="74755">
                                            <p:txEl>
                                              <p:pRg st="0" end="0"/>
                                            </p:txEl>
                                          </p:spTgt>
                                        </p:tgtEl>
                                        <p:attrNameLst>
                                          <p:attrName>style.visibility</p:attrName>
                                        </p:attrNameLst>
                                      </p:cBhvr>
                                      <p:to>
                                        <p:strVal val="visible"/>
                                      </p:to>
                                    </p:set>
                                    <p:anim calcmode="lin" valueType="num">
                                      <p:cBhvr additive="base">
                                        <p:cTn id="7" dur="500" fill="hold"/>
                                        <p:tgtEl>
                                          <p:spTgt spid="7475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7475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6" fill="hold" grpId="0" nodeType="withEffect">
                                  <p:stCondLst>
                                    <p:cond delay="0"/>
                                  </p:stCondLst>
                                  <p:childTnLst>
                                    <p:set>
                                      <p:cBhvr>
                                        <p:cTn id="10" dur="1" fill="hold">
                                          <p:stCondLst>
                                            <p:cond delay="0"/>
                                          </p:stCondLst>
                                        </p:cTn>
                                        <p:tgtEl>
                                          <p:spTgt spid="74755">
                                            <p:txEl>
                                              <p:pRg st="1" end="1"/>
                                            </p:txEl>
                                          </p:spTgt>
                                        </p:tgtEl>
                                        <p:attrNameLst>
                                          <p:attrName>style.visibility</p:attrName>
                                        </p:attrNameLst>
                                      </p:cBhvr>
                                      <p:to>
                                        <p:strVal val="visible"/>
                                      </p:to>
                                    </p:set>
                                    <p:anim calcmode="lin" valueType="num">
                                      <p:cBhvr additive="base">
                                        <p:cTn id="11" dur="500" fill="hold"/>
                                        <p:tgtEl>
                                          <p:spTgt spid="74755">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7475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6" fill="hold" grpId="0" nodeType="withEffect">
                                  <p:stCondLst>
                                    <p:cond delay="0"/>
                                  </p:stCondLst>
                                  <p:childTnLst>
                                    <p:set>
                                      <p:cBhvr>
                                        <p:cTn id="14" dur="1" fill="hold">
                                          <p:stCondLst>
                                            <p:cond delay="0"/>
                                          </p:stCondLst>
                                        </p:cTn>
                                        <p:tgtEl>
                                          <p:spTgt spid="74755">
                                            <p:txEl>
                                              <p:pRg st="2" end="2"/>
                                            </p:txEl>
                                          </p:spTgt>
                                        </p:tgtEl>
                                        <p:attrNameLst>
                                          <p:attrName>style.visibility</p:attrName>
                                        </p:attrNameLst>
                                      </p:cBhvr>
                                      <p:to>
                                        <p:strVal val="visible"/>
                                      </p:to>
                                    </p:set>
                                    <p:anim calcmode="lin" valueType="num">
                                      <p:cBhvr additive="base">
                                        <p:cTn id="15" dur="500" fill="hold"/>
                                        <p:tgtEl>
                                          <p:spTgt spid="74755">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74755">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6" fill="hold" grpId="0" nodeType="withEffect">
                                  <p:stCondLst>
                                    <p:cond delay="0"/>
                                  </p:stCondLst>
                                  <p:childTnLst>
                                    <p:set>
                                      <p:cBhvr>
                                        <p:cTn id="18" dur="1" fill="hold">
                                          <p:stCondLst>
                                            <p:cond delay="0"/>
                                          </p:stCondLst>
                                        </p:cTn>
                                        <p:tgtEl>
                                          <p:spTgt spid="74755">
                                            <p:txEl>
                                              <p:pRg st="3" end="3"/>
                                            </p:txEl>
                                          </p:spTgt>
                                        </p:tgtEl>
                                        <p:attrNameLst>
                                          <p:attrName>style.visibility</p:attrName>
                                        </p:attrNameLst>
                                      </p:cBhvr>
                                      <p:to>
                                        <p:strVal val="visible"/>
                                      </p:to>
                                    </p:set>
                                    <p:anim calcmode="lin" valueType="num">
                                      <p:cBhvr additive="base">
                                        <p:cTn id="19" dur="500" fill="hold"/>
                                        <p:tgtEl>
                                          <p:spTgt spid="74755">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7475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74755">
                                            <p:txEl>
                                              <p:pRg st="4" end="4"/>
                                            </p:txEl>
                                          </p:spTgt>
                                        </p:tgtEl>
                                        <p:attrNameLst>
                                          <p:attrName>style.visibility</p:attrName>
                                        </p:attrNameLst>
                                      </p:cBhvr>
                                      <p:to>
                                        <p:strVal val="visible"/>
                                      </p:to>
                                    </p:set>
                                    <p:anim calcmode="lin" valueType="num">
                                      <p:cBhvr additive="base">
                                        <p:cTn id="25" dur="500" fill="hold"/>
                                        <p:tgtEl>
                                          <p:spTgt spid="74755">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7475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6846137" y="727626"/>
            <a:ext cx="4602152" cy="1718225"/>
          </a:xfrm>
        </p:spPr>
        <p:txBody>
          <a:bodyPr>
            <a:normAutofit/>
          </a:bodyPr>
          <a:lstStyle/>
          <a:p>
            <a:pPr eaLnBrk="1" hangingPunct="1"/>
            <a:r>
              <a:rPr lang="en-US" altLang="en-US" sz="4400"/>
              <a:t>Sustainable development...</a:t>
            </a:r>
          </a:p>
        </p:txBody>
      </p:sp>
      <p:sp>
        <p:nvSpPr>
          <p:cNvPr id="87048" name="Rectangle 87047">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050" name="Rectangle 87049">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46084" name="Picture 1"/>
          <p:cNvPicPr>
            <a:picLocks noChangeAspect="1"/>
          </p:cNvPicPr>
          <p:nvPr/>
        </p:nvPicPr>
        <p:blipFill rotWithShape="1">
          <a:blip r:embed="rId3">
            <a:extLst>
              <a:ext uri="{28A0092B-C50C-407E-A947-70E740481C1C}">
                <a14:useLocalDpi xmlns:a14="http://schemas.microsoft.com/office/drawing/2010/main" val="0"/>
              </a:ext>
            </a:extLst>
          </a:blip>
          <a:srcRect l="10033" r="29243" b="1"/>
          <a:stretch/>
        </p:blipFill>
        <p:spPr bwMode="auto">
          <a:xfrm>
            <a:off x="407432" y="419292"/>
            <a:ext cx="5522976" cy="605332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43" name="Rectangle 3"/>
          <p:cNvSpPr>
            <a:spLocks noGrp="1" noChangeArrowheads="1"/>
          </p:cNvSpPr>
          <p:nvPr>
            <p:ph idx="1"/>
          </p:nvPr>
        </p:nvSpPr>
        <p:spPr>
          <a:xfrm>
            <a:off x="6846137" y="2538919"/>
            <a:ext cx="4602152" cy="3596880"/>
          </a:xfrm>
        </p:spPr>
        <p:txBody>
          <a:bodyPr rtlCol="0">
            <a:normAutofit/>
          </a:bodyPr>
          <a:lstStyle/>
          <a:p>
            <a:pPr marL="0" indent="0">
              <a:buNone/>
              <a:defRPr/>
            </a:pPr>
            <a:r>
              <a:rPr lang="en-US" altLang="en-US" sz="2000" dirty="0">
                <a:latin typeface="Arial" panose="020B0604020202020204" pitchFamily="34" charset="0"/>
                <a:cs typeface="Arial" panose="020B0604020202020204" pitchFamily="34" charset="0"/>
              </a:rPr>
              <a:t>Considers future and present needs when making decisions about:</a:t>
            </a:r>
          </a:p>
          <a:p>
            <a:pPr marL="640080" lvl="1" indent="-274320">
              <a:defRPr/>
            </a:pPr>
            <a:r>
              <a:rPr lang="en-US" altLang="en-US" sz="2000" b="1" dirty="0">
                <a:latin typeface="Arial" panose="020B0604020202020204" pitchFamily="34" charset="0"/>
                <a:cs typeface="Arial" panose="020B0604020202020204" pitchFamily="34" charset="0"/>
              </a:rPr>
              <a:t>resource and energy use</a:t>
            </a:r>
          </a:p>
          <a:p>
            <a:pPr marL="640080" lvl="1" indent="-274320">
              <a:defRPr/>
            </a:pPr>
            <a:r>
              <a:rPr lang="en-US" altLang="en-US" sz="2000" b="1" dirty="0">
                <a:latin typeface="Arial" panose="020B0604020202020204" pitchFamily="34" charset="0"/>
                <a:cs typeface="Arial" panose="020B0604020202020204" pitchFamily="34" charset="0"/>
              </a:rPr>
              <a:t>technological development</a:t>
            </a:r>
          </a:p>
          <a:p>
            <a:pPr marL="640080" lvl="1" indent="-274320">
              <a:defRPr/>
            </a:pPr>
            <a:r>
              <a:rPr lang="en-US" altLang="en-US" sz="2000" b="1" dirty="0">
                <a:latin typeface="Arial" panose="020B0604020202020204" pitchFamily="34" charset="0"/>
                <a:cs typeface="Arial" panose="020B0604020202020204" pitchFamily="34" charset="0"/>
              </a:rPr>
              <a:t>direction of investments</a:t>
            </a:r>
          </a:p>
          <a:p>
            <a:pPr marL="640080" lvl="1" indent="-274320">
              <a:defRPr/>
            </a:pPr>
            <a:r>
              <a:rPr lang="en-US" altLang="en-US" sz="2000" b="1" dirty="0">
                <a:latin typeface="Arial" panose="020B0604020202020204" pitchFamily="34" charset="0"/>
                <a:cs typeface="Arial" panose="020B0604020202020204" pitchFamily="34" charset="0"/>
              </a:rPr>
              <a:t>social, political &amp; institutional change...etc. etc. etc.</a:t>
            </a:r>
          </a:p>
        </p:txBody>
      </p:sp>
    </p:spTree>
    <p:extLst>
      <p:ext uri="{BB962C8B-B14F-4D97-AF65-F5344CB8AC3E}">
        <p14:creationId xmlns:p14="http://schemas.microsoft.com/office/powerpoint/2010/main" val="28868600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anim calcmode="lin" valueType="num">
                                      <p:cBhvr additive="base">
                                        <p:cTn id="7" dur="500" fill="hold"/>
                                        <p:tgtEl>
                                          <p:spTgt spid="870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70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87043">
                                            <p:txEl>
                                              <p:pRg st="1" end="1"/>
                                            </p:txEl>
                                          </p:spTgt>
                                        </p:tgtEl>
                                        <p:attrNameLst>
                                          <p:attrName>style.visibility</p:attrName>
                                        </p:attrNameLst>
                                      </p:cBhvr>
                                      <p:to>
                                        <p:strVal val="visible"/>
                                      </p:to>
                                    </p:set>
                                    <p:anim calcmode="lin" valueType="num">
                                      <p:cBhvr additive="base">
                                        <p:cTn id="13" dur="500" fill="hold"/>
                                        <p:tgtEl>
                                          <p:spTgt spid="870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70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87043">
                                            <p:txEl>
                                              <p:pRg st="2" end="2"/>
                                            </p:txEl>
                                          </p:spTgt>
                                        </p:tgtEl>
                                        <p:attrNameLst>
                                          <p:attrName>style.visibility</p:attrName>
                                        </p:attrNameLst>
                                      </p:cBhvr>
                                      <p:to>
                                        <p:strVal val="visible"/>
                                      </p:to>
                                    </p:set>
                                    <p:anim calcmode="lin" valueType="num">
                                      <p:cBhvr additive="base">
                                        <p:cTn id="19" dur="500" fill="hold"/>
                                        <p:tgtEl>
                                          <p:spTgt spid="870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70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87043">
                                            <p:txEl>
                                              <p:pRg st="3" end="3"/>
                                            </p:txEl>
                                          </p:spTgt>
                                        </p:tgtEl>
                                        <p:attrNameLst>
                                          <p:attrName>style.visibility</p:attrName>
                                        </p:attrNameLst>
                                      </p:cBhvr>
                                      <p:to>
                                        <p:strVal val="visible"/>
                                      </p:to>
                                    </p:set>
                                    <p:anim calcmode="lin" valueType="num">
                                      <p:cBhvr additive="base">
                                        <p:cTn id="25" dur="500" fill="hold"/>
                                        <p:tgtEl>
                                          <p:spTgt spid="8704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704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87043">
                                            <p:txEl>
                                              <p:pRg st="4" end="4"/>
                                            </p:txEl>
                                          </p:spTgt>
                                        </p:tgtEl>
                                        <p:attrNameLst>
                                          <p:attrName>style.visibility</p:attrName>
                                        </p:attrNameLst>
                                      </p:cBhvr>
                                      <p:to>
                                        <p:strVal val="visible"/>
                                      </p:to>
                                    </p:set>
                                    <p:anim calcmode="lin" valueType="num">
                                      <p:cBhvr additive="base">
                                        <p:cTn id="31" dur="500" fill="hold"/>
                                        <p:tgtEl>
                                          <p:spTgt spid="8704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704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ChangeArrowheads="1"/>
          </p:cNvSpPr>
          <p:nvPr/>
        </p:nvSpPr>
        <p:spPr bwMode="auto">
          <a:xfrm>
            <a:off x="1930401" y="692151"/>
            <a:ext cx="4073525" cy="1158875"/>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GB">
              <a:effectLst>
                <a:outerShdw blurRad="38100" dist="38100" dir="2700000" algn="tl">
                  <a:srgbClr val="000000">
                    <a:alpha val="43137"/>
                  </a:srgbClr>
                </a:outerShdw>
              </a:effectLst>
              <a:latin typeface="Arial" charset="0"/>
              <a:cs typeface="Arial" charset="0"/>
            </a:endParaRPr>
          </a:p>
        </p:txBody>
      </p:sp>
      <p:sp>
        <p:nvSpPr>
          <p:cNvPr id="137219" name="Rectangle 3"/>
          <p:cNvSpPr>
            <a:spLocks noChangeArrowheads="1"/>
          </p:cNvSpPr>
          <p:nvPr/>
        </p:nvSpPr>
        <p:spPr bwMode="auto">
          <a:xfrm>
            <a:off x="4092576" y="2682876"/>
            <a:ext cx="4073525" cy="1158875"/>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GB">
              <a:effectLst>
                <a:outerShdw blurRad="38100" dist="38100" dir="2700000" algn="tl">
                  <a:srgbClr val="000000">
                    <a:alpha val="43137"/>
                  </a:srgbClr>
                </a:outerShdw>
              </a:effectLst>
              <a:latin typeface="Arial" charset="0"/>
              <a:cs typeface="Arial" charset="0"/>
            </a:endParaRPr>
          </a:p>
        </p:txBody>
      </p:sp>
      <p:sp>
        <p:nvSpPr>
          <p:cNvPr id="137220" name="Rectangle 4"/>
          <p:cNvSpPr>
            <a:spLocks noChangeArrowheads="1"/>
          </p:cNvSpPr>
          <p:nvPr/>
        </p:nvSpPr>
        <p:spPr bwMode="auto">
          <a:xfrm>
            <a:off x="6416676" y="4635501"/>
            <a:ext cx="4073525" cy="1158875"/>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GB">
              <a:effectLst>
                <a:outerShdw blurRad="38100" dist="38100" dir="2700000" algn="tl">
                  <a:srgbClr val="000000">
                    <a:alpha val="43137"/>
                  </a:srgbClr>
                </a:outerShdw>
              </a:effectLst>
              <a:latin typeface="Arial" charset="0"/>
              <a:cs typeface="Arial" charset="0"/>
            </a:endParaRPr>
          </a:p>
        </p:txBody>
      </p:sp>
      <p:sp>
        <p:nvSpPr>
          <p:cNvPr id="137221" name="Rectangle 5"/>
          <p:cNvSpPr>
            <a:spLocks noChangeArrowheads="1"/>
          </p:cNvSpPr>
          <p:nvPr/>
        </p:nvSpPr>
        <p:spPr bwMode="auto">
          <a:xfrm>
            <a:off x="2517775" y="936625"/>
            <a:ext cx="2569614" cy="7700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defRPr/>
            </a:pPr>
            <a:r>
              <a:rPr lang="en-US" altLang="en-US" sz="4400">
                <a:solidFill>
                  <a:schemeClr val="tx2"/>
                </a:solidFill>
                <a:effectLst>
                  <a:outerShdw blurRad="38100" dist="38100" dir="2700000" algn="tl">
                    <a:srgbClr val="000000"/>
                  </a:outerShdw>
                </a:effectLst>
                <a:latin typeface="Arial" charset="0"/>
                <a:cs typeface="Arial" charset="0"/>
              </a:rPr>
              <a:t>principles</a:t>
            </a:r>
          </a:p>
        </p:txBody>
      </p:sp>
      <p:sp>
        <p:nvSpPr>
          <p:cNvPr id="137222" name="Rectangle 6"/>
          <p:cNvSpPr>
            <a:spLocks noChangeArrowheads="1"/>
          </p:cNvSpPr>
          <p:nvPr/>
        </p:nvSpPr>
        <p:spPr bwMode="auto">
          <a:xfrm>
            <a:off x="5327651" y="2946400"/>
            <a:ext cx="1628651" cy="7700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defRPr/>
            </a:pPr>
            <a:r>
              <a:rPr lang="en-US" altLang="en-US" sz="4400">
                <a:solidFill>
                  <a:schemeClr val="tx2"/>
                </a:solidFill>
                <a:effectLst>
                  <a:outerShdw blurRad="38100" dist="38100" dir="2700000" algn="tl">
                    <a:srgbClr val="000000"/>
                  </a:outerShdw>
                </a:effectLst>
                <a:latin typeface="Arial" charset="0"/>
                <a:cs typeface="Arial" charset="0"/>
              </a:rPr>
              <a:t>policy</a:t>
            </a:r>
          </a:p>
        </p:txBody>
      </p:sp>
      <p:sp>
        <p:nvSpPr>
          <p:cNvPr id="137223" name="Rectangle 7"/>
          <p:cNvSpPr>
            <a:spLocks noChangeArrowheads="1"/>
          </p:cNvSpPr>
          <p:nvPr/>
        </p:nvSpPr>
        <p:spPr bwMode="auto">
          <a:xfrm>
            <a:off x="7366001" y="4841875"/>
            <a:ext cx="2162451" cy="7700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p>
            <a:pPr>
              <a:defRPr/>
            </a:pPr>
            <a:r>
              <a:rPr lang="en-US" altLang="en-US" sz="4400">
                <a:solidFill>
                  <a:schemeClr val="tx2"/>
                </a:solidFill>
                <a:effectLst>
                  <a:outerShdw blurRad="38100" dist="38100" dir="2700000" algn="tl">
                    <a:srgbClr val="000000"/>
                  </a:outerShdw>
                </a:effectLst>
                <a:latin typeface="Arial" charset="0"/>
                <a:cs typeface="Arial" charset="0"/>
              </a:rPr>
              <a:t>practice</a:t>
            </a:r>
          </a:p>
        </p:txBody>
      </p:sp>
      <p:sp>
        <p:nvSpPr>
          <p:cNvPr id="137224" name="AutoShape 8"/>
          <p:cNvSpPr>
            <a:spLocks noChangeArrowheads="1"/>
          </p:cNvSpPr>
          <p:nvPr/>
        </p:nvSpPr>
        <p:spPr bwMode="auto">
          <a:xfrm>
            <a:off x="4873626" y="1920876"/>
            <a:ext cx="530225" cy="701675"/>
          </a:xfrm>
          <a:prstGeom prst="downArrow">
            <a:avLst>
              <a:gd name="adj1" fmla="val 75009"/>
              <a:gd name="adj2" fmla="val 66174"/>
            </a:avLst>
          </a:prstGeom>
          <a:solidFill>
            <a:schemeClr val="bg2"/>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effectLst>
                <a:outerShdw blurRad="38100" dist="38100" dir="2700000" algn="tl">
                  <a:srgbClr val="000000">
                    <a:alpha val="43137"/>
                  </a:srgbClr>
                </a:outerShdw>
              </a:effectLst>
              <a:latin typeface="Arial" charset="0"/>
              <a:cs typeface="Arial" charset="0"/>
            </a:endParaRPr>
          </a:p>
        </p:txBody>
      </p:sp>
      <p:sp>
        <p:nvSpPr>
          <p:cNvPr id="137225" name="AutoShape 9"/>
          <p:cNvSpPr>
            <a:spLocks noChangeArrowheads="1"/>
          </p:cNvSpPr>
          <p:nvPr/>
        </p:nvSpPr>
        <p:spPr bwMode="auto">
          <a:xfrm>
            <a:off x="7502525" y="3921126"/>
            <a:ext cx="558800" cy="644525"/>
          </a:xfrm>
          <a:prstGeom prst="downArrow">
            <a:avLst>
              <a:gd name="adj1" fmla="val 75009"/>
              <a:gd name="adj2" fmla="val 57676"/>
            </a:avLst>
          </a:prstGeom>
          <a:solidFill>
            <a:schemeClr val="bg2"/>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effectLst>
                <a:outerShdw blurRad="38100" dist="38100" dir="2700000" algn="tl">
                  <a:srgbClr val="000000">
                    <a:alpha val="43137"/>
                  </a:srgbClr>
                </a:outerShdw>
              </a:effectLst>
              <a:latin typeface="Arial" charset="0"/>
              <a:cs typeface="Arial" charset="0"/>
            </a:endParaRPr>
          </a:p>
        </p:txBody>
      </p:sp>
    </p:spTree>
    <p:extLst>
      <p:ext uri="{BB962C8B-B14F-4D97-AF65-F5344CB8AC3E}">
        <p14:creationId xmlns:p14="http://schemas.microsoft.com/office/powerpoint/2010/main" val="2353979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139272" name="Rectangle 139271">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180" name="Picture 1"/>
          <p:cNvPicPr>
            <a:picLocks noChangeAspect="1"/>
          </p:cNvPicPr>
          <p:nvPr/>
        </p:nvPicPr>
        <p:blipFill rotWithShape="1">
          <a:blip r:embed="rId3">
            <a:alphaModFix amt="35000"/>
            <a:extLst>
              <a:ext uri="{28A0092B-C50C-407E-A947-70E740481C1C}">
                <a14:useLocalDpi xmlns:a14="http://schemas.microsoft.com/office/drawing/2010/main" val="0"/>
              </a:ext>
            </a:extLst>
          </a:blip>
          <a:srcRect t="16767" b="1777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9266" name="Rectangle 2"/>
          <p:cNvSpPr>
            <a:spLocks noGrp="1" noChangeArrowheads="1"/>
          </p:cNvSpPr>
          <p:nvPr>
            <p:ph type="title"/>
          </p:nvPr>
        </p:nvSpPr>
        <p:spPr>
          <a:xfrm>
            <a:off x="1066800" y="642594"/>
            <a:ext cx="10058400" cy="1371600"/>
          </a:xfrm>
        </p:spPr>
        <p:txBody>
          <a:bodyPr rtlCol="0">
            <a:normAutofit/>
          </a:bodyPr>
          <a:lstStyle/>
          <a:p>
            <a:pPr>
              <a:defRPr/>
            </a:pPr>
            <a:r>
              <a:rPr lang="en-US" altLang="en-US" sz="4400"/>
              <a:t>To be useful, principles of  sustainability must:</a:t>
            </a:r>
          </a:p>
        </p:txBody>
      </p:sp>
      <p:sp>
        <p:nvSpPr>
          <p:cNvPr id="139267" name="Rectangle 3"/>
          <p:cNvSpPr>
            <a:spLocks noGrp="1" noChangeArrowheads="1"/>
          </p:cNvSpPr>
          <p:nvPr>
            <p:ph idx="1"/>
          </p:nvPr>
        </p:nvSpPr>
        <p:spPr>
          <a:xfrm>
            <a:off x="1066800" y="2103120"/>
            <a:ext cx="10058400" cy="3931920"/>
          </a:xfrm>
        </p:spPr>
        <p:txBody>
          <a:bodyPr>
            <a:normAutofit/>
          </a:bodyPr>
          <a:lstStyle/>
          <a:p>
            <a:pPr eaLnBrk="1" hangingPunct="1"/>
            <a:r>
              <a:rPr lang="en-US" altLang="en-US" sz="2400" dirty="0">
                <a:latin typeface="Arial" panose="020B0604020202020204" pitchFamily="34" charset="0"/>
                <a:cs typeface="Arial" panose="020B0604020202020204" pitchFamily="34" charset="0"/>
              </a:rPr>
              <a:t>be easily understood</a:t>
            </a:r>
          </a:p>
          <a:p>
            <a:pPr eaLnBrk="1" hangingPunct="1"/>
            <a:r>
              <a:rPr lang="en-US" altLang="en-US" sz="2400" dirty="0">
                <a:latin typeface="Arial" panose="020B0604020202020204" pitchFamily="34" charset="0"/>
                <a:cs typeface="Arial" panose="020B0604020202020204" pitchFamily="34" charset="0"/>
              </a:rPr>
              <a:t>be applicable in many contexts</a:t>
            </a:r>
          </a:p>
          <a:p>
            <a:pPr eaLnBrk="1" hangingPunct="1"/>
            <a:r>
              <a:rPr lang="en-US" altLang="en-US" sz="2400" dirty="0">
                <a:latin typeface="Arial" panose="020B0604020202020204" pitchFamily="34" charset="0"/>
                <a:cs typeface="Arial" panose="020B0604020202020204" pitchFamily="34" charset="0"/>
              </a:rPr>
              <a:t>be transferrable across scales</a:t>
            </a:r>
          </a:p>
          <a:p>
            <a:pPr eaLnBrk="1" hangingPunct="1"/>
            <a:r>
              <a:rPr lang="en-US" altLang="en-US" sz="2400" dirty="0">
                <a:latin typeface="Arial" panose="020B0604020202020204" pitchFamily="34" charset="0"/>
                <a:cs typeface="Arial" panose="020B0604020202020204" pitchFamily="34" charset="0"/>
              </a:rPr>
              <a:t>translate well from fundamental values into applied policy and practical action</a:t>
            </a:r>
          </a:p>
          <a:p>
            <a:pPr eaLnBrk="1" hangingPunct="1"/>
            <a:r>
              <a:rPr lang="en-US" altLang="en-US" sz="2400" dirty="0">
                <a:latin typeface="Arial" panose="020B0604020202020204" pitchFamily="34" charset="0"/>
                <a:cs typeface="Arial" panose="020B0604020202020204" pitchFamily="34" charset="0"/>
              </a:rPr>
              <a:t>identify possibilities for radical transformative change AND positive incremental change</a:t>
            </a:r>
          </a:p>
        </p:txBody>
      </p:sp>
      <p:sp>
        <p:nvSpPr>
          <p:cNvPr id="139274" name="Rectangle 139273">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txBody>
          <a:bodyPr/>
          <a:lstStyle/>
          <a:p>
            <a:endParaRPr lang="en-GB"/>
          </a:p>
        </p:txBody>
      </p:sp>
    </p:spTree>
    <p:extLst>
      <p:ext uri="{BB962C8B-B14F-4D97-AF65-F5344CB8AC3E}">
        <p14:creationId xmlns:p14="http://schemas.microsoft.com/office/powerpoint/2010/main" val="339075285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9267">
                                            <p:txEl>
                                              <p:pRg st="0" end="0"/>
                                            </p:txEl>
                                          </p:spTgt>
                                        </p:tgtEl>
                                        <p:attrNameLst>
                                          <p:attrName>style.visibility</p:attrName>
                                        </p:attrNameLst>
                                      </p:cBhvr>
                                      <p:to>
                                        <p:strVal val="visible"/>
                                      </p:to>
                                    </p:set>
                                    <p:anim calcmode="lin" valueType="num">
                                      <p:cBhvr additive="base">
                                        <p:cTn id="7" dur="500" fill="hold"/>
                                        <p:tgtEl>
                                          <p:spTgt spid="139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9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9267">
                                            <p:txEl>
                                              <p:pRg st="1" end="1"/>
                                            </p:txEl>
                                          </p:spTgt>
                                        </p:tgtEl>
                                        <p:attrNameLst>
                                          <p:attrName>style.visibility</p:attrName>
                                        </p:attrNameLst>
                                      </p:cBhvr>
                                      <p:to>
                                        <p:strVal val="visible"/>
                                      </p:to>
                                    </p:set>
                                    <p:anim calcmode="lin" valueType="num">
                                      <p:cBhvr additive="base">
                                        <p:cTn id="13" dur="500" fill="hold"/>
                                        <p:tgtEl>
                                          <p:spTgt spid="13926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92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9267">
                                            <p:txEl>
                                              <p:pRg st="2" end="2"/>
                                            </p:txEl>
                                          </p:spTgt>
                                        </p:tgtEl>
                                        <p:attrNameLst>
                                          <p:attrName>style.visibility</p:attrName>
                                        </p:attrNameLst>
                                      </p:cBhvr>
                                      <p:to>
                                        <p:strVal val="visible"/>
                                      </p:to>
                                    </p:set>
                                    <p:anim calcmode="lin" valueType="num">
                                      <p:cBhvr additive="base">
                                        <p:cTn id="19" dur="500" fill="hold"/>
                                        <p:tgtEl>
                                          <p:spTgt spid="13926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9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9267">
                                            <p:txEl>
                                              <p:pRg st="3" end="3"/>
                                            </p:txEl>
                                          </p:spTgt>
                                        </p:tgtEl>
                                        <p:attrNameLst>
                                          <p:attrName>style.visibility</p:attrName>
                                        </p:attrNameLst>
                                      </p:cBhvr>
                                      <p:to>
                                        <p:strVal val="visible"/>
                                      </p:to>
                                    </p:set>
                                    <p:anim calcmode="lin" valueType="num">
                                      <p:cBhvr additive="base">
                                        <p:cTn id="25" dur="500" fill="hold"/>
                                        <p:tgtEl>
                                          <p:spTgt spid="13926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926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39267">
                                            <p:txEl>
                                              <p:pRg st="4" end="4"/>
                                            </p:txEl>
                                          </p:spTgt>
                                        </p:tgtEl>
                                        <p:attrNameLst>
                                          <p:attrName>style.visibility</p:attrName>
                                        </p:attrNameLst>
                                      </p:cBhvr>
                                      <p:to>
                                        <p:strVal val="visible"/>
                                      </p:to>
                                    </p:set>
                                    <p:anim calcmode="lin" valueType="num">
                                      <p:cBhvr additive="base">
                                        <p:cTn id="31" dur="500" fill="hold"/>
                                        <p:tgtEl>
                                          <p:spTgt spid="13926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926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26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144393" name="Rectangle 144392">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4389" name="Picture 144388" descr="Drawings on colourful paper">
            <a:extLst>
              <a:ext uri="{FF2B5EF4-FFF2-40B4-BE49-F238E27FC236}">
                <a16:creationId xmlns:a16="http://schemas.microsoft.com/office/drawing/2014/main" id="{F811668D-45E8-1ED5-5E84-6E21691D8CA2}"/>
              </a:ext>
            </a:extLst>
          </p:cNvPr>
          <p:cNvPicPr>
            <a:picLocks noChangeAspect="1"/>
          </p:cNvPicPr>
          <p:nvPr/>
        </p:nvPicPr>
        <p:blipFill rotWithShape="1">
          <a:blip r:embed="rId3">
            <a:alphaModFix amt="35000"/>
          </a:blip>
          <a:srcRect b="15730"/>
          <a:stretch/>
        </p:blipFill>
        <p:spPr>
          <a:xfrm>
            <a:off x="20" y="10"/>
            <a:ext cx="12191980" cy="6857990"/>
          </a:xfrm>
          <a:prstGeom prst="rect">
            <a:avLst/>
          </a:prstGeom>
        </p:spPr>
      </p:pic>
      <p:sp>
        <p:nvSpPr>
          <p:cNvPr id="5" name="Title 4">
            <a:extLst>
              <a:ext uri="{FF2B5EF4-FFF2-40B4-BE49-F238E27FC236}">
                <a16:creationId xmlns:a16="http://schemas.microsoft.com/office/drawing/2014/main" id="{042F7AE3-F25A-ABC0-A7C1-5385E42C2A2D}"/>
              </a:ext>
            </a:extLst>
          </p:cNvPr>
          <p:cNvSpPr>
            <a:spLocks noGrp="1"/>
          </p:cNvSpPr>
          <p:nvPr>
            <p:ph type="title"/>
          </p:nvPr>
        </p:nvSpPr>
        <p:spPr>
          <a:xfrm>
            <a:off x="1066800" y="642594"/>
            <a:ext cx="10058400" cy="1371600"/>
          </a:xfrm>
        </p:spPr>
        <p:txBody>
          <a:bodyPr>
            <a:normAutofit/>
          </a:bodyPr>
          <a:lstStyle/>
          <a:p>
            <a:r>
              <a:rPr lang="en-GB" dirty="0"/>
              <a:t>One Example:</a:t>
            </a:r>
          </a:p>
        </p:txBody>
      </p:sp>
      <p:sp>
        <p:nvSpPr>
          <p:cNvPr id="144387" name="Rectangle 3"/>
          <p:cNvSpPr>
            <a:spLocks noGrp="1" noChangeArrowheads="1"/>
          </p:cNvSpPr>
          <p:nvPr>
            <p:ph idx="1"/>
          </p:nvPr>
        </p:nvSpPr>
        <p:spPr>
          <a:xfrm>
            <a:off x="1066800" y="2103120"/>
            <a:ext cx="10058400" cy="3931920"/>
          </a:xfrm>
        </p:spPr>
        <p:txBody>
          <a:bodyPr rtlCol="0">
            <a:normAutofit/>
          </a:bodyPr>
          <a:lstStyle/>
          <a:p>
            <a:pPr indent="-274320">
              <a:buNone/>
              <a:tabLst>
                <a:tab pos="1092200" algn="l"/>
              </a:tabLst>
              <a:defRPr/>
            </a:pPr>
            <a:r>
              <a:rPr lang="en-US" altLang="en-US" sz="2400" dirty="0">
                <a:latin typeface="Arial" panose="020B0604020202020204" pitchFamily="34" charset="0"/>
                <a:cs typeface="Arial" panose="020B0604020202020204" pitchFamily="34" charset="0"/>
              </a:rPr>
              <a:t>Activities are </a:t>
            </a:r>
            <a:r>
              <a:rPr lang="en-US" altLang="en-US" sz="2400" u="sng" dirty="0">
                <a:latin typeface="Arial" panose="020B0604020202020204" pitchFamily="34" charset="0"/>
                <a:cs typeface="Arial" panose="020B0604020202020204" pitchFamily="34" charset="0"/>
              </a:rPr>
              <a:t>sustainable</a:t>
            </a:r>
            <a:r>
              <a:rPr lang="en-US" altLang="en-US" sz="2400" dirty="0">
                <a:latin typeface="Arial" panose="020B0604020202020204" pitchFamily="34" charset="0"/>
                <a:cs typeface="Arial" panose="020B0604020202020204" pitchFamily="34" charset="0"/>
              </a:rPr>
              <a:t> when they:	</a:t>
            </a:r>
          </a:p>
          <a:p>
            <a:pPr indent="-274320">
              <a:buNone/>
              <a:tabLst>
                <a:tab pos="1092200" algn="l"/>
              </a:tabLst>
              <a:defRPr/>
            </a:pPr>
            <a:endParaRPr lang="en-US" altLang="en-US" sz="2400" dirty="0">
              <a:latin typeface="Arial" panose="020B0604020202020204" pitchFamily="34" charset="0"/>
              <a:cs typeface="Arial" panose="020B0604020202020204" pitchFamily="34" charset="0"/>
            </a:endParaRPr>
          </a:p>
          <a:p>
            <a:pPr indent="-274320">
              <a:buNone/>
              <a:tabLst>
                <a:tab pos="1092200" algn="l"/>
              </a:tabLst>
              <a:defRPr/>
            </a:pPr>
            <a:r>
              <a:rPr lang="en-US" altLang="en-US" sz="2400" dirty="0">
                <a:latin typeface="Arial" panose="020B0604020202020204" pitchFamily="34" charset="0"/>
                <a:cs typeface="Arial" panose="020B0604020202020204" pitchFamily="34" charset="0"/>
              </a:rPr>
              <a:t>  Use materials in continuous cycles.</a:t>
            </a:r>
          </a:p>
          <a:p>
            <a:pPr indent="-274320">
              <a:buNone/>
              <a:tabLst>
                <a:tab pos="1092200" algn="l"/>
              </a:tabLst>
              <a:defRPr/>
            </a:pPr>
            <a:r>
              <a:rPr lang="en-US" altLang="en-US" sz="2400" dirty="0">
                <a:latin typeface="Arial" panose="020B0604020202020204" pitchFamily="34" charset="0"/>
                <a:cs typeface="Arial" panose="020B0604020202020204" pitchFamily="34" charset="0"/>
              </a:rPr>
              <a:t>	</a:t>
            </a:r>
          </a:p>
          <a:p>
            <a:pPr indent="-274320">
              <a:buNone/>
              <a:tabLst>
                <a:tab pos="1092200" algn="l"/>
              </a:tabLst>
              <a:defRPr/>
            </a:pPr>
            <a:r>
              <a:rPr lang="en-US" altLang="en-US" sz="2400" dirty="0">
                <a:latin typeface="Arial" panose="020B0604020202020204" pitchFamily="34" charset="0"/>
                <a:cs typeface="Arial" panose="020B0604020202020204" pitchFamily="34" charset="0"/>
              </a:rPr>
              <a:t>  Use continuously reliable sources of energy.</a:t>
            </a:r>
          </a:p>
          <a:p>
            <a:pPr indent="-274320">
              <a:buNone/>
              <a:tabLst>
                <a:tab pos="1092200" algn="l"/>
              </a:tabLst>
              <a:defRPr/>
            </a:pPr>
            <a:endParaRPr lang="en-US" altLang="en-US" sz="2400" dirty="0">
              <a:latin typeface="Arial" panose="020B0604020202020204" pitchFamily="34" charset="0"/>
              <a:cs typeface="Arial" panose="020B0604020202020204" pitchFamily="34" charset="0"/>
            </a:endParaRPr>
          </a:p>
          <a:p>
            <a:pPr indent="-274320">
              <a:buNone/>
              <a:tabLst>
                <a:tab pos="1092200" algn="l"/>
              </a:tabLst>
              <a:defRPr/>
            </a:pPr>
            <a:r>
              <a:rPr lang="en-US" altLang="en-US" sz="2400" dirty="0">
                <a:latin typeface="Arial" panose="020B0604020202020204" pitchFamily="34" charset="0"/>
                <a:cs typeface="Arial" panose="020B0604020202020204" pitchFamily="34" charset="0"/>
              </a:rPr>
              <a:t>  Encourage desirable human traits (equity; creativity; communication;   coordination; appreciation; intellectual and spiritual development).</a:t>
            </a:r>
          </a:p>
        </p:txBody>
      </p:sp>
      <p:sp>
        <p:nvSpPr>
          <p:cNvPr id="144395" name="Rectangle 144394">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txBody>
          <a:bodyPr/>
          <a:lstStyle/>
          <a:p>
            <a:endParaRPr lang="en-GB"/>
          </a:p>
        </p:txBody>
      </p:sp>
    </p:spTree>
    <p:extLst>
      <p:ext uri="{BB962C8B-B14F-4D97-AF65-F5344CB8AC3E}">
        <p14:creationId xmlns:p14="http://schemas.microsoft.com/office/powerpoint/2010/main" val="221822520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4387">
                                            <p:txEl>
                                              <p:pRg st="0" end="0"/>
                                            </p:txEl>
                                          </p:spTgt>
                                        </p:tgtEl>
                                        <p:attrNameLst>
                                          <p:attrName>style.visibility</p:attrName>
                                        </p:attrNameLst>
                                      </p:cBhvr>
                                      <p:to>
                                        <p:strVal val="visible"/>
                                      </p:to>
                                    </p:set>
                                    <p:anim calcmode="lin" valueType="num">
                                      <p:cBhvr additive="base">
                                        <p:cTn id="7" dur="500" fill="hold"/>
                                        <p:tgtEl>
                                          <p:spTgt spid="14438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4387">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4387">
                                            <p:txEl>
                                              <p:pRg st="0" end="0"/>
                                            </p:txEl>
                                          </p:spTgt>
                                        </p:tgtEl>
                                        <p:attrNameLst>
                                          <p:attrName>ppt_c</p:attrName>
                                        </p:attrNameLst>
                                      </p:cBhvr>
                                      <p:to>
                                        <a:schemeClr val="folHlink"/>
                                      </p:to>
                                    </p:animClr>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44387">
                                            <p:txEl>
                                              <p:pRg st="2" end="2"/>
                                            </p:txEl>
                                          </p:spTgt>
                                        </p:tgtEl>
                                        <p:attrNameLst>
                                          <p:attrName>style.visibility</p:attrName>
                                        </p:attrNameLst>
                                      </p:cBhvr>
                                      <p:to>
                                        <p:strVal val="visible"/>
                                      </p:to>
                                    </p:set>
                                    <p:anim calcmode="lin" valueType="num">
                                      <p:cBhvr additive="base">
                                        <p:cTn id="13" dur="500" fill="hold"/>
                                        <p:tgtEl>
                                          <p:spTgt spid="14438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44387">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4387">
                                            <p:txEl>
                                              <p:pRg st="2" end="2"/>
                                            </p:txEl>
                                          </p:spTgt>
                                        </p:tgtEl>
                                        <p:attrNameLst>
                                          <p:attrName>ppt_c</p:attrName>
                                        </p:attrNameLst>
                                      </p:cBhvr>
                                      <p:to>
                                        <a:schemeClr val="folHlink"/>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44387">
                                            <p:txEl>
                                              <p:pRg st="3" end="3"/>
                                            </p:txEl>
                                          </p:spTgt>
                                        </p:tgtEl>
                                        <p:attrNameLst>
                                          <p:attrName>style.visibility</p:attrName>
                                        </p:attrNameLst>
                                      </p:cBhvr>
                                      <p:to>
                                        <p:strVal val="visible"/>
                                      </p:to>
                                    </p:set>
                                    <p:anim calcmode="lin" valueType="num">
                                      <p:cBhvr additive="base">
                                        <p:cTn id="19" dur="500" fill="hold"/>
                                        <p:tgtEl>
                                          <p:spTgt spid="14438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44387">
                                            <p:txEl>
                                              <p:pRg st="3" end="3"/>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4387">
                                            <p:txEl>
                                              <p:pRg st="3" end="3"/>
                                            </p:txEl>
                                          </p:spTgt>
                                        </p:tgtEl>
                                        <p:attrNameLst>
                                          <p:attrName>ppt_c</p:attrName>
                                        </p:attrNameLst>
                                      </p:cBhvr>
                                      <p:to>
                                        <a:schemeClr val="folHlink"/>
                                      </p:to>
                                    </p:animClr>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44387">
                                            <p:txEl>
                                              <p:pRg st="4" end="4"/>
                                            </p:txEl>
                                          </p:spTgt>
                                        </p:tgtEl>
                                        <p:attrNameLst>
                                          <p:attrName>style.visibility</p:attrName>
                                        </p:attrNameLst>
                                      </p:cBhvr>
                                      <p:to>
                                        <p:strVal val="visible"/>
                                      </p:to>
                                    </p:set>
                                    <p:anim calcmode="lin" valueType="num">
                                      <p:cBhvr additive="base">
                                        <p:cTn id="25" dur="500" fill="hold"/>
                                        <p:tgtEl>
                                          <p:spTgt spid="144387">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44387">
                                            <p:txEl>
                                              <p:pRg st="4" end="4"/>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4387">
                                            <p:txEl>
                                              <p:pRg st="4" end="4"/>
                                            </p:txEl>
                                          </p:spTgt>
                                        </p:tgtEl>
                                        <p:attrNameLst>
                                          <p:attrName>ppt_c</p:attrName>
                                        </p:attrNameLst>
                                      </p:cBhvr>
                                      <p:to>
                                        <a:schemeClr val="folHlink"/>
                                      </p:to>
                                    </p:animClr>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44387">
                                            <p:txEl>
                                              <p:pRg st="6" end="6"/>
                                            </p:txEl>
                                          </p:spTgt>
                                        </p:tgtEl>
                                        <p:attrNameLst>
                                          <p:attrName>style.visibility</p:attrName>
                                        </p:attrNameLst>
                                      </p:cBhvr>
                                      <p:to>
                                        <p:strVal val="visible"/>
                                      </p:to>
                                    </p:set>
                                    <p:anim calcmode="lin" valueType="num">
                                      <p:cBhvr additive="base">
                                        <p:cTn id="31" dur="500" fill="hold"/>
                                        <p:tgtEl>
                                          <p:spTgt spid="144387">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44387">
                                            <p:txEl>
                                              <p:pRg st="6" end="6"/>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4387">
                                            <p:txEl>
                                              <p:pRg st="6" end="6"/>
                                            </p:txEl>
                                          </p:spTgt>
                                        </p:tgtEl>
                                        <p:attrNameLst>
                                          <p:attrName>ppt_c</p:attrName>
                                        </p:attrNameLst>
                                      </p:cBhvr>
                                      <p:to>
                                        <a:schemeClr val="folHlink"/>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4387"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46440" name="Rectangle 146439">
            <a:extLst>
              <a:ext uri="{FF2B5EF4-FFF2-40B4-BE49-F238E27FC236}">
                <a16:creationId xmlns:a16="http://schemas.microsoft.com/office/drawing/2014/main" id="{8037557B-A47F-47A7-8DBA-525641AF9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6442" name="Rectangle 146441">
            <a:extLst>
              <a:ext uri="{FF2B5EF4-FFF2-40B4-BE49-F238E27FC236}">
                <a16:creationId xmlns:a16="http://schemas.microsoft.com/office/drawing/2014/main" id="{6194973E-A242-430D-8F06-23B4410AC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6434" name="Rectangle 2"/>
          <p:cNvSpPr>
            <a:spLocks noGrp="1" noChangeArrowheads="1"/>
          </p:cNvSpPr>
          <p:nvPr>
            <p:ph type="title"/>
          </p:nvPr>
        </p:nvSpPr>
        <p:spPr>
          <a:xfrm>
            <a:off x="868680" y="642593"/>
            <a:ext cx="6281928" cy="1744183"/>
          </a:xfrm>
        </p:spPr>
        <p:txBody>
          <a:bodyPr rtlCol="0">
            <a:normAutofit/>
          </a:bodyPr>
          <a:lstStyle/>
          <a:p>
            <a:pPr>
              <a:defRPr/>
            </a:pPr>
            <a:r>
              <a:rPr lang="en-US" altLang="en-US" sz="3000" dirty="0"/>
              <a:t>Guideposts for Sustainability</a:t>
            </a:r>
            <a:br>
              <a:rPr lang="en-US" altLang="en-US" sz="3000" dirty="0"/>
            </a:br>
            <a:r>
              <a:rPr lang="en-US" altLang="en-US" sz="3000" i="1" dirty="0"/>
              <a:t>Activities are </a:t>
            </a:r>
            <a:r>
              <a:rPr lang="en-US" altLang="en-US" sz="3000" i="1" u="sng" dirty="0"/>
              <a:t>not sustainable </a:t>
            </a:r>
            <a:r>
              <a:rPr lang="en-US" altLang="en-US" sz="3000" i="1" dirty="0"/>
              <a:t>when they:</a:t>
            </a:r>
            <a:br>
              <a:rPr lang="en-US" altLang="en-US" sz="3000" i="1" dirty="0"/>
            </a:br>
            <a:endParaRPr lang="en-US" altLang="en-US" sz="3000" i="1" dirty="0"/>
          </a:p>
        </p:txBody>
      </p:sp>
      <p:sp>
        <p:nvSpPr>
          <p:cNvPr id="146435" name="Rectangle 3"/>
          <p:cNvSpPr>
            <a:spLocks noGrp="1" noChangeArrowheads="1"/>
          </p:cNvSpPr>
          <p:nvPr>
            <p:ph idx="1"/>
          </p:nvPr>
        </p:nvSpPr>
        <p:spPr>
          <a:xfrm>
            <a:off x="868680" y="2386584"/>
            <a:ext cx="6281928" cy="3648456"/>
          </a:xfrm>
        </p:spPr>
        <p:txBody>
          <a:bodyPr rtlCol="0">
            <a:normAutofit lnSpcReduction="10000"/>
          </a:bodyPr>
          <a:lstStyle/>
          <a:p>
            <a:pPr indent="-274320">
              <a:buNone/>
              <a:defRPr/>
            </a:pPr>
            <a:r>
              <a:rPr lang="en-US" altLang="en-US" dirty="0"/>
              <a:t>	</a:t>
            </a:r>
            <a:r>
              <a:rPr lang="en-US" altLang="en-US" sz="2400" dirty="0">
                <a:latin typeface="Arial" panose="020B0604020202020204" pitchFamily="34" charset="0"/>
                <a:cs typeface="Arial" panose="020B0604020202020204" pitchFamily="34" charset="0"/>
              </a:rPr>
              <a:t>Require continual inputs of non-renewable resources.</a:t>
            </a:r>
          </a:p>
          <a:p>
            <a:pPr indent="-274320">
              <a:buNone/>
              <a:defRPr/>
            </a:pPr>
            <a:r>
              <a:rPr lang="en-US" altLang="en-US" sz="2400" dirty="0">
                <a:latin typeface="Arial" panose="020B0604020202020204" pitchFamily="34" charset="0"/>
                <a:cs typeface="Arial" panose="020B0604020202020204" pitchFamily="34" charset="0"/>
              </a:rPr>
              <a:t>	Use renewable resources faster than their rate of renewal. </a:t>
            </a:r>
          </a:p>
          <a:p>
            <a:pPr indent="-274320">
              <a:buNone/>
              <a:defRPr/>
            </a:pPr>
            <a:r>
              <a:rPr lang="en-US" altLang="en-US" sz="2400" dirty="0">
                <a:latin typeface="Arial" panose="020B0604020202020204" pitchFamily="34" charset="0"/>
                <a:cs typeface="Arial" panose="020B0604020202020204" pitchFamily="34" charset="0"/>
              </a:rPr>
              <a:t>	Cause cumulative degradation of the environment.</a:t>
            </a:r>
          </a:p>
          <a:p>
            <a:pPr indent="-274320">
              <a:buNone/>
              <a:defRPr/>
            </a:pPr>
            <a:r>
              <a:rPr lang="en-US" altLang="en-US" sz="2400" dirty="0">
                <a:latin typeface="Arial" panose="020B0604020202020204" pitchFamily="34" charset="0"/>
                <a:cs typeface="Arial" panose="020B0604020202020204" pitchFamily="34" charset="0"/>
              </a:rPr>
              <a:t>	Require resources in quantities that could never be available for people everywhere.</a:t>
            </a:r>
          </a:p>
          <a:p>
            <a:pPr indent="-274320">
              <a:buNone/>
              <a:defRPr/>
            </a:pPr>
            <a:r>
              <a:rPr lang="en-US" altLang="en-US" sz="2400" dirty="0">
                <a:latin typeface="Arial" panose="020B0604020202020204" pitchFamily="34" charset="0"/>
                <a:cs typeface="Arial" panose="020B0604020202020204" pitchFamily="34" charset="0"/>
              </a:rPr>
              <a:t>	Lead to the extinction of other life forms.</a:t>
            </a:r>
          </a:p>
        </p:txBody>
      </p:sp>
      <p:pic>
        <p:nvPicPr>
          <p:cNvPr id="54276" name="Picture 1"/>
          <p:cNvPicPr>
            <a:picLocks noChangeAspect="1"/>
          </p:cNvPicPr>
          <p:nvPr/>
        </p:nvPicPr>
        <p:blipFill rotWithShape="1">
          <a:blip r:embed="rId3">
            <a:extLst>
              <a:ext uri="{28A0092B-C50C-407E-A947-70E740481C1C}">
                <a14:useLocalDpi xmlns:a14="http://schemas.microsoft.com/office/drawing/2010/main" val="0"/>
              </a:ext>
            </a:extLst>
          </a:blip>
          <a:srcRect l="25256" r="27018" b="2"/>
          <a:stretch/>
        </p:blipFill>
        <p:spPr bwMode="auto">
          <a:xfrm>
            <a:off x="8386170" y="484632"/>
            <a:ext cx="3321198" cy="574091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5372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6435">
                                            <p:txEl>
                                              <p:pRg st="0" end="0"/>
                                            </p:txEl>
                                          </p:spTgt>
                                        </p:tgtEl>
                                        <p:attrNameLst>
                                          <p:attrName>style.visibility</p:attrName>
                                        </p:attrNameLst>
                                      </p:cBhvr>
                                      <p:to>
                                        <p:strVal val="visible"/>
                                      </p:to>
                                    </p:set>
                                    <p:anim calcmode="lin" valueType="num">
                                      <p:cBhvr additive="base">
                                        <p:cTn id="7" dur="500" fill="hold"/>
                                        <p:tgtEl>
                                          <p:spTgt spid="14643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6435">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6435">
                                            <p:txEl>
                                              <p:pRg st="0" end="0"/>
                                            </p:txEl>
                                          </p:spTgt>
                                        </p:tgtEl>
                                        <p:attrNameLst>
                                          <p:attrName>ppt_c</p:attrName>
                                        </p:attrNameLst>
                                      </p:cBhvr>
                                      <p:to>
                                        <a:schemeClr val="folHlink"/>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46435">
                                            <p:txEl>
                                              <p:pRg st="1" end="1"/>
                                            </p:txEl>
                                          </p:spTgt>
                                        </p:tgtEl>
                                        <p:attrNameLst>
                                          <p:attrName>style.visibility</p:attrName>
                                        </p:attrNameLst>
                                      </p:cBhvr>
                                      <p:to>
                                        <p:strVal val="visible"/>
                                      </p:to>
                                    </p:set>
                                    <p:anim calcmode="lin" valueType="num">
                                      <p:cBhvr additive="base">
                                        <p:cTn id="13" dur="500" fill="hold"/>
                                        <p:tgtEl>
                                          <p:spTgt spid="14643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46435">
                                            <p:txEl>
                                              <p:pRg st="1" end="1"/>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6435">
                                            <p:txEl>
                                              <p:pRg st="1" end="1"/>
                                            </p:txEl>
                                          </p:spTgt>
                                        </p:tgtEl>
                                        <p:attrNameLst>
                                          <p:attrName>ppt_c</p:attrName>
                                        </p:attrNameLst>
                                      </p:cBhvr>
                                      <p:to>
                                        <a:schemeClr val="folHlink"/>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46435">
                                            <p:txEl>
                                              <p:pRg st="2" end="2"/>
                                            </p:txEl>
                                          </p:spTgt>
                                        </p:tgtEl>
                                        <p:attrNameLst>
                                          <p:attrName>style.visibility</p:attrName>
                                        </p:attrNameLst>
                                      </p:cBhvr>
                                      <p:to>
                                        <p:strVal val="visible"/>
                                      </p:to>
                                    </p:set>
                                    <p:anim calcmode="lin" valueType="num">
                                      <p:cBhvr additive="base">
                                        <p:cTn id="19" dur="500" fill="hold"/>
                                        <p:tgtEl>
                                          <p:spTgt spid="14643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46435">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6435">
                                            <p:txEl>
                                              <p:pRg st="2" end="2"/>
                                            </p:txEl>
                                          </p:spTgt>
                                        </p:tgtEl>
                                        <p:attrNameLst>
                                          <p:attrName>ppt_c</p:attrName>
                                        </p:attrNameLst>
                                      </p:cBhvr>
                                      <p:to>
                                        <a:schemeClr val="folHlink"/>
                                      </p:to>
                                    </p:animClr>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46435">
                                            <p:txEl>
                                              <p:pRg st="3" end="3"/>
                                            </p:txEl>
                                          </p:spTgt>
                                        </p:tgtEl>
                                        <p:attrNameLst>
                                          <p:attrName>style.visibility</p:attrName>
                                        </p:attrNameLst>
                                      </p:cBhvr>
                                      <p:to>
                                        <p:strVal val="visible"/>
                                      </p:to>
                                    </p:set>
                                    <p:anim calcmode="lin" valueType="num">
                                      <p:cBhvr additive="base">
                                        <p:cTn id="25" dur="500" fill="hold"/>
                                        <p:tgtEl>
                                          <p:spTgt spid="14643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46435">
                                            <p:txEl>
                                              <p:pRg st="3" end="3"/>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6435">
                                            <p:txEl>
                                              <p:pRg st="3" end="3"/>
                                            </p:txEl>
                                          </p:spTgt>
                                        </p:tgtEl>
                                        <p:attrNameLst>
                                          <p:attrName>ppt_c</p:attrName>
                                        </p:attrNameLst>
                                      </p:cBhvr>
                                      <p:to>
                                        <a:schemeClr val="folHlink"/>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46435">
                                            <p:txEl>
                                              <p:pRg st="4" end="4"/>
                                            </p:txEl>
                                          </p:spTgt>
                                        </p:tgtEl>
                                        <p:attrNameLst>
                                          <p:attrName>style.visibility</p:attrName>
                                        </p:attrNameLst>
                                      </p:cBhvr>
                                      <p:to>
                                        <p:strVal val="visible"/>
                                      </p:to>
                                    </p:set>
                                    <p:anim calcmode="lin" valueType="num">
                                      <p:cBhvr additive="base">
                                        <p:cTn id="31" dur="500" fill="hold"/>
                                        <p:tgtEl>
                                          <p:spTgt spid="14643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46435">
                                            <p:txEl>
                                              <p:pRg st="4" end="4"/>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46435">
                                            <p:txEl>
                                              <p:pRg st="4" end="4"/>
                                            </p:txEl>
                                          </p:spTgt>
                                        </p:tgtEl>
                                        <p:attrNameLst>
                                          <p:attrName>ppt_c</p:attrName>
                                        </p:attrNameLst>
                                      </p:cBhvr>
                                      <p:to>
                                        <a:schemeClr val="folHlink"/>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435"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3468688" y="623888"/>
            <a:ext cx="6589712" cy="1281112"/>
          </a:xfrm>
        </p:spPr>
        <p:txBody>
          <a:bodyPr/>
          <a:lstStyle/>
          <a:p>
            <a:pPr eaLnBrk="1" hangingPunct="1"/>
            <a:r>
              <a:rPr lang="en-GB" altLang="en-US" sz="2000">
                <a:hlinkClick r:id="rId2"/>
              </a:rPr>
              <a:t>https://www.youtube.com/watch?v=6BkcviD65Bo</a:t>
            </a:r>
            <a:br>
              <a:rPr lang="en-GB" altLang="en-US" sz="2000"/>
            </a:br>
            <a:endParaRPr lang="en-GB" altLang="en-US" sz="2000"/>
          </a:p>
        </p:txBody>
      </p:sp>
      <p:pic>
        <p:nvPicPr>
          <p:cNvPr id="58371"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77091" y="263236"/>
            <a:ext cx="1920875" cy="2189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2"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414878" y="1580574"/>
            <a:ext cx="8315325" cy="437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6113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59400" name="Rectangle 59399">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396" name="Picture 59395">
            <a:extLst>
              <a:ext uri="{FF2B5EF4-FFF2-40B4-BE49-F238E27FC236}">
                <a16:creationId xmlns:a16="http://schemas.microsoft.com/office/drawing/2014/main" id="{94226E75-66B2-21F4-711D-F9EFA9A4EF37}"/>
              </a:ext>
            </a:extLst>
          </p:cNvPr>
          <p:cNvPicPr>
            <a:picLocks noChangeAspect="1"/>
          </p:cNvPicPr>
          <p:nvPr/>
        </p:nvPicPr>
        <p:blipFill rotWithShape="1">
          <a:blip r:embed="rId2">
            <a:alphaModFix amt="35000"/>
          </a:blip>
          <a:srcRect t="1736" b="13994"/>
          <a:stretch/>
        </p:blipFill>
        <p:spPr>
          <a:xfrm>
            <a:off x="20" y="10"/>
            <a:ext cx="12191980" cy="6857990"/>
          </a:xfrm>
          <a:prstGeom prst="rect">
            <a:avLst/>
          </a:prstGeom>
        </p:spPr>
      </p:pic>
      <p:sp>
        <p:nvSpPr>
          <p:cNvPr id="3" name="Content Placeholder 2"/>
          <p:cNvSpPr>
            <a:spLocks noGrp="1"/>
          </p:cNvSpPr>
          <p:nvPr>
            <p:ph idx="1"/>
          </p:nvPr>
        </p:nvSpPr>
        <p:spPr>
          <a:xfrm>
            <a:off x="1066800" y="2103120"/>
            <a:ext cx="10058400" cy="3931920"/>
          </a:xfrm>
        </p:spPr>
        <p:txBody>
          <a:bodyPr>
            <a:normAutofit/>
          </a:bodyPr>
          <a:lstStyle/>
          <a:p>
            <a:pPr marL="0" indent="0" defTabSz="914400">
              <a:spcBef>
                <a:spcPct val="0"/>
              </a:spcBef>
              <a:buClrTx/>
              <a:buNone/>
              <a:defRPr/>
            </a:pPr>
            <a:r>
              <a:rPr lang="en-GB" b="1" i="1">
                <a:latin typeface="Arial" panose="020B0604020202020204" pitchFamily="34" charset="0"/>
                <a:cs typeface="Arial" panose="020B0604020202020204" pitchFamily="34" charset="0"/>
                <a:hlinkClick r:id="rId3"/>
              </a:rPr>
              <a:t>http://www.ted.com/talks/chris_mcknett_the_investment_logic_for_sustainability</a:t>
            </a:r>
            <a:endParaRPr lang="en-GB" b="1" i="1">
              <a:latin typeface="Arial" panose="020B0604020202020204" pitchFamily="34" charset="0"/>
              <a:cs typeface="Arial" panose="020B0604020202020204" pitchFamily="34" charset="0"/>
            </a:endParaRPr>
          </a:p>
          <a:p>
            <a:pPr marL="0" indent="0" defTabSz="914400">
              <a:spcBef>
                <a:spcPct val="0"/>
              </a:spcBef>
              <a:buClrTx/>
              <a:buNone/>
              <a:defRPr/>
            </a:pPr>
            <a:endParaRPr lang="en-GB" b="1" i="1">
              <a:latin typeface="Arial" panose="020B0604020202020204" pitchFamily="34" charset="0"/>
              <a:cs typeface="Arial" panose="020B0604020202020204" pitchFamily="34" charset="0"/>
            </a:endParaRPr>
          </a:p>
          <a:p>
            <a:pPr eaLnBrk="1" hangingPunct="1">
              <a:defRPr/>
            </a:pPr>
            <a:endParaRPr lang="en-GB" dirty="0"/>
          </a:p>
        </p:txBody>
      </p:sp>
      <p:sp>
        <p:nvSpPr>
          <p:cNvPr id="59402" name="Rectangle 59401">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txBody>
          <a:bodyPr/>
          <a:lstStyle/>
          <a:p>
            <a:endParaRPr lang="en-GB"/>
          </a:p>
        </p:txBody>
      </p:sp>
    </p:spTree>
    <p:extLst>
      <p:ext uri="{BB962C8B-B14F-4D97-AF65-F5344CB8AC3E}">
        <p14:creationId xmlns:p14="http://schemas.microsoft.com/office/powerpoint/2010/main" val="101911015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575050" y="1052514"/>
            <a:ext cx="5473700"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59685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61449" name="Rectangle 61448">
            <a:extLst>
              <a:ext uri="{FF2B5EF4-FFF2-40B4-BE49-F238E27FC236}">
                <a16:creationId xmlns:a16="http://schemas.microsoft.com/office/drawing/2014/main" id="{D16F018C-A00C-4D31-919C-E1D1D3ED4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61451" name="Rectangle 61450">
            <a:extLst>
              <a:ext uri="{FF2B5EF4-FFF2-40B4-BE49-F238E27FC236}">
                <a16:creationId xmlns:a16="http://schemas.microsoft.com/office/drawing/2014/main" id="{3423EECA-837B-430F-B3C2-590C8C0846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1453" name="Rectangle 61452">
            <a:extLst>
              <a:ext uri="{FF2B5EF4-FFF2-40B4-BE49-F238E27FC236}">
                <a16:creationId xmlns:a16="http://schemas.microsoft.com/office/drawing/2014/main" id="{12A67E77-3708-475D-9C46-05AD6E091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269159"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61455" name="Rectangle 61454">
            <a:extLst>
              <a:ext uri="{FF2B5EF4-FFF2-40B4-BE49-F238E27FC236}">
                <a16:creationId xmlns:a16="http://schemas.microsoft.com/office/drawing/2014/main" id="{9B52CD85-D9C7-4093-9CC8-A5B0900A6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16" y="809244"/>
            <a:ext cx="5943600" cy="523951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61442" name="Title 1"/>
          <p:cNvSpPr>
            <a:spLocks noGrp="1"/>
          </p:cNvSpPr>
          <p:nvPr>
            <p:ph type="ctrTitle"/>
          </p:nvPr>
        </p:nvSpPr>
        <p:spPr>
          <a:xfrm>
            <a:off x="1243632" y="1559768"/>
            <a:ext cx="5068568" cy="3135379"/>
          </a:xfrm>
        </p:spPr>
        <p:txBody>
          <a:bodyPr>
            <a:normAutofit/>
          </a:bodyPr>
          <a:lstStyle/>
          <a:p>
            <a:pPr eaLnBrk="1" hangingPunct="1"/>
            <a:r>
              <a:rPr lang="en-GB" altLang="en-US" sz="6000"/>
              <a:t>Profit People Planet</a:t>
            </a:r>
          </a:p>
        </p:txBody>
      </p:sp>
      <p:sp>
        <p:nvSpPr>
          <p:cNvPr id="61457" name="Rectangle 61456">
            <a:extLst>
              <a:ext uri="{FF2B5EF4-FFF2-40B4-BE49-F238E27FC236}">
                <a16:creationId xmlns:a16="http://schemas.microsoft.com/office/drawing/2014/main" id="{AFEFF4A5-FBFD-4DCB-8AEC-BA1D1B279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7796" y="640856"/>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61459" name="Straight Connector 61458">
            <a:extLst>
              <a:ext uri="{FF2B5EF4-FFF2-40B4-BE49-F238E27FC236}">
                <a16:creationId xmlns:a16="http://schemas.microsoft.com/office/drawing/2014/main" id="{96332E30-44D0-437B-AA4B-858D4F24CA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61461" name="Straight Connector 61460">
            <a:extLst>
              <a:ext uri="{FF2B5EF4-FFF2-40B4-BE49-F238E27FC236}">
                <a16:creationId xmlns:a16="http://schemas.microsoft.com/office/drawing/2014/main" id="{A306DB0A-3841-457B-BC38-248371FD55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3736"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61463" name="Straight Connector 61462">
            <a:extLst>
              <a:ext uri="{FF2B5EF4-FFF2-40B4-BE49-F238E27FC236}">
                <a16:creationId xmlns:a16="http://schemas.microsoft.com/office/drawing/2014/main" id="{9F86FF29-8F14-480C-8D31-8CCA67A976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1286150"/>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61465" name="Rectangle 61464">
            <a:extLst>
              <a:ext uri="{FF2B5EF4-FFF2-40B4-BE49-F238E27FC236}">
                <a16:creationId xmlns:a16="http://schemas.microsoft.com/office/drawing/2014/main" id="{48D261F1-7F4A-4AE3-9CD7-FCF77B757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055" y="0"/>
            <a:ext cx="4636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43" name="Picture 4"/>
          <p:cNvPicPr>
            <a:picLocks noChangeAspect="1"/>
          </p:cNvPicPr>
          <p:nvPr/>
        </p:nvPicPr>
        <p:blipFill rotWithShape="1">
          <a:blip r:embed="rId3">
            <a:extLst>
              <a:ext uri="{28A0092B-C50C-407E-A947-70E740481C1C}">
                <a14:useLocalDpi xmlns:a14="http://schemas.microsoft.com/office/drawing/2010/main" val="0"/>
              </a:ext>
            </a:extLst>
          </a:blip>
          <a:srcRect l="8312" r="4495" b="4"/>
          <a:stretch/>
        </p:blipFill>
        <p:spPr bwMode="auto">
          <a:xfrm>
            <a:off x="8199519" y="640080"/>
            <a:ext cx="3357629" cy="262805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4" name="Picture 5"/>
          <p:cNvPicPr>
            <a:picLocks noChangeAspect="1"/>
          </p:cNvPicPr>
          <p:nvPr/>
        </p:nvPicPr>
        <p:blipFill rotWithShape="1">
          <a:blip r:embed="rId4">
            <a:extLst>
              <a:ext uri="{28A0092B-C50C-407E-A947-70E740481C1C}">
                <a14:useLocalDpi xmlns:a14="http://schemas.microsoft.com/office/drawing/2010/main" val="0"/>
              </a:ext>
            </a:extLst>
          </a:blip>
          <a:srcRect l="17279" r="12391" b="-3"/>
          <a:stretch/>
        </p:blipFill>
        <p:spPr bwMode="auto">
          <a:xfrm>
            <a:off x="8199519" y="3589867"/>
            <a:ext cx="3356156" cy="262467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4284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1442"/>
                                        </p:tgtEl>
                                        <p:attrNameLst>
                                          <p:attrName>style.visibility</p:attrName>
                                        </p:attrNameLst>
                                      </p:cBhvr>
                                      <p:to>
                                        <p:strVal val="visible"/>
                                      </p:to>
                                    </p:set>
                                    <p:animEffect transition="in" filter="fade">
                                      <p:cBhvr>
                                        <p:cTn id="7" dur="400"/>
                                        <p:tgtEl>
                                          <p:spTgt spid="614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3503613" y="692150"/>
            <a:ext cx="4895850" cy="4897438"/>
          </a:xfrm>
        </p:spPr>
      </p:pic>
    </p:spTree>
    <p:extLst>
      <p:ext uri="{BB962C8B-B14F-4D97-AF65-F5344CB8AC3E}">
        <p14:creationId xmlns:p14="http://schemas.microsoft.com/office/powerpoint/2010/main" val="42576690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03388" y="0"/>
            <a:ext cx="885666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4149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What is 'Bottom Line'</a:t>
            </a:r>
            <a:br>
              <a:rPr lang="en-GB" b="1" dirty="0"/>
            </a:br>
            <a:endParaRPr lang="en-GB" dirty="0"/>
          </a:p>
        </p:txBody>
      </p:sp>
      <p:sp>
        <p:nvSpPr>
          <p:cNvPr id="3" name="Content Placeholder 2"/>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Bottom line refers to a company's net earnings, </a:t>
            </a:r>
            <a:r>
              <a:rPr lang="en-GB" sz="2400" dirty="0">
                <a:latin typeface="Arial" panose="020B0604020202020204" pitchFamily="34" charset="0"/>
                <a:cs typeface="Arial" panose="020B0604020202020204" pitchFamily="34" charset="0"/>
                <a:hlinkClick r:id="rId2"/>
              </a:rPr>
              <a:t>net income</a:t>
            </a:r>
            <a:r>
              <a:rPr lang="en-GB" sz="2400" dirty="0">
                <a:latin typeface="Arial" panose="020B0604020202020204" pitchFamily="34" charset="0"/>
                <a:cs typeface="Arial" panose="020B0604020202020204" pitchFamily="34" charset="0"/>
              </a:rPr>
              <a:t> or </a:t>
            </a:r>
            <a:r>
              <a:rPr lang="en-GB" sz="2400" dirty="0">
                <a:latin typeface="Arial" panose="020B0604020202020204" pitchFamily="34" charset="0"/>
                <a:cs typeface="Arial" panose="020B0604020202020204" pitchFamily="34" charset="0"/>
                <a:hlinkClick r:id="rId3"/>
              </a:rPr>
              <a:t>earnings per share</a:t>
            </a:r>
            <a:r>
              <a:rPr lang="en-GB" sz="2400" dirty="0">
                <a:latin typeface="Arial" panose="020B0604020202020204" pitchFamily="34" charset="0"/>
                <a:cs typeface="Arial" panose="020B0604020202020204" pitchFamily="34" charset="0"/>
              </a:rPr>
              <a:t> (EPS). The reference to "bottom" describes the relative location of the net income figure on a company's </a:t>
            </a:r>
            <a:r>
              <a:rPr lang="en-GB" sz="2400" dirty="0">
                <a:latin typeface="Arial" panose="020B0604020202020204" pitchFamily="34" charset="0"/>
                <a:cs typeface="Arial" panose="020B0604020202020204" pitchFamily="34" charset="0"/>
                <a:hlinkClick r:id="rId4"/>
              </a:rPr>
              <a:t>income statement</a:t>
            </a:r>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Most companies aim to improve their bottom lines through two simultaneous methods: growing </a:t>
            </a:r>
            <a:r>
              <a:rPr lang="en-GB" sz="2400" dirty="0">
                <a:latin typeface="Arial" panose="020B0604020202020204" pitchFamily="34" charset="0"/>
                <a:cs typeface="Arial" panose="020B0604020202020204" pitchFamily="34" charset="0"/>
                <a:hlinkClick r:id="rId5"/>
              </a:rPr>
              <a:t>revenues</a:t>
            </a:r>
            <a:r>
              <a:rPr lang="en-GB" sz="2400" dirty="0">
                <a:latin typeface="Arial" panose="020B0604020202020204" pitchFamily="34" charset="0"/>
                <a:cs typeface="Arial" panose="020B0604020202020204" pitchFamily="34" charset="0"/>
              </a:rPr>
              <a:t> (i.e., generate top-line growth) and increasing efficiency (or cutting costs). </a:t>
            </a:r>
          </a:p>
          <a:p>
            <a:pPr marL="0" indent="0">
              <a:buNone/>
            </a:pPr>
            <a:br>
              <a:rPr lang="en-GB" dirty="0"/>
            </a:br>
            <a:br>
              <a:rPr lang="en-GB" dirty="0"/>
            </a:br>
            <a:endParaRPr lang="en-GB" dirty="0"/>
          </a:p>
        </p:txBody>
      </p:sp>
    </p:spTree>
    <p:extLst>
      <p:ext uri="{BB962C8B-B14F-4D97-AF65-F5344CB8AC3E}">
        <p14:creationId xmlns:p14="http://schemas.microsoft.com/office/powerpoint/2010/main" val="39468019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What is the 'Triple Bottom Line'</a:t>
            </a:r>
            <a:br>
              <a:rPr lang="en-GB" b="1" dirty="0"/>
            </a:br>
            <a:endParaRPr lang="en-GB" dirty="0"/>
          </a:p>
        </p:txBody>
      </p:sp>
      <p:sp>
        <p:nvSpPr>
          <p:cNvPr id="3" name="Content Placeholder 2"/>
          <p:cNvSpPr>
            <a:spLocks noGrp="1"/>
          </p:cNvSpPr>
          <p:nvPr>
            <p:ph idx="1"/>
          </p:nvPr>
        </p:nvSpPr>
        <p:spPr>
          <a:xfrm>
            <a:off x="1066800" y="1572491"/>
            <a:ext cx="10058400" cy="4462549"/>
          </a:xfrm>
        </p:spPr>
        <p:txBody>
          <a:bodyPr>
            <a:noAutofit/>
          </a:bodyPr>
          <a:lstStyle/>
          <a:p>
            <a:r>
              <a:rPr lang="en-GB" sz="2000" dirty="0">
                <a:latin typeface="Arial" panose="020B0604020202020204" pitchFamily="34" charset="0"/>
                <a:cs typeface="Arial" panose="020B0604020202020204" pitchFamily="34" charset="0"/>
              </a:rPr>
              <a:t>Triple bottom line is a phrase introduced in 1994 by John Elkington and later used in his 1997 book "Cannibals With Forks: The Triple Bottom Line Of 21st Century Business," which seeks to broaden the focus on the financial bottom line by businesses to include social and environmental responsibilities. </a:t>
            </a:r>
          </a:p>
          <a:p>
            <a:r>
              <a:rPr lang="en-GB" sz="2000" dirty="0">
                <a:latin typeface="Arial" panose="020B0604020202020204" pitchFamily="34" charset="0"/>
                <a:cs typeface="Arial" panose="020B0604020202020204" pitchFamily="34" charset="0"/>
              </a:rPr>
              <a:t>A triple bottom line measures a company's degree of </a:t>
            </a:r>
            <a:r>
              <a:rPr lang="en-GB" sz="2000" dirty="0">
                <a:latin typeface="Arial" panose="020B0604020202020204" pitchFamily="34" charset="0"/>
                <a:cs typeface="Arial" panose="020B0604020202020204" pitchFamily="34" charset="0"/>
                <a:hlinkClick r:id="rId2"/>
              </a:rPr>
              <a:t>social responsibility</a:t>
            </a:r>
            <a:r>
              <a:rPr lang="en-GB" sz="2000" dirty="0">
                <a:latin typeface="Arial" panose="020B0604020202020204" pitchFamily="34" charset="0"/>
                <a:cs typeface="Arial" panose="020B0604020202020204" pitchFamily="34" charset="0"/>
              </a:rPr>
              <a:t>, its </a:t>
            </a:r>
            <a:r>
              <a:rPr lang="en-GB" sz="2000" dirty="0">
                <a:latin typeface="Arial" panose="020B0604020202020204" pitchFamily="34" charset="0"/>
                <a:cs typeface="Arial" panose="020B0604020202020204" pitchFamily="34" charset="0"/>
                <a:hlinkClick r:id="rId3"/>
              </a:rPr>
              <a:t>economic value</a:t>
            </a:r>
            <a:r>
              <a:rPr lang="en-GB" sz="2000" dirty="0">
                <a:latin typeface="Arial" panose="020B0604020202020204" pitchFamily="34" charset="0"/>
                <a:cs typeface="Arial" panose="020B0604020202020204" pitchFamily="34" charset="0"/>
              </a:rPr>
              <a:t> and its environmental impact. </a:t>
            </a:r>
          </a:p>
          <a:p>
            <a:r>
              <a:rPr lang="en-GB" sz="2000" dirty="0">
                <a:latin typeface="Arial" panose="020B0604020202020204" pitchFamily="34" charset="0"/>
                <a:cs typeface="Arial" panose="020B0604020202020204" pitchFamily="34" charset="0"/>
              </a:rPr>
              <a:t>A key challenge with the triple bottom line, according to Elkington, is the difficulty of measuring the social and environmental bottom lines, which necessitates the three </a:t>
            </a:r>
            <a:r>
              <a:rPr lang="en-GB" sz="2000" dirty="0">
                <a:latin typeface="Arial" panose="020B0604020202020204" pitchFamily="34" charset="0"/>
                <a:cs typeface="Arial" panose="020B0604020202020204" pitchFamily="34" charset="0"/>
                <a:hlinkClick r:id="rId4"/>
              </a:rPr>
              <a:t>separate accounts</a:t>
            </a:r>
            <a:r>
              <a:rPr lang="en-GB" sz="2000" dirty="0">
                <a:latin typeface="Arial" panose="020B0604020202020204" pitchFamily="34" charset="0"/>
                <a:cs typeface="Arial" panose="020B0604020202020204" pitchFamily="34" charset="0"/>
              </a:rPr>
              <a:t> being evaluated on their own merits.</a:t>
            </a:r>
          </a:p>
          <a:p>
            <a:r>
              <a:rPr lang="en-GB" sz="2000" dirty="0">
                <a:latin typeface="Arial" panose="020B0604020202020204" pitchFamily="34" charset="0"/>
                <a:cs typeface="Arial" panose="020B0604020202020204" pitchFamily="34" charset="0"/>
              </a:rPr>
              <a:t>The traditional accounting phrase of ‘bottom line’ refers to the bottom of the profit and loss account</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72182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562" name="Title 1"/>
          <p:cNvSpPr>
            <a:spLocks noGrp="1"/>
          </p:cNvSpPr>
          <p:nvPr>
            <p:ph type="title"/>
          </p:nvPr>
        </p:nvSpPr>
        <p:spPr>
          <a:xfrm>
            <a:off x="5904762" y="426841"/>
            <a:ext cx="5447250" cy="920254"/>
          </a:xfrm>
        </p:spPr>
        <p:txBody>
          <a:bodyPr>
            <a:normAutofit/>
          </a:bodyPr>
          <a:lstStyle/>
          <a:p>
            <a:pPr eaLnBrk="1" hangingPunct="1"/>
            <a:r>
              <a:rPr lang="en-GB" altLang="en-US" dirty="0"/>
              <a:t>Triple Bottom Line</a:t>
            </a:r>
          </a:p>
        </p:txBody>
      </p:sp>
      <p:sp>
        <p:nvSpPr>
          <p:cNvPr id="66571" name="Rectangle 66570">
            <a:extLst>
              <a:ext uri="{FF2B5EF4-FFF2-40B4-BE49-F238E27FC236}">
                <a16:creationId xmlns:a16="http://schemas.microsoft.com/office/drawing/2014/main" id="{017F7BD1-41C8-4728-8A67-B9BA0214A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573" name="Rectangle 66572">
            <a:extLst>
              <a:ext uri="{FF2B5EF4-FFF2-40B4-BE49-F238E27FC236}">
                <a16:creationId xmlns:a16="http://schemas.microsoft.com/office/drawing/2014/main" id="{D0E1194C-6532-48CC-94C3-3A5B2A369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3969458"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66575" name="Rectangle 66574">
            <a:extLst>
              <a:ext uri="{FF2B5EF4-FFF2-40B4-BE49-F238E27FC236}">
                <a16:creationId xmlns:a16="http://schemas.microsoft.com/office/drawing/2014/main" id="{37C2ADB7-F8D0-459A-9B52-42CE6733E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883" y="805445"/>
            <a:ext cx="3616369" cy="5244498"/>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66563" name="Content Placeholder 3" descr="Diagram&#10;&#10;Description automatically generated"/>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8126" y="1125485"/>
            <a:ext cx="2813286" cy="2221775"/>
          </a:xfrm>
          <a:prstGeom prst="rect">
            <a:avLst/>
          </a:prstGeom>
        </p:spPr>
      </p:pic>
      <p:pic>
        <p:nvPicPr>
          <p:cNvPr id="66564" name="Picture 4" descr="Diagram&#10;&#10;Description automatically generated"/>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1124673" y="3508127"/>
            <a:ext cx="3000193" cy="200012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8" name="Content Placeholder 66567">
            <a:extLst>
              <a:ext uri="{FF2B5EF4-FFF2-40B4-BE49-F238E27FC236}">
                <a16:creationId xmlns:a16="http://schemas.microsoft.com/office/drawing/2014/main" id="{CD302CD5-CE78-22D2-C380-717C726EF343}"/>
              </a:ext>
            </a:extLst>
          </p:cNvPr>
          <p:cNvSpPr>
            <a:spLocks noGrp="1"/>
          </p:cNvSpPr>
          <p:nvPr>
            <p:ph idx="1"/>
          </p:nvPr>
        </p:nvSpPr>
        <p:spPr>
          <a:xfrm>
            <a:off x="5867873" y="1347095"/>
            <a:ext cx="5447251" cy="4623937"/>
          </a:xfrm>
        </p:spPr>
        <p:txBody>
          <a:bodyPr>
            <a:normAutofit/>
          </a:bodyPr>
          <a:lstStyle/>
          <a:p>
            <a:pPr algn="l"/>
            <a:r>
              <a:rPr lang="en-GB" b="1" i="0" dirty="0">
                <a:solidFill>
                  <a:srgbClr val="181818"/>
                </a:solidFill>
                <a:effectLst/>
                <a:latin typeface="Arial" panose="020B0604020202020204" pitchFamily="34" charset="0"/>
                <a:cs typeface="Arial" panose="020B0604020202020204" pitchFamily="34" charset="0"/>
              </a:rPr>
              <a:t>Profit</a:t>
            </a:r>
          </a:p>
          <a:p>
            <a:pPr algn="l"/>
            <a:r>
              <a:rPr lang="en-GB" b="0" i="0" dirty="0">
                <a:solidFill>
                  <a:srgbClr val="181818"/>
                </a:solidFill>
                <a:effectLst/>
                <a:latin typeface="Arial" panose="020B0604020202020204" pitchFamily="34" charset="0"/>
                <a:cs typeface="Arial" panose="020B0604020202020204" pitchFamily="34" charset="0"/>
              </a:rPr>
              <a:t>In a capitalist economy, a firm’s success most heavily depends on its financial performance, or the profit it generates for shareholders. Strategic planning initiatives and key business decisions are generally carefully designed to maximize profits while reducing costs and mitigating risk.</a:t>
            </a:r>
          </a:p>
          <a:p>
            <a:pPr algn="l"/>
            <a:r>
              <a:rPr lang="en-GB" b="0" i="0" dirty="0">
                <a:solidFill>
                  <a:srgbClr val="181818"/>
                </a:solidFill>
                <a:effectLst/>
                <a:latin typeface="Arial" panose="020B0604020202020204" pitchFamily="34" charset="0"/>
                <a:cs typeface="Arial" panose="020B0604020202020204" pitchFamily="34" charset="0"/>
              </a:rPr>
              <a:t>In the past, many firms’ goals have ended there. Now, purpose-driven leaders are discovering they have the power to use their businesses to effect positive change in the world without hampering financial performance. In many cases, adopting sustainability initiatives has proven to </a:t>
            </a:r>
            <a:r>
              <a:rPr lang="en-GB" b="0" i="0" u="sng" dirty="0">
                <a:solidFill>
                  <a:srgbClr val="A41034"/>
                </a:solidFill>
                <a:effectLst/>
                <a:latin typeface="Arial" panose="020B0604020202020204" pitchFamily="34" charset="0"/>
                <a:cs typeface="Arial" panose="020B0604020202020204" pitchFamily="34" charset="0"/>
                <a:hlinkClick r:id="rId4"/>
              </a:rPr>
              <a:t>drive business success</a:t>
            </a:r>
            <a:r>
              <a:rPr lang="en-GB" b="0" i="0" dirty="0">
                <a:solidFill>
                  <a:srgbClr val="181818"/>
                </a:solidFill>
                <a:effectLst/>
                <a:latin typeface="Arial" panose="020B0604020202020204" pitchFamily="34" charset="0"/>
                <a:cs typeface="Arial" panose="020B0604020202020204" pitchFamily="34" charset="0"/>
              </a:rPr>
              <a:t>.</a:t>
            </a:r>
          </a:p>
          <a:p>
            <a:endParaRPr lang="en-US" dirty="0"/>
          </a:p>
        </p:txBody>
      </p:sp>
    </p:spTree>
    <p:extLst>
      <p:ext uri="{BB962C8B-B14F-4D97-AF65-F5344CB8AC3E}">
        <p14:creationId xmlns:p14="http://schemas.microsoft.com/office/powerpoint/2010/main" val="24605651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a:xfrm>
            <a:off x="5904762" y="426841"/>
            <a:ext cx="5447250" cy="920254"/>
          </a:xfrm>
        </p:spPr>
        <p:txBody>
          <a:bodyPr>
            <a:normAutofit/>
          </a:bodyPr>
          <a:lstStyle/>
          <a:p>
            <a:pPr eaLnBrk="1" hangingPunct="1"/>
            <a:r>
              <a:rPr lang="en-GB" altLang="en-US" dirty="0"/>
              <a:t>Triple Bottom Line</a:t>
            </a:r>
          </a:p>
        </p:txBody>
      </p:sp>
      <p:pic>
        <p:nvPicPr>
          <p:cNvPr id="66563" name="Content Placeholder 3" descr="Diagram&#10;&#10;Description automatically generated"/>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8126" y="1125485"/>
            <a:ext cx="2813286" cy="2221775"/>
          </a:xfrm>
          <a:prstGeom prst="rect">
            <a:avLst/>
          </a:prstGeom>
        </p:spPr>
      </p:pic>
      <p:pic>
        <p:nvPicPr>
          <p:cNvPr id="66564" name="Picture 4" descr="Diagram&#10;&#10;Description automatically generated"/>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1124673" y="3508127"/>
            <a:ext cx="3000193" cy="200012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8" name="Content Placeholder 66567">
            <a:extLst>
              <a:ext uri="{FF2B5EF4-FFF2-40B4-BE49-F238E27FC236}">
                <a16:creationId xmlns:a16="http://schemas.microsoft.com/office/drawing/2014/main" id="{CD302CD5-CE78-22D2-C380-717C726EF343}"/>
              </a:ext>
            </a:extLst>
          </p:cNvPr>
          <p:cNvSpPr>
            <a:spLocks noGrp="1"/>
          </p:cNvSpPr>
          <p:nvPr>
            <p:ph idx="1"/>
          </p:nvPr>
        </p:nvSpPr>
        <p:spPr>
          <a:xfrm>
            <a:off x="4615805" y="1347095"/>
            <a:ext cx="6882638" cy="4900392"/>
          </a:xfrm>
        </p:spPr>
        <p:txBody>
          <a:bodyPr>
            <a:normAutofit lnSpcReduction="10000"/>
          </a:bodyPr>
          <a:lstStyle/>
          <a:p>
            <a:pPr algn="l"/>
            <a:r>
              <a:rPr lang="en-GB" b="1" i="0" dirty="0">
                <a:solidFill>
                  <a:srgbClr val="181818"/>
                </a:solidFill>
                <a:effectLst/>
                <a:latin typeface="Arial" panose="020B0604020202020204" pitchFamily="34" charset="0"/>
                <a:cs typeface="Arial" panose="020B0604020202020204" pitchFamily="34" charset="0"/>
              </a:rPr>
              <a:t>People</a:t>
            </a:r>
          </a:p>
          <a:p>
            <a:pPr algn="l"/>
            <a:r>
              <a:rPr lang="en-GB" b="0" i="0" dirty="0">
                <a:solidFill>
                  <a:srgbClr val="181818"/>
                </a:solidFill>
                <a:effectLst/>
                <a:latin typeface="Arial" panose="020B0604020202020204" pitchFamily="34" charset="0"/>
                <a:cs typeface="Arial" panose="020B0604020202020204" pitchFamily="34" charset="0"/>
              </a:rPr>
              <a:t>The second component of the triple bottom line highlights a business’s societal impact, or its commitment to people.</a:t>
            </a:r>
          </a:p>
          <a:p>
            <a:pPr algn="l"/>
            <a:r>
              <a:rPr lang="en-GB" b="0" i="0" dirty="0">
                <a:solidFill>
                  <a:srgbClr val="181818"/>
                </a:solidFill>
                <a:effectLst/>
                <a:latin typeface="Arial" panose="020B0604020202020204" pitchFamily="34" charset="0"/>
                <a:cs typeface="Arial" panose="020B0604020202020204" pitchFamily="34" charset="0"/>
              </a:rPr>
              <a:t>It’s important to make the distinction between a firm’s shareholders and stakeholders. Traditionally, businesses have </a:t>
            </a:r>
            <a:r>
              <a:rPr lang="en-GB" b="0" i="0" dirty="0" err="1">
                <a:solidFill>
                  <a:srgbClr val="181818"/>
                </a:solidFill>
                <a:effectLst/>
                <a:latin typeface="Arial" panose="020B0604020202020204" pitchFamily="34" charset="0"/>
                <a:cs typeface="Arial" panose="020B0604020202020204" pitchFamily="34" charset="0"/>
              </a:rPr>
              <a:t>favored</a:t>
            </a:r>
            <a:r>
              <a:rPr lang="en-GB" b="0" i="0" dirty="0">
                <a:solidFill>
                  <a:srgbClr val="181818"/>
                </a:solidFill>
                <a:effectLst/>
                <a:latin typeface="Arial" panose="020B0604020202020204" pitchFamily="34" charset="0"/>
                <a:cs typeface="Arial" panose="020B0604020202020204" pitchFamily="34" charset="0"/>
              </a:rPr>
              <a:t> shareholder value as an indicator of success, meaning they strive to generate value for those who own shares of the company. As firms have increasingly embraced sustainability, they’ve shifted their focus toward creating value for all stakeholders impacted by business decisions, including customers, employees, and community members.</a:t>
            </a:r>
          </a:p>
          <a:p>
            <a:pPr algn="l"/>
            <a:r>
              <a:rPr lang="en-GB" b="0" i="0" dirty="0">
                <a:solidFill>
                  <a:srgbClr val="181818"/>
                </a:solidFill>
                <a:effectLst/>
                <a:latin typeface="Arial" panose="020B0604020202020204" pitchFamily="34" charset="0"/>
                <a:cs typeface="Arial" panose="020B0604020202020204" pitchFamily="34" charset="0"/>
              </a:rPr>
              <a:t>Some simple ways companies can serve society include ensuring fair hiring practices and encouraging volunteerism in the workplace. They can also look externally to effect change on a larger scale. For instance, many organizations have formed successful strategic partnerships with </a:t>
            </a:r>
            <a:r>
              <a:rPr lang="en-GB" b="0" i="0" dirty="0" err="1">
                <a:solidFill>
                  <a:srgbClr val="181818"/>
                </a:solidFill>
                <a:effectLst/>
                <a:latin typeface="Arial" panose="020B0604020202020204" pitchFamily="34" charset="0"/>
                <a:cs typeface="Arial" panose="020B0604020202020204" pitchFamily="34" charset="0"/>
              </a:rPr>
              <a:t>nonprofit</a:t>
            </a:r>
            <a:r>
              <a:rPr lang="en-GB" b="0" i="0" dirty="0">
                <a:solidFill>
                  <a:srgbClr val="181818"/>
                </a:solidFill>
                <a:effectLst/>
                <a:latin typeface="Arial" panose="020B0604020202020204" pitchFamily="34" charset="0"/>
                <a:cs typeface="Arial" panose="020B0604020202020204" pitchFamily="34" charset="0"/>
              </a:rPr>
              <a:t> organizations that share a common purpose-driven goal.</a:t>
            </a:r>
          </a:p>
          <a:p>
            <a:endParaRPr lang="en-US" dirty="0"/>
          </a:p>
        </p:txBody>
      </p:sp>
    </p:spTree>
    <p:extLst>
      <p:ext uri="{BB962C8B-B14F-4D97-AF65-F5344CB8AC3E}">
        <p14:creationId xmlns:p14="http://schemas.microsoft.com/office/powerpoint/2010/main" val="35775945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a:xfrm>
            <a:off x="5904762" y="426841"/>
            <a:ext cx="5447250" cy="920254"/>
          </a:xfrm>
        </p:spPr>
        <p:txBody>
          <a:bodyPr>
            <a:normAutofit/>
          </a:bodyPr>
          <a:lstStyle/>
          <a:p>
            <a:pPr eaLnBrk="1" hangingPunct="1"/>
            <a:r>
              <a:rPr lang="en-GB" altLang="en-US" dirty="0"/>
              <a:t>Triple Bottom Line</a:t>
            </a:r>
          </a:p>
        </p:txBody>
      </p:sp>
      <p:pic>
        <p:nvPicPr>
          <p:cNvPr id="66563" name="Content Placeholder 3" descr="Diagram&#10;&#10;Description automatically generated"/>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8126" y="1125485"/>
            <a:ext cx="2813286" cy="2221775"/>
          </a:xfrm>
          <a:prstGeom prst="rect">
            <a:avLst/>
          </a:prstGeom>
        </p:spPr>
      </p:pic>
      <p:pic>
        <p:nvPicPr>
          <p:cNvPr id="66564" name="Picture 4" descr="Diagram&#10;&#10;Description automatically generated"/>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1124673" y="3508127"/>
            <a:ext cx="3000193" cy="200012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8" name="Content Placeholder 66567">
            <a:extLst>
              <a:ext uri="{FF2B5EF4-FFF2-40B4-BE49-F238E27FC236}">
                <a16:creationId xmlns:a16="http://schemas.microsoft.com/office/drawing/2014/main" id="{CD302CD5-CE78-22D2-C380-717C726EF343}"/>
              </a:ext>
            </a:extLst>
          </p:cNvPr>
          <p:cNvSpPr>
            <a:spLocks noGrp="1"/>
          </p:cNvSpPr>
          <p:nvPr>
            <p:ph idx="1"/>
          </p:nvPr>
        </p:nvSpPr>
        <p:spPr>
          <a:xfrm>
            <a:off x="4818395" y="1347095"/>
            <a:ext cx="6805983" cy="5135837"/>
          </a:xfrm>
        </p:spPr>
        <p:txBody>
          <a:bodyPr>
            <a:normAutofit lnSpcReduction="10000"/>
          </a:bodyPr>
          <a:lstStyle/>
          <a:p>
            <a:pPr algn="l"/>
            <a:r>
              <a:rPr lang="en-GB" b="1" i="0" dirty="0">
                <a:solidFill>
                  <a:srgbClr val="181818"/>
                </a:solidFill>
                <a:effectLst/>
                <a:latin typeface="Trade Gothic W01 Bold 2"/>
              </a:rPr>
              <a:t>The Planet</a:t>
            </a:r>
          </a:p>
          <a:p>
            <a:pPr algn="l"/>
            <a:r>
              <a:rPr lang="en-GB" b="0" i="0" dirty="0">
                <a:solidFill>
                  <a:srgbClr val="181818"/>
                </a:solidFill>
                <a:effectLst/>
                <a:latin typeface="Arial" panose="020B0604020202020204" pitchFamily="34" charset="0"/>
                <a:cs typeface="Arial" panose="020B0604020202020204" pitchFamily="34" charset="0"/>
              </a:rPr>
              <a:t>The final component of the triple bottom line is concerned with making a positive impact on the planet.</a:t>
            </a:r>
          </a:p>
          <a:p>
            <a:pPr algn="l"/>
            <a:r>
              <a:rPr lang="en-GB" b="0" i="0" dirty="0">
                <a:solidFill>
                  <a:srgbClr val="181818"/>
                </a:solidFill>
                <a:effectLst/>
                <a:latin typeface="Arial" panose="020B0604020202020204" pitchFamily="34" charset="0"/>
                <a:cs typeface="Arial" panose="020B0604020202020204" pitchFamily="34" charset="0"/>
              </a:rPr>
              <a:t>Since the birth of the Industrial Revolution, large corporations have contributed a staggering amount of pollution to the environment, which has been a key driver of climate change. A </a:t>
            </a:r>
            <a:r>
              <a:rPr lang="en-GB" b="0" i="0" u="sng" dirty="0">
                <a:solidFill>
                  <a:srgbClr val="A41034"/>
                </a:solidFill>
                <a:effectLst/>
                <a:latin typeface="Arial" panose="020B0604020202020204" pitchFamily="34" charset="0"/>
                <a:cs typeface="Arial" panose="020B0604020202020204" pitchFamily="34" charset="0"/>
                <a:hlinkClick r:id="rId4"/>
              </a:rPr>
              <a:t>recent report by the Carbon Majors Database</a:t>
            </a:r>
            <a:r>
              <a:rPr lang="en-GB" b="0" i="0" dirty="0">
                <a:solidFill>
                  <a:srgbClr val="181818"/>
                </a:solidFill>
                <a:effectLst/>
                <a:latin typeface="Arial" panose="020B0604020202020204" pitchFamily="34" charset="0"/>
                <a:cs typeface="Arial" panose="020B0604020202020204" pitchFamily="34" charset="0"/>
              </a:rPr>
              <a:t> found that 100 companies in the energy sector are responsible for roughly 71 percent of all industrial emissions.</a:t>
            </a:r>
          </a:p>
          <a:p>
            <a:pPr algn="l"/>
            <a:r>
              <a:rPr lang="en-GB" b="0" i="0" dirty="0">
                <a:solidFill>
                  <a:srgbClr val="181818"/>
                </a:solidFill>
                <a:effectLst/>
                <a:latin typeface="Arial" panose="020B0604020202020204" pitchFamily="34" charset="0"/>
                <a:cs typeface="Arial" panose="020B0604020202020204" pitchFamily="34" charset="0"/>
              </a:rPr>
              <a:t>While businesses have historically been the greatest contributors to climate change, they also hold the keys to driving positive change. Many business leaders are now recognizing their responsibility to do so. This effort isn’t solely on the shoulders of the world’s largest corporations—virtually all businesses have opportunities to make changes that reduce their carbon footprint. Adjustments like using ethically sourced materials, cutting down on energy consumption, and streamlining shipping practices are steps in the right direction.</a:t>
            </a:r>
          </a:p>
          <a:p>
            <a:endParaRPr lang="en-US" dirty="0"/>
          </a:p>
        </p:txBody>
      </p:sp>
    </p:spTree>
    <p:extLst>
      <p:ext uri="{BB962C8B-B14F-4D97-AF65-F5344CB8AC3E}">
        <p14:creationId xmlns:p14="http://schemas.microsoft.com/office/powerpoint/2010/main" val="3875008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594" name="Rectangle 67593">
            <a:extLst>
              <a:ext uri="{FF2B5EF4-FFF2-40B4-BE49-F238E27FC236}">
                <a16:creationId xmlns:a16="http://schemas.microsoft.com/office/drawing/2014/main" id="{E8370766-CC13-4DF4-AF0A-0E820B8D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useBgFill="1">
        <p:nvSpPr>
          <p:cNvPr id="67596" name="Rectangle 67595">
            <a:extLst>
              <a:ext uri="{FF2B5EF4-FFF2-40B4-BE49-F238E27FC236}">
                <a16:creationId xmlns:a16="http://schemas.microsoft.com/office/drawing/2014/main" id="{57B3C4F9-03D9-4B39-9F3C-036654230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29" y="237744"/>
            <a:ext cx="8531352" cy="6382512"/>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67598" name="Rectangle 67597">
            <a:extLst>
              <a:ext uri="{FF2B5EF4-FFF2-40B4-BE49-F238E27FC236}">
                <a16:creationId xmlns:a16="http://schemas.microsoft.com/office/drawing/2014/main" id="{3B61CA66-E7F4-49EC-89DC-F37EE6933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7586" name="Title 1"/>
          <p:cNvSpPr>
            <a:spLocks noGrp="1"/>
          </p:cNvSpPr>
          <p:nvPr>
            <p:ph type="title"/>
          </p:nvPr>
        </p:nvSpPr>
        <p:spPr>
          <a:xfrm>
            <a:off x="9387189" y="612843"/>
            <a:ext cx="2247091" cy="1499738"/>
          </a:xfrm>
        </p:spPr>
        <p:txBody>
          <a:bodyPr anchor="b">
            <a:normAutofit/>
          </a:bodyPr>
          <a:lstStyle/>
          <a:p>
            <a:pPr eaLnBrk="1" hangingPunct="1"/>
            <a:r>
              <a:rPr lang="en-GB" altLang="en-US" sz="2600">
                <a:solidFill>
                  <a:srgbClr val="FFFFFF"/>
                </a:solidFill>
              </a:rPr>
              <a:t>Green and Sustainable engineering</a:t>
            </a:r>
          </a:p>
        </p:txBody>
      </p:sp>
      <p:sp>
        <p:nvSpPr>
          <p:cNvPr id="67600" name="Rectangle 67599">
            <a:extLst>
              <a:ext uri="{FF2B5EF4-FFF2-40B4-BE49-F238E27FC236}">
                <a16:creationId xmlns:a16="http://schemas.microsoft.com/office/drawing/2014/main" id="{886ACB74-3D88-4CD7-B619-829D70AD4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122" y="413053"/>
            <a:ext cx="8212114" cy="606459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67589"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730162" y="1505444"/>
            <a:ext cx="7561991" cy="387552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90781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1</TotalTime>
  <Words>1228</Words>
  <Application>Microsoft Office PowerPoint</Application>
  <PresentationFormat>Widescreen</PresentationFormat>
  <Paragraphs>118</Paragraphs>
  <Slides>27</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Monotype Sorts</vt:lpstr>
      <vt:lpstr>Trade Gothic W01 Bold 2</vt:lpstr>
      <vt:lpstr>Arial</vt:lpstr>
      <vt:lpstr>Calibri</vt:lpstr>
      <vt:lpstr>Century Gothic</vt:lpstr>
      <vt:lpstr>Garamond</vt:lpstr>
      <vt:lpstr>Times New Roman</vt:lpstr>
      <vt:lpstr>Savon</vt:lpstr>
      <vt:lpstr>Investing, Financing, Performing and Decision Making in Sustainability</vt:lpstr>
      <vt:lpstr>Last time we looked at……</vt:lpstr>
      <vt:lpstr>Today we will consider…</vt:lpstr>
      <vt:lpstr>PowerPoint Presentation</vt:lpstr>
      <vt:lpstr>Sustainable development:</vt:lpstr>
      <vt:lpstr>the sustainable development triangle</vt:lpstr>
      <vt:lpstr>Sustainability?</vt:lpstr>
      <vt:lpstr>Sustainability: PROBLEMS</vt:lpstr>
      <vt:lpstr>PowerPoint Presentation</vt:lpstr>
      <vt:lpstr>Sustainable development and economic growth</vt:lpstr>
      <vt:lpstr>Sustainable development...</vt:lpstr>
      <vt:lpstr>PowerPoint Presentation</vt:lpstr>
      <vt:lpstr>To be useful, principles of  sustainability must:</vt:lpstr>
      <vt:lpstr>One Example:</vt:lpstr>
      <vt:lpstr>Guideposts for Sustainability Activities are not sustainable when they: </vt:lpstr>
      <vt:lpstr>https://www.youtube.com/watch?v=6BkcviD65Bo </vt:lpstr>
      <vt:lpstr>PowerPoint Presentation</vt:lpstr>
      <vt:lpstr>PowerPoint Presentation</vt:lpstr>
      <vt:lpstr>Profit People Planet</vt:lpstr>
      <vt:lpstr>PowerPoint Presentation</vt:lpstr>
      <vt:lpstr>PowerPoint Presentation</vt:lpstr>
      <vt:lpstr>What is 'Bottom Line' </vt:lpstr>
      <vt:lpstr>What is the 'Triple Bottom Line' </vt:lpstr>
      <vt:lpstr>Triple Bottom Line</vt:lpstr>
      <vt:lpstr>Triple Bottom Line</vt:lpstr>
      <vt:lpstr>Triple Bottom Line</vt:lpstr>
      <vt:lpstr>Green and Sustainable engineering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Business</dc:title>
  <dc:creator>Marie Pitson</dc:creator>
  <cp:lastModifiedBy>Badir Miftah</cp:lastModifiedBy>
  <cp:revision>7</cp:revision>
  <cp:lastPrinted>2016-10-24T10:49:13Z</cp:lastPrinted>
  <dcterms:created xsi:type="dcterms:W3CDTF">2016-10-18T06:36:00Z</dcterms:created>
  <dcterms:modified xsi:type="dcterms:W3CDTF">2025-02-18T20:42:31Z</dcterms:modified>
</cp:coreProperties>
</file>