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handoutMasterIdLst>
    <p:handoutMasterId r:id="rId30"/>
  </p:handoutMasterIdLst>
  <p:sldIdLst>
    <p:sldId id="288" r:id="rId2"/>
    <p:sldId id="311" r:id="rId3"/>
    <p:sldId id="289" r:id="rId4"/>
    <p:sldId id="286" r:id="rId5"/>
    <p:sldId id="287" r:id="rId6"/>
    <p:sldId id="308" r:id="rId7"/>
    <p:sldId id="309" r:id="rId8"/>
    <p:sldId id="310" r:id="rId9"/>
    <p:sldId id="306" r:id="rId10"/>
    <p:sldId id="263" r:id="rId11"/>
    <p:sldId id="307" r:id="rId12"/>
    <p:sldId id="259" r:id="rId13"/>
    <p:sldId id="279" r:id="rId14"/>
    <p:sldId id="290" r:id="rId15"/>
    <p:sldId id="302" r:id="rId16"/>
    <p:sldId id="303" r:id="rId17"/>
    <p:sldId id="292" r:id="rId18"/>
    <p:sldId id="293" r:id="rId19"/>
    <p:sldId id="296" r:id="rId20"/>
    <p:sldId id="294" r:id="rId21"/>
    <p:sldId id="295" r:id="rId22"/>
    <p:sldId id="297" r:id="rId23"/>
    <p:sldId id="291" r:id="rId24"/>
    <p:sldId id="304" r:id="rId25"/>
    <p:sldId id="298" r:id="rId26"/>
    <p:sldId id="300" r:id="rId27"/>
    <p:sldId id="305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B1C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60107" autoAdjust="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image" Target="../media/image19.png"/><Relationship Id="rId4" Type="http://schemas.openxmlformats.org/officeDocument/2006/relationships/image" Target="../media/image2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image" Target="../media/image19.png"/><Relationship Id="rId4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459E99-CE68-4F1B-9422-F2E9365E7F3C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</dgm:pt>
    <dgm:pt modelId="{C3AB648D-1996-4001-BF61-47E8F0BB31B8}">
      <dgm:prSet phldrT="[Text]"/>
      <dgm:spPr/>
      <dgm:t>
        <a:bodyPr/>
        <a:lstStyle/>
        <a:p>
          <a:r>
            <a:rPr lang="en-GB" dirty="0" smtClean="0"/>
            <a:t>Workplace Learning Plan</a:t>
          </a:r>
          <a:endParaRPr lang="en-GB" dirty="0"/>
        </a:p>
      </dgm:t>
    </dgm:pt>
    <dgm:pt modelId="{BFCA47F2-F7BE-43A7-88A6-A14CE3F17879}" type="parTrans" cxnId="{734F09BA-F8D5-4873-ABC6-8D2166816649}">
      <dgm:prSet/>
      <dgm:spPr/>
      <dgm:t>
        <a:bodyPr/>
        <a:lstStyle/>
        <a:p>
          <a:endParaRPr lang="en-GB"/>
        </a:p>
      </dgm:t>
    </dgm:pt>
    <dgm:pt modelId="{0CC934EE-2818-48D9-913A-F3CE7AF8D3A3}" type="sibTrans" cxnId="{734F09BA-F8D5-4873-ABC6-8D2166816649}">
      <dgm:prSet/>
      <dgm:spPr/>
      <dgm:t>
        <a:bodyPr/>
        <a:lstStyle/>
        <a:p>
          <a:endParaRPr lang="en-GB"/>
        </a:p>
      </dgm:t>
    </dgm:pt>
    <dgm:pt modelId="{E3099667-7EB8-491E-8B5C-C8B82D21427B}">
      <dgm:prSet phldrT="[Text]"/>
      <dgm:spPr/>
      <dgm:t>
        <a:bodyPr/>
        <a:lstStyle/>
        <a:p>
          <a:r>
            <a:rPr lang="en-GB" dirty="0" smtClean="0"/>
            <a:t>Fundamentals of Social Housing</a:t>
          </a:r>
          <a:endParaRPr lang="en-GB" dirty="0"/>
        </a:p>
      </dgm:t>
    </dgm:pt>
    <dgm:pt modelId="{E14C0F01-3976-407F-B5D1-EC3A46151105}" type="parTrans" cxnId="{DECC6B3C-0E2A-4AE6-93F4-5E7C35F84620}">
      <dgm:prSet/>
      <dgm:spPr/>
      <dgm:t>
        <a:bodyPr/>
        <a:lstStyle/>
        <a:p>
          <a:endParaRPr lang="en-GB"/>
        </a:p>
      </dgm:t>
    </dgm:pt>
    <dgm:pt modelId="{71340E49-C162-409A-9470-13293B2437A2}" type="sibTrans" cxnId="{DECC6B3C-0E2A-4AE6-93F4-5E7C35F84620}">
      <dgm:prSet/>
      <dgm:spPr/>
      <dgm:t>
        <a:bodyPr/>
        <a:lstStyle/>
        <a:p>
          <a:endParaRPr lang="en-GB"/>
        </a:p>
      </dgm:t>
    </dgm:pt>
    <dgm:pt modelId="{AFA76EB0-4DCC-4D19-83E5-43CCBEBB46C8}">
      <dgm:prSet phldrT="[Text]"/>
      <dgm:spPr/>
      <dgm:t>
        <a:bodyPr/>
        <a:lstStyle/>
        <a:p>
          <a:r>
            <a:rPr lang="en-GB" dirty="0" smtClean="0"/>
            <a:t>Developing sustainable tenancies</a:t>
          </a:r>
          <a:endParaRPr lang="en-GB" dirty="0"/>
        </a:p>
      </dgm:t>
    </dgm:pt>
    <dgm:pt modelId="{6F97EEBD-3F98-4F6E-A8B1-018B795B5D6A}" type="parTrans" cxnId="{151A95B1-012C-41AA-8696-6F8EFC7F5DD0}">
      <dgm:prSet/>
      <dgm:spPr/>
      <dgm:t>
        <a:bodyPr/>
        <a:lstStyle/>
        <a:p>
          <a:endParaRPr lang="en-GB"/>
        </a:p>
      </dgm:t>
    </dgm:pt>
    <dgm:pt modelId="{E5075A72-C540-4AD9-948D-683CC2B26495}" type="sibTrans" cxnId="{151A95B1-012C-41AA-8696-6F8EFC7F5DD0}">
      <dgm:prSet/>
      <dgm:spPr/>
      <dgm:t>
        <a:bodyPr/>
        <a:lstStyle/>
        <a:p>
          <a:endParaRPr lang="en-GB"/>
        </a:p>
      </dgm:t>
    </dgm:pt>
    <dgm:pt modelId="{6ACED0DB-B086-4A27-B2AA-2B9A84AFB05C}">
      <dgm:prSet/>
      <dgm:spPr/>
      <dgm:t>
        <a:bodyPr/>
        <a:lstStyle/>
        <a:p>
          <a:r>
            <a:rPr lang="en-GB" dirty="0" smtClean="0"/>
            <a:t>Leading and managing People in the 3</a:t>
          </a:r>
          <a:r>
            <a:rPr lang="en-GB" baseline="30000" dirty="0" smtClean="0"/>
            <a:t>rd</a:t>
          </a:r>
          <a:r>
            <a:rPr lang="en-GB" dirty="0" smtClean="0"/>
            <a:t> Sector</a:t>
          </a:r>
          <a:endParaRPr lang="en-GB" dirty="0"/>
        </a:p>
      </dgm:t>
    </dgm:pt>
    <dgm:pt modelId="{E2EAD919-C4DE-4312-874D-B66BF7E3FE33}" type="parTrans" cxnId="{A42422BF-F079-4438-810F-C026E09465D9}">
      <dgm:prSet/>
      <dgm:spPr/>
      <dgm:t>
        <a:bodyPr/>
        <a:lstStyle/>
        <a:p>
          <a:endParaRPr lang="en-GB"/>
        </a:p>
      </dgm:t>
    </dgm:pt>
    <dgm:pt modelId="{45226081-4B0D-44B5-BBE1-B57B7232D1FB}" type="sibTrans" cxnId="{A42422BF-F079-4438-810F-C026E09465D9}">
      <dgm:prSet/>
      <dgm:spPr/>
      <dgm:t>
        <a:bodyPr/>
        <a:lstStyle/>
        <a:p>
          <a:endParaRPr lang="en-GB"/>
        </a:p>
      </dgm:t>
    </dgm:pt>
    <dgm:pt modelId="{74E2690A-156C-4BD3-818C-92481355F9AF}" type="pres">
      <dgm:prSet presAssocID="{34459E99-CE68-4F1B-9422-F2E9365E7F3C}" presName="Name0" presStyleCnt="0">
        <dgm:presLayoutVars>
          <dgm:dir/>
          <dgm:resizeHandles val="exact"/>
        </dgm:presLayoutVars>
      </dgm:prSet>
      <dgm:spPr/>
    </dgm:pt>
    <dgm:pt modelId="{03C68D93-750B-4C2B-8A6A-7766B8B25898}" type="pres">
      <dgm:prSet presAssocID="{34459E99-CE68-4F1B-9422-F2E9365E7F3C}" presName="fgShape" presStyleLbl="fgShp" presStyleIdx="0" presStyleCnt="1"/>
      <dgm:spPr/>
    </dgm:pt>
    <dgm:pt modelId="{3857DB66-C095-4613-A6D9-46CB66C659F9}" type="pres">
      <dgm:prSet presAssocID="{34459E99-CE68-4F1B-9422-F2E9365E7F3C}" presName="linComp" presStyleCnt="0"/>
      <dgm:spPr/>
    </dgm:pt>
    <dgm:pt modelId="{AF42278D-BA43-4B86-855C-F499C4DE3D93}" type="pres">
      <dgm:prSet presAssocID="{C3AB648D-1996-4001-BF61-47E8F0BB31B8}" presName="compNode" presStyleCnt="0"/>
      <dgm:spPr/>
    </dgm:pt>
    <dgm:pt modelId="{A7E08113-A55E-40FF-A30E-A2830E5FA2F5}" type="pres">
      <dgm:prSet presAssocID="{C3AB648D-1996-4001-BF61-47E8F0BB31B8}" presName="bkgdShape" presStyleLbl="node1" presStyleIdx="0" presStyleCnt="4"/>
      <dgm:spPr/>
      <dgm:t>
        <a:bodyPr/>
        <a:lstStyle/>
        <a:p>
          <a:endParaRPr lang="en-GB"/>
        </a:p>
      </dgm:t>
    </dgm:pt>
    <dgm:pt modelId="{56617E58-F376-49CF-B47C-9DB7D2804BE0}" type="pres">
      <dgm:prSet presAssocID="{C3AB648D-1996-4001-BF61-47E8F0BB31B8}" presName="nodeTx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E9018DE-539E-469F-804B-02EBA70690E4}" type="pres">
      <dgm:prSet presAssocID="{C3AB648D-1996-4001-BF61-47E8F0BB31B8}" presName="invisiNode" presStyleLbl="node1" presStyleIdx="0" presStyleCnt="4"/>
      <dgm:spPr/>
    </dgm:pt>
    <dgm:pt modelId="{D8F9CA9D-3000-4642-AACF-A633D95603B4}" type="pres">
      <dgm:prSet presAssocID="{C3AB648D-1996-4001-BF61-47E8F0BB31B8}" presName="imagNode" presStyleLbl="f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0F93CB2B-0C10-4D2C-9742-6DC65DB3C5D4}" type="pres">
      <dgm:prSet presAssocID="{0CC934EE-2818-48D9-913A-F3CE7AF8D3A3}" presName="sibTrans" presStyleLbl="sibTrans2D1" presStyleIdx="0" presStyleCnt="0"/>
      <dgm:spPr/>
      <dgm:t>
        <a:bodyPr/>
        <a:lstStyle/>
        <a:p>
          <a:endParaRPr lang="en-GB"/>
        </a:p>
      </dgm:t>
    </dgm:pt>
    <dgm:pt modelId="{0F5B096C-A464-41FB-B2CA-25D2F07A0CDB}" type="pres">
      <dgm:prSet presAssocID="{E3099667-7EB8-491E-8B5C-C8B82D21427B}" presName="compNode" presStyleCnt="0"/>
      <dgm:spPr/>
    </dgm:pt>
    <dgm:pt modelId="{9219D2C9-EEB6-47C6-80EA-F26D1DFB17CF}" type="pres">
      <dgm:prSet presAssocID="{E3099667-7EB8-491E-8B5C-C8B82D21427B}" presName="bkgdShape" presStyleLbl="node1" presStyleIdx="1" presStyleCnt="4"/>
      <dgm:spPr/>
      <dgm:t>
        <a:bodyPr/>
        <a:lstStyle/>
        <a:p>
          <a:endParaRPr lang="en-GB"/>
        </a:p>
      </dgm:t>
    </dgm:pt>
    <dgm:pt modelId="{E8D7300F-BC80-4F9C-9FB6-9D91CC4D1ED7}" type="pres">
      <dgm:prSet presAssocID="{E3099667-7EB8-491E-8B5C-C8B82D21427B}" presName="nodeTx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B4AD2F4-58FC-4A77-9852-0B246431F540}" type="pres">
      <dgm:prSet presAssocID="{E3099667-7EB8-491E-8B5C-C8B82D21427B}" presName="invisiNode" presStyleLbl="node1" presStyleIdx="1" presStyleCnt="4"/>
      <dgm:spPr/>
    </dgm:pt>
    <dgm:pt modelId="{E93760FE-31A1-44E4-9A54-86161A5BCCD1}" type="pres">
      <dgm:prSet presAssocID="{E3099667-7EB8-491E-8B5C-C8B82D21427B}" presName="imagNode" presStyleLbl="f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E9962559-9EC4-45ED-BD7A-B462E38E00A3}" type="pres">
      <dgm:prSet presAssocID="{71340E49-C162-409A-9470-13293B2437A2}" presName="sibTrans" presStyleLbl="sibTrans2D1" presStyleIdx="0" presStyleCnt="0"/>
      <dgm:spPr/>
      <dgm:t>
        <a:bodyPr/>
        <a:lstStyle/>
        <a:p>
          <a:endParaRPr lang="en-GB"/>
        </a:p>
      </dgm:t>
    </dgm:pt>
    <dgm:pt modelId="{F9982B9E-85B5-4046-99BC-315AFF115C95}" type="pres">
      <dgm:prSet presAssocID="{AFA76EB0-4DCC-4D19-83E5-43CCBEBB46C8}" presName="compNode" presStyleCnt="0"/>
      <dgm:spPr/>
    </dgm:pt>
    <dgm:pt modelId="{481C476A-EBCE-4CE9-8E75-22A28FEB8B19}" type="pres">
      <dgm:prSet presAssocID="{AFA76EB0-4DCC-4D19-83E5-43CCBEBB46C8}" presName="bkgdShape" presStyleLbl="node1" presStyleIdx="2" presStyleCnt="4" custLinFactNeighborX="2080" custLinFactNeighborY="-3704"/>
      <dgm:spPr/>
      <dgm:t>
        <a:bodyPr/>
        <a:lstStyle/>
        <a:p>
          <a:endParaRPr lang="en-GB"/>
        </a:p>
      </dgm:t>
    </dgm:pt>
    <dgm:pt modelId="{FD830C50-1C85-4CF1-9DF3-1326FA8EB1EA}" type="pres">
      <dgm:prSet presAssocID="{AFA76EB0-4DCC-4D19-83E5-43CCBEBB46C8}" presName="nodeTx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8EF305-B633-4741-B06A-DB572A1AD78F}" type="pres">
      <dgm:prSet presAssocID="{AFA76EB0-4DCC-4D19-83E5-43CCBEBB46C8}" presName="invisiNode" presStyleLbl="node1" presStyleIdx="2" presStyleCnt="4"/>
      <dgm:spPr/>
    </dgm:pt>
    <dgm:pt modelId="{FE986A93-60F3-4A72-925C-BDD66D6AD0C2}" type="pres">
      <dgm:prSet presAssocID="{AFA76EB0-4DCC-4D19-83E5-43CCBEBB46C8}" presName="imagNode" presStyleLbl="fgImgPlace1" presStyleIdx="2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BBEA43C6-088E-4656-BCC9-7F23336FBE22}" type="pres">
      <dgm:prSet presAssocID="{E5075A72-C540-4AD9-948D-683CC2B26495}" presName="sibTrans" presStyleLbl="sibTrans2D1" presStyleIdx="0" presStyleCnt="0"/>
      <dgm:spPr/>
      <dgm:t>
        <a:bodyPr/>
        <a:lstStyle/>
        <a:p>
          <a:endParaRPr lang="en-GB"/>
        </a:p>
      </dgm:t>
    </dgm:pt>
    <dgm:pt modelId="{5E037829-DDCF-4BAC-B197-DC95992A55F0}" type="pres">
      <dgm:prSet presAssocID="{6ACED0DB-B086-4A27-B2AA-2B9A84AFB05C}" presName="compNode" presStyleCnt="0"/>
      <dgm:spPr/>
    </dgm:pt>
    <dgm:pt modelId="{F0CADAD3-C0BF-41EC-A891-7A583B07237D}" type="pres">
      <dgm:prSet presAssocID="{6ACED0DB-B086-4A27-B2AA-2B9A84AFB05C}" presName="bkgdShape" presStyleLbl="node1" presStyleIdx="3" presStyleCnt="4"/>
      <dgm:spPr/>
      <dgm:t>
        <a:bodyPr/>
        <a:lstStyle/>
        <a:p>
          <a:endParaRPr lang="en-GB"/>
        </a:p>
      </dgm:t>
    </dgm:pt>
    <dgm:pt modelId="{145293CC-ED8D-400F-B282-483820A57F9D}" type="pres">
      <dgm:prSet presAssocID="{6ACED0DB-B086-4A27-B2AA-2B9A84AFB05C}" presName="nodeTx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C9D89EE-0CBE-4EDE-B043-5C64A7810AB3}" type="pres">
      <dgm:prSet presAssocID="{6ACED0DB-B086-4A27-B2AA-2B9A84AFB05C}" presName="invisiNode" presStyleLbl="node1" presStyleIdx="3" presStyleCnt="4"/>
      <dgm:spPr/>
    </dgm:pt>
    <dgm:pt modelId="{1E17B8E3-8429-494B-8864-8A22613E7102}" type="pres">
      <dgm:prSet presAssocID="{6ACED0DB-B086-4A27-B2AA-2B9A84AFB05C}" presName="imagNode" presStyleLbl="fgImgPlac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</dgm:ptLst>
  <dgm:cxnLst>
    <dgm:cxn modelId="{740795C3-2002-438F-A5D6-1986CA19378F}" type="presOf" srcId="{C3AB648D-1996-4001-BF61-47E8F0BB31B8}" destId="{56617E58-F376-49CF-B47C-9DB7D2804BE0}" srcOrd="1" destOrd="0" presId="urn:microsoft.com/office/officeart/2005/8/layout/hList7"/>
    <dgm:cxn modelId="{80AD4F60-DC68-4DDF-B7EE-12BD3B201A1D}" type="presOf" srcId="{6ACED0DB-B086-4A27-B2AA-2B9A84AFB05C}" destId="{145293CC-ED8D-400F-B282-483820A57F9D}" srcOrd="1" destOrd="0" presId="urn:microsoft.com/office/officeart/2005/8/layout/hList7"/>
    <dgm:cxn modelId="{95F7120A-BE96-40D4-BBD2-5FD7865D8935}" type="presOf" srcId="{34459E99-CE68-4F1B-9422-F2E9365E7F3C}" destId="{74E2690A-156C-4BD3-818C-92481355F9AF}" srcOrd="0" destOrd="0" presId="urn:microsoft.com/office/officeart/2005/8/layout/hList7"/>
    <dgm:cxn modelId="{9F3EE622-1065-4592-AECC-596F77555A5B}" type="presOf" srcId="{E3099667-7EB8-491E-8B5C-C8B82D21427B}" destId="{E8D7300F-BC80-4F9C-9FB6-9D91CC4D1ED7}" srcOrd="1" destOrd="0" presId="urn:microsoft.com/office/officeart/2005/8/layout/hList7"/>
    <dgm:cxn modelId="{734F09BA-F8D5-4873-ABC6-8D2166816649}" srcId="{34459E99-CE68-4F1B-9422-F2E9365E7F3C}" destId="{C3AB648D-1996-4001-BF61-47E8F0BB31B8}" srcOrd="0" destOrd="0" parTransId="{BFCA47F2-F7BE-43A7-88A6-A14CE3F17879}" sibTransId="{0CC934EE-2818-48D9-913A-F3CE7AF8D3A3}"/>
    <dgm:cxn modelId="{6C7040C0-675A-4158-8509-28FEA3C1F59E}" type="presOf" srcId="{0CC934EE-2818-48D9-913A-F3CE7AF8D3A3}" destId="{0F93CB2B-0C10-4D2C-9742-6DC65DB3C5D4}" srcOrd="0" destOrd="0" presId="urn:microsoft.com/office/officeart/2005/8/layout/hList7"/>
    <dgm:cxn modelId="{3815B671-B468-42DF-ACA6-34C1C71C1901}" type="presOf" srcId="{6ACED0DB-B086-4A27-B2AA-2B9A84AFB05C}" destId="{F0CADAD3-C0BF-41EC-A891-7A583B07237D}" srcOrd="0" destOrd="0" presId="urn:microsoft.com/office/officeart/2005/8/layout/hList7"/>
    <dgm:cxn modelId="{37462B74-695E-49C1-A5E2-E894BF6E7744}" type="presOf" srcId="{E5075A72-C540-4AD9-948D-683CC2B26495}" destId="{BBEA43C6-088E-4656-BCC9-7F23336FBE22}" srcOrd="0" destOrd="0" presId="urn:microsoft.com/office/officeart/2005/8/layout/hList7"/>
    <dgm:cxn modelId="{6C24E97B-A395-4580-8AAB-EEA6254EDBF6}" type="presOf" srcId="{E3099667-7EB8-491E-8B5C-C8B82D21427B}" destId="{9219D2C9-EEB6-47C6-80EA-F26D1DFB17CF}" srcOrd="0" destOrd="0" presId="urn:microsoft.com/office/officeart/2005/8/layout/hList7"/>
    <dgm:cxn modelId="{DECC6B3C-0E2A-4AE6-93F4-5E7C35F84620}" srcId="{34459E99-CE68-4F1B-9422-F2E9365E7F3C}" destId="{E3099667-7EB8-491E-8B5C-C8B82D21427B}" srcOrd="1" destOrd="0" parTransId="{E14C0F01-3976-407F-B5D1-EC3A46151105}" sibTransId="{71340E49-C162-409A-9470-13293B2437A2}"/>
    <dgm:cxn modelId="{7033DDE3-BA7B-48DD-B530-F55389942D5E}" type="presOf" srcId="{AFA76EB0-4DCC-4D19-83E5-43CCBEBB46C8}" destId="{481C476A-EBCE-4CE9-8E75-22A28FEB8B19}" srcOrd="0" destOrd="0" presId="urn:microsoft.com/office/officeart/2005/8/layout/hList7"/>
    <dgm:cxn modelId="{A42422BF-F079-4438-810F-C026E09465D9}" srcId="{34459E99-CE68-4F1B-9422-F2E9365E7F3C}" destId="{6ACED0DB-B086-4A27-B2AA-2B9A84AFB05C}" srcOrd="3" destOrd="0" parTransId="{E2EAD919-C4DE-4312-874D-B66BF7E3FE33}" sibTransId="{45226081-4B0D-44B5-BBE1-B57B7232D1FB}"/>
    <dgm:cxn modelId="{16B15921-F77C-4422-A0CD-A0F0E3164A6A}" type="presOf" srcId="{AFA76EB0-4DCC-4D19-83E5-43CCBEBB46C8}" destId="{FD830C50-1C85-4CF1-9DF3-1326FA8EB1EA}" srcOrd="1" destOrd="0" presId="urn:microsoft.com/office/officeart/2005/8/layout/hList7"/>
    <dgm:cxn modelId="{39200F83-FDB3-45D7-A01A-BBB328D28F92}" type="presOf" srcId="{C3AB648D-1996-4001-BF61-47E8F0BB31B8}" destId="{A7E08113-A55E-40FF-A30E-A2830E5FA2F5}" srcOrd="0" destOrd="0" presId="urn:microsoft.com/office/officeart/2005/8/layout/hList7"/>
    <dgm:cxn modelId="{4C9DF845-5B2A-4D19-8E14-D4BACC670943}" type="presOf" srcId="{71340E49-C162-409A-9470-13293B2437A2}" destId="{E9962559-9EC4-45ED-BD7A-B462E38E00A3}" srcOrd="0" destOrd="0" presId="urn:microsoft.com/office/officeart/2005/8/layout/hList7"/>
    <dgm:cxn modelId="{151A95B1-012C-41AA-8696-6F8EFC7F5DD0}" srcId="{34459E99-CE68-4F1B-9422-F2E9365E7F3C}" destId="{AFA76EB0-4DCC-4D19-83E5-43CCBEBB46C8}" srcOrd="2" destOrd="0" parTransId="{6F97EEBD-3F98-4F6E-A8B1-018B795B5D6A}" sibTransId="{E5075A72-C540-4AD9-948D-683CC2B26495}"/>
    <dgm:cxn modelId="{576FC05F-83B0-490D-B6A1-9F5BA87D122C}" type="presParOf" srcId="{74E2690A-156C-4BD3-818C-92481355F9AF}" destId="{03C68D93-750B-4C2B-8A6A-7766B8B25898}" srcOrd="0" destOrd="0" presId="urn:microsoft.com/office/officeart/2005/8/layout/hList7"/>
    <dgm:cxn modelId="{F927535D-CDE4-4C05-9A09-38502F22DC0F}" type="presParOf" srcId="{74E2690A-156C-4BD3-818C-92481355F9AF}" destId="{3857DB66-C095-4613-A6D9-46CB66C659F9}" srcOrd="1" destOrd="0" presId="urn:microsoft.com/office/officeart/2005/8/layout/hList7"/>
    <dgm:cxn modelId="{EC8CAC47-82EF-4FAF-BDAD-139A76E9A545}" type="presParOf" srcId="{3857DB66-C095-4613-A6D9-46CB66C659F9}" destId="{AF42278D-BA43-4B86-855C-F499C4DE3D93}" srcOrd="0" destOrd="0" presId="urn:microsoft.com/office/officeart/2005/8/layout/hList7"/>
    <dgm:cxn modelId="{5CADC960-61E1-4D97-9A43-0DE3C5762B8A}" type="presParOf" srcId="{AF42278D-BA43-4B86-855C-F499C4DE3D93}" destId="{A7E08113-A55E-40FF-A30E-A2830E5FA2F5}" srcOrd="0" destOrd="0" presId="urn:microsoft.com/office/officeart/2005/8/layout/hList7"/>
    <dgm:cxn modelId="{FC687A1B-C7B7-4ACA-9B8B-5B9291253EDB}" type="presParOf" srcId="{AF42278D-BA43-4B86-855C-F499C4DE3D93}" destId="{56617E58-F376-49CF-B47C-9DB7D2804BE0}" srcOrd="1" destOrd="0" presId="urn:microsoft.com/office/officeart/2005/8/layout/hList7"/>
    <dgm:cxn modelId="{A00BB38E-3A49-4CF0-B094-534ECD466953}" type="presParOf" srcId="{AF42278D-BA43-4B86-855C-F499C4DE3D93}" destId="{4E9018DE-539E-469F-804B-02EBA70690E4}" srcOrd="2" destOrd="0" presId="urn:microsoft.com/office/officeart/2005/8/layout/hList7"/>
    <dgm:cxn modelId="{E6E69B03-4B5B-41BC-AF8F-7705D805BC4A}" type="presParOf" srcId="{AF42278D-BA43-4B86-855C-F499C4DE3D93}" destId="{D8F9CA9D-3000-4642-AACF-A633D95603B4}" srcOrd="3" destOrd="0" presId="urn:microsoft.com/office/officeart/2005/8/layout/hList7"/>
    <dgm:cxn modelId="{F71CD565-FB20-4ADC-A9EC-F9BC9FE53F29}" type="presParOf" srcId="{3857DB66-C095-4613-A6D9-46CB66C659F9}" destId="{0F93CB2B-0C10-4D2C-9742-6DC65DB3C5D4}" srcOrd="1" destOrd="0" presId="urn:microsoft.com/office/officeart/2005/8/layout/hList7"/>
    <dgm:cxn modelId="{0DA44A95-D656-4FFF-8AC3-E30DE4DDD593}" type="presParOf" srcId="{3857DB66-C095-4613-A6D9-46CB66C659F9}" destId="{0F5B096C-A464-41FB-B2CA-25D2F07A0CDB}" srcOrd="2" destOrd="0" presId="urn:microsoft.com/office/officeart/2005/8/layout/hList7"/>
    <dgm:cxn modelId="{3130ACC8-3065-467D-9C18-463233F3722F}" type="presParOf" srcId="{0F5B096C-A464-41FB-B2CA-25D2F07A0CDB}" destId="{9219D2C9-EEB6-47C6-80EA-F26D1DFB17CF}" srcOrd="0" destOrd="0" presId="urn:microsoft.com/office/officeart/2005/8/layout/hList7"/>
    <dgm:cxn modelId="{3DE293ED-ED1C-4588-93A6-9B697EDCF1FA}" type="presParOf" srcId="{0F5B096C-A464-41FB-B2CA-25D2F07A0CDB}" destId="{E8D7300F-BC80-4F9C-9FB6-9D91CC4D1ED7}" srcOrd="1" destOrd="0" presId="urn:microsoft.com/office/officeart/2005/8/layout/hList7"/>
    <dgm:cxn modelId="{33D7C5F8-F0D6-46E3-9A92-66125CB8C00A}" type="presParOf" srcId="{0F5B096C-A464-41FB-B2CA-25D2F07A0CDB}" destId="{7B4AD2F4-58FC-4A77-9852-0B246431F540}" srcOrd="2" destOrd="0" presId="urn:microsoft.com/office/officeart/2005/8/layout/hList7"/>
    <dgm:cxn modelId="{73C38D04-F74C-4913-AB70-F785C18B1C30}" type="presParOf" srcId="{0F5B096C-A464-41FB-B2CA-25D2F07A0CDB}" destId="{E93760FE-31A1-44E4-9A54-86161A5BCCD1}" srcOrd="3" destOrd="0" presId="urn:microsoft.com/office/officeart/2005/8/layout/hList7"/>
    <dgm:cxn modelId="{63FE0F81-5D10-4325-A749-E86EFC6B11EF}" type="presParOf" srcId="{3857DB66-C095-4613-A6D9-46CB66C659F9}" destId="{E9962559-9EC4-45ED-BD7A-B462E38E00A3}" srcOrd="3" destOrd="0" presId="urn:microsoft.com/office/officeart/2005/8/layout/hList7"/>
    <dgm:cxn modelId="{50E5512F-8717-4B14-B4FB-894BEB34ACCC}" type="presParOf" srcId="{3857DB66-C095-4613-A6D9-46CB66C659F9}" destId="{F9982B9E-85B5-4046-99BC-315AFF115C95}" srcOrd="4" destOrd="0" presId="urn:microsoft.com/office/officeart/2005/8/layout/hList7"/>
    <dgm:cxn modelId="{6BCD1240-16C7-4942-A765-4B200D871957}" type="presParOf" srcId="{F9982B9E-85B5-4046-99BC-315AFF115C95}" destId="{481C476A-EBCE-4CE9-8E75-22A28FEB8B19}" srcOrd="0" destOrd="0" presId="urn:microsoft.com/office/officeart/2005/8/layout/hList7"/>
    <dgm:cxn modelId="{0584BE7D-AED9-4C55-8A2E-0FACD8CE3C35}" type="presParOf" srcId="{F9982B9E-85B5-4046-99BC-315AFF115C95}" destId="{FD830C50-1C85-4CF1-9DF3-1326FA8EB1EA}" srcOrd="1" destOrd="0" presId="urn:microsoft.com/office/officeart/2005/8/layout/hList7"/>
    <dgm:cxn modelId="{B0C1A847-125B-4810-BCE0-456E929DEA3B}" type="presParOf" srcId="{F9982B9E-85B5-4046-99BC-315AFF115C95}" destId="{6F8EF305-B633-4741-B06A-DB572A1AD78F}" srcOrd="2" destOrd="0" presId="urn:microsoft.com/office/officeart/2005/8/layout/hList7"/>
    <dgm:cxn modelId="{5EBC477E-DF69-4E3E-94CE-E83E34577FCA}" type="presParOf" srcId="{F9982B9E-85B5-4046-99BC-315AFF115C95}" destId="{FE986A93-60F3-4A72-925C-BDD66D6AD0C2}" srcOrd="3" destOrd="0" presId="urn:microsoft.com/office/officeart/2005/8/layout/hList7"/>
    <dgm:cxn modelId="{15C39372-54B6-4201-9F10-E1AC36F65142}" type="presParOf" srcId="{3857DB66-C095-4613-A6D9-46CB66C659F9}" destId="{BBEA43C6-088E-4656-BCC9-7F23336FBE22}" srcOrd="5" destOrd="0" presId="urn:microsoft.com/office/officeart/2005/8/layout/hList7"/>
    <dgm:cxn modelId="{C96BE2A3-F809-486D-8D4D-1B457108A982}" type="presParOf" srcId="{3857DB66-C095-4613-A6D9-46CB66C659F9}" destId="{5E037829-DDCF-4BAC-B197-DC95992A55F0}" srcOrd="6" destOrd="0" presId="urn:microsoft.com/office/officeart/2005/8/layout/hList7"/>
    <dgm:cxn modelId="{59FC8E0A-F36B-48A2-9DD9-EF976AA3FA87}" type="presParOf" srcId="{5E037829-DDCF-4BAC-B197-DC95992A55F0}" destId="{F0CADAD3-C0BF-41EC-A891-7A583B07237D}" srcOrd="0" destOrd="0" presId="urn:microsoft.com/office/officeart/2005/8/layout/hList7"/>
    <dgm:cxn modelId="{D9CE02FF-DC45-410D-B2D4-9600E17E166B}" type="presParOf" srcId="{5E037829-DDCF-4BAC-B197-DC95992A55F0}" destId="{145293CC-ED8D-400F-B282-483820A57F9D}" srcOrd="1" destOrd="0" presId="urn:microsoft.com/office/officeart/2005/8/layout/hList7"/>
    <dgm:cxn modelId="{F179EDCF-F141-4171-9380-A31CBA8B8FDB}" type="presParOf" srcId="{5E037829-DDCF-4BAC-B197-DC95992A55F0}" destId="{4C9D89EE-0CBE-4EDE-B043-5C64A7810AB3}" srcOrd="2" destOrd="0" presId="urn:microsoft.com/office/officeart/2005/8/layout/hList7"/>
    <dgm:cxn modelId="{A4A78E63-77EE-49AF-B01B-AF5BC82558AF}" type="presParOf" srcId="{5E037829-DDCF-4BAC-B197-DC95992A55F0}" destId="{1E17B8E3-8429-494B-8864-8A22613E7102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5D7F2A-28CD-4EE5-B562-E530ED7C83A9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7C218486-F268-4F27-963F-C49D97E3ED8B}">
      <dgm:prSet phldrT="[Text]"/>
      <dgm:spPr/>
      <dgm:t>
        <a:bodyPr/>
        <a:lstStyle/>
        <a:p>
          <a:r>
            <a:rPr lang="en-GB" dirty="0" smtClean="0"/>
            <a:t>Leadership Style</a:t>
          </a:r>
          <a:endParaRPr lang="en-GB" dirty="0"/>
        </a:p>
      </dgm:t>
    </dgm:pt>
    <dgm:pt modelId="{936B091F-7008-4D34-A7D6-8C6C4EFEBF32}" type="parTrans" cxnId="{12170721-4378-47AD-96D0-0F2B9D58A091}">
      <dgm:prSet/>
      <dgm:spPr/>
      <dgm:t>
        <a:bodyPr/>
        <a:lstStyle/>
        <a:p>
          <a:endParaRPr lang="en-GB"/>
        </a:p>
      </dgm:t>
    </dgm:pt>
    <dgm:pt modelId="{9EC2F774-A07C-40C4-8BCB-42833310798F}" type="sibTrans" cxnId="{12170721-4378-47AD-96D0-0F2B9D58A091}">
      <dgm:prSet/>
      <dgm:spPr/>
      <dgm:t>
        <a:bodyPr/>
        <a:lstStyle/>
        <a:p>
          <a:endParaRPr lang="en-GB"/>
        </a:p>
      </dgm:t>
    </dgm:pt>
    <dgm:pt modelId="{60719BC8-53C0-410F-AB8A-9CE51B0D5949}">
      <dgm:prSet phldrT="[Text]"/>
      <dgm:spPr/>
      <dgm:t>
        <a:bodyPr/>
        <a:lstStyle/>
        <a:p>
          <a:r>
            <a:rPr lang="en-GB" dirty="0" smtClean="0"/>
            <a:t>The Climate you create</a:t>
          </a:r>
          <a:endParaRPr lang="en-GB" dirty="0"/>
        </a:p>
      </dgm:t>
    </dgm:pt>
    <dgm:pt modelId="{650180CA-1474-46E4-868F-A9B085C397B3}" type="parTrans" cxnId="{0AA5BD5C-A646-4A7E-B7D0-2ED01CF74E1D}">
      <dgm:prSet/>
      <dgm:spPr/>
      <dgm:t>
        <a:bodyPr/>
        <a:lstStyle/>
        <a:p>
          <a:endParaRPr lang="en-GB"/>
        </a:p>
      </dgm:t>
    </dgm:pt>
    <dgm:pt modelId="{FBD845D5-1C7B-46D0-9355-02D78F8D91E0}" type="sibTrans" cxnId="{0AA5BD5C-A646-4A7E-B7D0-2ED01CF74E1D}">
      <dgm:prSet/>
      <dgm:spPr/>
      <dgm:t>
        <a:bodyPr/>
        <a:lstStyle/>
        <a:p>
          <a:endParaRPr lang="en-GB"/>
        </a:p>
      </dgm:t>
    </dgm:pt>
    <dgm:pt modelId="{D797F1F3-A4DA-43D1-8FD5-B8DC4F383DDE}">
      <dgm:prSet phldrT="[Text]"/>
      <dgm:spPr/>
      <dgm:t>
        <a:bodyPr/>
        <a:lstStyle/>
        <a:p>
          <a:r>
            <a:rPr lang="en-GB" dirty="0" smtClean="0"/>
            <a:t>Aligned and motivated team members</a:t>
          </a:r>
          <a:endParaRPr lang="en-GB" dirty="0"/>
        </a:p>
      </dgm:t>
    </dgm:pt>
    <dgm:pt modelId="{926D6D7F-5A13-4CA9-A7C8-1455224CCEC7}" type="parTrans" cxnId="{B5489FD2-32AD-43CF-BC95-064FB841976F}">
      <dgm:prSet/>
      <dgm:spPr/>
      <dgm:t>
        <a:bodyPr/>
        <a:lstStyle/>
        <a:p>
          <a:endParaRPr lang="en-GB"/>
        </a:p>
      </dgm:t>
    </dgm:pt>
    <dgm:pt modelId="{001C43FE-DE3E-4568-B4B5-97942C325BC8}" type="sibTrans" cxnId="{B5489FD2-32AD-43CF-BC95-064FB841976F}">
      <dgm:prSet/>
      <dgm:spPr/>
      <dgm:t>
        <a:bodyPr/>
        <a:lstStyle/>
        <a:p>
          <a:endParaRPr lang="en-GB"/>
        </a:p>
      </dgm:t>
    </dgm:pt>
    <dgm:pt modelId="{2A14C011-7BCD-43E3-ADD3-C482DE7C0892}">
      <dgm:prSet/>
      <dgm:spPr/>
      <dgm:t>
        <a:bodyPr/>
        <a:lstStyle/>
        <a:p>
          <a:r>
            <a:rPr lang="en-GB" dirty="0" smtClean="0"/>
            <a:t>Team Performance</a:t>
          </a:r>
          <a:endParaRPr lang="en-GB" dirty="0"/>
        </a:p>
      </dgm:t>
    </dgm:pt>
    <dgm:pt modelId="{3F032BCF-9718-4D97-AA94-F64D463CD5D6}" type="parTrans" cxnId="{19EB3BA5-A4ED-44E7-8C65-AE2BD983BCDD}">
      <dgm:prSet/>
      <dgm:spPr/>
      <dgm:t>
        <a:bodyPr/>
        <a:lstStyle/>
        <a:p>
          <a:endParaRPr lang="en-GB"/>
        </a:p>
      </dgm:t>
    </dgm:pt>
    <dgm:pt modelId="{0B356A44-C30F-42E8-B8E9-CA2E8FEEEC25}" type="sibTrans" cxnId="{19EB3BA5-A4ED-44E7-8C65-AE2BD983BCDD}">
      <dgm:prSet/>
      <dgm:spPr/>
      <dgm:t>
        <a:bodyPr/>
        <a:lstStyle/>
        <a:p>
          <a:endParaRPr lang="en-GB"/>
        </a:p>
      </dgm:t>
    </dgm:pt>
    <dgm:pt modelId="{E4B89226-22A9-4AF1-B72F-47EEB260A9BC}" type="pres">
      <dgm:prSet presAssocID="{3C5D7F2A-28CD-4EE5-B562-E530ED7C83A9}" presName="Name0" presStyleCnt="0">
        <dgm:presLayoutVars>
          <dgm:dir/>
          <dgm:animLvl val="lvl"/>
          <dgm:resizeHandles val="exact"/>
        </dgm:presLayoutVars>
      </dgm:prSet>
      <dgm:spPr/>
    </dgm:pt>
    <dgm:pt modelId="{81EEE23B-4C9E-497B-90B2-3FB5BF0A774C}" type="pres">
      <dgm:prSet presAssocID="{7C218486-F268-4F27-963F-C49D97E3ED8B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7E8166-D03B-4EA9-8916-C98A08FC53F1}" type="pres">
      <dgm:prSet presAssocID="{9EC2F774-A07C-40C4-8BCB-42833310798F}" presName="parTxOnlySpace" presStyleCnt="0"/>
      <dgm:spPr/>
    </dgm:pt>
    <dgm:pt modelId="{4F22BA8F-8D91-48DF-A3C8-6D7B8F6540EC}" type="pres">
      <dgm:prSet presAssocID="{60719BC8-53C0-410F-AB8A-9CE51B0D5949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DB27AC9-13C2-4EEB-81EE-E23617F36A27}" type="pres">
      <dgm:prSet presAssocID="{FBD845D5-1C7B-46D0-9355-02D78F8D91E0}" presName="parTxOnlySpace" presStyleCnt="0"/>
      <dgm:spPr/>
    </dgm:pt>
    <dgm:pt modelId="{311FD7C3-47CF-4CE3-A53C-B227BA0D1B9B}" type="pres">
      <dgm:prSet presAssocID="{D797F1F3-A4DA-43D1-8FD5-B8DC4F383DDE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CCB3E0D-BE5D-4223-A22F-F09E4F6D9544}" type="pres">
      <dgm:prSet presAssocID="{001C43FE-DE3E-4568-B4B5-97942C325BC8}" presName="parTxOnlySpace" presStyleCnt="0"/>
      <dgm:spPr/>
    </dgm:pt>
    <dgm:pt modelId="{76B3DC44-DEFE-4139-BFC3-941C4BBF3435}" type="pres">
      <dgm:prSet presAssocID="{2A14C011-7BCD-43E3-ADD3-C482DE7C0892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2170721-4378-47AD-96D0-0F2B9D58A091}" srcId="{3C5D7F2A-28CD-4EE5-B562-E530ED7C83A9}" destId="{7C218486-F268-4F27-963F-C49D97E3ED8B}" srcOrd="0" destOrd="0" parTransId="{936B091F-7008-4D34-A7D6-8C6C4EFEBF32}" sibTransId="{9EC2F774-A07C-40C4-8BCB-42833310798F}"/>
    <dgm:cxn modelId="{3AB96A94-CC3C-4978-A795-5297D5D368A8}" type="presOf" srcId="{60719BC8-53C0-410F-AB8A-9CE51B0D5949}" destId="{4F22BA8F-8D91-48DF-A3C8-6D7B8F6540EC}" srcOrd="0" destOrd="0" presId="urn:microsoft.com/office/officeart/2005/8/layout/chevron1"/>
    <dgm:cxn modelId="{19EB3BA5-A4ED-44E7-8C65-AE2BD983BCDD}" srcId="{3C5D7F2A-28CD-4EE5-B562-E530ED7C83A9}" destId="{2A14C011-7BCD-43E3-ADD3-C482DE7C0892}" srcOrd="3" destOrd="0" parTransId="{3F032BCF-9718-4D97-AA94-F64D463CD5D6}" sibTransId="{0B356A44-C30F-42E8-B8E9-CA2E8FEEEC25}"/>
    <dgm:cxn modelId="{625FD39A-D115-4E37-A641-29FDF51A1705}" type="presOf" srcId="{3C5D7F2A-28CD-4EE5-B562-E530ED7C83A9}" destId="{E4B89226-22A9-4AF1-B72F-47EEB260A9BC}" srcOrd="0" destOrd="0" presId="urn:microsoft.com/office/officeart/2005/8/layout/chevron1"/>
    <dgm:cxn modelId="{B5489FD2-32AD-43CF-BC95-064FB841976F}" srcId="{3C5D7F2A-28CD-4EE5-B562-E530ED7C83A9}" destId="{D797F1F3-A4DA-43D1-8FD5-B8DC4F383DDE}" srcOrd="2" destOrd="0" parTransId="{926D6D7F-5A13-4CA9-A7C8-1455224CCEC7}" sibTransId="{001C43FE-DE3E-4568-B4B5-97942C325BC8}"/>
    <dgm:cxn modelId="{0AA5BD5C-A646-4A7E-B7D0-2ED01CF74E1D}" srcId="{3C5D7F2A-28CD-4EE5-B562-E530ED7C83A9}" destId="{60719BC8-53C0-410F-AB8A-9CE51B0D5949}" srcOrd="1" destOrd="0" parTransId="{650180CA-1474-46E4-868F-A9B085C397B3}" sibTransId="{FBD845D5-1C7B-46D0-9355-02D78F8D91E0}"/>
    <dgm:cxn modelId="{D6E06F97-BA01-4775-8FE0-4D6136A86B1D}" type="presOf" srcId="{D797F1F3-A4DA-43D1-8FD5-B8DC4F383DDE}" destId="{311FD7C3-47CF-4CE3-A53C-B227BA0D1B9B}" srcOrd="0" destOrd="0" presId="urn:microsoft.com/office/officeart/2005/8/layout/chevron1"/>
    <dgm:cxn modelId="{C6BC5DF1-5A3B-49E4-A9CE-68FDC265EE2B}" type="presOf" srcId="{7C218486-F268-4F27-963F-C49D97E3ED8B}" destId="{81EEE23B-4C9E-497B-90B2-3FB5BF0A774C}" srcOrd="0" destOrd="0" presId="urn:microsoft.com/office/officeart/2005/8/layout/chevron1"/>
    <dgm:cxn modelId="{3C2875EE-34F2-4E5C-AA32-20F75EA64AE6}" type="presOf" srcId="{2A14C011-7BCD-43E3-ADD3-C482DE7C0892}" destId="{76B3DC44-DEFE-4139-BFC3-941C4BBF3435}" srcOrd="0" destOrd="0" presId="urn:microsoft.com/office/officeart/2005/8/layout/chevron1"/>
    <dgm:cxn modelId="{6BE5A03B-86D7-4776-BE6F-9A3ABBD88611}" type="presParOf" srcId="{E4B89226-22A9-4AF1-B72F-47EEB260A9BC}" destId="{81EEE23B-4C9E-497B-90B2-3FB5BF0A774C}" srcOrd="0" destOrd="0" presId="urn:microsoft.com/office/officeart/2005/8/layout/chevron1"/>
    <dgm:cxn modelId="{6487EA1F-5356-4AD2-977B-79C2F6451457}" type="presParOf" srcId="{E4B89226-22A9-4AF1-B72F-47EEB260A9BC}" destId="{FB7E8166-D03B-4EA9-8916-C98A08FC53F1}" srcOrd="1" destOrd="0" presId="urn:microsoft.com/office/officeart/2005/8/layout/chevron1"/>
    <dgm:cxn modelId="{9DAD9673-A2D0-4312-93E5-DFB8118C5B65}" type="presParOf" srcId="{E4B89226-22A9-4AF1-B72F-47EEB260A9BC}" destId="{4F22BA8F-8D91-48DF-A3C8-6D7B8F6540EC}" srcOrd="2" destOrd="0" presId="urn:microsoft.com/office/officeart/2005/8/layout/chevron1"/>
    <dgm:cxn modelId="{9C85196D-6E57-4040-A33C-0EF99B35235F}" type="presParOf" srcId="{E4B89226-22A9-4AF1-B72F-47EEB260A9BC}" destId="{6DB27AC9-13C2-4EEB-81EE-E23617F36A27}" srcOrd="3" destOrd="0" presId="urn:microsoft.com/office/officeart/2005/8/layout/chevron1"/>
    <dgm:cxn modelId="{47A78CCF-72CF-4EAE-9C30-FBF7B706BBD8}" type="presParOf" srcId="{E4B89226-22A9-4AF1-B72F-47EEB260A9BC}" destId="{311FD7C3-47CF-4CE3-A53C-B227BA0D1B9B}" srcOrd="4" destOrd="0" presId="urn:microsoft.com/office/officeart/2005/8/layout/chevron1"/>
    <dgm:cxn modelId="{D12C3939-07C6-4D93-854E-1F74C62242E7}" type="presParOf" srcId="{E4B89226-22A9-4AF1-B72F-47EEB260A9BC}" destId="{BCCB3E0D-BE5D-4223-A22F-F09E4F6D9544}" srcOrd="5" destOrd="0" presId="urn:microsoft.com/office/officeart/2005/8/layout/chevron1"/>
    <dgm:cxn modelId="{6DA295DF-4438-4FA6-B1C1-56DF90C42DED}" type="presParOf" srcId="{E4B89226-22A9-4AF1-B72F-47EEB260A9BC}" destId="{76B3DC44-DEFE-4139-BFC3-941C4BBF3435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E08113-A55E-40FF-A30E-A2830E5FA2F5}">
      <dsp:nvSpPr>
        <dsp:cNvPr id="0" name=""/>
        <dsp:cNvSpPr/>
      </dsp:nvSpPr>
      <dsp:spPr>
        <a:xfrm>
          <a:off x="1918" y="0"/>
          <a:ext cx="2011188" cy="452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Workplace Learning Plan</a:t>
          </a:r>
          <a:endParaRPr lang="en-GB" sz="2300" kern="1200" dirty="0"/>
        </a:p>
      </dsp:txBody>
      <dsp:txXfrm>
        <a:off x="1918" y="1810385"/>
        <a:ext cx="2011188" cy="1810385"/>
      </dsp:txXfrm>
    </dsp:sp>
    <dsp:sp modelId="{D8F9CA9D-3000-4642-AACF-A633D95603B4}">
      <dsp:nvSpPr>
        <dsp:cNvPr id="0" name=""/>
        <dsp:cNvSpPr/>
      </dsp:nvSpPr>
      <dsp:spPr>
        <a:xfrm>
          <a:off x="253940" y="271557"/>
          <a:ext cx="1507145" cy="1507145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19D2C9-EEB6-47C6-80EA-F26D1DFB17CF}">
      <dsp:nvSpPr>
        <dsp:cNvPr id="0" name=""/>
        <dsp:cNvSpPr/>
      </dsp:nvSpPr>
      <dsp:spPr>
        <a:xfrm>
          <a:off x="2073443" y="0"/>
          <a:ext cx="2011188" cy="452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Fundamentals of Social Housing</a:t>
          </a:r>
          <a:endParaRPr lang="en-GB" sz="2300" kern="1200" dirty="0"/>
        </a:p>
      </dsp:txBody>
      <dsp:txXfrm>
        <a:off x="2073443" y="1810385"/>
        <a:ext cx="2011188" cy="1810385"/>
      </dsp:txXfrm>
    </dsp:sp>
    <dsp:sp modelId="{E93760FE-31A1-44E4-9A54-86161A5BCCD1}">
      <dsp:nvSpPr>
        <dsp:cNvPr id="0" name=""/>
        <dsp:cNvSpPr/>
      </dsp:nvSpPr>
      <dsp:spPr>
        <a:xfrm>
          <a:off x="2325464" y="271557"/>
          <a:ext cx="1507145" cy="1507145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1C476A-EBCE-4CE9-8E75-22A28FEB8B19}">
      <dsp:nvSpPr>
        <dsp:cNvPr id="0" name=""/>
        <dsp:cNvSpPr/>
      </dsp:nvSpPr>
      <dsp:spPr>
        <a:xfrm>
          <a:off x="4186800" y="0"/>
          <a:ext cx="2011188" cy="452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Developing sustainable tenancies</a:t>
          </a:r>
          <a:endParaRPr lang="en-GB" sz="2300" kern="1200" dirty="0"/>
        </a:p>
      </dsp:txBody>
      <dsp:txXfrm>
        <a:off x="4186800" y="1810385"/>
        <a:ext cx="2011188" cy="1810385"/>
      </dsp:txXfrm>
    </dsp:sp>
    <dsp:sp modelId="{FE986A93-60F3-4A72-925C-BDD66D6AD0C2}">
      <dsp:nvSpPr>
        <dsp:cNvPr id="0" name=""/>
        <dsp:cNvSpPr/>
      </dsp:nvSpPr>
      <dsp:spPr>
        <a:xfrm>
          <a:off x="4396989" y="271557"/>
          <a:ext cx="1507145" cy="1507145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CADAD3-C0BF-41EC-A891-7A583B07237D}">
      <dsp:nvSpPr>
        <dsp:cNvPr id="0" name=""/>
        <dsp:cNvSpPr/>
      </dsp:nvSpPr>
      <dsp:spPr>
        <a:xfrm>
          <a:off x="6216492" y="0"/>
          <a:ext cx="2011188" cy="45259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dirty="0" smtClean="0"/>
            <a:t>Leading and managing People in the 3</a:t>
          </a:r>
          <a:r>
            <a:rPr lang="en-GB" sz="2300" kern="1200" baseline="30000" dirty="0" smtClean="0"/>
            <a:t>rd</a:t>
          </a:r>
          <a:r>
            <a:rPr lang="en-GB" sz="2300" kern="1200" dirty="0" smtClean="0"/>
            <a:t> Sector</a:t>
          </a:r>
          <a:endParaRPr lang="en-GB" sz="2300" kern="1200" dirty="0"/>
        </a:p>
      </dsp:txBody>
      <dsp:txXfrm>
        <a:off x="6216492" y="1810385"/>
        <a:ext cx="2011188" cy="1810385"/>
      </dsp:txXfrm>
    </dsp:sp>
    <dsp:sp modelId="{1E17B8E3-8429-494B-8864-8A22613E7102}">
      <dsp:nvSpPr>
        <dsp:cNvPr id="0" name=""/>
        <dsp:cNvSpPr/>
      </dsp:nvSpPr>
      <dsp:spPr>
        <a:xfrm>
          <a:off x="6468513" y="271557"/>
          <a:ext cx="1507145" cy="1507145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C68D93-750B-4C2B-8A6A-7766B8B25898}">
      <dsp:nvSpPr>
        <dsp:cNvPr id="0" name=""/>
        <dsp:cNvSpPr/>
      </dsp:nvSpPr>
      <dsp:spPr>
        <a:xfrm>
          <a:off x="329183" y="3620770"/>
          <a:ext cx="7571232" cy="678894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EEE23B-4C9E-497B-90B2-3FB5BF0A774C}">
      <dsp:nvSpPr>
        <dsp:cNvPr id="0" name=""/>
        <dsp:cNvSpPr/>
      </dsp:nvSpPr>
      <dsp:spPr>
        <a:xfrm>
          <a:off x="3817" y="1818550"/>
          <a:ext cx="2222152" cy="88886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08" tIns="20003" rIns="20003" bIns="20003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Leadership Style</a:t>
          </a:r>
          <a:endParaRPr lang="en-GB" sz="1500" kern="1200" dirty="0"/>
        </a:p>
      </dsp:txBody>
      <dsp:txXfrm>
        <a:off x="448248" y="1818550"/>
        <a:ext cx="1333291" cy="888861"/>
      </dsp:txXfrm>
    </dsp:sp>
    <dsp:sp modelId="{4F22BA8F-8D91-48DF-A3C8-6D7B8F6540EC}">
      <dsp:nvSpPr>
        <dsp:cNvPr id="0" name=""/>
        <dsp:cNvSpPr/>
      </dsp:nvSpPr>
      <dsp:spPr>
        <a:xfrm>
          <a:off x="2003754" y="1818550"/>
          <a:ext cx="2222152" cy="88886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08" tIns="20003" rIns="20003" bIns="20003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The Climate you create</a:t>
          </a:r>
          <a:endParaRPr lang="en-GB" sz="1500" kern="1200" dirty="0"/>
        </a:p>
      </dsp:txBody>
      <dsp:txXfrm>
        <a:off x="2448185" y="1818550"/>
        <a:ext cx="1333291" cy="888861"/>
      </dsp:txXfrm>
    </dsp:sp>
    <dsp:sp modelId="{311FD7C3-47CF-4CE3-A53C-B227BA0D1B9B}">
      <dsp:nvSpPr>
        <dsp:cNvPr id="0" name=""/>
        <dsp:cNvSpPr/>
      </dsp:nvSpPr>
      <dsp:spPr>
        <a:xfrm>
          <a:off x="4003692" y="1818550"/>
          <a:ext cx="2222152" cy="88886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08" tIns="20003" rIns="20003" bIns="20003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Aligned and motivated team members</a:t>
          </a:r>
          <a:endParaRPr lang="en-GB" sz="1500" kern="1200" dirty="0"/>
        </a:p>
      </dsp:txBody>
      <dsp:txXfrm>
        <a:off x="4448123" y="1818550"/>
        <a:ext cx="1333291" cy="888861"/>
      </dsp:txXfrm>
    </dsp:sp>
    <dsp:sp modelId="{76B3DC44-DEFE-4139-BFC3-941C4BBF3435}">
      <dsp:nvSpPr>
        <dsp:cNvPr id="0" name=""/>
        <dsp:cNvSpPr/>
      </dsp:nvSpPr>
      <dsp:spPr>
        <a:xfrm>
          <a:off x="6003629" y="1818550"/>
          <a:ext cx="2222152" cy="88886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008" tIns="20003" rIns="20003" bIns="20003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Team Performance</a:t>
          </a:r>
          <a:endParaRPr lang="en-GB" sz="1500" kern="1200" dirty="0"/>
        </a:p>
      </dsp:txBody>
      <dsp:txXfrm>
        <a:off x="6448060" y="1818550"/>
        <a:ext cx="1333291" cy="8888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53DD7-13FC-4FA1-B791-83D05BB5F1FA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7A0B7F-CC3A-4B75-A7D8-295A663414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46059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ADCB09-5E36-4CD3-BACB-2E84AFD9D2D5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0C045C-8D01-4ED0-8A97-7E9DDB72A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5096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C1048642-A82A-4796-931B-D932A4D09264}" type="slidenum">
              <a:rPr lang="en-GB" altLang="en-US" smtClean="0">
                <a:latin typeface="Calibri" pitchFamily="34" charset="0"/>
              </a:rPr>
              <a:pPr/>
              <a:t>1</a:t>
            </a:fld>
            <a:endParaRPr lang="en-GB" altLang="en-US" dirty="0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i="0" dirty="0" smtClean="0"/>
              <a:t>Coastal is an innovative, forwards thinking, agile, financially strong and award winning housing association based primarily in </a:t>
            </a:r>
          </a:p>
          <a:p>
            <a:pPr marL="0" marR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400" i="0" dirty="0" smtClean="0"/>
          </a:p>
          <a:p>
            <a:pPr marL="0" marR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i="0" dirty="0" smtClean="0"/>
              <a:t>Swansea, Neath Port Talbot and Bridgend. </a:t>
            </a:r>
          </a:p>
          <a:p>
            <a:pPr marL="0" marR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400" i="0" dirty="0" smtClean="0"/>
          </a:p>
          <a:p>
            <a:pPr marL="0" marR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i="0" dirty="0" smtClean="0"/>
              <a:t>We are a key regeneration partner for the local authorities where we work and have a good reputation with our major stakeholders, residents and communities. We think of ourselves as a proactive social enterprise, active in our local communities, supporting asset based community development.   We like to describe ourselves as being different.</a:t>
            </a:r>
            <a:endParaRPr lang="en-GB" sz="1600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200829-94D8-4BFE-98AA-392A4586CBD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9487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External environment has changed significantly, more volatile, long term austerity, welfare reform driving different challenges for our tenants and consequently for us and how we can best meet their needs.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New Chief executive</a:t>
            </a:r>
          </a:p>
          <a:p>
            <a:r>
              <a:rPr lang="en-GB" baseline="0" dirty="0" smtClean="0"/>
              <a:t>New senior leadership team </a:t>
            </a:r>
          </a:p>
          <a:p>
            <a:r>
              <a:rPr lang="en-GB" baseline="0" dirty="0" smtClean="0"/>
              <a:t>Growing workforce / 50 new people last year</a:t>
            </a:r>
          </a:p>
          <a:p>
            <a:endParaRPr lang="en-GB" baseline="0" dirty="0" smtClean="0"/>
          </a:p>
          <a:p>
            <a:r>
              <a:rPr lang="en-GB" baseline="0" dirty="0" smtClean="0"/>
              <a:t>Focus now on sustainability / growing capability . Working with - not doing to or for</a:t>
            </a:r>
          </a:p>
          <a:p>
            <a:r>
              <a:rPr lang="en-GB" baseline="0" dirty="0" smtClean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200829-94D8-4BFE-98AA-392A4586CBD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0259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62280-851A-4154-AC88-90739EB4191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11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fixed </a:t>
            </a:r>
            <a:r>
              <a:rPr lang="en-GB" dirty="0" err="1" smtClean="0"/>
              <a:t>mindset</a:t>
            </a:r>
            <a:r>
              <a:rPr lang="en-GB" dirty="0" smtClean="0"/>
              <a:t> comes from the belief that your qualities are carved in stone – who you are is who you are, period. Characteristics such as intelligence, personality, and creativity are fixed traits, rather than something that can be developed.</a:t>
            </a:r>
          </a:p>
          <a:p>
            <a:endParaRPr lang="en-GB" dirty="0" smtClean="0"/>
          </a:p>
          <a:p>
            <a:r>
              <a:rPr lang="en-GB" dirty="0" smtClean="0"/>
              <a:t>A growth </a:t>
            </a:r>
            <a:r>
              <a:rPr lang="en-GB" dirty="0" err="1" smtClean="0"/>
              <a:t>mindset</a:t>
            </a:r>
            <a:r>
              <a:rPr lang="en-GB" dirty="0" smtClean="0"/>
              <a:t> comes from the belief that your basic qualities are things you can cultivate through effort. Yes, people differ greatly – in aptitude, talents, interests, or temperaments – but everyone can change and grow through application and experience.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507244-B252-488D-A1E3-BCCD6F9ED6D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4905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C045C-8D01-4ED0-8A97-7E9DDB72A6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9071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C045C-8D01-4ED0-8A97-7E9DDB72A6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6586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C045C-8D01-4ED0-8A97-7E9DDB72A6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12970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C045C-8D01-4ED0-8A97-7E9DDB72A6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58133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0C045C-8D01-4ED0-8A97-7E9DDB72A6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302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547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214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0203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976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337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816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843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622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521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38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732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A9FE9-2198-473C-A184-4B3FC98E918D}" type="datetimeFigureOut">
              <a:rPr lang="en-GB" smtClean="0"/>
              <a:t>08/11/2017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994345-73A4-41B2-B557-E84B9FB3473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20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2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png"/><Relationship Id="rId5" Type="http://schemas.openxmlformats.org/officeDocument/2006/relationships/image" Target="../media/image9.png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mailto:n.samuel@uwtsd.ac.uk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GB" dirty="0" err="1" smtClean="0"/>
              <a:t>Coastal’s</a:t>
            </a:r>
            <a:r>
              <a:rPr lang="en-GB" dirty="0" smtClean="0"/>
              <a:t> Approach to Learning </a:t>
            </a:r>
            <a:r>
              <a:rPr lang="en-GB" dirty="0"/>
              <a:t>and Development </a:t>
            </a:r>
            <a:endParaRPr lang="en-GB" dirty="0" smtClean="0">
              <a:latin typeface="+mn-lt"/>
            </a:endParaRPr>
          </a:p>
        </p:txBody>
      </p:sp>
      <p:sp>
        <p:nvSpPr>
          <p:cNvPr id="2051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pPr eaLnBrk="1" hangingPunct="1"/>
            <a:endParaRPr lang="en-GB" altLang="en-US" dirty="0" smtClean="0"/>
          </a:p>
        </p:txBody>
      </p:sp>
      <p:pic>
        <p:nvPicPr>
          <p:cNvPr id="2052" name="Picture 4" descr="S:\Shared Area\Rachel Paul\Website\Header\Header for presentat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3285" cy="184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4" descr="S:\Shared Area\Rachel Paul\Website\Footer\hills footer cop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45139"/>
            <a:ext cx="9133285" cy="184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661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 of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introduce you to our approach to designing and delivering L&amp;D programmes</a:t>
            </a:r>
          </a:p>
          <a:p>
            <a:r>
              <a:rPr lang="en-GB" dirty="0" smtClean="0"/>
              <a:t>To Introduce you to some of the tools and core concepts we use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637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Previous Employment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61" y="5224409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63077"/>
            <a:ext cx="2857500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26775"/>
            <a:ext cx="3533775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921" y="1704298"/>
            <a:ext cx="268605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941168"/>
            <a:ext cx="325755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904" y="2978299"/>
            <a:ext cx="1431602" cy="1431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09" y="4077072"/>
            <a:ext cx="3714750" cy="122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 descr="S:\Shared Area\Rachel Paul\Website\Header\Header for presentation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3285" cy="184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577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842" y="1805289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 award winning organisation</a:t>
            </a:r>
          </a:p>
          <a:p>
            <a:r>
              <a:rPr lang="en-GB" dirty="0" smtClean="0"/>
              <a:t>Registered Social Landlord</a:t>
            </a:r>
          </a:p>
          <a:p>
            <a:r>
              <a:rPr lang="en-GB" dirty="0" smtClean="0"/>
              <a:t>Private developer of quality homes</a:t>
            </a:r>
          </a:p>
          <a:p>
            <a:r>
              <a:rPr lang="en-GB" dirty="0" smtClean="0"/>
              <a:t>Building homes / creating communities</a:t>
            </a:r>
          </a:p>
          <a:p>
            <a:r>
              <a:rPr lang="en-GB" dirty="0" smtClean="0"/>
              <a:t>5,570 Homes in our portfolio</a:t>
            </a:r>
          </a:p>
          <a:p>
            <a:r>
              <a:rPr lang="en-GB" dirty="0" smtClean="0"/>
              <a:t>250 + Employees</a:t>
            </a:r>
          </a:p>
          <a:p>
            <a:r>
              <a:rPr lang="en-GB" dirty="0" smtClean="0"/>
              <a:t>£681 spent per person on learning and development</a:t>
            </a:r>
            <a:endParaRPr lang="en-GB" dirty="0"/>
          </a:p>
        </p:txBody>
      </p:sp>
      <p:pic>
        <p:nvPicPr>
          <p:cNvPr id="4" name="Picture 4" descr="S:\Shared Area\Rachel Paul\Website\Header\Header for presentat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3285" cy="191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651429"/>
            <a:ext cx="2317118" cy="119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3403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3352800"/>
            <a:ext cx="152400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3505200"/>
            <a:ext cx="152400" cy="15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6" y="332656"/>
            <a:ext cx="8609616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72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academiwales.org.uk/uploads/images/23/Positive%20Capability%20-%20Negative%20Capabilit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29" y="454026"/>
            <a:ext cx="8229600" cy="503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2320529" y="5486401"/>
            <a:ext cx="45720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GB" altLang="en-US">
                <a:solidFill>
                  <a:srgbClr val="000000"/>
                </a:solidFill>
              </a:rPr>
              <a:t>‘what got me here, won’t always get me there’ </a:t>
            </a:r>
          </a:p>
          <a:p>
            <a:pPr algn="ctr"/>
            <a:r>
              <a:rPr lang="en-GB" altLang="en-US">
                <a:solidFill>
                  <a:srgbClr val="000000"/>
                </a:solidFill>
              </a:rPr>
              <a:t>Need to adopt a growth mindset.</a:t>
            </a:r>
            <a:r>
              <a:rPr lang="en-GB" altLang="en-US"/>
              <a:t/>
            </a:r>
            <a:br>
              <a:rPr lang="en-GB" altLang="en-US"/>
            </a:b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2706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Image result for fixed vs growth minds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012"/>
            <a:ext cx="8964488" cy="665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475656" y="6372036"/>
            <a:ext cx="1345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Carol </a:t>
            </a:r>
            <a:r>
              <a:rPr lang="en-GB" dirty="0" err="1" smtClean="0"/>
              <a:t>Dweck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413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thinking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Attention, </a:t>
            </a:r>
            <a:endParaRPr lang="en-GB" dirty="0" smtClean="0"/>
          </a:p>
          <a:p>
            <a:r>
              <a:rPr lang="en-GB" dirty="0" smtClean="0"/>
              <a:t>Equality</a:t>
            </a:r>
            <a:r>
              <a:rPr lang="en-GB" dirty="0"/>
              <a:t>, </a:t>
            </a:r>
            <a:endParaRPr lang="en-GB" dirty="0" smtClean="0"/>
          </a:p>
          <a:p>
            <a:r>
              <a:rPr lang="en-GB" dirty="0" smtClean="0"/>
              <a:t>Ease</a:t>
            </a:r>
            <a:r>
              <a:rPr lang="en-GB" dirty="0"/>
              <a:t>, </a:t>
            </a:r>
            <a:endParaRPr lang="en-GB" dirty="0" smtClean="0"/>
          </a:p>
          <a:p>
            <a:r>
              <a:rPr lang="en-GB" dirty="0" smtClean="0"/>
              <a:t>Appreciation</a:t>
            </a:r>
            <a:r>
              <a:rPr lang="en-GB" dirty="0"/>
              <a:t>, Encouragement,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Feelings, </a:t>
            </a:r>
            <a:endParaRPr lang="en-GB" dirty="0" smtClean="0"/>
          </a:p>
          <a:p>
            <a:r>
              <a:rPr lang="en-GB" dirty="0" smtClean="0"/>
              <a:t>Information</a:t>
            </a:r>
            <a:r>
              <a:rPr lang="en-GB" dirty="0"/>
              <a:t>, </a:t>
            </a:r>
            <a:endParaRPr lang="en-GB" dirty="0" smtClean="0"/>
          </a:p>
          <a:p>
            <a:r>
              <a:rPr lang="en-GB" dirty="0" smtClean="0"/>
              <a:t>Diversity</a:t>
            </a:r>
            <a:r>
              <a:rPr lang="en-GB" dirty="0"/>
              <a:t>, </a:t>
            </a:r>
            <a:endParaRPr lang="en-GB" dirty="0" smtClean="0"/>
          </a:p>
          <a:p>
            <a:r>
              <a:rPr lang="en-GB" dirty="0" smtClean="0"/>
              <a:t>Incisive Questions,</a:t>
            </a:r>
          </a:p>
          <a:p>
            <a:r>
              <a:rPr lang="en-GB" dirty="0" smtClean="0"/>
              <a:t>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237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 programmes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Certificate in Higher Education (Level 4) </a:t>
            </a:r>
            <a:br>
              <a:rPr lang="en-GB" dirty="0"/>
            </a:br>
            <a:r>
              <a:rPr lang="en-GB" dirty="0"/>
              <a:t>Post Graduate Diploma (Level 7</a:t>
            </a:r>
            <a:r>
              <a:rPr lang="en-GB" dirty="0" smtClean="0"/>
              <a:t>)</a:t>
            </a:r>
          </a:p>
          <a:p>
            <a:r>
              <a:rPr lang="en-GB" dirty="0"/>
              <a:t>in Professional Practice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 smtClean="0"/>
              <a:t>Advanced Leadership and Management Programme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09120"/>
            <a:ext cx="2536825" cy="83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33576"/>
            <a:ext cx="2409876" cy="1186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794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643" y="2176258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To service the needs of our customers more effectively</a:t>
            </a:r>
          </a:p>
          <a:p>
            <a:r>
              <a:rPr lang="en-GB" dirty="0" smtClean="0"/>
              <a:t>To develop a standard of knowledge and skills which is consistent across our organisation</a:t>
            </a:r>
          </a:p>
          <a:p>
            <a:r>
              <a:rPr lang="en-GB" dirty="0" smtClean="0"/>
              <a:t>To support employees in moving from ‘Great to Brilliant’</a:t>
            </a:r>
          </a:p>
          <a:p>
            <a:r>
              <a:rPr lang="en-GB" dirty="0" smtClean="0"/>
              <a:t>To enable understanding of the wider context</a:t>
            </a:r>
          </a:p>
          <a:p>
            <a:r>
              <a:rPr lang="en-GB" dirty="0" smtClean="0"/>
              <a:t>To ensure Coastal remains  a sustainable organisation and delivers on purpose</a:t>
            </a:r>
          </a:p>
          <a:p>
            <a:r>
              <a:rPr lang="en-GB" dirty="0" smtClean="0"/>
              <a:t>To support individual career development and potential progression to higher level roles</a:t>
            </a:r>
          </a:p>
          <a:p>
            <a:pPr marL="0" indent="0">
              <a:buNone/>
            </a:pPr>
            <a:endParaRPr lang="en-GB" dirty="0" smtClean="0"/>
          </a:p>
          <a:p>
            <a:pPr algn="just"/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2887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884" y="250031"/>
            <a:ext cx="2286000" cy="1414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3814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Programme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366229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843808" y="5301208"/>
            <a:ext cx="42802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3 -4 taught days per module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3203848" y="6340678"/>
            <a:ext cx="29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50% Funded through GWLAD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3314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2887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752" y="-185738"/>
            <a:ext cx="8229600" cy="1143000"/>
          </a:xfrm>
        </p:spPr>
        <p:txBody>
          <a:bodyPr/>
          <a:lstStyle/>
          <a:p>
            <a:r>
              <a:rPr lang="en-GB" dirty="0" smtClean="0"/>
              <a:t>Approach to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608" y="189049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Blended approach:-</a:t>
            </a:r>
          </a:p>
          <a:p>
            <a:r>
              <a:rPr lang="en-GB" dirty="0" smtClean="0"/>
              <a:t>Classroom learning to cover theory – delivery at UWTSD’s Campus in Swansea.</a:t>
            </a:r>
          </a:p>
          <a:p>
            <a:r>
              <a:rPr lang="en-GB" dirty="0" smtClean="0"/>
              <a:t>Case studies / group work</a:t>
            </a:r>
          </a:p>
          <a:p>
            <a:r>
              <a:rPr lang="en-GB" dirty="0" smtClean="0"/>
              <a:t>Guest speakers </a:t>
            </a:r>
          </a:p>
          <a:p>
            <a:r>
              <a:rPr lang="en-GB" dirty="0" smtClean="0"/>
              <a:t>Reflective blogs </a:t>
            </a:r>
          </a:p>
          <a:p>
            <a:r>
              <a:rPr lang="en-GB" dirty="0" smtClean="0"/>
              <a:t>Action learning – apply and reflect</a:t>
            </a:r>
          </a:p>
          <a:p>
            <a:r>
              <a:rPr lang="en-GB" dirty="0" smtClean="0"/>
              <a:t>Self directed learning to follow up on areas of interest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194974"/>
            <a:ext cx="1853952" cy="1467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9360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767"/>
            <a:ext cx="9132887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940" y="-470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Internal considerations / Key learnings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643" y="1905758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Establish interest and need internally</a:t>
            </a:r>
          </a:p>
          <a:p>
            <a:r>
              <a:rPr lang="en-GB" dirty="0" smtClean="0"/>
              <a:t>Consider cost and benefits</a:t>
            </a:r>
          </a:p>
          <a:p>
            <a:r>
              <a:rPr lang="en-GB" dirty="0" smtClean="0"/>
              <a:t>Consider how you will select for limited places</a:t>
            </a:r>
          </a:p>
          <a:p>
            <a:r>
              <a:rPr lang="en-GB" dirty="0" smtClean="0"/>
              <a:t>Keep people ‘warm’ during the development phase</a:t>
            </a:r>
          </a:p>
          <a:p>
            <a:r>
              <a:rPr lang="en-GB" dirty="0" smtClean="0"/>
              <a:t>Test structure and draft content with key stakeholders</a:t>
            </a:r>
          </a:p>
          <a:p>
            <a:r>
              <a:rPr lang="en-GB" dirty="0"/>
              <a:t>Ensure people know what is required </a:t>
            </a:r>
            <a:r>
              <a:rPr lang="en-GB" dirty="0" smtClean="0"/>
              <a:t>of </a:t>
            </a:r>
            <a:r>
              <a:rPr lang="en-GB" dirty="0"/>
              <a:t>them</a:t>
            </a:r>
          </a:p>
          <a:p>
            <a:r>
              <a:rPr lang="en-GB" dirty="0" smtClean="0"/>
              <a:t>Consider key texts to recommend</a:t>
            </a:r>
          </a:p>
          <a:p>
            <a:r>
              <a:rPr lang="en-GB" dirty="0" smtClean="0"/>
              <a:t>Think about internal support for those who might lack confidence</a:t>
            </a:r>
          </a:p>
          <a:p>
            <a:r>
              <a:rPr lang="en-GB" dirty="0" smtClean="0"/>
              <a:t>Establish a main point of contact internally</a:t>
            </a:r>
          </a:p>
          <a:p>
            <a:r>
              <a:rPr lang="en-GB" dirty="0" smtClean="0"/>
              <a:t>Engage Director / Board Level support</a:t>
            </a:r>
          </a:p>
          <a:p>
            <a:r>
              <a:rPr lang="en-GB" dirty="0" smtClean="0"/>
              <a:t>Solicit feedback on how things are going and what could be done differently</a:t>
            </a:r>
          </a:p>
          <a:p>
            <a:r>
              <a:rPr lang="en-GB" dirty="0" smtClean="0"/>
              <a:t>Update sponsors on progress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670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4536503" cy="6068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860032" y="273050"/>
            <a:ext cx="3826768" cy="5853113"/>
          </a:xfrm>
        </p:spPr>
        <p:txBody>
          <a:bodyPr>
            <a:normAutofit fontScale="70000" lnSpcReduction="20000"/>
          </a:bodyPr>
          <a:lstStyle/>
          <a:p>
            <a:r>
              <a:rPr lang="en-GB" b="1" i="1" dirty="0" smtClean="0"/>
              <a:t>Advanced</a:t>
            </a:r>
            <a:r>
              <a:rPr lang="en-GB" dirty="0" smtClean="0"/>
              <a:t> Leadership and Management programme (Builds on previous development work)</a:t>
            </a:r>
          </a:p>
          <a:p>
            <a:r>
              <a:rPr lang="en-GB" dirty="0" smtClean="0"/>
              <a:t>Designed specifically for Coastal Housing based on the needs of the business – extensive fact finding exercise</a:t>
            </a:r>
          </a:p>
          <a:p>
            <a:r>
              <a:rPr lang="en-GB" dirty="0" smtClean="0"/>
              <a:t>Modular approach – can dip in and out</a:t>
            </a:r>
          </a:p>
          <a:p>
            <a:r>
              <a:rPr lang="en-GB" dirty="0" smtClean="0"/>
              <a:t>Total of 11 days over 12 months</a:t>
            </a:r>
          </a:p>
          <a:p>
            <a:r>
              <a:rPr lang="en-GB" dirty="0" smtClean="0"/>
              <a:t>Start date October 2016</a:t>
            </a:r>
          </a:p>
          <a:p>
            <a:r>
              <a:rPr lang="en-GB" dirty="0" smtClean="0"/>
              <a:t>Over 36 Leaders/Managers currently enrolled</a:t>
            </a:r>
          </a:p>
          <a:p>
            <a:r>
              <a:rPr lang="en-GB" dirty="0"/>
              <a:t>£852 pp v </a:t>
            </a:r>
            <a:r>
              <a:rPr lang="en-GB" dirty="0" smtClean="0"/>
              <a:t>£2,500pp (external costs)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382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Organisational Climate </a:t>
            </a:r>
            <a:br>
              <a:rPr lang="en-GB" dirty="0" smtClean="0"/>
            </a:br>
            <a:r>
              <a:rPr lang="en-GB" dirty="0" smtClean="0"/>
              <a:t>(Hay Group 2015)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307173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2" name="Straight Connector 11"/>
          <p:cNvCxnSpPr/>
          <p:nvPr/>
        </p:nvCxnSpPr>
        <p:spPr>
          <a:xfrm flipV="1">
            <a:off x="3779912" y="4653136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972330" y="5525878"/>
            <a:ext cx="32389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Styles used have a direct impact </a:t>
            </a:r>
          </a:p>
          <a:p>
            <a:r>
              <a:rPr lang="en-GB" dirty="0" smtClean="0"/>
              <a:t>on the climate you create</a:t>
            </a:r>
            <a:endParaRPr lang="en-GB" dirty="0"/>
          </a:p>
        </p:txBody>
      </p:sp>
      <p:grpSp>
        <p:nvGrpSpPr>
          <p:cNvPr id="18" name="Group 17"/>
          <p:cNvGrpSpPr/>
          <p:nvPr/>
        </p:nvGrpSpPr>
        <p:grpSpPr>
          <a:xfrm>
            <a:off x="1403648" y="4509120"/>
            <a:ext cx="2376264" cy="720080"/>
            <a:chOff x="1403648" y="4509120"/>
            <a:chExt cx="2376264" cy="720080"/>
          </a:xfrm>
        </p:grpSpPr>
        <p:cxnSp>
          <p:nvCxnSpPr>
            <p:cNvPr id="6" name="Straight Connector 5"/>
            <p:cNvCxnSpPr/>
            <p:nvPr/>
          </p:nvCxnSpPr>
          <p:spPr>
            <a:xfrm>
              <a:off x="1403648" y="4509120"/>
              <a:ext cx="0" cy="720080"/>
            </a:xfrm>
            <a:prstGeom prst="line">
              <a:avLst/>
            </a:prstGeom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1403648" y="5229200"/>
              <a:ext cx="237626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 flipV="1">
              <a:off x="3779912" y="4509120"/>
              <a:ext cx="0" cy="72008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21162"/>
            <a:ext cx="2462213" cy="80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5148064" y="5545621"/>
            <a:ext cx="38479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And the climate has a direct impact on </a:t>
            </a:r>
          </a:p>
          <a:p>
            <a:r>
              <a:rPr lang="en-GB" dirty="0" smtClean="0"/>
              <a:t>The performance of the team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8800"/>
            <a:ext cx="2567413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309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Climate Dimensions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Flexibility</a:t>
            </a:r>
          </a:p>
          <a:p>
            <a:r>
              <a:rPr lang="en-GB" dirty="0" smtClean="0"/>
              <a:t>Responsibility</a:t>
            </a:r>
          </a:p>
          <a:p>
            <a:r>
              <a:rPr lang="en-GB" dirty="0" smtClean="0"/>
              <a:t>Standards</a:t>
            </a:r>
          </a:p>
          <a:p>
            <a:r>
              <a:rPr lang="en-GB" dirty="0" smtClean="0"/>
              <a:t>Rewards</a:t>
            </a:r>
          </a:p>
          <a:p>
            <a:r>
              <a:rPr lang="en-GB" dirty="0" smtClean="0"/>
              <a:t>Clarity</a:t>
            </a:r>
          </a:p>
          <a:p>
            <a:r>
              <a:rPr lang="en-GB" dirty="0" smtClean="0"/>
              <a:t>Team Commitment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183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Options we considered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Outsourcing to external suppliers</a:t>
            </a:r>
          </a:p>
          <a:p>
            <a:r>
              <a:rPr lang="en-GB" dirty="0" smtClean="0"/>
              <a:t>Delivering internally</a:t>
            </a:r>
          </a:p>
          <a:p>
            <a:r>
              <a:rPr lang="en-GB" dirty="0" smtClean="0"/>
              <a:t>Using a mix of internal and external delivery</a:t>
            </a:r>
          </a:p>
          <a:p>
            <a:r>
              <a:rPr lang="en-GB" dirty="0" smtClean="0"/>
              <a:t>Developing the programme as a qualification</a:t>
            </a:r>
          </a:p>
          <a:p>
            <a:r>
              <a:rPr lang="en-GB" dirty="0" smtClean="0"/>
              <a:t>Achieving recognition for the programme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21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1520" y="188640"/>
            <a:ext cx="889248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Why seek endorsement from the Institute of Leadership and Management 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82167" y="1988840"/>
            <a:ext cx="8229600" cy="4525963"/>
          </a:xfrm>
        </p:spPr>
        <p:txBody>
          <a:bodyPr/>
          <a:lstStyle/>
          <a:p>
            <a:r>
              <a:rPr lang="en-GB" dirty="0" smtClean="0"/>
              <a:t>Recognised as the UK’s premier organisation for Leadership &amp; Management</a:t>
            </a:r>
          </a:p>
          <a:p>
            <a:r>
              <a:rPr lang="en-GB" dirty="0" smtClean="0"/>
              <a:t>Over 2500 accredited centre's worldwide</a:t>
            </a:r>
          </a:p>
          <a:p>
            <a:r>
              <a:rPr lang="en-GB" dirty="0" smtClean="0"/>
              <a:t>Connected to a community of 35,000 leaders and managers</a:t>
            </a:r>
            <a:endParaRPr lang="en-GB" dirty="0"/>
          </a:p>
          <a:p>
            <a:r>
              <a:rPr lang="en-GB" dirty="0" smtClean="0"/>
              <a:t>Comprehensive VLE</a:t>
            </a:r>
          </a:p>
          <a:p>
            <a:r>
              <a:rPr lang="en-GB" dirty="0" smtClean="0"/>
              <a:t>Valued by members</a:t>
            </a:r>
          </a:p>
          <a:p>
            <a:r>
              <a:rPr lang="en-GB" dirty="0" smtClean="0"/>
              <a:t>Held meaning and significance for employees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21088"/>
            <a:ext cx="3048000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5147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we had to submit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71550" lvl="1" indent="-514350">
              <a:buFont typeface="+mj-lt"/>
              <a:buAutoNum type="arabicPeriod"/>
            </a:pPr>
            <a:r>
              <a:rPr lang="en-GB" dirty="0"/>
              <a:t>Learning outcomes of the programme</a:t>
            </a:r>
            <a:endParaRPr lang="en-GB" sz="3600" dirty="0"/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CV’s of delivery staff involved highlighting occupational competencies</a:t>
            </a:r>
            <a:endParaRPr lang="en-GB" sz="3600" dirty="0"/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Policies &amp; Procedures as identified below </a:t>
            </a:r>
            <a:endParaRPr lang="en-GB" dirty="0" smtClean="0"/>
          </a:p>
          <a:p>
            <a:pPr lvl="1"/>
            <a:r>
              <a:rPr lang="en-GB" dirty="0" smtClean="0"/>
              <a:t>Equality </a:t>
            </a:r>
            <a:r>
              <a:rPr lang="en-GB" dirty="0"/>
              <a:t>and </a:t>
            </a:r>
            <a:r>
              <a:rPr lang="en-GB" dirty="0" smtClean="0"/>
              <a:t>Diversity</a:t>
            </a:r>
            <a:endParaRPr lang="en-GB" sz="3200" dirty="0" smtClean="0"/>
          </a:p>
          <a:p>
            <a:pPr lvl="1"/>
            <a:r>
              <a:rPr lang="en-GB" dirty="0" smtClean="0"/>
              <a:t>Data Protection</a:t>
            </a:r>
          </a:p>
          <a:p>
            <a:pPr lvl="1"/>
            <a:r>
              <a:rPr lang="en-GB" dirty="0" smtClean="0"/>
              <a:t>Conflict </a:t>
            </a:r>
            <a:r>
              <a:rPr lang="en-GB" dirty="0"/>
              <a:t>of </a:t>
            </a:r>
            <a:r>
              <a:rPr lang="en-GB" dirty="0" smtClean="0"/>
              <a:t>Interest</a:t>
            </a:r>
          </a:p>
          <a:p>
            <a:pPr lvl="1"/>
            <a:r>
              <a:rPr lang="en-GB" dirty="0" smtClean="0"/>
              <a:t>Malpractice </a:t>
            </a:r>
            <a:r>
              <a:rPr lang="en-GB" dirty="0"/>
              <a:t>and Maladministration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958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small print……..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Development Programmes *Completion</a:t>
            </a:r>
          </a:p>
          <a:p>
            <a:r>
              <a:rPr lang="en-GB" dirty="0" smtClean="0"/>
              <a:t>Endorsed programmes *Assessment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£1200 Approved Centre Status</a:t>
            </a:r>
          </a:p>
          <a:p>
            <a:r>
              <a:rPr lang="en-GB" dirty="0" smtClean="0"/>
              <a:t>Annual Centre Review £350</a:t>
            </a:r>
          </a:p>
          <a:p>
            <a:r>
              <a:rPr lang="en-GB" dirty="0" smtClean="0"/>
              <a:t>Registration per candidate £50</a:t>
            </a:r>
          </a:p>
          <a:p>
            <a:r>
              <a:rPr lang="en-GB" dirty="0" smtClean="0"/>
              <a:t>Must  register at least 10 candidates per year to retain centre approval </a:t>
            </a:r>
          </a:p>
          <a:p>
            <a:r>
              <a:rPr lang="en-GB" dirty="0" smtClean="0"/>
              <a:t>Must have at least 40% content dedicated to L&amp;M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3744416" cy="471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4936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we get for our money!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Initial Support includes</a:t>
            </a:r>
          </a:p>
          <a:p>
            <a:r>
              <a:rPr lang="en-GB" dirty="0" smtClean="0"/>
              <a:t>Approval </a:t>
            </a:r>
            <a:r>
              <a:rPr lang="en-GB" dirty="0"/>
              <a:t>support from ILM</a:t>
            </a:r>
          </a:p>
          <a:p>
            <a:r>
              <a:rPr lang="en-GB" dirty="0" smtClean="0"/>
              <a:t>Advice </a:t>
            </a:r>
            <a:r>
              <a:rPr lang="en-GB" dirty="0"/>
              <a:t>and guidance </a:t>
            </a:r>
            <a:endParaRPr lang="en-GB" dirty="0" smtClean="0"/>
          </a:p>
          <a:p>
            <a:r>
              <a:rPr lang="en-GB" dirty="0" smtClean="0"/>
              <a:t>Approval </a:t>
            </a:r>
            <a:r>
              <a:rPr lang="en-GB" dirty="0"/>
              <a:t>of two qualification suites or </a:t>
            </a:r>
            <a:r>
              <a:rPr lang="en-GB" dirty="0" smtClean="0"/>
              <a:t>two programme </a:t>
            </a:r>
            <a:r>
              <a:rPr lang="en-GB" dirty="0"/>
              <a:t>titles</a:t>
            </a:r>
          </a:p>
          <a:p>
            <a:r>
              <a:rPr lang="en-GB" dirty="0" smtClean="0"/>
              <a:t>Approval </a:t>
            </a:r>
            <a:r>
              <a:rPr lang="en-GB" dirty="0"/>
              <a:t>letter and plaque or certificate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The on -going support includes:</a:t>
            </a:r>
          </a:p>
          <a:p>
            <a:r>
              <a:rPr lang="en-GB" dirty="0" smtClean="0"/>
              <a:t>Customer Service support</a:t>
            </a:r>
          </a:p>
          <a:p>
            <a:r>
              <a:rPr lang="en-GB" dirty="0" smtClean="0"/>
              <a:t>Free Centre account on ILM website to attract new business</a:t>
            </a:r>
          </a:p>
          <a:p>
            <a:r>
              <a:rPr lang="en-GB" dirty="0" smtClean="0"/>
              <a:t>Access to free marketing materials</a:t>
            </a:r>
          </a:p>
          <a:p>
            <a:r>
              <a:rPr lang="en-GB" dirty="0" smtClean="0"/>
              <a:t>Free studying membership for all learners</a:t>
            </a:r>
          </a:p>
          <a:p>
            <a:r>
              <a:rPr lang="en-GB" dirty="0" smtClean="0"/>
              <a:t>ILM marketing and PR campaigns – building brand</a:t>
            </a:r>
          </a:p>
          <a:p>
            <a:r>
              <a:rPr lang="en-GB" dirty="0" smtClean="0"/>
              <a:t>Access to an annual programme of ILM events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22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Maintaining ‘Approved </a:t>
            </a:r>
            <a:r>
              <a:rPr lang="en-GB" dirty="0"/>
              <a:t>C</a:t>
            </a:r>
            <a:r>
              <a:rPr lang="en-GB" dirty="0" smtClean="0"/>
              <a:t>entre’ status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Annual visit by external verifier</a:t>
            </a:r>
          </a:p>
          <a:p>
            <a:r>
              <a:rPr lang="en-GB" dirty="0" smtClean="0"/>
              <a:t>Review of feedback from learners</a:t>
            </a:r>
          </a:p>
          <a:p>
            <a:r>
              <a:rPr lang="en-GB" dirty="0" smtClean="0"/>
              <a:t>Review of policies and procedures and how these have been applied</a:t>
            </a:r>
          </a:p>
          <a:p>
            <a:r>
              <a:rPr lang="en-GB" dirty="0" smtClean="0"/>
              <a:t>Review of learning material and methods of assessment (Quality and Content)</a:t>
            </a:r>
          </a:p>
          <a:p>
            <a:r>
              <a:rPr lang="en-GB" dirty="0" smtClean="0"/>
              <a:t>Review of retention rates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883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Learning Partners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70" y="3855184"/>
            <a:ext cx="2438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2505075" cy="72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229200"/>
            <a:ext cx="54483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2534093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708920"/>
            <a:ext cx="1711077" cy="1711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076929"/>
            <a:ext cx="1728192" cy="1616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558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we evaluate the effectiveness of our programmes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Feedback from managers of participants</a:t>
            </a:r>
          </a:p>
          <a:p>
            <a:r>
              <a:rPr lang="en-GB" dirty="0" smtClean="0"/>
              <a:t>Feedback from direct reports of participants</a:t>
            </a:r>
          </a:p>
          <a:p>
            <a:r>
              <a:rPr lang="en-GB" dirty="0"/>
              <a:t>Feedback from participants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128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90613"/>
            <a:ext cx="5040558" cy="388843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pic>
      <p:sp>
        <p:nvSpPr>
          <p:cNvPr id="4" name="Rectangle 3"/>
          <p:cNvSpPr/>
          <p:nvPr/>
        </p:nvSpPr>
        <p:spPr>
          <a:xfrm>
            <a:off x="3131840" y="5949280"/>
            <a:ext cx="3312368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131840" y="5445224"/>
            <a:ext cx="3096344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915816" y="5229200"/>
            <a:ext cx="3528392" cy="13681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86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48680"/>
            <a:ext cx="5993284" cy="5581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3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For further information…..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>
                <a:hlinkClick r:id="rId3"/>
              </a:rPr>
              <a:t>Samantha.morgan@coastalhousing.co.uk</a:t>
            </a:r>
          </a:p>
          <a:p>
            <a:r>
              <a:rPr lang="en-GB" dirty="0" smtClean="0">
                <a:solidFill>
                  <a:schemeClr val="tx1"/>
                </a:solidFill>
                <a:hlinkClick r:id="rId3"/>
              </a:rPr>
              <a:t>07449794757</a:t>
            </a:r>
          </a:p>
          <a:p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n.samuel@uwtsd.ac.uk</a:t>
            </a:r>
            <a:r>
              <a:rPr lang="en-GB" dirty="0" smtClean="0"/>
              <a:t> </a:t>
            </a:r>
          </a:p>
          <a:p>
            <a:r>
              <a:rPr lang="en-GB" u="sng" dirty="0" smtClean="0">
                <a:solidFill>
                  <a:srgbClr val="3B1CF6"/>
                </a:solidFill>
              </a:rPr>
              <a:t>01267 676654 / 07826296677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262890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30349"/>
            <a:ext cx="252412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3256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1179</TotalTime>
  <Words>1049</Words>
  <Application>Microsoft Office PowerPoint</Application>
  <PresentationFormat>On-screen Show (4:3)</PresentationFormat>
  <Paragraphs>173</Paragraphs>
  <Slides>27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Coastal’s Approach to Learning and Development </vt:lpstr>
      <vt:lpstr>Objectives of today</vt:lpstr>
      <vt:lpstr>Previous Employment</vt:lpstr>
      <vt:lpstr>PowerPoint Presentation</vt:lpstr>
      <vt:lpstr>PowerPoint Presentation</vt:lpstr>
      <vt:lpstr>PowerPoint Presentation</vt:lpstr>
      <vt:lpstr>PowerPoint Presentation</vt:lpstr>
      <vt:lpstr>Creating a thinking environment</vt:lpstr>
      <vt:lpstr>2 programmes</vt:lpstr>
      <vt:lpstr>PowerPoint Presentation</vt:lpstr>
      <vt:lpstr>Structure of Programme</vt:lpstr>
      <vt:lpstr>Approach to learning</vt:lpstr>
      <vt:lpstr>Internal considerations / Key learnings</vt:lpstr>
      <vt:lpstr>PowerPoint Presentation</vt:lpstr>
      <vt:lpstr>Organisational Climate  (Hay Group 2015)</vt:lpstr>
      <vt:lpstr>Climate Dimensions</vt:lpstr>
      <vt:lpstr>Options we considered</vt:lpstr>
      <vt:lpstr>Why seek endorsement from the Institute of Leadership and Management ? </vt:lpstr>
      <vt:lpstr>What we had to submit</vt:lpstr>
      <vt:lpstr>The small print……..</vt:lpstr>
      <vt:lpstr>What we get for our money!</vt:lpstr>
      <vt:lpstr>Maintaining ‘Approved Centre’ status</vt:lpstr>
      <vt:lpstr>Our Learning Partners</vt:lpstr>
      <vt:lpstr>How do we evaluate the effectiveness of our programmes</vt:lpstr>
      <vt:lpstr>PowerPoint Presentation</vt:lpstr>
      <vt:lpstr>Questions?</vt:lpstr>
      <vt:lpstr>For further information…..</vt:lpstr>
    </vt:vector>
  </TitlesOfParts>
  <Company>Coastal Housing Group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programme</dc:title>
  <dc:creator>corhod</dc:creator>
  <cp:lastModifiedBy>Sam Morgan</cp:lastModifiedBy>
  <cp:revision>52</cp:revision>
  <cp:lastPrinted>2017-09-12T13:25:36Z</cp:lastPrinted>
  <dcterms:created xsi:type="dcterms:W3CDTF">2016-06-16T06:43:20Z</dcterms:created>
  <dcterms:modified xsi:type="dcterms:W3CDTF">2017-11-08T13:04:47Z</dcterms:modified>
</cp:coreProperties>
</file>