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57"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7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AECB84-BBB4-75F4-38F6-EF4FC1107043}" v="410" dt="2025-01-09T07:03:24.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4F7C6">
            <a:alpha val="5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akaton.org/TMC/TMC/About_Makaton/Makaton_BSL.asp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OutQ07_TrwM?si=t9ClDvzphpBBeH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NsPZQmuoblI?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2GbxFIVQv8c?si=FizQxU3WD3i2eVW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8800" dirty="0"/>
              <a:t>British Sign Language</a:t>
            </a:r>
          </a:p>
        </p:txBody>
      </p:sp>
      <p:sp>
        <p:nvSpPr>
          <p:cNvPr id="3" name="Subtitle 2"/>
          <p:cNvSpPr>
            <a:spLocks noGrp="1"/>
          </p:cNvSpPr>
          <p:nvPr>
            <p:ph type="subTitle" idx="1"/>
          </p:nvPr>
        </p:nvSpPr>
        <p:spPr/>
        <p:txBody>
          <a:bodyPr vert="horz" lIns="91440" tIns="45720" rIns="91440" bIns="45720" rtlCol="0" anchor="t">
            <a:noAutofit/>
          </a:bodyPr>
          <a:lstStyle/>
          <a:p>
            <a:r>
              <a:rPr lang="en-GB" sz="8000" dirty="0">
                <a:solidFill>
                  <a:srgbClr val="C00000"/>
                </a:solidFill>
              </a:rPr>
              <a:t>From now …. voices off please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1E4F-AFFF-D76B-29E0-F74CE8141D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0FA66A-69B8-B300-C803-8C696CAF2394}"/>
              </a:ext>
            </a:extLst>
          </p:cNvPr>
          <p:cNvSpPr>
            <a:spLocks noGrp="1"/>
          </p:cNvSpPr>
          <p:nvPr>
            <p:ph idx="1"/>
          </p:nvPr>
        </p:nvSpPr>
        <p:spPr>
          <a:xfrm>
            <a:off x="838200" y="1022436"/>
            <a:ext cx="10515600" cy="5154527"/>
          </a:xfrm>
        </p:spPr>
        <p:txBody>
          <a:bodyPr vert="horz" lIns="91440" tIns="45720" rIns="91440" bIns="45720" rtlCol="0" anchor="t">
            <a:noAutofit/>
          </a:bodyPr>
          <a:lstStyle/>
          <a:p>
            <a:r>
              <a:rPr lang="en-GB" sz="3200" dirty="0">
                <a:latin typeface="Corbel"/>
              </a:rPr>
              <a:t>More than 300 different sign languages are actively used throughout the world.</a:t>
            </a:r>
            <a:endParaRPr lang="en-GB" sz="3200"/>
          </a:p>
          <a:p>
            <a:r>
              <a:rPr lang="en-GB" sz="3200" dirty="0">
                <a:latin typeface="Corbel"/>
              </a:rPr>
              <a:t>British Sign Language is the most common form of sign language in the UK.</a:t>
            </a:r>
            <a:endParaRPr lang="en-GB" sz="3200"/>
          </a:p>
          <a:p>
            <a:r>
              <a:rPr lang="en-GB" sz="3200" dirty="0">
                <a:latin typeface="Corbel"/>
              </a:rPr>
              <a:t>British Sign Language has dialects. </a:t>
            </a:r>
            <a:endParaRPr lang="en-GB" sz="3200"/>
          </a:p>
          <a:p>
            <a:r>
              <a:rPr lang="en-GB" sz="3200" dirty="0">
                <a:latin typeface="Corbel"/>
              </a:rPr>
              <a:t>It was recognised as a language in its own right in 2003, and legally as an official language of Britain in 2022.</a:t>
            </a:r>
            <a:endParaRPr lang="en-GB" sz="3200"/>
          </a:p>
          <a:p>
            <a:r>
              <a:rPr lang="en-GB" sz="3200" dirty="0">
                <a:latin typeface="Corbel"/>
              </a:rPr>
              <a:t>151,000 signers in the UK, 87,000 of those are Deaf. There are around 7500 sign language users in Wales.</a:t>
            </a:r>
            <a:endParaRPr lang="en-GB" sz="3200" dirty="0"/>
          </a:p>
          <a:p>
            <a:endParaRPr lang="en-GB" dirty="0"/>
          </a:p>
        </p:txBody>
      </p:sp>
    </p:spTree>
    <p:extLst>
      <p:ext uri="{BB962C8B-B14F-4D97-AF65-F5344CB8AC3E}">
        <p14:creationId xmlns:p14="http://schemas.microsoft.com/office/powerpoint/2010/main" val="272936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3B63-53FB-58B8-F263-94617FFA1559}"/>
              </a:ext>
            </a:extLst>
          </p:cNvPr>
          <p:cNvSpPr>
            <a:spLocks noGrp="1"/>
          </p:cNvSpPr>
          <p:nvPr>
            <p:ph type="title"/>
          </p:nvPr>
        </p:nvSpPr>
        <p:spPr/>
        <p:txBody>
          <a:bodyPr/>
          <a:lstStyle/>
          <a:p>
            <a:pPr algn="ctr"/>
            <a:r>
              <a:rPr lang="en-GB" dirty="0"/>
              <a:t>Makaton and BSL</a:t>
            </a:r>
            <a:endParaRPr lang="en-US"/>
          </a:p>
        </p:txBody>
      </p:sp>
      <p:sp>
        <p:nvSpPr>
          <p:cNvPr id="3" name="Content Placeholder 2">
            <a:extLst>
              <a:ext uri="{FF2B5EF4-FFF2-40B4-BE49-F238E27FC236}">
                <a16:creationId xmlns:a16="http://schemas.microsoft.com/office/drawing/2014/main" id="{595188F9-7464-2263-51E6-789FC550654F}"/>
              </a:ext>
            </a:extLst>
          </p:cNvPr>
          <p:cNvSpPr>
            <a:spLocks noGrp="1"/>
          </p:cNvSpPr>
          <p:nvPr>
            <p:ph idx="1"/>
          </p:nvPr>
        </p:nvSpPr>
        <p:spPr>
          <a:xfrm>
            <a:off x="838200" y="1465220"/>
            <a:ext cx="10515600" cy="4711743"/>
          </a:xfrm>
        </p:spPr>
        <p:txBody>
          <a:bodyPr vert="horz" lIns="91440" tIns="45720" rIns="91440" bIns="45720" rtlCol="0" anchor="t">
            <a:noAutofit/>
          </a:bodyPr>
          <a:lstStyle/>
          <a:p>
            <a:r>
              <a:rPr lang="en-GB" dirty="0">
                <a:solidFill>
                  <a:srgbClr val="0C0C0C"/>
                </a:solidFill>
                <a:ea typeface="+mn-lt"/>
                <a:cs typeface="+mn-lt"/>
              </a:rPr>
              <a:t>Makaton and British Sign Language (BSL) are entirely distinct and are used by very different communities of people. The Makaton communication programme, developed over 50 years ago, combines speech, signing, and symbols, specifically aiding those with learning or communication difficulties. It is not a complete, natural language like BSL but rather a supplementary communication system. Makaton has adapted a number of BSL signs but uses them alongside spoken English and symbols in English word order, making it a key communication method for over 100,000 people, primarily those who are hearing but face communication challenges. Makaton is not appropriate for use in interaction with Deaf people as it is not a complete or natural sign language.</a:t>
            </a:r>
            <a:endParaRPr lang="en-GB" dirty="0"/>
          </a:p>
        </p:txBody>
      </p:sp>
    </p:spTree>
    <p:extLst>
      <p:ext uri="{BB962C8B-B14F-4D97-AF65-F5344CB8AC3E}">
        <p14:creationId xmlns:p14="http://schemas.microsoft.com/office/powerpoint/2010/main" val="4291259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94C4-E8AB-3456-313F-68F3F272F4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40B77E-22AE-D375-A661-C35920C4D7B3}"/>
              </a:ext>
            </a:extLst>
          </p:cNvPr>
          <p:cNvSpPr>
            <a:spLocks noGrp="1"/>
          </p:cNvSpPr>
          <p:nvPr>
            <p:ph idx="1"/>
          </p:nvPr>
        </p:nvSpPr>
        <p:spPr/>
        <p:txBody>
          <a:bodyPr vert="horz" lIns="91440" tIns="45720" rIns="91440" bIns="45720" rtlCol="0" anchor="t">
            <a:normAutofit/>
          </a:bodyPr>
          <a:lstStyle/>
          <a:p>
            <a:r>
              <a:rPr lang="en-GB" dirty="0">
                <a:solidFill>
                  <a:srgbClr val="0C0C0C"/>
                </a:solidFill>
                <a:ea typeface="+mn-lt"/>
                <a:cs typeface="+mn-lt"/>
              </a:rPr>
              <a:t>In contrast, BSL is a complete, natural language with its own extensive vocabulary and syntax. It has existed for centuries and is primarily used by the Deaf community in the UK (alongside Irish Sign Language in Northern Ireland). Sign language is not international; there are hundreds of different sign languages around the world. BSL is independent of spoken English, having evolved over many generations with a complex grammar of hand and body movements, facial expressions, and eye gaze to convey meaning. It is a rich, culturally significant language.</a:t>
            </a:r>
          </a:p>
          <a:p>
            <a:r>
              <a:rPr lang="en-GB" sz="1800" dirty="0">
                <a:solidFill>
                  <a:srgbClr val="0C0C0C"/>
                </a:solidFill>
                <a:ea typeface="+mn-lt"/>
                <a:cs typeface="+mn-lt"/>
                <a:hlinkClick r:id="rId2"/>
              </a:rPr>
              <a:t>Makaton and British Sign Language (BSL) - About Makaton</a:t>
            </a:r>
            <a:endParaRPr lang="en-GB" sz="1800" dirty="0">
              <a:solidFill>
                <a:srgbClr val="0C0C0C"/>
              </a:solidFill>
            </a:endParaRPr>
          </a:p>
        </p:txBody>
      </p:sp>
    </p:spTree>
    <p:extLst>
      <p:ext uri="{BB962C8B-B14F-4D97-AF65-F5344CB8AC3E}">
        <p14:creationId xmlns:p14="http://schemas.microsoft.com/office/powerpoint/2010/main" val="3752094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B8ECB-D9F7-BE29-3F66-8E881C3BC995}"/>
              </a:ext>
            </a:extLst>
          </p:cNvPr>
          <p:cNvSpPr>
            <a:spLocks noGrp="1"/>
          </p:cNvSpPr>
          <p:nvPr>
            <p:ph type="title"/>
          </p:nvPr>
        </p:nvSpPr>
        <p:spPr/>
        <p:txBody>
          <a:bodyPr/>
          <a:lstStyle/>
          <a:p>
            <a:pPr algn="ctr"/>
            <a:r>
              <a:rPr lang="en-GB" dirty="0"/>
              <a:t>Starter task</a:t>
            </a:r>
            <a:endParaRPr lang="en-US" dirty="0"/>
          </a:p>
        </p:txBody>
      </p:sp>
      <p:sp>
        <p:nvSpPr>
          <p:cNvPr id="3" name="Content Placeholder 2">
            <a:extLst>
              <a:ext uri="{FF2B5EF4-FFF2-40B4-BE49-F238E27FC236}">
                <a16:creationId xmlns:a16="http://schemas.microsoft.com/office/drawing/2014/main" id="{A533AAFB-72C4-C7B4-566F-5749ADCEB3B8}"/>
              </a:ext>
            </a:extLst>
          </p:cNvPr>
          <p:cNvSpPr>
            <a:spLocks noGrp="1"/>
          </p:cNvSpPr>
          <p:nvPr>
            <p:ph idx="1"/>
          </p:nvPr>
        </p:nvSpPr>
        <p:spPr/>
        <p:txBody>
          <a:bodyPr vert="horz" lIns="91440" tIns="45720" rIns="91440" bIns="45720" rtlCol="0" anchor="t">
            <a:normAutofit/>
          </a:bodyPr>
          <a:lstStyle/>
          <a:p>
            <a:r>
              <a:rPr lang="en-GB" dirty="0"/>
              <a:t>With voices off... introduce yourself to the person sitting next to you</a:t>
            </a:r>
          </a:p>
          <a:p>
            <a:endParaRPr lang="en-GB" dirty="0"/>
          </a:p>
          <a:p>
            <a:r>
              <a:rPr lang="en-GB" dirty="0"/>
              <a:t>Think about how you can communicate your name</a:t>
            </a:r>
          </a:p>
          <a:p>
            <a:r>
              <a:rPr lang="en-GB" dirty="0"/>
              <a:t>Think about non-verbal communication</a:t>
            </a:r>
          </a:p>
          <a:p>
            <a:endParaRPr lang="en-GB" dirty="0"/>
          </a:p>
          <a:p>
            <a:endParaRPr lang="en-GB" dirty="0"/>
          </a:p>
          <a:p>
            <a:r>
              <a:rPr lang="en-GB" dirty="0">
                <a:ea typeface="+mn-lt"/>
                <a:cs typeface="+mn-lt"/>
                <a:hlinkClick r:id="rId2"/>
              </a:rPr>
              <a:t>https://youtu.be/OutQ07_TrwM?si=t9ClDvzphpBBeHng</a:t>
            </a:r>
            <a:r>
              <a:rPr lang="en-GB" dirty="0">
                <a:ea typeface="+mn-lt"/>
                <a:cs typeface="+mn-lt"/>
              </a:rPr>
              <a:t> </a:t>
            </a:r>
            <a:endParaRPr lang="en-GB" dirty="0"/>
          </a:p>
          <a:p>
            <a:pPr marL="0" indent="0">
              <a:buNone/>
            </a:pPr>
            <a:endParaRPr lang="en-GB" dirty="0"/>
          </a:p>
        </p:txBody>
      </p:sp>
    </p:spTree>
    <p:extLst>
      <p:ext uri="{BB962C8B-B14F-4D97-AF65-F5344CB8AC3E}">
        <p14:creationId xmlns:p14="http://schemas.microsoft.com/office/powerpoint/2010/main" val="1702685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8B288-2746-3A5A-8E01-C4817628E0A1}"/>
              </a:ext>
            </a:extLst>
          </p:cNvPr>
          <p:cNvSpPr>
            <a:spLocks noGrp="1"/>
          </p:cNvSpPr>
          <p:nvPr>
            <p:ph type="title"/>
          </p:nvPr>
        </p:nvSpPr>
        <p:spPr>
          <a:xfrm>
            <a:off x="640080" y="325369"/>
            <a:ext cx="4368602" cy="1956841"/>
          </a:xfrm>
        </p:spPr>
        <p:txBody>
          <a:bodyPr anchor="b">
            <a:normAutofit/>
          </a:bodyPr>
          <a:lstStyle/>
          <a:p>
            <a:r>
              <a:rPr lang="en-GB" sz="5400"/>
              <a:t>Greetings</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2DE6F7-463F-10C3-3B47-DF716CFC6B09}"/>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t>Hello</a:t>
            </a:r>
          </a:p>
          <a:p>
            <a:r>
              <a:rPr lang="en-GB" sz="2200"/>
              <a:t>Goodbye</a:t>
            </a:r>
          </a:p>
          <a:p>
            <a:r>
              <a:rPr lang="en-GB" sz="2200"/>
              <a:t>Good morning</a:t>
            </a:r>
          </a:p>
          <a:p>
            <a:r>
              <a:rPr lang="en-GB" sz="2200"/>
              <a:t>Good afternoon</a:t>
            </a:r>
          </a:p>
          <a:p>
            <a:r>
              <a:rPr lang="en-GB" sz="2200"/>
              <a:t>Good evening</a:t>
            </a:r>
          </a:p>
          <a:p>
            <a:r>
              <a:rPr lang="en-GB" sz="2200"/>
              <a:t>Good night</a:t>
            </a:r>
          </a:p>
        </p:txBody>
      </p:sp>
      <p:pic>
        <p:nvPicPr>
          <p:cNvPr id="4" name="Picture 3" descr="Image result for Hey Hello">
            <a:extLst>
              <a:ext uri="{FF2B5EF4-FFF2-40B4-BE49-F238E27FC236}">
                <a16:creationId xmlns:a16="http://schemas.microsoft.com/office/drawing/2014/main" id="{B00DBD89-A66E-E8AB-E69D-97CBBFDF7FAB}"/>
              </a:ext>
            </a:extLst>
          </p:cNvPr>
          <p:cNvPicPr>
            <a:picLocks noChangeAspect="1"/>
          </p:cNvPicPr>
          <p:nvPr/>
        </p:nvPicPr>
        <p:blipFill>
          <a:blip r:embed="rId2"/>
          <a:srcRect b="37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50531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25905A-9B07-4F41-A885-F1FC50C404B4}"/>
              </a:ext>
            </a:extLst>
          </p:cNvPr>
          <p:cNvSpPr>
            <a:spLocks noGrp="1"/>
          </p:cNvSpPr>
          <p:nvPr>
            <p:ph type="title"/>
          </p:nvPr>
        </p:nvSpPr>
        <p:spPr>
          <a:xfrm>
            <a:off x="6657715" y="467271"/>
            <a:ext cx="4195674" cy="2052522"/>
          </a:xfrm>
        </p:spPr>
        <p:txBody>
          <a:bodyPr anchor="b">
            <a:normAutofit/>
          </a:bodyPr>
          <a:lstStyle/>
          <a:p>
            <a:r>
              <a:rPr lang="en-GB" sz="5600"/>
              <a:t>Introductions</a:t>
            </a:r>
            <a:endParaRPr lang="en-US" sz="5600"/>
          </a:p>
        </p:txBody>
      </p:sp>
      <p:sp>
        <p:nvSpPr>
          <p:cNvPr id="16" name="Oval 1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Introduction Clip Art">
            <a:extLst>
              <a:ext uri="{FF2B5EF4-FFF2-40B4-BE49-F238E27FC236}">
                <a16:creationId xmlns:a16="http://schemas.microsoft.com/office/drawing/2014/main" id="{B92134A7-9D23-CBB0-6E68-FFEA3B01A5E2}"/>
              </a:ext>
            </a:extLst>
          </p:cNvPr>
          <p:cNvPicPr>
            <a:picLocks noChangeAspect="1"/>
          </p:cNvPicPr>
          <p:nvPr/>
        </p:nvPicPr>
        <p:blipFill>
          <a:blip r:embed="rId2"/>
          <a:srcRect t="9798" r="1" b="2597"/>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908F16C-B72E-5E17-761E-61CA45377E0C}"/>
              </a:ext>
            </a:extLst>
          </p:cNvPr>
          <p:cNvSpPr>
            <a:spLocks noGrp="1"/>
          </p:cNvSpPr>
          <p:nvPr>
            <p:ph idx="1"/>
          </p:nvPr>
        </p:nvSpPr>
        <p:spPr>
          <a:xfrm>
            <a:off x="6657715" y="2990818"/>
            <a:ext cx="4195673" cy="2913872"/>
          </a:xfrm>
        </p:spPr>
        <p:txBody>
          <a:bodyPr vert="horz" lIns="91440" tIns="45720" rIns="91440" bIns="45720" rtlCol="0" anchor="t">
            <a:normAutofit fontScale="85000" lnSpcReduction="20000"/>
          </a:bodyPr>
          <a:lstStyle/>
          <a:p>
            <a:r>
              <a:rPr lang="en-GB" sz="3200" dirty="0">
                <a:solidFill>
                  <a:schemeClr val="tx1">
                    <a:alpha val="80000"/>
                  </a:schemeClr>
                </a:solidFill>
              </a:rPr>
              <a:t>My name is …</a:t>
            </a:r>
            <a:endParaRPr lang="en-US" sz="3200" dirty="0">
              <a:solidFill>
                <a:schemeClr val="tx1">
                  <a:alpha val="80000"/>
                </a:schemeClr>
              </a:solidFill>
            </a:endParaRPr>
          </a:p>
          <a:p>
            <a:endParaRPr lang="en-GB" sz="3200" dirty="0">
              <a:solidFill>
                <a:schemeClr val="tx1">
                  <a:alpha val="80000"/>
                </a:schemeClr>
              </a:solidFill>
            </a:endParaRPr>
          </a:p>
          <a:p>
            <a:r>
              <a:rPr lang="en-GB" sz="3200" dirty="0">
                <a:solidFill>
                  <a:schemeClr val="tx1">
                    <a:alpha val="80000"/>
                  </a:schemeClr>
                </a:solidFill>
              </a:rPr>
              <a:t>What's your name?</a:t>
            </a:r>
          </a:p>
          <a:p>
            <a:endParaRPr lang="en-GB" sz="3200" dirty="0">
              <a:solidFill>
                <a:schemeClr val="tx1">
                  <a:alpha val="80000"/>
                </a:schemeClr>
              </a:solidFill>
            </a:endParaRPr>
          </a:p>
          <a:p>
            <a:r>
              <a:rPr lang="en-GB" sz="3200" dirty="0">
                <a:solidFill>
                  <a:schemeClr val="tx1">
                    <a:alpha val="80000"/>
                  </a:schemeClr>
                </a:solidFill>
              </a:rPr>
              <a:t>How are you?</a:t>
            </a:r>
          </a:p>
          <a:p>
            <a:pPr marL="0" indent="0">
              <a:buNone/>
            </a:pPr>
            <a:endParaRPr lang="en-GB" sz="3200" dirty="0">
              <a:solidFill>
                <a:srgbClr val="000000">
                  <a:alpha val="80000"/>
                </a:srgbClr>
              </a:solidFill>
            </a:endParaRPr>
          </a:p>
          <a:p>
            <a:r>
              <a:rPr lang="en-GB" sz="3200">
                <a:solidFill>
                  <a:schemeClr val="tx1">
                    <a:alpha val="80000"/>
                  </a:schemeClr>
                </a:solidFill>
              </a:rPr>
              <a:t>Please and thank you</a:t>
            </a:r>
            <a:endParaRPr lang="en-GB" sz="3200" dirty="0">
              <a:solidFill>
                <a:srgbClr val="000000">
                  <a:alpha val="80000"/>
                </a:srgbClr>
              </a:solidFill>
            </a:endParaRPr>
          </a:p>
          <a:p>
            <a:endParaRPr lang="en-GB" sz="2000">
              <a:solidFill>
                <a:srgbClr val="000000">
                  <a:alpha val="80000"/>
                </a:srgb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352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59F6F-2427-E393-AC81-C57492F56A8D}"/>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dirty="0">
                <a:solidFill>
                  <a:schemeClr val="tx1"/>
                </a:solidFill>
                <a:latin typeface="+mj-lt"/>
                <a:ea typeface="+mj-ea"/>
                <a:cs typeface="+mj-cs"/>
              </a:rPr>
              <a:t>Alphabet</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ingerspelling Alphabet - British Sign Language (BSL)">
            <a:extLst>
              <a:ext uri="{FF2B5EF4-FFF2-40B4-BE49-F238E27FC236}">
                <a16:creationId xmlns:a16="http://schemas.microsoft.com/office/drawing/2014/main" id="{F27B882E-5733-D03A-B85C-279D13D73897}"/>
              </a:ext>
            </a:extLst>
          </p:cNvPr>
          <p:cNvPicPr>
            <a:picLocks noGrp="1" noChangeAspect="1"/>
          </p:cNvPicPr>
          <p:nvPr>
            <p:ph idx="1"/>
          </p:nvPr>
        </p:nvPicPr>
        <p:blipFill>
          <a:blip r:embed="rId2"/>
          <a:stretch>
            <a:fillRect/>
          </a:stretch>
        </p:blipFill>
        <p:spPr>
          <a:xfrm>
            <a:off x="666064" y="858525"/>
            <a:ext cx="7366652" cy="521190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7241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9C6B7-8C59-8321-A19F-C1B22F429925}"/>
              </a:ext>
            </a:extLst>
          </p:cNvPr>
          <p:cNvSpPr>
            <a:spLocks noGrp="1"/>
          </p:cNvSpPr>
          <p:nvPr>
            <p:ph type="title"/>
          </p:nvPr>
        </p:nvSpPr>
        <p:spPr/>
        <p:txBody>
          <a:bodyPr/>
          <a:lstStyle/>
          <a:p>
            <a:pPr algn="ctr"/>
            <a:r>
              <a:rPr lang="en-GB" dirty="0"/>
              <a:t>Left handed</a:t>
            </a:r>
            <a:endParaRPr lang="en-US" dirty="0"/>
          </a:p>
        </p:txBody>
      </p:sp>
      <p:pic>
        <p:nvPicPr>
          <p:cNvPr id="4" name="Content Placeholder 3" descr="Left Handed Signing - British Sign Language">
            <a:extLst>
              <a:ext uri="{FF2B5EF4-FFF2-40B4-BE49-F238E27FC236}">
                <a16:creationId xmlns:a16="http://schemas.microsoft.com/office/drawing/2014/main" id="{4F4CC832-EA6A-394A-1F6F-28A36FEA4E05}"/>
              </a:ext>
            </a:extLst>
          </p:cNvPr>
          <p:cNvPicPr>
            <a:picLocks noGrp="1" noChangeAspect="1"/>
          </p:cNvPicPr>
          <p:nvPr>
            <p:ph idx="1"/>
          </p:nvPr>
        </p:nvPicPr>
        <p:blipFill>
          <a:blip r:embed="rId2"/>
          <a:stretch>
            <a:fillRect/>
          </a:stretch>
        </p:blipFill>
        <p:spPr>
          <a:xfrm>
            <a:off x="2627512" y="1557896"/>
            <a:ext cx="7132622" cy="5051554"/>
          </a:xfrm>
        </p:spPr>
      </p:pic>
    </p:spTree>
    <p:extLst>
      <p:ext uri="{BB962C8B-B14F-4D97-AF65-F5344CB8AC3E}">
        <p14:creationId xmlns:p14="http://schemas.microsoft.com/office/powerpoint/2010/main" val="3339941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245121-D4BE-CFF4-45CD-7793A87756BB}"/>
              </a:ext>
            </a:extLst>
          </p:cNvPr>
          <p:cNvSpPr>
            <a:spLocks noGrp="1"/>
          </p:cNvSpPr>
          <p:nvPr>
            <p:ph type="title"/>
          </p:nvPr>
        </p:nvSpPr>
        <p:spPr>
          <a:xfrm>
            <a:off x="6657715" y="467271"/>
            <a:ext cx="4195674" cy="2052522"/>
          </a:xfrm>
        </p:spPr>
        <p:txBody>
          <a:bodyPr anchor="b">
            <a:normAutofit/>
          </a:bodyPr>
          <a:lstStyle/>
          <a:p>
            <a:r>
              <a:rPr lang="en-GB" sz="5600" dirty="0"/>
              <a:t>Introduce yourself</a:t>
            </a:r>
            <a:endParaRPr lang="en-US" sz="5600"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mickey mouse meets spongebob">
            <a:extLst>
              <a:ext uri="{FF2B5EF4-FFF2-40B4-BE49-F238E27FC236}">
                <a16:creationId xmlns:a16="http://schemas.microsoft.com/office/drawing/2014/main" id="{BC31292A-3143-6935-64AE-1D7AD5B34147}"/>
              </a:ext>
            </a:extLst>
          </p:cNvPr>
          <p:cNvPicPr>
            <a:picLocks noChangeAspect="1"/>
          </p:cNvPicPr>
          <p:nvPr/>
        </p:nvPicPr>
        <p:blipFill>
          <a:blip r:embed="rId2"/>
          <a:srcRect t="4420" r="1" b="28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ADD8C39-D4D4-23F6-F170-5C6E4A219494}"/>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3200" dirty="0">
                <a:solidFill>
                  <a:schemeClr val="tx1">
                    <a:alpha val="80000"/>
                  </a:schemeClr>
                </a:solidFill>
              </a:rPr>
              <a:t>This time introduce yourself as a famous cartoon character to the person next to you</a:t>
            </a:r>
          </a:p>
          <a:p>
            <a:endParaRPr lang="en-GB" sz="200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0472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2E4C-B58C-4D83-16ED-63CBB8A3150B}"/>
              </a:ext>
            </a:extLst>
          </p:cNvPr>
          <p:cNvSpPr>
            <a:spLocks noGrp="1"/>
          </p:cNvSpPr>
          <p:nvPr>
            <p:ph type="title"/>
          </p:nvPr>
        </p:nvSpPr>
        <p:spPr/>
        <p:txBody>
          <a:bodyPr/>
          <a:lstStyle/>
          <a:p>
            <a:endParaRPr lang="en-GB"/>
          </a:p>
        </p:txBody>
      </p:sp>
      <p:pic>
        <p:nvPicPr>
          <p:cNvPr id="4" name="Online Media 3" title="Signed Story - Freddie and the Fairy - British Sign Language - (BSL)/SSE">
            <a:hlinkClick r:id="" action="ppaction://media"/>
            <a:extLst>
              <a:ext uri="{FF2B5EF4-FFF2-40B4-BE49-F238E27FC236}">
                <a16:creationId xmlns:a16="http://schemas.microsoft.com/office/drawing/2014/main" id="{4009C0D2-EEB5-34AF-8D9E-4D335D1CE417}"/>
              </a:ext>
            </a:extLst>
          </p:cNvPr>
          <p:cNvPicPr>
            <a:picLocks noGrp="1" noRot="1" noChangeAspect="1"/>
          </p:cNvPicPr>
          <p:nvPr>
            <p:ph idx="1"/>
            <a:videoFile r:link="rId1"/>
          </p:nvPr>
        </p:nvPicPr>
        <p:blipFill>
          <a:blip r:embed="rId3"/>
          <a:stretch>
            <a:fillRect/>
          </a:stretch>
        </p:blipFill>
        <p:spPr>
          <a:xfrm>
            <a:off x="842203" y="511452"/>
            <a:ext cx="10506006" cy="5974728"/>
          </a:xfrm>
        </p:spPr>
      </p:pic>
    </p:spTree>
    <p:extLst>
      <p:ext uri="{BB962C8B-B14F-4D97-AF65-F5344CB8AC3E}">
        <p14:creationId xmlns:p14="http://schemas.microsoft.com/office/powerpoint/2010/main" val="1742731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5F43-374D-2B88-CB1D-9F9120DCCD13}"/>
              </a:ext>
            </a:extLst>
          </p:cNvPr>
          <p:cNvSpPr>
            <a:spLocks noGrp="1"/>
          </p:cNvSpPr>
          <p:nvPr>
            <p:ph type="title"/>
          </p:nvPr>
        </p:nvSpPr>
        <p:spPr/>
        <p:txBody>
          <a:bodyPr>
            <a:noAutofit/>
          </a:bodyPr>
          <a:lstStyle/>
          <a:p>
            <a:r>
              <a:rPr lang="en-GB" sz="4800" dirty="0">
                <a:latin typeface="Corbel"/>
              </a:rPr>
              <a:t>What my students wanted their teachers to know</a:t>
            </a:r>
            <a:endParaRPr lang="en-US" sz="4800" dirty="0"/>
          </a:p>
        </p:txBody>
      </p:sp>
      <p:sp>
        <p:nvSpPr>
          <p:cNvPr id="3" name="Content Placeholder 2">
            <a:extLst>
              <a:ext uri="{FF2B5EF4-FFF2-40B4-BE49-F238E27FC236}">
                <a16:creationId xmlns:a16="http://schemas.microsoft.com/office/drawing/2014/main" id="{12B1CE88-D9E1-4E97-41AB-2B69E71319CF}"/>
              </a:ext>
            </a:extLst>
          </p:cNvPr>
          <p:cNvSpPr>
            <a:spLocks noGrp="1"/>
          </p:cNvSpPr>
          <p:nvPr>
            <p:ph idx="1"/>
          </p:nvPr>
        </p:nvSpPr>
        <p:spPr/>
        <p:txBody>
          <a:bodyPr vert="horz" lIns="91440" tIns="45720" rIns="91440" bIns="45720" rtlCol="0" anchor="t">
            <a:normAutofit fontScale="92500" lnSpcReduction="10000"/>
          </a:bodyPr>
          <a:lstStyle/>
          <a:p>
            <a:r>
              <a:rPr lang="en-GB" sz="3600" dirty="0">
                <a:solidFill>
                  <a:srgbClr val="000000"/>
                </a:solidFill>
                <a:latin typeface="Corbel"/>
                <a:cs typeface="Arial"/>
              </a:rPr>
              <a:t>“</a:t>
            </a:r>
            <a:r>
              <a:rPr lang="en-GB" sz="3600" dirty="0">
                <a:latin typeface="Corbel"/>
              </a:rPr>
              <a:t>Please face me so I can lip read” (Year 11 girl)</a:t>
            </a:r>
            <a:endParaRPr lang="en-GB" sz="3600"/>
          </a:p>
          <a:p>
            <a:endParaRPr lang="en-GB" sz="3600" dirty="0">
              <a:solidFill>
                <a:srgbClr val="000000"/>
              </a:solidFill>
              <a:latin typeface="Corbel"/>
              <a:cs typeface="Arial"/>
            </a:endParaRPr>
          </a:p>
          <a:p>
            <a:r>
              <a:rPr lang="en-GB" sz="3600" dirty="0">
                <a:solidFill>
                  <a:srgbClr val="000000"/>
                </a:solidFill>
                <a:latin typeface="Corbel"/>
                <a:cs typeface="Arial"/>
              </a:rPr>
              <a:t>“</a:t>
            </a:r>
            <a:r>
              <a:rPr lang="en-GB" sz="3600" dirty="0">
                <a:latin typeface="Corbel"/>
              </a:rPr>
              <a:t>Try a little bit of sign language” (Year 9 boy)</a:t>
            </a:r>
            <a:endParaRPr lang="en-GB" sz="3600"/>
          </a:p>
          <a:p>
            <a:endParaRPr lang="en-GB" sz="3600" dirty="0">
              <a:solidFill>
                <a:srgbClr val="000000"/>
              </a:solidFill>
              <a:latin typeface="Corbel"/>
              <a:cs typeface="Arial"/>
            </a:endParaRPr>
          </a:p>
          <a:p>
            <a:r>
              <a:rPr lang="en-GB" sz="3600">
                <a:solidFill>
                  <a:srgbClr val="000000"/>
                </a:solidFill>
                <a:latin typeface="Corbel"/>
                <a:cs typeface="Arial"/>
              </a:rPr>
              <a:t>“</a:t>
            </a:r>
            <a:r>
              <a:rPr lang="en-GB" sz="3600">
                <a:latin typeface="Corbel"/>
              </a:rPr>
              <a:t>Put subtitles  on videos so I can follow along” (Year 9 </a:t>
            </a:r>
            <a:r>
              <a:rPr lang="en-GB" sz="3600" dirty="0">
                <a:latin typeface="Corbel"/>
              </a:rPr>
              <a:t>girl)</a:t>
            </a:r>
            <a:endParaRPr lang="en-GB" sz="3600"/>
          </a:p>
          <a:p>
            <a:endParaRPr lang="en-GB" sz="3600" dirty="0">
              <a:solidFill>
                <a:srgbClr val="000000"/>
              </a:solidFill>
              <a:latin typeface="Corbel"/>
              <a:cs typeface="Arial"/>
            </a:endParaRPr>
          </a:p>
          <a:p>
            <a:r>
              <a:rPr lang="en-GB" sz="3600">
                <a:solidFill>
                  <a:srgbClr val="000000"/>
                </a:solidFill>
                <a:latin typeface="Corbel"/>
                <a:cs typeface="Arial"/>
              </a:rPr>
              <a:t>“</a:t>
            </a:r>
            <a:r>
              <a:rPr lang="en-GB" sz="3600">
                <a:latin typeface="Corbel"/>
              </a:rPr>
              <a:t>Don’t ignore me because you think I don’t </a:t>
            </a:r>
            <a:r>
              <a:rPr lang="en-GB" sz="3600" dirty="0">
                <a:latin typeface="Corbel"/>
              </a:rPr>
              <a:t>understand” (Year 10 girl)</a:t>
            </a:r>
            <a:endParaRPr lang="en-GB" sz="3600"/>
          </a:p>
          <a:p>
            <a:endParaRPr lang="en-GB" dirty="0"/>
          </a:p>
        </p:txBody>
      </p:sp>
    </p:spTree>
    <p:extLst>
      <p:ext uri="{BB962C8B-B14F-4D97-AF65-F5344CB8AC3E}">
        <p14:creationId xmlns:p14="http://schemas.microsoft.com/office/powerpoint/2010/main" val="230357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70F8-50F0-276E-3C3A-9F2C835720C1}"/>
              </a:ext>
            </a:extLst>
          </p:cNvPr>
          <p:cNvSpPr>
            <a:spLocks noGrp="1"/>
          </p:cNvSpPr>
          <p:nvPr>
            <p:ph type="title"/>
          </p:nvPr>
        </p:nvSpPr>
        <p:spPr/>
        <p:txBody>
          <a:bodyPr>
            <a:normAutofit/>
          </a:bodyPr>
          <a:lstStyle/>
          <a:p>
            <a:pPr algn="ctr"/>
            <a:r>
              <a:rPr lang="en-GB" sz="4800" dirty="0">
                <a:latin typeface="Corbel"/>
              </a:rPr>
              <a:t>Points to remember</a:t>
            </a:r>
            <a:endParaRPr lang="en-US" sz="4800" dirty="0"/>
          </a:p>
        </p:txBody>
      </p:sp>
      <p:sp>
        <p:nvSpPr>
          <p:cNvPr id="3" name="Content Placeholder 2">
            <a:extLst>
              <a:ext uri="{FF2B5EF4-FFF2-40B4-BE49-F238E27FC236}">
                <a16:creationId xmlns:a16="http://schemas.microsoft.com/office/drawing/2014/main" id="{06D8D17E-599E-6500-38F5-460AC6804F4D}"/>
              </a:ext>
            </a:extLst>
          </p:cNvPr>
          <p:cNvSpPr>
            <a:spLocks noGrp="1"/>
          </p:cNvSpPr>
          <p:nvPr>
            <p:ph idx="1"/>
          </p:nvPr>
        </p:nvSpPr>
        <p:spPr/>
        <p:txBody>
          <a:bodyPr vert="horz" lIns="91440" tIns="45720" rIns="91440" bIns="45720" rtlCol="0" anchor="t">
            <a:normAutofit fontScale="62500" lnSpcReduction="20000"/>
          </a:bodyPr>
          <a:lstStyle/>
          <a:p>
            <a:r>
              <a:rPr lang="en-GB" sz="4000">
                <a:latin typeface="Corbel"/>
              </a:rPr>
              <a:t>90% of Deaf children are born to hearing </a:t>
            </a:r>
            <a:r>
              <a:rPr lang="en-GB" sz="4000" dirty="0">
                <a:latin typeface="Corbel"/>
              </a:rPr>
              <a:t>parents</a:t>
            </a:r>
            <a:endParaRPr lang="en-GB" sz="4000" dirty="0"/>
          </a:p>
          <a:p>
            <a:endParaRPr lang="en-GB" sz="4000" dirty="0">
              <a:latin typeface="Corbel"/>
            </a:endParaRPr>
          </a:p>
          <a:p>
            <a:r>
              <a:rPr lang="en-GB" sz="4000">
                <a:latin typeface="Corbel"/>
              </a:rPr>
              <a:t>Over 78% of Deaf children attend mainstream </a:t>
            </a:r>
            <a:r>
              <a:rPr lang="en-GB" sz="4000" dirty="0">
                <a:latin typeface="Corbel"/>
              </a:rPr>
              <a:t>education with no specialist support in place</a:t>
            </a:r>
            <a:endParaRPr lang="en-GB" sz="4000" dirty="0"/>
          </a:p>
          <a:p>
            <a:endParaRPr lang="en-GB" sz="4000" dirty="0">
              <a:latin typeface="Corbel"/>
            </a:endParaRPr>
          </a:p>
          <a:p>
            <a:r>
              <a:rPr lang="en-GB" sz="4000" dirty="0">
                <a:latin typeface="Corbel"/>
              </a:rPr>
              <a:t>Deafness is not a learning difficulty</a:t>
            </a:r>
            <a:endParaRPr lang="en-GB" sz="4000" dirty="0"/>
          </a:p>
          <a:p>
            <a:endParaRPr lang="en-GB" sz="4000" dirty="0">
              <a:solidFill>
                <a:srgbClr val="000000"/>
              </a:solidFill>
              <a:latin typeface="Corbel"/>
              <a:cs typeface="Arial"/>
            </a:endParaRPr>
          </a:p>
          <a:p>
            <a:r>
              <a:rPr lang="en-GB" sz="4000" dirty="0">
                <a:latin typeface="Corbel"/>
              </a:rPr>
              <a:t>With the right support, a Deaf child can do exactly the same as a hearing child</a:t>
            </a:r>
            <a:endParaRPr lang="en-GB" sz="4000"/>
          </a:p>
          <a:p>
            <a:pPr marL="0" indent="0">
              <a:buNone/>
            </a:pPr>
            <a:endParaRPr lang="en-GB" sz="4000" dirty="0">
              <a:latin typeface="Corbel"/>
              <a:ea typeface="+mn-lt"/>
              <a:cs typeface="+mn-lt"/>
            </a:endParaRPr>
          </a:p>
          <a:p>
            <a:r>
              <a:rPr lang="en-GB" sz="4000" dirty="0">
                <a:ea typeface="+mn-lt"/>
                <a:cs typeface="+mn-lt"/>
                <a:hlinkClick r:id="rId2"/>
              </a:rPr>
              <a:t>https://youtu.be/2GbxFIVQv8c?si=FizQxU3WD3i2eVWx</a:t>
            </a:r>
            <a:r>
              <a:rPr lang="en-GB" sz="4000" dirty="0">
                <a:ea typeface="+mn-lt"/>
                <a:cs typeface="+mn-lt"/>
              </a:rPr>
              <a:t> </a:t>
            </a:r>
            <a:endParaRPr lang="en-GB" sz="4000" dirty="0">
              <a:latin typeface="Corbel"/>
            </a:endParaRPr>
          </a:p>
          <a:p>
            <a:endParaRPr lang="en-GB" dirty="0"/>
          </a:p>
        </p:txBody>
      </p:sp>
    </p:spTree>
    <p:extLst>
      <p:ext uri="{BB962C8B-B14F-4D97-AF65-F5344CB8AC3E}">
        <p14:creationId xmlns:p14="http://schemas.microsoft.com/office/powerpoint/2010/main" val="518630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553</Words>
  <Application>Microsoft Office PowerPoint</Application>
  <PresentationFormat>Widescreen</PresentationFormat>
  <Paragraphs>56</Paragraphs>
  <Slides>13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Corbel</vt:lpstr>
      <vt:lpstr>office theme</vt:lpstr>
      <vt:lpstr>British Sign Language</vt:lpstr>
      <vt:lpstr>PowerPoint Presentation</vt:lpstr>
      <vt:lpstr>Makaton and BSL</vt:lpstr>
      <vt:lpstr>PowerPoint Presentation</vt:lpstr>
      <vt:lpstr>Starter task</vt:lpstr>
      <vt:lpstr>Greetings</vt:lpstr>
      <vt:lpstr>Introductions</vt:lpstr>
      <vt:lpstr>Alphabet</vt:lpstr>
      <vt:lpstr>Left handed</vt:lpstr>
      <vt:lpstr>Introduce yourself</vt:lpstr>
      <vt:lpstr>PowerPoint Presentation</vt:lpstr>
      <vt:lpstr>What my students wanted their teachers to know</vt:lpstr>
      <vt:lpstr>Points to 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Ross Phillips</cp:lastModifiedBy>
  <cp:revision>154</cp:revision>
  <dcterms:created xsi:type="dcterms:W3CDTF">2025-01-09T06:11:49Z</dcterms:created>
  <dcterms:modified xsi:type="dcterms:W3CDTF">2025-01-09T10:40:57Z</dcterms:modified>
</cp:coreProperties>
</file>