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3.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4.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4" r:id="rId2"/>
    <p:sldMasterId id="2147483686" r:id="rId3"/>
    <p:sldMasterId id="2147483698" r:id="rId4"/>
    <p:sldMasterId id="2147483702" r:id="rId5"/>
  </p:sldMasterIdLst>
  <p:notesMasterIdLst>
    <p:notesMasterId r:id="rId24"/>
  </p:notesMasterIdLst>
  <p:sldIdLst>
    <p:sldId id="793" r:id="rId6"/>
    <p:sldId id="1018" r:id="rId7"/>
    <p:sldId id="980" r:id="rId8"/>
    <p:sldId id="1029" r:id="rId9"/>
    <p:sldId id="1035" r:id="rId10"/>
    <p:sldId id="1031" r:id="rId11"/>
    <p:sldId id="1030" r:id="rId12"/>
    <p:sldId id="338" r:id="rId13"/>
    <p:sldId id="351" r:id="rId14"/>
    <p:sldId id="353" r:id="rId15"/>
    <p:sldId id="1032" r:id="rId16"/>
    <p:sldId id="1034" r:id="rId17"/>
    <p:sldId id="1033" r:id="rId18"/>
    <p:sldId id="337" r:id="rId19"/>
    <p:sldId id="1007" r:id="rId20"/>
    <p:sldId id="546" r:id="rId21"/>
    <p:sldId id="988" r:id="rId22"/>
    <p:sldId id="282"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7D75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822AF6-74F8-4F20-BDC4-D90245947AA1}" v="2" dt="2026-05-26T16:56:16.0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59" d="100"/>
          <a:sy n="59" d="100"/>
        </p:scale>
        <p:origin x="918" y="66"/>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notesMaster" Target="notesMasters/notesMaster1.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A47FC1-8440-4EFC-9E9F-865778FA78EC}" type="datetimeFigureOut">
              <a:rPr lang="en-GB" smtClean="0"/>
              <a:t>26/05/2026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1EAFC7-5E0F-4A67-9288-0923C700E5C3}" type="slidenum">
              <a:rPr lang="en-GB" smtClean="0"/>
              <a:t>‹#›</a:t>
            </a:fld>
            <a:endParaRPr lang="en-GB"/>
          </a:p>
        </p:txBody>
      </p:sp>
    </p:spTree>
    <p:extLst>
      <p:ext uri="{BB962C8B-B14F-4D97-AF65-F5344CB8AC3E}">
        <p14:creationId xmlns:p14="http://schemas.microsoft.com/office/powerpoint/2010/main" val="2110597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on Johari window</a:t>
            </a:r>
          </a:p>
          <a:p>
            <a:r>
              <a:rPr lang="en-GB" dirty="0"/>
              <a:t>Insights giving and receiving feedback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C5E4A6-7B1B-B349-9119-F8C4EEFEB5C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41178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Questioning activity</a:t>
            </a:r>
          </a:p>
        </p:txBody>
      </p:sp>
      <p:sp>
        <p:nvSpPr>
          <p:cNvPr id="4" name="Slide Number Placeholder 3"/>
          <p:cNvSpPr>
            <a:spLocks noGrp="1"/>
          </p:cNvSpPr>
          <p:nvPr>
            <p:ph type="sldNum" sz="quarter" idx="5"/>
          </p:nvPr>
        </p:nvSpPr>
        <p:spPr/>
        <p:txBody>
          <a:bodyPr/>
          <a:lstStyle/>
          <a:p>
            <a:pPr marL="0" marR="0" lvl="0" indent="0" algn="r" defTabSz="911225" rtl="0" eaLnBrk="1" fontAlgn="base" latinLnBrk="0" hangingPunct="1">
              <a:lnSpc>
                <a:spcPct val="100000"/>
              </a:lnSpc>
              <a:spcBef>
                <a:spcPct val="0"/>
              </a:spcBef>
              <a:spcAft>
                <a:spcPct val="0"/>
              </a:spcAft>
              <a:buClrTx/>
              <a:buSzTx/>
              <a:buFontTx/>
              <a:buNone/>
              <a:tabLst/>
              <a:defRPr/>
            </a:pPr>
            <a:fld id="{29C5E4A6-7B1B-B349-9119-F8C4EEFEB5C8}" type="slidenum">
              <a:rPr kumimoji="0" 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1225" rtl="0" eaLnBrk="1" fontAlgn="base" latinLnBrk="0" hangingPunct="1">
                <a:lnSpc>
                  <a:spcPct val="100000"/>
                </a:lnSpc>
                <a:spcBef>
                  <a:spcPct val="0"/>
                </a:spcBef>
                <a:spcAft>
                  <a:spcPct val="0"/>
                </a:spcAft>
                <a:buClrTx/>
                <a:buSzTx/>
                <a:buFontTx/>
                <a:buNone/>
                <a:tabLst/>
                <a:defRPr/>
              </a:pPr>
              <a:t>2</a:t>
            </a:fld>
            <a:endParaRPr kumimoji="0" 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5701593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5A2668-57C8-435C-9244-65EEF4ADAB1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781497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Questioning activity</a:t>
            </a:r>
          </a:p>
        </p:txBody>
      </p:sp>
      <p:sp>
        <p:nvSpPr>
          <p:cNvPr id="4" name="Slide Number Placeholder 3"/>
          <p:cNvSpPr>
            <a:spLocks noGrp="1"/>
          </p:cNvSpPr>
          <p:nvPr>
            <p:ph type="sldNum" sz="quarter" idx="5"/>
          </p:nvPr>
        </p:nvSpPr>
        <p:spPr/>
        <p:txBody>
          <a:bodyPr/>
          <a:lstStyle/>
          <a:p>
            <a:pPr marL="0" marR="0" lvl="0" indent="0" algn="r" defTabSz="911225" rtl="0" eaLnBrk="1" fontAlgn="base" latinLnBrk="0" hangingPunct="1">
              <a:lnSpc>
                <a:spcPct val="100000"/>
              </a:lnSpc>
              <a:spcBef>
                <a:spcPct val="0"/>
              </a:spcBef>
              <a:spcAft>
                <a:spcPct val="0"/>
              </a:spcAft>
              <a:buClrTx/>
              <a:buSzTx/>
              <a:buFontTx/>
              <a:buNone/>
              <a:tabLst/>
              <a:defRPr/>
            </a:pPr>
            <a:fld id="{29C5E4A6-7B1B-B349-9119-F8C4EEFEB5C8}" type="slidenum">
              <a:rPr kumimoji="0" 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1225" rtl="0" eaLnBrk="1" fontAlgn="base" latinLnBrk="0" hangingPunct="1">
                <a:lnSpc>
                  <a:spcPct val="100000"/>
                </a:lnSpc>
                <a:spcBef>
                  <a:spcPct val="0"/>
                </a:spcBef>
                <a:spcAft>
                  <a:spcPct val="0"/>
                </a:spcAft>
                <a:buClrTx/>
                <a:buSzTx/>
                <a:buFontTx/>
                <a:buNone/>
                <a:tabLst/>
                <a:defRPr/>
              </a:pPr>
              <a:t>4</a:t>
            </a:fld>
            <a:endParaRPr kumimoji="0" 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6673533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Roger Harrison (1072) developed the idea of ORGANISATIONAL IDEOLOGIES as central components of the ‘character of an organisation’, and described patterns of ideology found in business organisations. Handy used the word CULTURE in adapting Harrison’s ideas. </a:t>
            </a:r>
          </a:p>
          <a:p>
            <a:endParaRPr lang="en-GB" dirty="0"/>
          </a:p>
          <a:p>
            <a:r>
              <a:rPr lang="en-GB" dirty="0"/>
              <a:t>Zeus (power, patriarchy, the ‘club' culture)</a:t>
            </a:r>
          </a:p>
          <a:p>
            <a:r>
              <a:rPr lang="en-GB" dirty="0"/>
              <a:t>Apollo (order, reason, bureaucracy, the ‘role' culture)</a:t>
            </a:r>
          </a:p>
          <a:p>
            <a:r>
              <a:rPr lang="en-GB" dirty="0"/>
              <a:t>Athena (expertise, wisdom, meritocracy, 'task' culture)</a:t>
            </a:r>
          </a:p>
          <a:p>
            <a:r>
              <a:rPr lang="en-GB" dirty="0"/>
              <a:t>Dionysus (individualism, professionalism, non-corporate, existentialist culture)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388A03F-A921-411A-AF2A-67D5AB8676D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36019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Images – we will come back to the image chosen during a group activity at the end, time permitting</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1124-0407-4365-83FA-AF978F484C50}"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402666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Action Learning Handout for Questions</a:t>
            </a:r>
          </a:p>
          <a:p>
            <a:r>
              <a:rPr lang="en-GB" dirty="0"/>
              <a:t>ALS Handout for afternoon session</a:t>
            </a:r>
          </a:p>
        </p:txBody>
      </p:sp>
      <p:sp>
        <p:nvSpPr>
          <p:cNvPr id="4" name="Slide Number Placeholder 3"/>
          <p:cNvSpPr>
            <a:spLocks noGrp="1"/>
          </p:cNvSpPr>
          <p:nvPr>
            <p:ph type="sldNum" sz="quarter" idx="5"/>
          </p:nvPr>
        </p:nvSpPr>
        <p:spPr/>
        <p:txBody>
          <a:bodyPr/>
          <a:lstStyle/>
          <a:p>
            <a:fld id="{29C5E4A6-7B1B-B349-9119-F8C4EEFEB5C8}" type="slidenum">
              <a:rPr lang="en-US" smtClean="0"/>
              <a:t>15</a:t>
            </a:fld>
            <a:endParaRPr lang="en-US"/>
          </a:p>
        </p:txBody>
      </p:sp>
    </p:spTree>
    <p:extLst>
      <p:ext uri="{BB962C8B-B14F-4D97-AF65-F5344CB8AC3E}">
        <p14:creationId xmlns:p14="http://schemas.microsoft.com/office/powerpoint/2010/main" val="39298337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26/05/2026</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277991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26/05/2026</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113482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26/05/2026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53919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26/05/2026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64897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26/05/2026</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88537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26/05/2026</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408741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26/05/2026</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150276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26/05/2026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56804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26/05/2026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737612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26/05/2026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25027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26/05/2026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734555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5208859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GB"/>
              <a:t>Click to edit Master title style</a:t>
            </a:r>
            <a:endParaRPr lang="en-GB" dirty="0"/>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26/05/2026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7386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609600" y="1600201"/>
            <a:ext cx="109728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26/05/2026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219339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26/05/2026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93320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26/05/2026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981592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26/05/2026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4996430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26/05/2026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9445448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8670698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26/05/2026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917404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26/05/2026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2877201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26/05/2026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9345400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26/05/2026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6439704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26/05/2026</a:t>
            </a:fld>
            <a:endParaRPr lang="en-GB"/>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8149207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26/05/2026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15362435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86349-A2B7-4387-9423-DDBEB76C2B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697BF2-67F6-4AE4-9428-7C4404AFCB7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530E591-5CDD-45F5-B477-BB0B9A5EEE8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DAF1F0C-29C2-497C-B66B-B5F26E8F5637}"/>
              </a:ext>
            </a:extLst>
          </p:cNvPr>
          <p:cNvSpPr>
            <a:spLocks noGrp="1"/>
          </p:cNvSpPr>
          <p:nvPr>
            <p:ph type="dt" sz="half" idx="10"/>
          </p:nvPr>
        </p:nvSpPr>
        <p:spPr/>
        <p:txBody>
          <a:bodyPr/>
          <a:lstStyle/>
          <a:p>
            <a:fld id="{E54020B7-EE1E-4D1D-A7FE-5C9D8E38EEA4}" type="datetimeFigureOut">
              <a:rPr lang="en-GB" smtClean="0"/>
              <a:t>26/05/2026</a:t>
            </a:fld>
            <a:endParaRPr lang="en-GB"/>
          </a:p>
        </p:txBody>
      </p:sp>
      <p:sp>
        <p:nvSpPr>
          <p:cNvPr id="6" name="Footer Placeholder 5">
            <a:extLst>
              <a:ext uri="{FF2B5EF4-FFF2-40B4-BE49-F238E27FC236}">
                <a16:creationId xmlns:a16="http://schemas.microsoft.com/office/drawing/2014/main" id="{CD9DD19D-1167-4617-8FF7-C1EBB3B64B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5B5387-3AE2-4271-98C8-4FCFD43273BC}"/>
              </a:ext>
            </a:extLst>
          </p:cNvPr>
          <p:cNvSpPr>
            <a:spLocks noGrp="1"/>
          </p:cNvSpPr>
          <p:nvPr>
            <p:ph type="sldNum" sz="quarter" idx="12"/>
          </p:nvPr>
        </p:nvSpPr>
        <p:spPr/>
        <p:txBody>
          <a:bodyPr/>
          <a:lstStyle/>
          <a:p>
            <a:fld id="{DE26EE8C-4C32-4FD1-9862-B4C884124825}" type="slidenum">
              <a:rPr lang="en-GB" smtClean="0"/>
              <a:t>‹#›</a:t>
            </a:fld>
            <a:endParaRPr lang="en-GB"/>
          </a:p>
        </p:txBody>
      </p:sp>
    </p:spTree>
    <p:extLst>
      <p:ext uri="{BB962C8B-B14F-4D97-AF65-F5344CB8AC3E}">
        <p14:creationId xmlns:p14="http://schemas.microsoft.com/office/powerpoint/2010/main" val="259111151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26/05/2026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1230510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26/05/2026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3182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26/05/2026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2122952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26/05/2026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397578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26/05/2026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58947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26/05/2026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9759599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26/05/2026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09997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26/05/2026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193722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26/05/2026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828864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26/05/2026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7982541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26/05/2026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49547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3.jpe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5" Type="http://schemas.openxmlformats.org/officeDocument/2006/relationships/image" Target="../media/image5.jpe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34.xml"/><Relationship Id="rId13" Type="http://schemas.openxmlformats.org/officeDocument/2006/relationships/image" Target="../media/image1.jpg"/><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theme" Target="../theme/theme5.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0" Type="http://schemas.openxmlformats.org/officeDocument/2006/relationships/slideLayout" Target="../slideLayouts/slideLayout36.xml"/><Relationship Id="rId4" Type="http://schemas.openxmlformats.org/officeDocument/2006/relationships/slideLayout" Target="../slideLayouts/slideLayout30.xml"/><Relationship Id="rId9" Type="http://schemas.openxmlformats.org/officeDocument/2006/relationships/slideLayout" Target="../slideLayouts/slideLayout3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26/05/2026</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60170500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691652721"/>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26/05/2026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710299759"/>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1">
          <a:blip r:embed="rId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825">
                <a:solidFill>
                  <a:schemeClr val="tx1">
                    <a:tint val="75000"/>
                  </a:schemeClr>
                </a:solidFill>
              </a:defRPr>
            </a:lvl1pPr>
          </a:lstStyle>
          <a:p>
            <a:fld id="{9C64F3F4-CE19-49F8-9EF4-FF4EE52031C2}" type="datetimeFigureOut">
              <a:rPr lang="en-GB" smtClean="0"/>
              <a:pPr/>
              <a:t>26/05/2026</a:t>
            </a:fld>
            <a:endParaRPr lang="en-GB"/>
          </a:p>
        </p:txBody>
      </p:sp>
      <p:sp>
        <p:nvSpPr>
          <p:cNvPr id="6" name="Slide Number Placeholder 5"/>
          <p:cNvSpPr>
            <a:spLocks noGrp="1"/>
          </p:cNvSpPr>
          <p:nvPr>
            <p:ph type="sldNum" sz="quarter" idx="4"/>
          </p:nvPr>
        </p:nvSpPr>
        <p:spPr>
          <a:xfrm>
            <a:off x="10608501" y="6380975"/>
            <a:ext cx="973899"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1027780064"/>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26/05/2026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938066"/>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8.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8.xml"/><Relationship Id="rId1" Type="http://schemas.openxmlformats.org/officeDocument/2006/relationships/video" Target="https://www.youtube.com/embed/97CMYjz0aA8?feature=oembed"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28.xml"/><Relationship Id="rId1" Type="http://schemas.openxmlformats.org/officeDocument/2006/relationships/video" Target="https://www.youtube.com/embed/HGNiuiyzBiA?start=35&amp;feature=oembed"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8.jpg"/><Relationship Id="rId7" Type="http://schemas.openxmlformats.org/officeDocument/2006/relationships/image" Target="../media/image22.jpg"/><Relationship Id="rId2" Type="http://schemas.openxmlformats.org/officeDocument/2006/relationships/notesSlide" Target="../notesSlides/notesSlide6.xml"/><Relationship Id="rId1" Type="http://schemas.openxmlformats.org/officeDocument/2006/relationships/slideLayout" Target="../slideLayouts/slideLayout14.xml"/><Relationship Id="rId6" Type="http://schemas.openxmlformats.org/officeDocument/2006/relationships/image" Target="../media/image21.jpg"/><Relationship Id="rId5" Type="http://schemas.openxmlformats.org/officeDocument/2006/relationships/image" Target="../media/image20.jpg"/><Relationship Id="rId4" Type="http://schemas.openxmlformats.org/officeDocument/2006/relationships/image" Target="../media/image19.jpg"/></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14.xml"/><Relationship Id="rId4" Type="http://schemas.openxmlformats.org/officeDocument/2006/relationships/image" Target="../media/image27.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1545781" y="1874078"/>
            <a:ext cx="4299009" cy="3109845"/>
          </a:xfrm>
        </p:spPr>
        <p:txBody>
          <a:bodyPr lIns="91440" tIns="45720" rIns="91440" bIns="45720" anchor="t"/>
          <a:lstStyle/>
          <a:p>
            <a:pPr algn="ctr"/>
            <a:r>
              <a:rPr lang="en-GB" sz="2600" b="1" dirty="0">
                <a:solidFill>
                  <a:srgbClr val="FFCC66"/>
                </a:solidFill>
                <a:latin typeface="Arial Black"/>
                <a:cs typeface="Arial"/>
              </a:rPr>
              <a:t>Module BMPF7303D</a:t>
            </a:r>
            <a:br>
              <a:rPr lang="en-GB" sz="2600" b="1" dirty="0">
                <a:solidFill>
                  <a:srgbClr val="FFCC66"/>
                </a:solidFill>
                <a:latin typeface="Arial Black"/>
                <a:cs typeface="Arial"/>
              </a:rPr>
            </a:br>
            <a:r>
              <a:rPr lang="en-GB" sz="2600" b="1" dirty="0">
                <a:latin typeface="Arial Black"/>
                <a:cs typeface="Arial"/>
              </a:rPr>
              <a:t> </a:t>
            </a:r>
            <a:br>
              <a:rPr lang="en-GB" sz="2600" b="1" dirty="0">
                <a:latin typeface="Arial Black"/>
              </a:rPr>
            </a:br>
            <a:r>
              <a:rPr lang="en-GB" sz="2600" b="1" dirty="0">
                <a:latin typeface="Arial Black"/>
                <a:cs typeface="Arial"/>
              </a:rPr>
              <a:t>Coaching and Mentoring</a:t>
            </a:r>
            <a:br>
              <a:rPr lang="en-GB" sz="2600" b="1" dirty="0">
                <a:latin typeface="Arial Black"/>
                <a:cs typeface="Arial"/>
              </a:rPr>
            </a:br>
            <a:br>
              <a:rPr lang="en-GB" sz="2600" b="1" dirty="0">
                <a:latin typeface="Arial Black"/>
                <a:cs typeface="Arial"/>
              </a:rPr>
            </a:br>
            <a:r>
              <a:rPr lang="en-GB" sz="2600" b="1" dirty="0">
                <a:solidFill>
                  <a:srgbClr val="FF6600"/>
                </a:solidFill>
                <a:latin typeface="Arial Black"/>
                <a:cs typeface="Arial"/>
              </a:rPr>
              <a:t>Day 5</a:t>
            </a:r>
            <a:endParaRPr lang="en-GB" sz="2600" dirty="0">
              <a:solidFill>
                <a:srgbClr val="FF6600"/>
              </a:solidFill>
              <a:latin typeface="Arial Black"/>
            </a:endParaRPr>
          </a:p>
        </p:txBody>
      </p:sp>
    </p:spTree>
    <p:extLst>
      <p:ext uri="{BB962C8B-B14F-4D97-AF65-F5344CB8AC3E}">
        <p14:creationId xmlns:p14="http://schemas.microsoft.com/office/powerpoint/2010/main" val="1472490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0" y="-103457"/>
            <a:ext cx="12192000" cy="6908477"/>
          </a:xfrm>
          <a:prstGeom prst="rect">
            <a:avLst/>
          </a:prstGeom>
        </p:spPr>
      </p:pic>
      <p:sp>
        <p:nvSpPr>
          <p:cNvPr id="9" name="Content Placeholder 8"/>
          <p:cNvSpPr>
            <a:spLocks noGrp="1"/>
          </p:cNvSpPr>
          <p:nvPr>
            <p:ph idx="1"/>
          </p:nvPr>
        </p:nvSpPr>
        <p:spPr>
          <a:xfrm>
            <a:off x="1979960" y="437050"/>
            <a:ext cx="8229600" cy="818176"/>
          </a:xfrm>
        </p:spPr>
        <p:txBody>
          <a:bodyPr vert="horz" lIns="91440" tIns="45720" rIns="91440" bIns="45720" rtlCol="0" anchor="t">
            <a:normAutofit/>
          </a:bodyPr>
          <a:lstStyle/>
          <a:p>
            <a:pPr marL="0" indent="0" algn="ctr">
              <a:buNone/>
            </a:pPr>
            <a:r>
              <a:rPr lang="en-US" sz="4200" dirty="0">
                <a:solidFill>
                  <a:srgbClr val="FFC000"/>
                </a:solidFill>
                <a:latin typeface="Arial Black"/>
              </a:rPr>
              <a:t>Agenda</a:t>
            </a:r>
            <a:endParaRPr lang="en-US" dirty="0">
              <a:solidFill>
                <a:srgbClr val="FFC000"/>
              </a:solidFill>
            </a:endParaRPr>
          </a:p>
        </p:txBody>
      </p:sp>
      <p:sp>
        <p:nvSpPr>
          <p:cNvPr id="3" name="TextBox 2">
            <a:extLst>
              <a:ext uri="{FF2B5EF4-FFF2-40B4-BE49-F238E27FC236}">
                <a16:creationId xmlns:a16="http://schemas.microsoft.com/office/drawing/2014/main" id="{F1FEBC25-4E9A-444C-A0D6-17735289F605}"/>
              </a:ext>
            </a:extLst>
          </p:cNvPr>
          <p:cNvSpPr txBox="1"/>
          <p:nvPr/>
        </p:nvSpPr>
        <p:spPr>
          <a:xfrm>
            <a:off x="1364876" y="1500616"/>
            <a:ext cx="9728948" cy="3170099"/>
          </a:xfrm>
          <a:prstGeom prst="rect">
            <a:avLst/>
          </a:prstGeom>
          <a:noFill/>
        </p:spPr>
        <p:txBody>
          <a:bodyPr wrap="square" lIns="91440" tIns="45720" rIns="91440" bIns="45720" rtlCol="0" anchor="t">
            <a:spAutoFit/>
          </a:bodyPr>
          <a:lstStyle/>
          <a:p>
            <a:pPr marL="457200" indent="-457200">
              <a:buFont typeface="Wingdings" panose="05000000000000000000" pitchFamily="2" charset="2"/>
              <a:buChar char="ü"/>
            </a:pPr>
            <a:r>
              <a:rPr lang="en-GB" sz="4000" b="1" dirty="0">
                <a:solidFill>
                  <a:schemeClr val="accent6">
                    <a:lumMod val="75000"/>
                  </a:schemeClr>
                </a:solidFill>
                <a:latin typeface="Myriad Pro"/>
                <a:ea typeface="+mn-lt"/>
                <a:cs typeface="+mn-lt"/>
              </a:rPr>
              <a:t>Recap on previous session</a:t>
            </a:r>
          </a:p>
          <a:p>
            <a:pPr marL="457200" indent="-457200">
              <a:buFont typeface="Wingdings" panose="05000000000000000000" pitchFamily="2" charset="2"/>
              <a:buChar char="ü"/>
              <a:defRPr/>
            </a:pPr>
            <a:r>
              <a:rPr lang="en-GB" sz="4000" b="1" dirty="0">
                <a:solidFill>
                  <a:srgbClr val="00B0F0"/>
                </a:solidFill>
                <a:latin typeface="Myriad Pro"/>
              </a:rPr>
              <a:t>Extension activity</a:t>
            </a:r>
          </a:p>
          <a:p>
            <a:pPr marL="457200" indent="-457200">
              <a:buFont typeface="Wingdings" panose="05000000000000000000" pitchFamily="2" charset="2"/>
              <a:buChar char="ü"/>
              <a:defRPr/>
            </a:pPr>
            <a:r>
              <a:rPr lang="en-GB" sz="4000" b="1" dirty="0">
                <a:solidFill>
                  <a:schemeClr val="bg1"/>
                </a:solidFill>
                <a:latin typeface="Myriad Pro"/>
              </a:rPr>
              <a:t>Practice</a:t>
            </a:r>
          </a:p>
          <a:p>
            <a:pPr marL="457200" indent="-457200">
              <a:buFont typeface="Wingdings" panose="05000000000000000000" pitchFamily="2" charset="2"/>
              <a:buChar char="ü"/>
              <a:defRPr/>
            </a:pPr>
            <a:r>
              <a:rPr lang="en-GB" sz="4000" b="1" dirty="0">
                <a:solidFill>
                  <a:srgbClr val="FFC000"/>
                </a:solidFill>
                <a:latin typeface="Myriad Pro"/>
              </a:rPr>
              <a:t>Coaching and mentoring theories and models</a:t>
            </a:r>
          </a:p>
        </p:txBody>
      </p:sp>
    </p:spTree>
    <p:extLst>
      <p:ext uri="{BB962C8B-B14F-4D97-AF65-F5344CB8AC3E}">
        <p14:creationId xmlns:p14="http://schemas.microsoft.com/office/powerpoint/2010/main" val="3038370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DDD00-D38B-423F-8B26-9133F3C40583}"/>
              </a:ext>
            </a:extLst>
          </p:cNvPr>
          <p:cNvSpPr>
            <a:spLocks noGrp="1"/>
          </p:cNvSpPr>
          <p:nvPr>
            <p:ph type="title"/>
          </p:nvPr>
        </p:nvSpPr>
        <p:spPr>
          <a:xfrm>
            <a:off x="609600" y="0"/>
            <a:ext cx="10972800" cy="1143000"/>
          </a:xfrm>
        </p:spPr>
        <p:txBody>
          <a:bodyPr/>
          <a:lstStyle/>
          <a:p>
            <a:r>
              <a:rPr lang="en-GB" b="1" dirty="0">
                <a:solidFill>
                  <a:schemeClr val="accent5">
                    <a:lumMod val="50000"/>
                  </a:schemeClr>
                </a:solidFill>
              </a:rPr>
              <a:t>Learning Outcomes</a:t>
            </a:r>
          </a:p>
        </p:txBody>
      </p:sp>
      <p:sp>
        <p:nvSpPr>
          <p:cNvPr id="3" name="Content Placeholder 2">
            <a:extLst>
              <a:ext uri="{FF2B5EF4-FFF2-40B4-BE49-F238E27FC236}">
                <a16:creationId xmlns:a16="http://schemas.microsoft.com/office/drawing/2014/main" id="{20BEF12D-F99C-4281-81F0-07535327EFA6}"/>
              </a:ext>
            </a:extLst>
          </p:cNvPr>
          <p:cNvSpPr>
            <a:spLocks noGrp="1"/>
          </p:cNvSpPr>
          <p:nvPr>
            <p:ph idx="1"/>
          </p:nvPr>
        </p:nvSpPr>
        <p:spPr>
          <a:xfrm>
            <a:off x="609600" y="1143000"/>
            <a:ext cx="10972800" cy="3917032"/>
          </a:xfrm>
        </p:spPr>
        <p:txBody>
          <a:bodyPr>
            <a:noAutofit/>
          </a:bodyPr>
          <a:lstStyle/>
          <a:p>
            <a:pPr algn="just">
              <a:spcBef>
                <a:spcPts val="600"/>
              </a:spcBef>
              <a:buFont typeface="Symbol" panose="05050102010706020507" pitchFamily="18" charset="2"/>
              <a:buChar char=""/>
              <a:tabLst>
                <a:tab pos="914400" algn="l"/>
                <a:tab pos="1371600" algn="l"/>
                <a:tab pos="1828800" algn="l"/>
              </a:tabLst>
            </a:pPr>
            <a:r>
              <a:rPr lang="en-GB" sz="2400" dirty="0">
                <a:latin typeface="Arial" panose="020B0604020202020204" pitchFamily="34" charset="0"/>
                <a:ea typeface="Arial" panose="020B0604020202020204" pitchFamily="34" charset="0"/>
              </a:rPr>
              <a:t>critically examine a range of underpinning theories and differing perspectives in relation to mentoring and coaching, and explore the issues that can arise from these;</a:t>
            </a:r>
          </a:p>
          <a:p>
            <a:pPr algn="just">
              <a:spcBef>
                <a:spcPts val="600"/>
              </a:spcBef>
              <a:buFont typeface="Symbol" panose="05050102010706020507" pitchFamily="18" charset="2"/>
              <a:buChar char=""/>
              <a:tabLst>
                <a:tab pos="914400" algn="l"/>
                <a:tab pos="1371600" algn="l"/>
                <a:tab pos="1828800" algn="l"/>
              </a:tabLst>
            </a:pPr>
            <a:r>
              <a:rPr lang="en-GB" sz="2400" dirty="0">
                <a:latin typeface="Arial" panose="020B0604020202020204" pitchFamily="34" charset="0"/>
                <a:ea typeface="Arial" panose="020B0604020202020204" pitchFamily="34" charset="0"/>
              </a:rPr>
              <a:t>critically evaluate the relevance and value of a range of coaching or mentoring models, and identify a model/models appropriate for the needs and culture of their organisation;</a:t>
            </a:r>
          </a:p>
          <a:p>
            <a:pPr algn="just">
              <a:spcBef>
                <a:spcPts val="600"/>
              </a:spcBef>
              <a:buFont typeface="Symbol" panose="05050102010706020507" pitchFamily="18" charset="2"/>
              <a:buChar char=""/>
              <a:tabLst>
                <a:tab pos="914400" algn="l"/>
                <a:tab pos="1371600" algn="l"/>
                <a:tab pos="1828800" algn="l"/>
              </a:tabLst>
            </a:pPr>
            <a:r>
              <a:rPr lang="en-GB" sz="2400" dirty="0">
                <a:latin typeface="Arial" panose="020B0604020202020204" pitchFamily="34" charset="0"/>
                <a:ea typeface="Arial" panose="020B0604020202020204" pitchFamily="34" charset="0"/>
              </a:rPr>
              <a:t>plan, implement and evaluate a coaching or mentoring programme appropriate for the organisation; </a:t>
            </a:r>
          </a:p>
          <a:p>
            <a:pPr algn="just">
              <a:spcBef>
                <a:spcPts val="600"/>
              </a:spcBef>
              <a:buFont typeface="Symbol" panose="05050102010706020507" pitchFamily="18" charset="2"/>
              <a:buChar char=""/>
              <a:tabLst>
                <a:tab pos="914400" algn="l"/>
                <a:tab pos="1371600" algn="l"/>
                <a:tab pos="1828800" algn="l"/>
              </a:tabLst>
            </a:pPr>
            <a:r>
              <a:rPr lang="en-GB" sz="2400" dirty="0">
                <a:latin typeface="Arial" panose="020B0604020202020204" pitchFamily="34" charset="0"/>
                <a:ea typeface="Arial" panose="020B0604020202020204" pitchFamily="34" charset="0"/>
              </a:rPr>
              <a:t>critically reflect on their own coaching or mentoring performance in the workplace, the ethical frame they have used and identify areas for improvement, and produce a personal development plan.</a:t>
            </a:r>
          </a:p>
          <a:p>
            <a:endParaRPr lang="en-GB" sz="2400" dirty="0"/>
          </a:p>
        </p:txBody>
      </p:sp>
    </p:spTree>
    <p:extLst>
      <p:ext uri="{BB962C8B-B14F-4D97-AF65-F5344CB8AC3E}">
        <p14:creationId xmlns:p14="http://schemas.microsoft.com/office/powerpoint/2010/main" val="1107548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0" y="-103457"/>
            <a:ext cx="12192000" cy="6908477"/>
          </a:xfrm>
          <a:prstGeom prst="rect">
            <a:avLst/>
          </a:prstGeom>
        </p:spPr>
      </p:pic>
      <p:sp>
        <p:nvSpPr>
          <p:cNvPr id="9" name="Content Placeholder 8"/>
          <p:cNvSpPr>
            <a:spLocks noGrp="1"/>
          </p:cNvSpPr>
          <p:nvPr>
            <p:ph idx="1"/>
          </p:nvPr>
        </p:nvSpPr>
        <p:spPr>
          <a:xfrm>
            <a:off x="1979960" y="437050"/>
            <a:ext cx="8229600" cy="818176"/>
          </a:xfrm>
        </p:spPr>
        <p:txBody>
          <a:bodyPr vert="horz" lIns="91440" tIns="45720" rIns="91440" bIns="45720" rtlCol="0" anchor="t">
            <a:normAutofit/>
          </a:bodyPr>
          <a:lstStyle/>
          <a:p>
            <a:pPr marL="0" indent="0" algn="ctr">
              <a:buNone/>
            </a:pPr>
            <a:r>
              <a:rPr lang="en-US" sz="4200" dirty="0">
                <a:solidFill>
                  <a:srgbClr val="FFC000"/>
                </a:solidFill>
                <a:latin typeface="Arial Black"/>
              </a:rPr>
              <a:t>Recap</a:t>
            </a:r>
            <a:endParaRPr lang="en-US" dirty="0">
              <a:solidFill>
                <a:srgbClr val="FFC000"/>
              </a:solidFill>
            </a:endParaRPr>
          </a:p>
        </p:txBody>
      </p:sp>
      <p:sp>
        <p:nvSpPr>
          <p:cNvPr id="3" name="TextBox 2">
            <a:extLst>
              <a:ext uri="{FF2B5EF4-FFF2-40B4-BE49-F238E27FC236}">
                <a16:creationId xmlns:a16="http://schemas.microsoft.com/office/drawing/2014/main" id="{F1FEBC25-4E9A-444C-A0D6-17735289F605}"/>
              </a:ext>
            </a:extLst>
          </p:cNvPr>
          <p:cNvSpPr txBox="1"/>
          <p:nvPr/>
        </p:nvSpPr>
        <p:spPr>
          <a:xfrm>
            <a:off x="1364876" y="1500616"/>
            <a:ext cx="9728948" cy="2554545"/>
          </a:xfrm>
          <a:prstGeom prst="rect">
            <a:avLst/>
          </a:prstGeom>
          <a:noFill/>
        </p:spPr>
        <p:txBody>
          <a:bodyPr wrap="square" lIns="91440" tIns="45720" rIns="91440" bIns="45720" rtlCol="0" anchor="t">
            <a:spAutoFit/>
          </a:bodyPr>
          <a:lstStyle/>
          <a:p>
            <a:endParaRPr lang="en-GB" sz="4000" b="1" dirty="0">
              <a:solidFill>
                <a:srgbClr val="FFC000"/>
              </a:solidFill>
              <a:latin typeface="Myriad Pro"/>
            </a:endParaRPr>
          </a:p>
          <a:p>
            <a:endParaRPr lang="en-GB" sz="4000" b="1" dirty="0">
              <a:solidFill>
                <a:srgbClr val="FFC000"/>
              </a:solidFill>
              <a:latin typeface="Myriad Pro"/>
            </a:endParaRPr>
          </a:p>
          <a:p>
            <a:endParaRPr lang="en-GB" sz="4000" b="1" dirty="0">
              <a:solidFill>
                <a:srgbClr val="FFC000"/>
              </a:solidFill>
              <a:latin typeface="Myriad Pro"/>
            </a:endParaRPr>
          </a:p>
          <a:p>
            <a:endParaRPr lang="en-GB" sz="4000" b="1" dirty="0">
              <a:solidFill>
                <a:srgbClr val="FFC000"/>
              </a:solidFill>
              <a:latin typeface="Myriad Pro"/>
            </a:endParaRPr>
          </a:p>
        </p:txBody>
      </p:sp>
      <p:pic>
        <p:nvPicPr>
          <p:cNvPr id="5" name="Picture 4">
            <a:extLst>
              <a:ext uri="{FF2B5EF4-FFF2-40B4-BE49-F238E27FC236}">
                <a16:creationId xmlns:a16="http://schemas.microsoft.com/office/drawing/2014/main" id="{490C00A4-1C35-AD04-6E1F-3F191EBF1C88}"/>
              </a:ext>
            </a:extLst>
          </p:cNvPr>
          <p:cNvPicPr>
            <a:picLocks noChangeAspect="1"/>
          </p:cNvPicPr>
          <p:nvPr/>
        </p:nvPicPr>
        <p:blipFill>
          <a:blip r:embed="rId4"/>
          <a:stretch>
            <a:fillRect/>
          </a:stretch>
        </p:blipFill>
        <p:spPr>
          <a:xfrm>
            <a:off x="2103785" y="1421021"/>
            <a:ext cx="7981950" cy="4999929"/>
          </a:xfrm>
          <a:prstGeom prst="rect">
            <a:avLst/>
          </a:prstGeom>
        </p:spPr>
      </p:pic>
    </p:spTree>
    <p:extLst>
      <p:ext uri="{BB962C8B-B14F-4D97-AF65-F5344CB8AC3E}">
        <p14:creationId xmlns:p14="http://schemas.microsoft.com/office/powerpoint/2010/main" val="16671354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CD7FB4C-50CF-AF1F-EFF2-E6B1504367F9}"/>
              </a:ext>
            </a:extLst>
          </p:cNvPr>
          <p:cNvSpPr>
            <a:spLocks noGrp="1"/>
          </p:cNvSpPr>
          <p:nvPr>
            <p:ph type="title"/>
          </p:nvPr>
        </p:nvSpPr>
        <p:spPr>
          <a:xfrm>
            <a:off x="609601" y="273050"/>
            <a:ext cx="4011084" cy="1162050"/>
          </a:xfrm>
        </p:spPr>
        <p:txBody>
          <a:bodyPr>
            <a:normAutofit/>
          </a:bodyPr>
          <a:lstStyle/>
          <a:p>
            <a:r>
              <a:rPr lang="en-US" sz="3200" dirty="0"/>
              <a:t>Extension activities!</a:t>
            </a:r>
          </a:p>
        </p:txBody>
      </p:sp>
      <p:pic>
        <p:nvPicPr>
          <p:cNvPr id="5" name="Content Placeholder 4">
            <a:extLst>
              <a:ext uri="{FF2B5EF4-FFF2-40B4-BE49-F238E27FC236}">
                <a16:creationId xmlns:a16="http://schemas.microsoft.com/office/drawing/2014/main" id="{24E103B7-BA7F-2F70-B894-D1640650B5A1}"/>
              </a:ext>
            </a:extLst>
          </p:cNvPr>
          <p:cNvPicPr>
            <a:picLocks noGrp="1" noChangeAspect="1"/>
          </p:cNvPicPr>
          <p:nvPr>
            <p:ph idx="1"/>
          </p:nvPr>
        </p:nvPicPr>
        <p:blipFill>
          <a:blip r:embed="rId2"/>
          <a:srcRect r="12038" b="-2"/>
          <a:stretch>
            <a:fillRect/>
          </a:stretch>
        </p:blipFill>
        <p:spPr>
          <a:xfrm>
            <a:off x="4766733" y="273051"/>
            <a:ext cx="6815667" cy="5172173"/>
          </a:xfrm>
          <a:prstGeom prst="rect">
            <a:avLst/>
          </a:prstGeom>
          <a:noFill/>
        </p:spPr>
      </p:pic>
      <p:pic>
        <p:nvPicPr>
          <p:cNvPr id="7" name="Picture 6">
            <a:extLst>
              <a:ext uri="{FF2B5EF4-FFF2-40B4-BE49-F238E27FC236}">
                <a16:creationId xmlns:a16="http://schemas.microsoft.com/office/drawing/2014/main" id="{F804D068-5D1B-B13C-2D29-9294B7546B31}"/>
              </a:ext>
            </a:extLst>
          </p:cNvPr>
          <p:cNvPicPr>
            <a:picLocks noChangeAspect="1"/>
          </p:cNvPicPr>
          <p:nvPr/>
        </p:nvPicPr>
        <p:blipFill>
          <a:blip r:embed="rId3"/>
          <a:stretch>
            <a:fillRect/>
          </a:stretch>
        </p:blipFill>
        <p:spPr>
          <a:xfrm>
            <a:off x="1115853" y="1435100"/>
            <a:ext cx="2851990" cy="4199202"/>
          </a:xfrm>
          <a:prstGeom prst="rect">
            <a:avLst/>
          </a:prstGeom>
        </p:spPr>
      </p:pic>
    </p:spTree>
    <p:extLst>
      <p:ext uri="{BB962C8B-B14F-4D97-AF65-F5344CB8AC3E}">
        <p14:creationId xmlns:p14="http://schemas.microsoft.com/office/powerpoint/2010/main" val="32877372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7BEE819-3E03-EE75-8DE0-8EFFFB7BAF63}"/>
              </a:ext>
            </a:extLst>
          </p:cNvPr>
          <p:cNvPicPr>
            <a:picLocks noGrp="1" noChangeAspect="1"/>
          </p:cNvPicPr>
          <p:nvPr>
            <p:ph idx="1"/>
          </p:nvPr>
        </p:nvPicPr>
        <p:blipFill>
          <a:blip r:embed="rId2"/>
          <a:srcRect/>
          <a:stretch>
            <a:fillRect/>
          </a:stretch>
        </p:blipFill>
        <p:spPr>
          <a:xfrm>
            <a:off x="20" y="10"/>
            <a:ext cx="12191980" cy="6857990"/>
          </a:xfrm>
          <a:prstGeom prst="rect">
            <a:avLst/>
          </a:prstGeom>
          <a:noFill/>
        </p:spPr>
      </p:pic>
    </p:spTree>
    <p:extLst>
      <p:ext uri="{BB962C8B-B14F-4D97-AF65-F5344CB8AC3E}">
        <p14:creationId xmlns:p14="http://schemas.microsoft.com/office/powerpoint/2010/main" val="4054081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4703F4B-BA8B-4954-D6AB-CE44C8BF4564}"/>
              </a:ext>
            </a:extLst>
          </p:cNvPr>
          <p:cNvPicPr>
            <a:picLocks noGrp="1" noChangeAspect="1"/>
          </p:cNvPicPr>
          <p:nvPr>
            <p:ph idx="1"/>
          </p:nvPr>
        </p:nvPicPr>
        <p:blipFill>
          <a:blip r:embed="rId2"/>
          <a:stretch>
            <a:fillRect/>
          </a:stretch>
        </p:blipFill>
        <p:spPr>
          <a:xfrm>
            <a:off x="-356582" y="0"/>
            <a:ext cx="12982302" cy="6858000"/>
          </a:xfrm>
          <a:prstGeom prst="rect">
            <a:avLst/>
          </a:prstGeom>
        </p:spPr>
      </p:pic>
    </p:spTree>
    <p:extLst>
      <p:ext uri="{BB962C8B-B14F-4D97-AF65-F5344CB8AC3E}">
        <p14:creationId xmlns:p14="http://schemas.microsoft.com/office/powerpoint/2010/main" val="3602584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err="1">
                <a:solidFill>
                  <a:schemeClr val="accent5">
                    <a:lumMod val="50000"/>
                  </a:schemeClr>
                </a:solidFill>
              </a:rPr>
              <a:t>Handy’s</a:t>
            </a:r>
            <a:r>
              <a:rPr lang="en-GB" b="1" dirty="0">
                <a:solidFill>
                  <a:schemeClr val="accent5">
                    <a:lumMod val="50000"/>
                  </a:schemeClr>
                </a:solidFill>
              </a:rPr>
              <a:t> model of organisational culture</a:t>
            </a:r>
          </a:p>
        </p:txBody>
      </p:sp>
      <p:pic>
        <p:nvPicPr>
          <p:cNvPr id="4" name="Content Placeholder 3"/>
          <p:cNvPicPr>
            <a:picLocks noGrp="1" noChangeAspect="1"/>
          </p:cNvPicPr>
          <p:nvPr>
            <p:ph idx="1"/>
          </p:nvPr>
        </p:nvPicPr>
        <p:blipFill>
          <a:blip r:embed="rId3"/>
          <a:stretch>
            <a:fillRect/>
          </a:stretch>
        </p:blipFill>
        <p:spPr>
          <a:xfrm>
            <a:off x="3026186" y="1556792"/>
            <a:ext cx="5934975" cy="3888432"/>
          </a:xfrm>
          <a:prstGeom prst="rect">
            <a:avLst/>
          </a:prstGeom>
        </p:spPr>
      </p:pic>
    </p:spTree>
    <p:extLst>
      <p:ext uri="{BB962C8B-B14F-4D97-AF65-F5344CB8AC3E}">
        <p14:creationId xmlns:p14="http://schemas.microsoft.com/office/powerpoint/2010/main" val="14740765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AA693-BF5B-4638-8830-7AB80D8FA632}"/>
              </a:ext>
            </a:extLst>
          </p:cNvPr>
          <p:cNvSpPr>
            <a:spLocks noGrp="1"/>
          </p:cNvSpPr>
          <p:nvPr>
            <p:ph type="title"/>
          </p:nvPr>
        </p:nvSpPr>
        <p:spPr/>
        <p:txBody>
          <a:bodyPr/>
          <a:lstStyle/>
          <a:p>
            <a:r>
              <a:rPr lang="en-GB" b="1" dirty="0">
                <a:solidFill>
                  <a:schemeClr val="accent1">
                    <a:lumMod val="50000"/>
                  </a:schemeClr>
                </a:solidFill>
              </a:rPr>
              <a:t>Examples from outcomes </a:t>
            </a:r>
          </a:p>
        </p:txBody>
      </p:sp>
      <p:sp>
        <p:nvSpPr>
          <p:cNvPr id="3" name="Content Placeholder 2">
            <a:extLst>
              <a:ext uri="{FF2B5EF4-FFF2-40B4-BE49-F238E27FC236}">
                <a16:creationId xmlns:a16="http://schemas.microsoft.com/office/drawing/2014/main" id="{00CC057D-7143-4F38-8E60-797D808BBA43}"/>
              </a:ext>
            </a:extLst>
          </p:cNvPr>
          <p:cNvSpPr>
            <a:spLocks noGrp="1"/>
          </p:cNvSpPr>
          <p:nvPr>
            <p:ph idx="1"/>
          </p:nvPr>
        </p:nvSpPr>
        <p:spPr>
          <a:xfrm>
            <a:off x="609600" y="1417638"/>
            <a:ext cx="11122325" cy="3124943"/>
          </a:xfrm>
        </p:spPr>
        <p:txBody>
          <a:bodyPr>
            <a:noAutofit/>
          </a:bodyPr>
          <a:lstStyle/>
          <a:p>
            <a:pPr marL="0" indent="0">
              <a:buNone/>
            </a:pPr>
            <a:r>
              <a:rPr lang="en-GB" sz="2400" dirty="0"/>
              <a:t>Handy suggests that most organisations have a mix of 2 culture typologies:</a:t>
            </a:r>
          </a:p>
          <a:p>
            <a:r>
              <a:rPr lang="en-GB" sz="2400" dirty="0"/>
              <a:t>In </a:t>
            </a:r>
            <a:r>
              <a:rPr lang="en-GB" sz="2400" b="1" dirty="0"/>
              <a:t>administrative</a:t>
            </a:r>
            <a:r>
              <a:rPr lang="en-GB" sz="2400" dirty="0"/>
              <a:t>, </a:t>
            </a:r>
            <a:r>
              <a:rPr lang="en-GB" sz="2400" b="1" dirty="0"/>
              <a:t>policy-orientated</a:t>
            </a:r>
            <a:r>
              <a:rPr lang="en-GB" sz="2400" dirty="0"/>
              <a:t> organisations is rather a combination of the </a:t>
            </a:r>
            <a:r>
              <a:rPr lang="en-GB" sz="2400" b="1" dirty="0"/>
              <a:t>Power</a:t>
            </a:r>
            <a:r>
              <a:rPr lang="en-GB" sz="2400" dirty="0"/>
              <a:t> culture and the </a:t>
            </a:r>
            <a:r>
              <a:rPr lang="en-GB" sz="2400" b="1" dirty="0"/>
              <a:t>Role</a:t>
            </a:r>
            <a:r>
              <a:rPr lang="en-GB" sz="2400" dirty="0"/>
              <a:t> culture.</a:t>
            </a:r>
          </a:p>
          <a:p>
            <a:r>
              <a:rPr lang="en-GB" sz="2400" dirty="0"/>
              <a:t>In </a:t>
            </a:r>
            <a:r>
              <a:rPr lang="en-GB" sz="2400" b="1" dirty="0"/>
              <a:t>administrative</a:t>
            </a:r>
            <a:r>
              <a:rPr lang="en-GB" sz="2400" dirty="0"/>
              <a:t> and </a:t>
            </a:r>
            <a:r>
              <a:rPr lang="en-GB" sz="2400" b="1" dirty="0"/>
              <a:t>executive</a:t>
            </a:r>
            <a:r>
              <a:rPr lang="en-GB" sz="2400" dirty="0"/>
              <a:t> organisations is often a combination of the </a:t>
            </a:r>
            <a:r>
              <a:rPr lang="en-GB" sz="2400" b="1" dirty="0"/>
              <a:t>Role</a:t>
            </a:r>
            <a:r>
              <a:rPr lang="en-GB" sz="2400" dirty="0"/>
              <a:t> culture and the </a:t>
            </a:r>
            <a:r>
              <a:rPr lang="en-GB" sz="2400" b="1" dirty="0"/>
              <a:t>Task</a:t>
            </a:r>
            <a:r>
              <a:rPr lang="en-GB" sz="2400" dirty="0"/>
              <a:t> culture.</a:t>
            </a:r>
          </a:p>
          <a:p>
            <a:r>
              <a:rPr lang="en-GB" sz="2400" dirty="0"/>
              <a:t>In </a:t>
            </a:r>
            <a:r>
              <a:rPr lang="en-GB" sz="2400" b="1" dirty="0"/>
              <a:t>IT companies </a:t>
            </a:r>
            <a:r>
              <a:rPr lang="en-GB" sz="2400" dirty="0"/>
              <a:t>is often a combination of the </a:t>
            </a:r>
            <a:r>
              <a:rPr lang="en-GB" sz="2400" b="1" dirty="0"/>
              <a:t>Task</a:t>
            </a:r>
            <a:r>
              <a:rPr lang="en-GB" sz="2400" dirty="0"/>
              <a:t> culture and the </a:t>
            </a:r>
            <a:r>
              <a:rPr lang="en-GB" sz="2400" b="1" dirty="0"/>
              <a:t>Person</a:t>
            </a:r>
            <a:r>
              <a:rPr lang="en-GB" sz="2400" dirty="0"/>
              <a:t> culture.</a:t>
            </a:r>
          </a:p>
          <a:p>
            <a:r>
              <a:rPr lang="en-GB" sz="2400" dirty="0"/>
              <a:t>At </a:t>
            </a:r>
            <a:r>
              <a:rPr lang="en-GB" sz="2400" b="1" dirty="0"/>
              <a:t>Universities</a:t>
            </a:r>
            <a:r>
              <a:rPr lang="en-GB" sz="2400" dirty="0"/>
              <a:t> it is often a combination of the </a:t>
            </a:r>
            <a:r>
              <a:rPr lang="en-GB" sz="2400" b="1" dirty="0"/>
              <a:t>Power</a:t>
            </a:r>
            <a:r>
              <a:rPr lang="en-GB" sz="2400" dirty="0"/>
              <a:t> culture and the </a:t>
            </a:r>
            <a:r>
              <a:rPr lang="en-GB" sz="2400" b="1" dirty="0"/>
              <a:t>Person</a:t>
            </a:r>
            <a:r>
              <a:rPr lang="en-GB" sz="2400" dirty="0"/>
              <a:t> Culture. </a:t>
            </a:r>
          </a:p>
        </p:txBody>
      </p:sp>
    </p:spTree>
    <p:extLst>
      <p:ext uri="{BB962C8B-B14F-4D97-AF65-F5344CB8AC3E}">
        <p14:creationId xmlns:p14="http://schemas.microsoft.com/office/powerpoint/2010/main" val="9146604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07537-31CE-49DB-BDC9-15BF5513EB3D}"/>
              </a:ext>
            </a:extLst>
          </p:cNvPr>
          <p:cNvSpPr>
            <a:spLocks noGrp="1"/>
          </p:cNvSpPr>
          <p:nvPr>
            <p:ph type="title"/>
          </p:nvPr>
        </p:nvSpPr>
        <p:spPr>
          <a:xfrm>
            <a:off x="609600" y="0"/>
            <a:ext cx="10972800" cy="1143000"/>
          </a:xfrm>
        </p:spPr>
        <p:txBody>
          <a:bodyPr/>
          <a:lstStyle/>
          <a:p>
            <a:r>
              <a:rPr lang="en-GB" b="1" dirty="0">
                <a:solidFill>
                  <a:schemeClr val="accent1">
                    <a:lumMod val="50000"/>
                  </a:schemeClr>
                </a:solidFill>
              </a:rPr>
              <a:t>Cultural Framework </a:t>
            </a:r>
          </a:p>
        </p:txBody>
      </p:sp>
      <p:pic>
        <p:nvPicPr>
          <p:cNvPr id="5" name="Content Placeholder 4">
            <a:extLst>
              <a:ext uri="{FF2B5EF4-FFF2-40B4-BE49-F238E27FC236}">
                <a16:creationId xmlns:a16="http://schemas.microsoft.com/office/drawing/2014/main" id="{C4520674-9D24-4E9F-9AF5-6E3277DED328}"/>
              </a:ext>
            </a:extLst>
          </p:cNvPr>
          <p:cNvPicPr>
            <a:picLocks noGrp="1" noChangeAspect="1"/>
          </p:cNvPicPr>
          <p:nvPr>
            <p:ph idx="1"/>
          </p:nvPr>
        </p:nvPicPr>
        <p:blipFill>
          <a:blip r:embed="rId2"/>
          <a:stretch>
            <a:fillRect/>
          </a:stretch>
        </p:blipFill>
        <p:spPr>
          <a:xfrm>
            <a:off x="899911" y="948906"/>
            <a:ext cx="10470481" cy="4282865"/>
          </a:xfrm>
        </p:spPr>
      </p:pic>
      <p:sp>
        <p:nvSpPr>
          <p:cNvPr id="3" name="TextBox 2">
            <a:extLst>
              <a:ext uri="{FF2B5EF4-FFF2-40B4-BE49-F238E27FC236}">
                <a16:creationId xmlns:a16="http://schemas.microsoft.com/office/drawing/2014/main" id="{C295279F-1250-4FFA-8325-FCB7229575DC}"/>
              </a:ext>
            </a:extLst>
          </p:cNvPr>
          <p:cNvSpPr txBox="1"/>
          <p:nvPr/>
        </p:nvSpPr>
        <p:spPr>
          <a:xfrm>
            <a:off x="2065212" y="5231772"/>
            <a:ext cx="8075240"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1" u="none" strike="noStrike" kern="1200" cap="none" spc="0" normalizeH="0" baseline="0" noProof="0" dirty="0">
                <a:ln>
                  <a:noFill/>
                </a:ln>
                <a:solidFill>
                  <a:prstClr val="black"/>
                </a:solidFill>
                <a:effectLst/>
                <a:uLnTx/>
                <a:uFillTx/>
                <a:latin typeface="Myriad Pro"/>
                <a:ea typeface="+mn-ea"/>
                <a:cs typeface="+mn-cs"/>
              </a:rPr>
              <a:t>Extract from the work of Professor Grainne </a:t>
            </a:r>
            <a:r>
              <a:rPr kumimoji="0" lang="en-GB" sz="1400" b="0" i="1" u="none" strike="noStrike" kern="1200" cap="none" spc="0" normalizeH="0" baseline="0" noProof="0" dirty="0" err="1">
                <a:ln>
                  <a:noFill/>
                </a:ln>
                <a:solidFill>
                  <a:prstClr val="black"/>
                </a:solidFill>
                <a:effectLst/>
                <a:uLnTx/>
                <a:uFillTx/>
                <a:latin typeface="Myriad Pro"/>
                <a:ea typeface="+mn-ea"/>
                <a:cs typeface="+mn-cs"/>
              </a:rPr>
              <a:t>Conole</a:t>
            </a:r>
            <a:r>
              <a:rPr kumimoji="0" lang="en-GB" sz="1400" b="0" i="1" u="none" strike="noStrike" kern="1200" cap="none" spc="0" normalizeH="0" baseline="0" noProof="0" dirty="0">
                <a:ln>
                  <a:noFill/>
                </a:ln>
                <a:solidFill>
                  <a:prstClr val="black"/>
                </a:solidFill>
                <a:effectLst/>
                <a:uLnTx/>
                <a:uFillTx/>
                <a:latin typeface="Myriad Pro"/>
                <a:ea typeface="+mn-ea"/>
                <a:cs typeface="+mn-cs"/>
              </a:rPr>
              <a:t> can be mapped onto the work of </a:t>
            </a:r>
            <a:r>
              <a:rPr kumimoji="0" lang="en-GB" sz="1400" b="0" i="1" u="none" strike="noStrike" kern="1200" cap="none" spc="0" normalizeH="0" baseline="0" noProof="0" dirty="0" err="1">
                <a:ln>
                  <a:noFill/>
                </a:ln>
                <a:solidFill>
                  <a:prstClr val="black"/>
                </a:solidFill>
                <a:effectLst/>
                <a:uLnTx/>
                <a:uFillTx/>
                <a:latin typeface="Myriad Pro"/>
                <a:ea typeface="+mn-ea"/>
                <a:cs typeface="+mn-cs"/>
              </a:rPr>
              <a:t>McNay</a:t>
            </a:r>
            <a:r>
              <a:rPr kumimoji="0" lang="en-GB" sz="1400" b="0" i="1" u="none" strike="noStrike" kern="1200" cap="none" spc="0" normalizeH="0" baseline="0" noProof="0" dirty="0">
                <a:ln>
                  <a:noFill/>
                </a:ln>
                <a:solidFill>
                  <a:prstClr val="black"/>
                </a:solidFill>
                <a:effectLst/>
                <a:uLnTx/>
                <a:uFillTx/>
                <a:latin typeface="Myriad Pro"/>
                <a:ea typeface="+mn-ea"/>
                <a:cs typeface="+mn-cs"/>
              </a:rPr>
              <a:t> (1995)</a:t>
            </a:r>
          </a:p>
        </p:txBody>
      </p:sp>
    </p:spTree>
    <p:extLst>
      <p:ext uri="{BB962C8B-B14F-4D97-AF65-F5344CB8AC3E}">
        <p14:creationId xmlns:p14="http://schemas.microsoft.com/office/powerpoint/2010/main" val="244869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AA391E7A-70B4-437A-9ED9-20E7F82F826D}"/>
              </a:ext>
            </a:extLst>
          </p:cNvPr>
          <p:cNvSpPr>
            <a:spLocks noGrp="1"/>
          </p:cNvSpPr>
          <p:nvPr>
            <p:ph type="title"/>
          </p:nvPr>
        </p:nvSpPr>
        <p:spPr>
          <a:xfrm>
            <a:off x="609600" y="274638"/>
            <a:ext cx="10972800" cy="1143000"/>
          </a:xfrm>
        </p:spPr>
        <p:txBody>
          <a:bodyPr anchor="ctr">
            <a:normAutofit/>
          </a:bodyPr>
          <a:lstStyle/>
          <a:p>
            <a:r>
              <a:rPr lang="en-US" dirty="0"/>
              <a:t>CLEAR Coaching Demonstration</a:t>
            </a:r>
          </a:p>
        </p:txBody>
      </p:sp>
      <p:pic>
        <p:nvPicPr>
          <p:cNvPr id="7" name="Picture 6">
            <a:extLst>
              <a:ext uri="{FF2B5EF4-FFF2-40B4-BE49-F238E27FC236}">
                <a16:creationId xmlns:a16="http://schemas.microsoft.com/office/drawing/2014/main" id="{7CCCDB09-201A-B533-3675-2062C4E668D2}"/>
              </a:ext>
            </a:extLst>
          </p:cNvPr>
          <p:cNvPicPr>
            <a:picLocks noChangeAspect="1"/>
          </p:cNvPicPr>
          <p:nvPr/>
        </p:nvPicPr>
        <p:blipFill>
          <a:blip r:embed="rId2"/>
          <a:srcRect t="10220" r="-1" b="25393"/>
          <a:stretch>
            <a:fillRect/>
          </a:stretch>
        </p:blipFill>
        <p:spPr>
          <a:xfrm>
            <a:off x="609600" y="1600201"/>
            <a:ext cx="10972800" cy="3917032"/>
          </a:xfrm>
          <a:prstGeom prst="rect">
            <a:avLst/>
          </a:prstGeom>
          <a:noFill/>
        </p:spPr>
      </p:pic>
    </p:spTree>
    <p:extLst>
      <p:ext uri="{BB962C8B-B14F-4D97-AF65-F5344CB8AC3E}">
        <p14:creationId xmlns:p14="http://schemas.microsoft.com/office/powerpoint/2010/main" val="2420859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Episode 48: Coaching Demonstration of the CLEAR model">
            <a:hlinkClick r:id="" action="ppaction://media"/>
            <a:extLst>
              <a:ext uri="{FF2B5EF4-FFF2-40B4-BE49-F238E27FC236}">
                <a16:creationId xmlns:a16="http://schemas.microsoft.com/office/drawing/2014/main" id="{FF257D68-9732-30A7-9DAA-5BC284AB1C2B}"/>
              </a:ext>
            </a:extLst>
          </p:cNvPr>
          <p:cNvPicPr>
            <a:picLocks noGrp="1" noRot="1" noChangeAspect="1"/>
          </p:cNvPicPr>
          <p:nvPr>
            <p:ph idx="1"/>
            <a:videoFile r:link="rId1"/>
          </p:nvPr>
        </p:nvPicPr>
        <p:blipFill>
          <a:blip r:embed="rId3"/>
          <a:srcRect t="442"/>
          <a:stretch>
            <a:fillRect/>
          </a:stretch>
        </p:blipFill>
        <p:spPr>
          <a:xfrm>
            <a:off x="20" y="10"/>
            <a:ext cx="12191980" cy="6857990"/>
          </a:xfrm>
          <a:prstGeom prst="rect">
            <a:avLst/>
          </a:prstGeom>
          <a:noFill/>
        </p:spPr>
      </p:pic>
    </p:spTree>
    <p:extLst>
      <p:ext uri="{BB962C8B-B14F-4D97-AF65-F5344CB8AC3E}">
        <p14:creationId xmlns:p14="http://schemas.microsoft.com/office/powerpoint/2010/main" val="1877524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ransformational Listening as a Coach">
            <a:hlinkClick r:id="" action="ppaction://media"/>
            <a:extLst>
              <a:ext uri="{FF2B5EF4-FFF2-40B4-BE49-F238E27FC236}">
                <a16:creationId xmlns:a16="http://schemas.microsoft.com/office/drawing/2014/main" id="{1BC06972-F992-7BD3-B1ED-0DD4A117662F}"/>
              </a:ext>
            </a:extLst>
          </p:cNvPr>
          <p:cNvPicPr>
            <a:picLocks noGrp="1" noRot="1" noChangeAspect="1"/>
          </p:cNvPicPr>
          <p:nvPr>
            <p:ph idx="1"/>
            <a:videoFile r:link="rId1"/>
          </p:nvPr>
        </p:nvPicPr>
        <p:blipFill>
          <a:blip r:embed="rId3"/>
          <a:srcRect t="442"/>
          <a:stretch>
            <a:fillRect/>
          </a:stretch>
        </p:blipFill>
        <p:spPr>
          <a:xfrm>
            <a:off x="20" y="10"/>
            <a:ext cx="12191980" cy="6857990"/>
          </a:xfrm>
          <a:prstGeom prst="rect">
            <a:avLst/>
          </a:prstGeom>
          <a:noFill/>
        </p:spPr>
      </p:pic>
    </p:spTree>
    <p:extLst>
      <p:ext uri="{BB962C8B-B14F-4D97-AF65-F5344CB8AC3E}">
        <p14:creationId xmlns:p14="http://schemas.microsoft.com/office/powerpoint/2010/main" val="1200551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98956" y="2449287"/>
            <a:ext cx="3017694" cy="4408714"/>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0"/>
            <a:ext cx="4598957" cy="3429000"/>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3373386"/>
            <a:ext cx="4598956" cy="3543788"/>
          </a:xfrm>
          <a:prstGeom prst="rect">
            <a:avLst/>
          </a:prstGeom>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168672" y="-955"/>
            <a:ext cx="5023328" cy="6836670"/>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598956" y="0"/>
            <a:ext cx="3843881" cy="2613679"/>
          </a:xfrm>
          <a:prstGeom prst="rect">
            <a:avLst/>
          </a:prstGeom>
        </p:spPr>
      </p:pic>
    </p:spTree>
    <p:extLst>
      <p:ext uri="{BB962C8B-B14F-4D97-AF65-F5344CB8AC3E}">
        <p14:creationId xmlns:p14="http://schemas.microsoft.com/office/powerpoint/2010/main" val="3850474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7CE86611-23AF-463D-A286-9183EADFF960}"/>
              </a:ext>
            </a:extLst>
          </p:cNvPr>
          <p:cNvPicPr>
            <a:picLocks noGrp="1" noChangeAspect="1"/>
          </p:cNvPicPr>
          <p:nvPr>
            <p:ph idx="1"/>
          </p:nvPr>
        </p:nvPicPr>
        <p:blipFill>
          <a:blip r:embed="rId3"/>
          <a:stretch>
            <a:fillRect/>
          </a:stretch>
        </p:blipFill>
        <p:spPr>
          <a:xfrm>
            <a:off x="1655066" y="1412776"/>
            <a:ext cx="8881869" cy="4320480"/>
          </a:xfrm>
          <a:prstGeom prst="rect">
            <a:avLst/>
          </a:prstGeom>
        </p:spPr>
      </p:pic>
      <p:sp>
        <p:nvSpPr>
          <p:cNvPr id="4" name="Rectangle 3">
            <a:extLst>
              <a:ext uri="{FF2B5EF4-FFF2-40B4-BE49-F238E27FC236}">
                <a16:creationId xmlns:a16="http://schemas.microsoft.com/office/drawing/2014/main" id="{2C8F7A93-535C-4046-835B-8EDE37F650F6}"/>
              </a:ext>
            </a:extLst>
          </p:cNvPr>
          <p:cNvSpPr/>
          <p:nvPr/>
        </p:nvSpPr>
        <p:spPr>
          <a:xfrm>
            <a:off x="1312983" y="201414"/>
            <a:ext cx="9826869" cy="923330"/>
          </a:xfrm>
          <a:prstGeom prst="rect">
            <a:avLst/>
          </a:prstGeom>
          <a:noFill/>
        </p:spPr>
        <p:txBody>
          <a:bodyPr wrap="square" lIns="91440" tIns="45720" rIns="91440" bIns="45720">
            <a:spAutoFit/>
          </a:bodyPr>
          <a:lstStyle/>
          <a:p>
            <a:pPr algn="ctr"/>
            <a:r>
              <a:rPr lang="en-GB" sz="5400" dirty="0">
                <a:ln w="0"/>
                <a:solidFill>
                  <a:schemeClr val="accent5">
                    <a:lumMod val="50000"/>
                  </a:schemeClr>
                </a:solidFill>
                <a:effectLst>
                  <a:reflection blurRad="6350" stA="53000" endA="300" endPos="35500" dir="5400000" sy="-90000" algn="bl" rotWithShape="0"/>
                </a:effectLst>
              </a:rPr>
              <a:t>Coaching and mentoring </a:t>
            </a:r>
          </a:p>
        </p:txBody>
      </p:sp>
    </p:spTree>
    <p:extLst>
      <p:ext uri="{BB962C8B-B14F-4D97-AF65-F5344CB8AC3E}">
        <p14:creationId xmlns:p14="http://schemas.microsoft.com/office/powerpoint/2010/main" val="35848797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stretch>
            <a:fillRect/>
          </a:stretch>
        </p:blipFill>
        <p:spPr>
          <a:xfrm>
            <a:off x="5591944" y="78983"/>
            <a:ext cx="4320480" cy="5588669"/>
          </a:xfrm>
          <a:prstGeom prst="rect">
            <a:avLst/>
          </a:prstGeom>
        </p:spPr>
      </p:pic>
      <p:sp>
        <p:nvSpPr>
          <p:cNvPr id="4" name="TextBox 3"/>
          <p:cNvSpPr txBox="1"/>
          <p:nvPr/>
        </p:nvSpPr>
        <p:spPr>
          <a:xfrm>
            <a:off x="1847528" y="332656"/>
            <a:ext cx="4464496" cy="1446550"/>
          </a:xfrm>
          <a:prstGeom prst="rect">
            <a:avLst/>
          </a:prstGeom>
          <a:noFill/>
        </p:spPr>
        <p:txBody>
          <a:bodyPr wrap="square">
            <a:spAutoFit/>
          </a:bodyPr>
          <a:lstStyle/>
          <a:p>
            <a:pPr fontAlgn="base">
              <a:spcBef>
                <a:spcPct val="0"/>
              </a:spcBef>
              <a:spcAft>
                <a:spcPct val="0"/>
              </a:spcAft>
              <a:defRPr/>
            </a:pPr>
            <a:r>
              <a:rPr lang="en-GB" sz="4400" b="1" dirty="0">
                <a:solidFill>
                  <a:srgbClr val="4BACC6">
                    <a:lumMod val="50000"/>
                  </a:srgbClr>
                </a:solidFill>
                <a:effectLst>
                  <a:outerShdw blurRad="38100" dist="38100" dir="2700000" algn="tl">
                    <a:srgbClr val="000000">
                      <a:alpha val="43137"/>
                    </a:srgbClr>
                  </a:outerShdw>
                </a:effectLst>
                <a:latin typeface="Arial" charset="0"/>
                <a:cs typeface="Arial" panose="020B0604020202020204" pitchFamily="34" charset="0"/>
              </a:rPr>
              <a:t>Coaching </a:t>
            </a:r>
          </a:p>
          <a:p>
            <a:pPr fontAlgn="base">
              <a:spcBef>
                <a:spcPct val="0"/>
              </a:spcBef>
              <a:spcAft>
                <a:spcPct val="0"/>
              </a:spcAft>
              <a:defRPr/>
            </a:pPr>
            <a:r>
              <a:rPr lang="en-GB" sz="4400" b="1" dirty="0">
                <a:solidFill>
                  <a:srgbClr val="4BACC6">
                    <a:lumMod val="50000"/>
                  </a:srgbClr>
                </a:solidFill>
                <a:effectLst>
                  <a:outerShdw blurRad="38100" dist="38100" dir="2700000" algn="tl">
                    <a:srgbClr val="000000">
                      <a:alpha val="43137"/>
                    </a:srgbClr>
                  </a:outerShdw>
                </a:effectLst>
                <a:latin typeface="Arial" charset="0"/>
                <a:cs typeface="Arial" panose="020B0604020202020204" pitchFamily="34" charset="0"/>
              </a:rPr>
              <a:t>tools</a:t>
            </a:r>
          </a:p>
        </p:txBody>
      </p:sp>
    </p:spTree>
    <p:extLst>
      <p:ext uri="{BB962C8B-B14F-4D97-AF65-F5344CB8AC3E}">
        <p14:creationId xmlns:p14="http://schemas.microsoft.com/office/powerpoint/2010/main" val="13091301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51784" y="1642648"/>
            <a:ext cx="3668388" cy="3370528"/>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71664" y="274638"/>
            <a:ext cx="6192688" cy="5418602"/>
          </a:xfrm>
          <a:prstGeom prst="rect">
            <a:avLst/>
          </a:prstGeom>
        </p:spPr>
      </p:pic>
      <p:sp>
        <p:nvSpPr>
          <p:cNvPr id="5" name="TextBox 4"/>
          <p:cNvSpPr txBox="1"/>
          <p:nvPr/>
        </p:nvSpPr>
        <p:spPr>
          <a:xfrm>
            <a:off x="6963846" y="1185866"/>
            <a:ext cx="1712653" cy="369332"/>
          </a:xfrm>
          <a:prstGeom prst="rect">
            <a:avLst/>
          </a:prstGeom>
          <a:solidFill>
            <a:schemeClr val="bg1"/>
          </a:solidFill>
        </p:spPr>
        <p:txBody>
          <a:bodyPr wrap="square" rtlCol="0">
            <a:spAutoFit/>
          </a:bodyPr>
          <a:lstStyle/>
          <a:p>
            <a:pPr>
              <a:defRPr/>
            </a:pPr>
            <a:endParaRPr lang="en-GB" dirty="0">
              <a:solidFill>
                <a:prstClr val="black"/>
              </a:solidFill>
              <a:latin typeface="Myriad Pro"/>
            </a:endParaRPr>
          </a:p>
        </p:txBody>
      </p:sp>
      <p:pic>
        <p:nvPicPr>
          <p:cNvPr id="6" name="Picture 5"/>
          <p:cNvPicPr>
            <a:picLocks noChangeAspect="1"/>
          </p:cNvPicPr>
          <p:nvPr/>
        </p:nvPicPr>
        <p:blipFill>
          <a:blip r:embed="rId4"/>
          <a:stretch>
            <a:fillRect/>
          </a:stretch>
        </p:blipFill>
        <p:spPr>
          <a:xfrm>
            <a:off x="7787207" y="1992718"/>
            <a:ext cx="1225402" cy="500179"/>
          </a:xfrm>
          <a:prstGeom prst="rect">
            <a:avLst/>
          </a:prstGeom>
        </p:spPr>
      </p:pic>
      <p:pic>
        <p:nvPicPr>
          <p:cNvPr id="7" name="Picture 6"/>
          <p:cNvPicPr>
            <a:picLocks noChangeAspect="1"/>
          </p:cNvPicPr>
          <p:nvPr/>
        </p:nvPicPr>
        <p:blipFill>
          <a:blip r:embed="rId4"/>
          <a:stretch>
            <a:fillRect/>
          </a:stretch>
        </p:blipFill>
        <p:spPr>
          <a:xfrm>
            <a:off x="7536160" y="3400747"/>
            <a:ext cx="1476449" cy="426757"/>
          </a:xfrm>
          <a:prstGeom prst="rect">
            <a:avLst/>
          </a:prstGeom>
        </p:spPr>
      </p:pic>
      <p:pic>
        <p:nvPicPr>
          <p:cNvPr id="8" name="Picture 7"/>
          <p:cNvPicPr>
            <a:picLocks noChangeAspect="1"/>
          </p:cNvPicPr>
          <p:nvPr/>
        </p:nvPicPr>
        <p:blipFill>
          <a:blip r:embed="rId4"/>
          <a:stretch>
            <a:fillRect/>
          </a:stretch>
        </p:blipFill>
        <p:spPr>
          <a:xfrm>
            <a:off x="6737144" y="4265023"/>
            <a:ext cx="1225402" cy="310635"/>
          </a:xfrm>
          <a:prstGeom prst="rect">
            <a:avLst/>
          </a:prstGeom>
        </p:spPr>
      </p:pic>
      <p:pic>
        <p:nvPicPr>
          <p:cNvPr id="9" name="Picture 8"/>
          <p:cNvPicPr>
            <a:picLocks noChangeAspect="1"/>
          </p:cNvPicPr>
          <p:nvPr/>
        </p:nvPicPr>
        <p:blipFill>
          <a:blip r:embed="rId4"/>
          <a:stretch>
            <a:fillRect/>
          </a:stretch>
        </p:blipFill>
        <p:spPr>
          <a:xfrm>
            <a:off x="4291643" y="4265023"/>
            <a:ext cx="1225402" cy="310635"/>
          </a:xfrm>
          <a:prstGeom prst="rect">
            <a:avLst/>
          </a:prstGeom>
        </p:spPr>
      </p:pic>
      <p:pic>
        <p:nvPicPr>
          <p:cNvPr id="10" name="Picture 9"/>
          <p:cNvPicPr>
            <a:picLocks noChangeAspect="1"/>
          </p:cNvPicPr>
          <p:nvPr/>
        </p:nvPicPr>
        <p:blipFill>
          <a:blip r:embed="rId4"/>
          <a:stretch>
            <a:fillRect/>
          </a:stretch>
        </p:blipFill>
        <p:spPr>
          <a:xfrm>
            <a:off x="3396709" y="3426337"/>
            <a:ext cx="1225402" cy="426757"/>
          </a:xfrm>
          <a:prstGeom prst="rect">
            <a:avLst/>
          </a:prstGeom>
        </p:spPr>
      </p:pic>
      <p:pic>
        <p:nvPicPr>
          <p:cNvPr id="11" name="Picture 10"/>
          <p:cNvPicPr>
            <a:picLocks noChangeAspect="1"/>
          </p:cNvPicPr>
          <p:nvPr/>
        </p:nvPicPr>
        <p:blipFill>
          <a:blip r:embed="rId4"/>
          <a:stretch>
            <a:fillRect/>
          </a:stretch>
        </p:blipFill>
        <p:spPr>
          <a:xfrm>
            <a:off x="3293503" y="2107736"/>
            <a:ext cx="1225402" cy="426757"/>
          </a:xfrm>
          <a:prstGeom prst="rect">
            <a:avLst/>
          </a:prstGeom>
        </p:spPr>
      </p:pic>
      <p:pic>
        <p:nvPicPr>
          <p:cNvPr id="12" name="Picture 11"/>
          <p:cNvPicPr>
            <a:picLocks noChangeAspect="1"/>
          </p:cNvPicPr>
          <p:nvPr/>
        </p:nvPicPr>
        <p:blipFill>
          <a:blip r:embed="rId4"/>
          <a:stretch>
            <a:fillRect/>
          </a:stretch>
        </p:blipFill>
        <p:spPr>
          <a:xfrm>
            <a:off x="3934494" y="1159433"/>
            <a:ext cx="1225402" cy="426757"/>
          </a:xfrm>
          <a:prstGeom prst="rect">
            <a:avLst/>
          </a:prstGeom>
        </p:spPr>
      </p:pic>
      <p:sp>
        <p:nvSpPr>
          <p:cNvPr id="14" name="Title 1"/>
          <p:cNvSpPr txBox="1">
            <a:spLocks/>
          </p:cNvSpPr>
          <p:nvPr/>
        </p:nvSpPr>
        <p:spPr>
          <a:xfrm>
            <a:off x="2063552" y="0"/>
            <a:ext cx="8208912"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a:solidFill>
                  <a:srgbClr val="4BACC6">
                    <a:lumMod val="50000"/>
                  </a:srgbClr>
                </a:solidFill>
                <a:latin typeface="Myriad Pro"/>
              </a:rPr>
              <a:t>Activity  - Coaching</a:t>
            </a:r>
            <a:r>
              <a:rPr lang="en-GB" dirty="0">
                <a:solidFill>
                  <a:prstClr val="black"/>
                </a:solidFill>
                <a:latin typeface="Myriad Pro"/>
              </a:rPr>
              <a:t> </a:t>
            </a:r>
            <a:r>
              <a:rPr lang="en-GB" b="1" dirty="0">
                <a:solidFill>
                  <a:srgbClr val="4BACC6">
                    <a:lumMod val="50000"/>
                  </a:srgbClr>
                </a:solidFill>
                <a:latin typeface="Myriad Pro"/>
              </a:rPr>
              <a:t>Wheel</a:t>
            </a:r>
          </a:p>
        </p:txBody>
      </p:sp>
    </p:spTree>
    <p:extLst>
      <p:ext uri="{BB962C8B-B14F-4D97-AF65-F5344CB8AC3E}">
        <p14:creationId xmlns:p14="http://schemas.microsoft.com/office/powerpoint/2010/main" val="37406876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5">
                    <a:lumMod val="50000"/>
                  </a:schemeClr>
                </a:solidFill>
              </a:rPr>
              <a:t>References</a:t>
            </a:r>
            <a:endParaRPr lang="en-US" b="1" dirty="0">
              <a:solidFill>
                <a:schemeClr val="accent5">
                  <a:lumMod val="50000"/>
                </a:schemeClr>
              </a:solidFill>
            </a:endParaRPr>
          </a:p>
        </p:txBody>
      </p:sp>
      <p:sp>
        <p:nvSpPr>
          <p:cNvPr id="3" name="Content Placeholder 2"/>
          <p:cNvSpPr>
            <a:spLocks noGrp="1"/>
          </p:cNvSpPr>
          <p:nvPr>
            <p:ph idx="1"/>
          </p:nvPr>
        </p:nvSpPr>
        <p:spPr/>
        <p:txBody>
          <a:bodyPr>
            <a:normAutofit fontScale="85000" lnSpcReduction="20000"/>
          </a:bodyPr>
          <a:lstStyle/>
          <a:p>
            <a:r>
              <a:rPr lang="en-US" dirty="0" err="1"/>
              <a:t>Alred</a:t>
            </a:r>
            <a:r>
              <a:rPr lang="en-US" dirty="0"/>
              <a:t>, G., Garvey, B. and Smith, R (1998) Mentoring pocketbook. Alresford: Management Pocketbooks. </a:t>
            </a:r>
          </a:p>
          <a:p>
            <a:r>
              <a:rPr lang="en-US" dirty="0"/>
              <a:t>Clutterbuck, D. (2004) Everyone Needs a Mentor: Fostering talent in your </a:t>
            </a:r>
            <a:r>
              <a:rPr lang="en-US" dirty="0" err="1"/>
              <a:t>organisation</a:t>
            </a:r>
            <a:r>
              <a:rPr lang="en-US" dirty="0"/>
              <a:t>. London: CIPD. </a:t>
            </a:r>
          </a:p>
          <a:p>
            <a:r>
              <a:rPr lang="en-GB" dirty="0"/>
              <a:t>McNay, I. (1995) ‘From the collegial academy to corporate enterprise: The changing cultures of universities’, in Schuller, T. (ed.) The Changing University? Buckingham: Open University Press, pp. 105–115.</a:t>
            </a:r>
            <a:r>
              <a:rPr lang="en-US" dirty="0"/>
              <a:t>	</a:t>
            </a:r>
          </a:p>
          <a:p>
            <a:r>
              <a:rPr lang="en-GB" dirty="0" err="1"/>
              <a:t>Parsloe</a:t>
            </a:r>
            <a:r>
              <a:rPr lang="en-GB" dirty="0"/>
              <a:t> and </a:t>
            </a:r>
            <a:r>
              <a:rPr lang="en-GB" dirty="0" err="1"/>
              <a:t>Leedham</a:t>
            </a:r>
            <a:r>
              <a:rPr lang="en-GB" dirty="0"/>
              <a:t> (2009) Coaching and Mentoring: Practical conversations to improve learning</a:t>
            </a:r>
            <a:endParaRPr lang="en-US" dirty="0"/>
          </a:p>
        </p:txBody>
      </p:sp>
    </p:spTree>
    <p:extLst>
      <p:ext uri="{BB962C8B-B14F-4D97-AF65-F5344CB8AC3E}">
        <p14:creationId xmlns:p14="http://schemas.microsoft.com/office/powerpoint/2010/main" val="5831138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2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510</Words>
  <Application>Microsoft Office PowerPoint</Application>
  <PresentationFormat>Widescreen</PresentationFormat>
  <Paragraphs>57</Paragraphs>
  <Slides>18</Slides>
  <Notes>7</Notes>
  <HiddenSlides>0</HiddenSlides>
  <MMClips>2</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18</vt:i4>
      </vt:variant>
    </vt:vector>
  </HeadingPairs>
  <TitlesOfParts>
    <vt:vector size="30" baseType="lpstr">
      <vt:lpstr>Myriad Pro</vt:lpstr>
      <vt:lpstr>Arial</vt:lpstr>
      <vt:lpstr>Arial Black</vt:lpstr>
      <vt:lpstr>Calibri</vt:lpstr>
      <vt:lpstr>Symbol</vt:lpstr>
      <vt:lpstr>Times New Roman</vt:lpstr>
      <vt:lpstr>Wingdings</vt:lpstr>
      <vt:lpstr>20140311PresentationUWTSDTemplate</vt:lpstr>
      <vt:lpstr>Title Slide 1</vt:lpstr>
      <vt:lpstr>201500625PowerPointPresentationTemplate</vt:lpstr>
      <vt:lpstr>1_20140311PresentationUWTSDTemplate</vt:lpstr>
      <vt:lpstr>2_20140311PresentationUWTSDTemplate</vt:lpstr>
      <vt:lpstr>Module BMPF7303D   Coaching and Mentoring  Day 5</vt:lpstr>
      <vt:lpstr>Our Vision</vt:lpstr>
      <vt:lpstr>Learning Outcomes</vt:lpstr>
      <vt:lpstr>Our Vision</vt:lpstr>
      <vt:lpstr>Extension activities!</vt:lpstr>
      <vt:lpstr>PowerPoint Presentation</vt:lpstr>
      <vt:lpstr>PowerPoint Presentation</vt:lpstr>
      <vt:lpstr>Handy’s model of organisational culture</vt:lpstr>
      <vt:lpstr>Examples from outcomes </vt:lpstr>
      <vt:lpstr>Cultural Framework </vt:lpstr>
      <vt:lpstr>CLEAR Coaching Demonstration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Theories and approaches</dc:title>
  <dc:creator>Mair O'connor</dc:creator>
  <cp:lastModifiedBy>Julie Crossman</cp:lastModifiedBy>
  <cp:revision>15</cp:revision>
  <dcterms:created xsi:type="dcterms:W3CDTF">2019-04-17T14:40:05Z</dcterms:created>
  <dcterms:modified xsi:type="dcterms:W3CDTF">2026-05-26T16:56:44Z</dcterms:modified>
</cp:coreProperties>
</file>