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0" r:id="rId5"/>
    <p:sldMasterId id="2147483682" r:id="rId6"/>
  </p:sldMasterIdLst>
  <p:notesMasterIdLst>
    <p:notesMasterId r:id="rId25"/>
  </p:notesMasterIdLst>
  <p:sldIdLst>
    <p:sldId id="266" r:id="rId7"/>
    <p:sldId id="312" r:id="rId8"/>
    <p:sldId id="414" r:id="rId9"/>
    <p:sldId id="313" r:id="rId10"/>
    <p:sldId id="314" r:id="rId11"/>
    <p:sldId id="403" r:id="rId12"/>
    <p:sldId id="404" r:id="rId13"/>
    <p:sldId id="405" r:id="rId14"/>
    <p:sldId id="325" r:id="rId15"/>
    <p:sldId id="406" r:id="rId16"/>
    <p:sldId id="407" r:id="rId17"/>
    <p:sldId id="408" r:id="rId18"/>
    <p:sldId id="409" r:id="rId19"/>
    <p:sldId id="410" r:id="rId20"/>
    <p:sldId id="411" r:id="rId21"/>
    <p:sldId id="278" r:id="rId22"/>
    <p:sldId id="412" r:id="rId23"/>
    <p:sldId id="413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88" d="100"/>
          <a:sy n="88" d="100"/>
        </p:scale>
        <p:origin x="72" y="3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191F3C84-A674-4631-AAC4-39ABB8323181}"/>
    <pc:docChg chg="delSld">
      <pc:chgData name="Marie Pitson" userId="db8d2b3e-593d-47e6-a0b5-dc90f7ab49ec" providerId="ADAL" clId="{191F3C84-A674-4631-AAC4-39ABB8323181}" dt="2022-08-09T15:52:07.525" v="3" actId="47"/>
      <pc:docMkLst>
        <pc:docMk/>
      </pc:docMkLst>
      <pc:sldChg chg="del">
        <pc:chgData name="Marie Pitson" userId="db8d2b3e-593d-47e6-a0b5-dc90f7ab49ec" providerId="ADAL" clId="{191F3C84-A674-4631-AAC4-39ABB8323181}" dt="2022-08-09T15:52:02.447" v="0" actId="47"/>
        <pc:sldMkLst>
          <pc:docMk/>
          <pc:sldMk cId="265522590" sldId="308"/>
        </pc:sldMkLst>
      </pc:sldChg>
      <pc:sldChg chg="del">
        <pc:chgData name="Marie Pitson" userId="db8d2b3e-593d-47e6-a0b5-dc90f7ab49ec" providerId="ADAL" clId="{191F3C84-A674-4631-AAC4-39ABB8323181}" dt="2022-08-09T15:52:04.284" v="1" actId="47"/>
        <pc:sldMkLst>
          <pc:docMk/>
          <pc:sldMk cId="1944777997" sldId="309"/>
        </pc:sldMkLst>
      </pc:sldChg>
      <pc:sldChg chg="del">
        <pc:chgData name="Marie Pitson" userId="db8d2b3e-593d-47e6-a0b5-dc90f7ab49ec" providerId="ADAL" clId="{191F3C84-A674-4631-AAC4-39ABB8323181}" dt="2022-08-09T15:52:06.263" v="2" actId="47"/>
        <pc:sldMkLst>
          <pc:docMk/>
          <pc:sldMk cId="2181464629" sldId="310"/>
        </pc:sldMkLst>
      </pc:sldChg>
      <pc:sldChg chg="del">
        <pc:chgData name="Marie Pitson" userId="db8d2b3e-593d-47e6-a0b5-dc90f7ab49ec" providerId="ADAL" clId="{191F3C84-A674-4631-AAC4-39ABB8323181}" dt="2022-08-09T15:52:07.525" v="3" actId="47"/>
        <pc:sldMkLst>
          <pc:docMk/>
          <pc:sldMk cId="1981581641" sldId="31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C82B89-8250-44DE-8E98-A170E070B7CE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6270F3-79E0-4EED-8607-DF159808A2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578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270F3-79E0-4EED-8607-DF159808A25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8233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270F3-79E0-4EED-8607-DF159808A2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0367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270F3-79E0-4EED-8607-DF159808A2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3448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270F3-79E0-4EED-8607-DF159808A2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7429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+mj-lt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270F3-79E0-4EED-8607-DF159808A25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8531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270F3-79E0-4EED-8607-DF159808A25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6734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A balanced scorecard is a performance metric used to identify, improve, and control a business's various functions and resulting outcomes.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The concept of BSCs was first introduced in 1992 by David Norton and Robert Kaplan, who took previous metric performance measures and adapted them to include nonfinancial information.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BSCs were originally developed for for-profit companies but were later adapted for use by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SourceSansPro"/>
              </a:rPr>
              <a:t>nonprofits</a:t>
            </a: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 and government agencies.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The balanced scorecard involves measuring four main aspects of a business: Learning and growth, business processes, customers, and finance.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BSCs allow companies to pool information in a single report, to provide information into service and quality in addition to financial performance, and to help improve efficiencies.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111111"/>
              </a:solidFill>
              <a:effectLst/>
              <a:latin typeface="SourceSansPro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We will look at the concepts related to the balance scorecard over the next few weeks and consider the role this plays in aiding performance management.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270F3-79E0-4EED-8607-DF159808A25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221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2/10/2023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2/10/2023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2/10/2023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2/10/2023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2/10/2023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2/10/2023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276BE-A812-48C3-AC75-1E4552633E12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B0A19-898A-47C0-B1D7-22C32CDD7594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269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773140-CEC3-4969-A97E-C0FDF9C64F64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CCDC4-B424-4F67-8914-28A5EECBE3BB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0184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53A57-AC60-49CA-B1F8-57C22868933D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429EA-4F8D-4712-92B9-F23884A1C4BB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4073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71B8F-58EC-4782-BA31-13866057038C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D2146-04D8-4BCD-8C7F-7B649711FCCD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41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CC918-B605-4E6C-9CB3-7B906FE48D92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CD8584-5627-45B8-B02A-281D030AC81F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9577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09595-EED5-4C37-8420-58C3AD6682AF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4937E-C485-4EBE-8275-1CE9509DBE94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0198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90F90E-8501-4BD5-8FCD-242DBE55B612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A25FE-D37A-46F1-8D7C-EAE112A57C1B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83870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1A02F-CF32-406C-8315-753ACB5EE597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07F8D-360F-4FFC-9EF3-0F3611D8917A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8452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B4DFD-96EE-4A54-8D49-9C3B0C5AF072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9E8AA-3703-4091-906A-063690FFD0CD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9825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DFF30-E7CB-4E13-8053-A295C434DE38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9A169-7EBE-4ED5-A258-703E3B4EAF24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9643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59057-C035-442F-93C7-872BA7F3325A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AB6D5-5BC7-433B-9DC4-AC31CDE454D3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1137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0"/>
          <p:cNvSpPr/>
          <p:nvPr/>
        </p:nvSpPr>
        <p:spPr>
          <a:xfrm>
            <a:off x="1206500" y="3648076"/>
            <a:ext cx="97536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32"/>
          <p:cNvSpPr/>
          <p:nvPr/>
        </p:nvSpPr>
        <p:spPr>
          <a:xfrm>
            <a:off x="1219200" y="5048250"/>
            <a:ext cx="97536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21"/>
          <p:cNvSpPr/>
          <p:nvPr/>
        </p:nvSpPr>
        <p:spPr>
          <a:xfrm>
            <a:off x="1206500" y="3648076"/>
            <a:ext cx="3048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31"/>
          <p:cNvSpPr/>
          <p:nvPr/>
        </p:nvSpPr>
        <p:spPr>
          <a:xfrm>
            <a:off x="1219200" y="5048250"/>
            <a:ext cx="3048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625600" y="3886200"/>
            <a:ext cx="9144000" cy="990600"/>
          </a:xfrm>
        </p:spPr>
        <p:txBody>
          <a:bodyPr anchor="t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625600" y="5124450"/>
            <a:ext cx="9144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Date Placeholder 27"/>
          <p:cNvSpPr>
            <a:spLocks noGrp="1"/>
          </p:cNvSpPr>
          <p:nvPr>
            <p:ph type="dt" sz="half" idx="10"/>
          </p:nvPr>
        </p:nvSpPr>
        <p:spPr>
          <a:xfrm>
            <a:off x="8534400" y="6354763"/>
            <a:ext cx="3048000" cy="366712"/>
          </a:xfrm>
        </p:spPr>
        <p:txBody>
          <a:bodyPr/>
          <a:lstStyle>
            <a:lvl1pPr>
              <a:defRPr sz="1400"/>
            </a:lvl1pPr>
          </a:lstStyle>
          <a:p>
            <a:pPr>
              <a:defRPr/>
            </a:pPr>
            <a:fld id="{70881AC8-2DA7-4D4F-8562-A0398DAE61D5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11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3865033" y="6354763"/>
            <a:ext cx="4633384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621367" y="6354763"/>
            <a:ext cx="16256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718B91-9206-443C-91A7-9E63F21D23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8590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09600" y="1219200"/>
            <a:ext cx="10972800" cy="493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A0D18-F451-447B-8265-0A2D7ACB7624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E2937-F34E-481C-98A6-7D3571F02C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1713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1219200" y="2819401"/>
            <a:ext cx="97536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1219200" y="2819401"/>
            <a:ext cx="3048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2971800"/>
            <a:ext cx="9144000" cy="1066800"/>
          </a:xfrm>
        </p:spPr>
        <p:txBody>
          <a:bodyPr anchor="t"/>
          <a:lstStyle>
            <a:lvl1pPr algn="r">
              <a:buNone/>
              <a:defRPr sz="3200" b="0" cap="none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27200" y="4267200"/>
            <a:ext cx="9042400" cy="11430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>
          <a:xfrm>
            <a:off x="8534400" y="6354763"/>
            <a:ext cx="30480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9EBB48-3A50-4D9B-A3EC-EEB0CD4D8239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865033" y="6354763"/>
            <a:ext cx="4633384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26634" y="6354763"/>
            <a:ext cx="2027767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4E976F-40E3-4C6E-AF1B-82EE217A44B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4335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97280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219200"/>
            <a:ext cx="5388864" cy="493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176264" y="1216152"/>
            <a:ext cx="5388864" cy="493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4DAA5-2F22-4F4D-9736-62632A8199A9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03F98-80E7-43C4-8F5F-C505ED5240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2684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9728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85875"/>
            <a:ext cx="5386917" cy="685800"/>
          </a:xfrm>
          <a:noFill/>
          <a:ln>
            <a:noFill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7601" y="1295400"/>
            <a:ext cx="5389033" cy="68580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133600"/>
            <a:ext cx="5384800" cy="4038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6197600" y="2133600"/>
            <a:ext cx="5384800" cy="4038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DD2FE-A2DA-42C2-A821-57C4D8B08ECD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C5827-F52E-4711-94E6-409B5E8D74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772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sosceles Triangle 5"/>
          <p:cNvSpPr>
            <a:spLocks noChangeAspect="1"/>
          </p:cNvSpPr>
          <p:nvPr/>
        </p:nvSpPr>
        <p:spPr>
          <a:xfrm rot="5400000">
            <a:off x="590550" y="6447367"/>
            <a:ext cx="190500" cy="160867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97280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9F7A9-8CF8-4442-B570-5886072F9A2A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6C2AF-1CDA-404B-889D-4FA6BA0095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3354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traight Connector 4"/>
          <p:cNvSpPr>
            <a:spLocks noChangeShapeType="1"/>
          </p:cNvSpPr>
          <p:nvPr/>
        </p:nvSpPr>
        <p:spPr bwMode="auto">
          <a:xfrm>
            <a:off x="609600" y="6353175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3" name="Isosceles Triangle 5"/>
          <p:cNvSpPr>
            <a:spLocks noChangeAspect="1"/>
          </p:cNvSpPr>
          <p:nvPr/>
        </p:nvSpPr>
        <p:spPr>
          <a:xfrm rot="5400000">
            <a:off x="590550" y="6447367"/>
            <a:ext cx="190500" cy="160867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369C3-D21E-4133-903E-2863B30D6E81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7F117-5E36-4844-88A8-D9EF68C159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0478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7"/>
          <p:cNvSpPr>
            <a:spLocks noChangeShapeType="1"/>
          </p:cNvSpPr>
          <p:nvPr/>
        </p:nvSpPr>
        <p:spPr bwMode="auto">
          <a:xfrm>
            <a:off x="609600" y="6353175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Straight Connector 9"/>
          <p:cNvSpPr>
            <a:spLocks noChangeShapeType="1"/>
          </p:cNvSpPr>
          <p:nvPr/>
        </p:nvSpPr>
        <p:spPr bwMode="auto">
          <a:xfrm rot="5400000">
            <a:off x="5220229" y="3324226"/>
            <a:ext cx="603567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Isosceles Triangle 8"/>
          <p:cNvSpPr>
            <a:spLocks noChangeAspect="1"/>
          </p:cNvSpPr>
          <p:nvPr/>
        </p:nvSpPr>
        <p:spPr>
          <a:xfrm rot="5400000">
            <a:off x="590550" y="6447367"/>
            <a:ext cx="190500" cy="160867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32800" y="304800"/>
            <a:ext cx="3352800" cy="838200"/>
          </a:xfrm>
        </p:spPr>
        <p:txBody>
          <a:bodyPr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8432800" y="1219201"/>
            <a:ext cx="33528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406400" y="304800"/>
            <a:ext cx="7620000" cy="5715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66F6A-49AB-48B0-9EDF-B5B9CBCBA84C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E36F0-225C-4590-9B87-2C1258CA80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6809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7"/>
          <p:cNvSpPr>
            <a:spLocks noChangeShapeType="1"/>
          </p:cNvSpPr>
          <p:nvPr/>
        </p:nvSpPr>
        <p:spPr bwMode="auto">
          <a:xfrm>
            <a:off x="609600" y="6353175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Isosceles Triangle 8"/>
          <p:cNvSpPr>
            <a:spLocks noChangeAspect="1"/>
          </p:cNvSpPr>
          <p:nvPr/>
        </p:nvSpPr>
        <p:spPr>
          <a:xfrm rot="5400000">
            <a:off x="590550" y="6447367"/>
            <a:ext cx="190500" cy="160867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609601" y="500063"/>
            <a:ext cx="243417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00856"/>
            <a:ext cx="109728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" y="1905000"/>
            <a:ext cx="109728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1219200"/>
            <a:ext cx="10972800" cy="533400"/>
          </a:xfrm>
        </p:spPr>
        <p:txBody>
          <a:bodyPr anchor="ctr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A32D5-1923-435C-90FE-B48B0D8319B2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780F1-1F35-47D0-9FE4-B0CB528127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8129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F2BA-0BAA-4574-A463-4506E838B8C2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B1A59-9C34-4308-9BE2-1109C86FE9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387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raight Connector 6"/>
          <p:cNvSpPr>
            <a:spLocks noChangeShapeType="1"/>
          </p:cNvSpPr>
          <p:nvPr/>
        </p:nvSpPr>
        <p:spPr bwMode="auto">
          <a:xfrm>
            <a:off x="609600" y="6353175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5" name="Isosceles Triangle 7"/>
          <p:cNvSpPr>
            <a:spLocks noChangeAspect="1"/>
          </p:cNvSpPr>
          <p:nvPr/>
        </p:nvSpPr>
        <p:spPr>
          <a:xfrm rot="5400000">
            <a:off x="590550" y="6447367"/>
            <a:ext cx="190500" cy="160867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Straight Connector 8"/>
          <p:cNvSpPr>
            <a:spLocks noChangeShapeType="1"/>
          </p:cNvSpPr>
          <p:nvPr/>
        </p:nvSpPr>
        <p:spPr bwMode="auto">
          <a:xfrm rot="5400000">
            <a:off x="5816071" y="3201988"/>
            <a:ext cx="585152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BFB03-C8AD-4E57-BF7C-8B4C4BB7AD48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8CE54-655D-4826-BF9E-0A86ABBB42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770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slideLayout" Target="../slideLayouts/slideLayout31.xml"/><Relationship Id="rId5" Type="http://schemas.openxmlformats.org/officeDocument/2006/relationships/slideLayout" Target="../slideLayouts/slideLayout25.xml"/><Relationship Id="rId10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6B6281-E177-427D-A718-280F4E49ADA7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3ECFBF-25D0-47E4-A39D-FB6625506A41}" type="slidenum">
              <a:rPr/>
              <a:pPr>
                <a:defRPr/>
              </a:pPr>
              <a:t>‹#›</a:t>
            </a:fld>
            <a:endParaRPr lang="en-GB"/>
          </a:p>
        </p:txBody>
      </p:sp>
      <p:pic>
        <p:nvPicPr>
          <p:cNvPr id="7" name="Picture 2" descr="University of Wales Trinity Saint David">
            <a:extLst>
              <a:ext uri="{FF2B5EF4-FFF2-40B4-BE49-F238E27FC236}">
                <a16:creationId xmlns:a16="http://schemas.microsoft.com/office/drawing/2014/main" id="{082534A8-EFE2-6642-A2C5-2A3ADF8FF3B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512" y="25523"/>
            <a:ext cx="2219489" cy="75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0491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Arial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Arial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9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Placeholder 21"/>
          <p:cNvSpPr>
            <a:spLocks noGrp="1"/>
          </p:cNvSpPr>
          <p:nvPr>
            <p:ph type="title"/>
          </p:nvPr>
        </p:nvSpPr>
        <p:spPr bwMode="auto">
          <a:xfrm>
            <a:off x="609600" y="152400"/>
            <a:ext cx="109728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7891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609600" y="1219200"/>
            <a:ext cx="10972800" cy="491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534401" y="6356351"/>
            <a:ext cx="3052233" cy="3651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464653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6426FBC-62EE-42D5-93E0-CE8FC8D135CC}" type="datetimeFigureOut">
              <a:rPr lang="en-GB"/>
              <a:pPr>
                <a:defRPr/>
              </a:pPr>
              <a:t>10/02/2023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865033" y="6356351"/>
            <a:ext cx="4673600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464653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033" y="6356351"/>
            <a:ext cx="2641600" cy="3651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464653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76579D-068D-4C76-A8DF-98FDC60126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609600" y="6353175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609600" y="1143000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590550" y="6447367"/>
            <a:ext cx="190500" cy="160867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527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6000"/>
        <a:buFont typeface="Wingdings 3" pitchFamily="18" charset="2"/>
        <a:buChar char="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6000"/>
        <a:buFont typeface="Wingdings 3" pitchFamily="18" charset="2"/>
        <a:buChar char=""/>
        <a:defRPr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500"/>
        </a:spcBef>
        <a:spcAft>
          <a:spcPct val="0"/>
        </a:spcAft>
        <a:buClr>
          <a:srgbClr val="BCBCBC"/>
        </a:buClr>
        <a:buSzPct val="76000"/>
        <a:buFont typeface="Wingdings 3" pitchFamily="18" charset="2"/>
        <a:buChar char="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400"/>
        </a:spcBef>
        <a:spcAft>
          <a:spcPct val="0"/>
        </a:spcAft>
        <a:buClr>
          <a:srgbClr val="8BA2B4"/>
        </a:buClr>
        <a:buSzPct val="70000"/>
        <a:buFont typeface="Wingdings" pitchFamily="2" charset="2"/>
        <a:buChar char="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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E527C06-0B9E-9331-5F1D-E54D8DF138EB}"/>
              </a:ext>
            </a:extLst>
          </p:cNvPr>
          <p:cNvSpPr txBox="1"/>
          <p:nvPr/>
        </p:nvSpPr>
        <p:spPr>
          <a:xfrm>
            <a:off x="6729999" y="342900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u="none" strike="noStrike" dirty="0">
                <a:solidFill>
                  <a:srgbClr val="000000"/>
                </a:solidFill>
                <a:effectLst/>
                <a:latin typeface="Bookman Old Style" panose="02050604050505020204" pitchFamily="18" charset="0"/>
              </a:rPr>
              <a:t>BMMB7017 Contemporary Issues in Performance Management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704076-7942-D3B1-67E5-96BE8E0173F6}"/>
              </a:ext>
            </a:extLst>
          </p:cNvPr>
          <p:cNvSpPr txBox="1"/>
          <p:nvPr/>
        </p:nvSpPr>
        <p:spPr>
          <a:xfrm>
            <a:off x="6729999" y="4632263"/>
            <a:ext cx="64116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464653"/>
                </a:solidFill>
                <a:effectLst/>
                <a:latin typeface="Bookman Old Style" panose="02050604050505020204" pitchFamily="18" charset="0"/>
              </a:rPr>
              <a:t>Lecture 1: Introduction to Performance </a:t>
            </a:r>
          </a:p>
          <a:p>
            <a:r>
              <a:rPr lang="en-GB" b="0" i="0" u="none" strike="noStrike" dirty="0">
                <a:solidFill>
                  <a:srgbClr val="464653"/>
                </a:solidFill>
                <a:effectLst/>
                <a:latin typeface="Bookman Old Style" panose="02050604050505020204" pitchFamily="18" charset="0"/>
              </a:rPr>
              <a:t>Management</a:t>
            </a:r>
            <a:r>
              <a:rPr lang="en-GB" b="0" i="0" dirty="0">
                <a:solidFill>
                  <a:srgbClr val="000000"/>
                </a:solidFill>
                <a:effectLst/>
                <a:latin typeface="Bookman Old Style" panose="02050604050505020204" pitchFamily="18" charset="0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F1144-B0C2-7A10-2BAE-7C9332B73C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u="none" strike="noStrike" dirty="0">
                <a:solidFill>
                  <a:srgbClr val="464653"/>
                </a:solidFill>
                <a:effectLst/>
                <a:latin typeface="Bookman Old Style" panose="02050604050505020204" pitchFamily="18" charset="0"/>
              </a:rPr>
              <a:t>Learning outcomes.</a:t>
            </a:r>
            <a:r>
              <a:rPr lang="en-US" b="0" i="0" dirty="0">
                <a:solidFill>
                  <a:srgbClr val="000000"/>
                </a:solidFill>
                <a:effectLst/>
                <a:latin typeface="Bookman Old Style" panose="02050604050505020204" pitchFamily="18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AFB5C-DF6C-8D4B-0777-FA0926465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analyse the strengths and weaknesses of output (or, results) controls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appreciate the difference between evaluating the performance of a divisional manager and the economic performance of a division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calculate commonly used measures of divisional performance and understand their strengths and weaknesses.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03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C0447-8E31-C68D-E5CC-2FAF389B9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3E765-8776-4CE4-270E-D50BE37AE3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Financial and non-financial performance measurement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Developing a Framework for managing organisational performance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Strategy and Strategic positioning</a:t>
            </a:r>
          </a:p>
        </p:txBody>
      </p:sp>
    </p:spTree>
    <p:extLst>
      <p:ext uri="{BB962C8B-B14F-4D97-AF65-F5344CB8AC3E}">
        <p14:creationId xmlns:p14="http://schemas.microsoft.com/office/powerpoint/2010/main" val="81473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37CC5-8A89-328F-A5E2-D0B8D7532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2060"/>
                </a:solidFill>
                <a:effectLst/>
                <a:latin typeface="Calibri" panose="020F0502020204030204" pitchFamily="34" charset="0"/>
              </a:rPr>
              <a:t>Performance Management Systems </a:t>
            </a:r>
            <a:br>
              <a:rPr lang="en-GB" b="1" i="0" u="none" strike="noStrike" dirty="0">
                <a:solidFill>
                  <a:srgbClr val="002060"/>
                </a:solidFill>
                <a:effectLst/>
                <a:latin typeface="Calibri" panose="020F0502020204030204" pitchFamily="34" charset="0"/>
              </a:rPr>
            </a:br>
            <a:r>
              <a:rPr lang="en-GB" b="0" i="0" u="none" strike="noStrike" dirty="0">
                <a:solidFill>
                  <a:srgbClr val="002060"/>
                </a:solidFill>
                <a:effectLst/>
                <a:latin typeface="Calibri" panose="020F0502020204030204" pitchFamily="34" charset="0"/>
              </a:rPr>
              <a:t>Key Requirements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C3585-CF46-8002-3FEE-191B5F65A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Performance management system should aid and coordinate the process of making planning and control decisions throughout the organization and to guide 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should be aligned the organization’s strategies and goals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must be designed to fit the organization’s structure and the decision-making responsibility of individual managers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must motivate managers and employees to attain the selected goals of the organization 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Goal congruence occurs when individuals and groups work toward the goals that top management desires 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321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F6A4E-EC75-6503-317A-905C0CF9E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F497D"/>
                </a:solidFill>
                <a:effectLst/>
                <a:latin typeface="Arial" panose="020B0604020202020204" pitchFamily="34" charset="0"/>
              </a:rPr>
              <a:t>Behavioural Aspects of Budgeting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87D44-4873-8B8B-4194-AD9E3AF92C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Individuals react to the demands of budgeting and budgetary control in different ways and their behaviour can damage the budgeting process.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Behavioural problems are often linked to management styles and include dysfunctional behaviour and budget slack.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Research was carried out by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Hopwood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(1973) into the manufacturing division of a US steelworks, involving a sample of more than 200 managers with cost centre responsibility.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Hopwood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identified three distinct styles of using budgetary information to evaluate management performance: budget constrained style, profit conscious style and non-accounting style.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349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2279650" y="1484785"/>
          <a:ext cx="7993062" cy="4803264"/>
        </p:xfrm>
        <a:graphic>
          <a:graphicData uri="http://schemas.openxmlformats.org/drawingml/2006/table">
            <a:tbl>
              <a:tblPr/>
              <a:tblGrid>
                <a:gridCol w="1531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309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309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43128">
                <a:tc>
                  <a:txBody>
                    <a:bodyPr/>
                    <a:lstStyle/>
                    <a:p>
                      <a:r>
                        <a:rPr lang="en-GB" sz="1500" b="1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Management style</a:t>
                      </a:r>
                      <a:endParaRPr lang="en-GB" sz="1500" b="0" i="0" dirty="0">
                        <a:solidFill>
                          <a:srgbClr val="464646"/>
                        </a:solidFill>
                        <a:effectLst/>
                        <a:latin typeface="+mj-lt"/>
                      </a:endParaRPr>
                    </a:p>
                  </a:txBody>
                  <a:tcPr marL="18537" marR="18537" marT="18537" marB="18537" anchor="ctr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B9D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1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Performance evaluation</a:t>
                      </a:r>
                      <a:endParaRPr lang="en-GB" sz="1500" b="0" i="0" dirty="0">
                        <a:solidFill>
                          <a:srgbClr val="464646"/>
                        </a:solidFill>
                        <a:effectLst/>
                        <a:latin typeface="+mj-lt"/>
                      </a:endParaRPr>
                    </a:p>
                  </a:txBody>
                  <a:tcPr marL="18537" marR="18537" marT="18537" marB="18537" anchor="ctr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B9D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1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Behavioural aspects</a:t>
                      </a:r>
                      <a:endParaRPr lang="en-GB" sz="1500" b="0" i="0" dirty="0">
                        <a:solidFill>
                          <a:srgbClr val="464646"/>
                        </a:solidFill>
                        <a:effectLst/>
                        <a:latin typeface="+mj-lt"/>
                      </a:endParaRPr>
                    </a:p>
                  </a:txBody>
                  <a:tcPr marL="18537" marR="18537" marT="18537" marB="18537" anchor="ctr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B9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6418">
                <a:tc>
                  <a:txBody>
                    <a:bodyPr/>
                    <a:lstStyle/>
                    <a:p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1) </a:t>
                      </a:r>
                      <a:r>
                        <a:rPr lang="en-GB" sz="1200" b="1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Budget constrained style</a:t>
                      </a:r>
                      <a:endParaRPr lang="en-GB" sz="1200" b="0" i="0" dirty="0">
                        <a:solidFill>
                          <a:srgbClr val="464646"/>
                        </a:solidFill>
                        <a:effectLst/>
                        <a:latin typeface="+mj-lt"/>
                      </a:endParaRPr>
                    </a:p>
                  </a:txBody>
                  <a:tcPr marL="18537" marR="18537" marT="18537" marB="18537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B9DA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Manager evaluated on ability to achieve budget in the short term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b="0" i="0" dirty="0">
                        <a:solidFill>
                          <a:srgbClr val="464646"/>
                        </a:solidFill>
                        <a:effectLst/>
                        <a:latin typeface="+mj-lt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Manager will be criticised for poor results. For example, if spending exceeds the limit set</a:t>
                      </a:r>
                    </a:p>
                  </a:txBody>
                  <a:tcPr marL="18537" marR="18537" marT="18537" marB="18537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Job related pressure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May result in short-term decision making at the expense of long term gain.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Can result in poor working relations with colleagues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Can result in manipulation of data</a:t>
                      </a:r>
                    </a:p>
                  </a:txBody>
                  <a:tcPr marL="18537" marR="18537" marT="18537" marB="18537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6418">
                <a:tc>
                  <a:txBody>
                    <a:bodyPr/>
                    <a:lstStyle/>
                    <a:p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2) </a:t>
                      </a:r>
                      <a:r>
                        <a:rPr lang="en-GB" sz="1200" b="1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Profit conscious style</a:t>
                      </a:r>
                      <a:endParaRPr lang="en-GB" sz="1200" b="0" i="0" dirty="0">
                        <a:solidFill>
                          <a:srgbClr val="464646"/>
                        </a:solidFill>
                        <a:effectLst/>
                        <a:latin typeface="+mj-lt"/>
                      </a:endParaRPr>
                    </a:p>
                  </a:txBody>
                  <a:tcPr marL="18537" marR="18537" marT="18537" marB="18537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B9DA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Manager evaluated on ability to reduce costs and increase profit in the long term.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200" b="0" i="0" dirty="0">
                        <a:solidFill>
                          <a:srgbClr val="464646"/>
                        </a:solidFill>
                        <a:effectLst/>
                        <a:latin typeface="+mj-lt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For example, a manager will be prepared to exceed the budgetary limit in the short term if this will result in an increase in long term profit</a:t>
                      </a:r>
                    </a:p>
                  </a:txBody>
                  <a:tcPr marL="18537" marR="18537" marT="18537" marB="18537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Less job related pressure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Better working relations with colleagues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Less manipulation of data</a:t>
                      </a:r>
                    </a:p>
                  </a:txBody>
                  <a:tcPr marL="18537" marR="18537" marT="18537" marB="18537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7300">
                <a:tc>
                  <a:txBody>
                    <a:bodyPr/>
                    <a:lstStyle/>
                    <a:p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3) </a:t>
                      </a:r>
                      <a:r>
                        <a:rPr lang="en-GB" sz="1200" b="1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Non-accounting style</a:t>
                      </a:r>
                      <a:endParaRPr lang="en-GB" sz="1200" b="0" i="0" dirty="0">
                        <a:solidFill>
                          <a:srgbClr val="464646"/>
                        </a:solidFill>
                        <a:effectLst/>
                        <a:latin typeface="+mj-lt"/>
                      </a:endParaRPr>
                    </a:p>
                  </a:txBody>
                  <a:tcPr marL="18537" marR="18537" marT="18537" marB="18537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B9DA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Manager evaluated mainly on non-accounting performance indicators such as quality and customer satisfaction</a:t>
                      </a:r>
                    </a:p>
                  </a:txBody>
                  <a:tcPr marL="18537" marR="18537" marT="18537" marB="18537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Similar to profit concern style but there is less concern for accounting information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200" b="0" i="0" dirty="0">
                        <a:solidFill>
                          <a:srgbClr val="464646"/>
                        </a:solidFill>
                        <a:effectLst/>
                        <a:latin typeface="+mj-lt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dirty="0">
                          <a:solidFill>
                            <a:srgbClr val="464646"/>
                          </a:solidFill>
                          <a:effectLst/>
                          <a:latin typeface="+mj-lt"/>
                        </a:rPr>
                        <a:t>Requires significant and stringent monitoring of performance against budget</a:t>
                      </a:r>
                    </a:p>
                  </a:txBody>
                  <a:tcPr marL="18537" marR="18537" marT="18537" marB="18537">
                    <a:lnL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99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 bwMode="auto">
          <a:xfrm>
            <a:off x="9596439" y="6519864"/>
            <a:ext cx="676275" cy="33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9pPr>
          </a:lstStyle>
          <a:p>
            <a:fld id="{5EA406C1-2B80-4660-856E-9D94CAFFB47A}" type="slidenum">
              <a:rPr lang="en-GB">
                <a:solidFill>
                  <a:prstClr val="black"/>
                </a:solidFill>
              </a:rPr>
              <a:pPr/>
              <a:t>6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79650" y="274638"/>
            <a:ext cx="6552654" cy="1143000"/>
          </a:xfrm>
        </p:spPr>
        <p:txBody>
          <a:bodyPr/>
          <a:lstStyle/>
          <a:p>
            <a:r>
              <a:rPr lang="en-GB" dirty="0"/>
              <a:t>Management Styles </a:t>
            </a:r>
            <a:br>
              <a:rPr lang="en-GB" dirty="0"/>
            </a:br>
            <a:r>
              <a:rPr lang="en-GB" sz="2400" dirty="0"/>
              <a:t>(Hopwood, 1973)</a:t>
            </a:r>
          </a:p>
        </p:txBody>
      </p:sp>
    </p:spTree>
    <p:extLst>
      <p:ext uri="{BB962C8B-B14F-4D97-AF65-F5344CB8AC3E}">
        <p14:creationId xmlns:p14="http://schemas.microsoft.com/office/powerpoint/2010/main" val="1331258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 bwMode="auto">
          <a:xfrm>
            <a:off x="9596439" y="6519864"/>
            <a:ext cx="676275" cy="33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9pPr>
          </a:lstStyle>
          <a:p>
            <a:fld id="{5EA406C1-2B80-4660-856E-9D94CAFFB47A}" type="slidenum">
              <a:rPr lang="en-GB">
                <a:solidFill>
                  <a:prstClr val="black"/>
                </a:solidFill>
              </a:rPr>
              <a:pPr/>
              <a:t>7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79650" y="274638"/>
            <a:ext cx="6552654" cy="1143000"/>
          </a:xfrm>
        </p:spPr>
        <p:txBody>
          <a:bodyPr/>
          <a:lstStyle/>
          <a:p>
            <a:r>
              <a:rPr lang="en-GB" dirty="0"/>
              <a:t>Management Styles </a:t>
            </a:r>
            <a:br>
              <a:rPr lang="en-GB" dirty="0"/>
            </a:br>
            <a:r>
              <a:rPr lang="en-GB" sz="2400" dirty="0"/>
              <a:t>(Hopwood, 1973)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2399879" y="2334904"/>
          <a:ext cx="7872835" cy="284776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0357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91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762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16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01093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  <a:latin typeface="+mj-lt"/>
                        </a:rPr>
                        <a:t>Budget 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  <a:latin typeface="+mj-lt"/>
                        </a:rPr>
                        <a:t>Profit 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  <a:latin typeface="+mj-lt"/>
                        </a:rPr>
                        <a:t>Non 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1148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  <a:latin typeface="+mj-lt"/>
                        </a:rPr>
                        <a:t>Constrained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  <a:latin typeface="+mj-lt"/>
                        </a:rPr>
                        <a:t>Conscious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  <a:latin typeface="+mj-lt"/>
                        </a:rPr>
                        <a:t>Accounting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093">
                <a:tc>
                  <a:txBody>
                    <a:bodyPr/>
                    <a:lstStyle/>
                    <a:p>
                      <a:pPr marL="285750" indent="-2857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Involvement with costs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High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High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Low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1093">
                <a:tc>
                  <a:txBody>
                    <a:bodyPr/>
                    <a:lstStyle/>
                    <a:p>
                      <a:pPr marL="285750" indent="-2857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Job-related tension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high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Medium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Medium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1093">
                <a:tc>
                  <a:txBody>
                    <a:bodyPr/>
                    <a:lstStyle/>
                    <a:p>
                      <a:pPr marL="285750" indent="-2857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Manipulation of the accounting report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Extensive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Little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Little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093">
                <a:tc>
                  <a:txBody>
                    <a:bodyPr/>
                    <a:lstStyle/>
                    <a:p>
                      <a:pPr marL="285750" indent="-2857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Relations with the supervisor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+mj-lt"/>
                        </a:rPr>
                        <a:t>Poor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Good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Good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1148">
                <a:tc>
                  <a:txBody>
                    <a:bodyPr/>
                    <a:lstStyle/>
                    <a:p>
                      <a:pPr marL="285750" indent="-2857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Relations with colleagues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Poor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  <a:latin typeface="+mj-lt"/>
                        </a:rPr>
                        <a:t>Good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  <a:latin typeface="+mj-lt"/>
                        </a:rPr>
                        <a:t>Good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2399879" y="1460771"/>
            <a:ext cx="78728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Arial" charset="0"/>
              </a:rPr>
              <a:t>A summary of the level of the three styles of evaluation is as follows:</a:t>
            </a:r>
            <a:r>
              <a:rPr lang="en-GB" dirty="0">
                <a:solidFill>
                  <a:prstClr val="black"/>
                </a:solidFill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8" name="Rectangle 7"/>
          <p:cNvSpPr/>
          <p:nvPr/>
        </p:nvSpPr>
        <p:spPr>
          <a:xfrm>
            <a:off x="2399878" y="5433866"/>
            <a:ext cx="78728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Arial" charset="0"/>
              </a:rPr>
              <a:t>The research has shown no clear preference for one style over another</a:t>
            </a:r>
            <a:endParaRPr lang="en-GB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534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CD9BF-5756-F5AC-718F-651DCEC48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1F497D"/>
                </a:solidFill>
                <a:effectLst/>
                <a:latin typeface="Arial" panose="020B0604020202020204" pitchFamily="34" charset="0"/>
              </a:rPr>
              <a:t>Responsibility Accounting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9E0A2-AE09-F6CD-E688-96542221ED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Responsibility accounting is the term used to describe decentralisation of authority, with the performance of the decentralised units or responsibility centres measured in terms of accounting results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Within a system of responsibility accounting there are four main types of responsibility centre: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Cost centre,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+mj-lt"/>
              <a:buAutoNum type="arabicPeriod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Revenue centre,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+mj-lt"/>
              <a:buAutoNum type="arabicPeriod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Profit centre and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+mj-lt"/>
              <a:buAutoNum type="arabicPeriod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Investment centre.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525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 bwMode="auto">
          <a:xfrm>
            <a:off x="9596439" y="6519864"/>
            <a:ext cx="676275" cy="33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Rdg Vesta" pitchFamily="2" charset="0"/>
                <a:ea typeface="+mn-ea"/>
                <a:cs typeface="+mn-cs"/>
              </a:defRPr>
            </a:lvl9pPr>
          </a:lstStyle>
          <a:p>
            <a:fld id="{5EA406C1-2B80-4660-856E-9D94CAFFB47A}" type="slidenum">
              <a:rPr lang="en-GB">
                <a:solidFill>
                  <a:prstClr val="black"/>
                </a:solidFill>
              </a:rPr>
              <a:pPr/>
              <a:t>9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Responsibility Centres </a:t>
            </a:r>
            <a:br>
              <a:rPr lang="en-GB" dirty="0"/>
            </a:br>
            <a:r>
              <a:rPr lang="en-GB" sz="2400" dirty="0"/>
              <a:t>and their KPIs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400" dirty="0">
                <a:solidFill>
                  <a:srgbClr val="FF0000"/>
                </a:solidFill>
              </a:rPr>
              <a:t>RESPONSIBILITY		MANAGER HAS 		PRINCIPAL PERFORMANCE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0000"/>
                </a:solidFill>
              </a:rPr>
              <a:t>CENTRE			CONTROL OVER		MEASURES</a:t>
            </a:r>
          </a:p>
          <a:p>
            <a:endParaRPr lang="en-GB" sz="1400" dirty="0">
              <a:solidFill>
                <a:srgbClr val="002060"/>
              </a:solidFill>
            </a:endParaRPr>
          </a:p>
          <a:p>
            <a:r>
              <a:rPr lang="en-GB" sz="1400" dirty="0">
                <a:solidFill>
                  <a:srgbClr val="002060"/>
                </a:solidFill>
              </a:rPr>
              <a:t>Cost centre </a:t>
            </a:r>
            <a:r>
              <a:rPr lang="en-GB" sz="1400" dirty="0"/>
              <a:t>		1. Controllable costs 		Variance analysis</a:t>
            </a:r>
          </a:p>
          <a:p>
            <a:pPr marL="0" indent="0">
              <a:buNone/>
            </a:pPr>
            <a:r>
              <a:rPr lang="en-GB" sz="1400" dirty="0"/>
              <a:t>						Efficiency measures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>
                <a:solidFill>
                  <a:srgbClr val="002060"/>
                </a:solidFill>
              </a:rPr>
              <a:t>Revenue centre </a:t>
            </a:r>
            <a:r>
              <a:rPr lang="en-GB" sz="1400" dirty="0"/>
              <a:t>		1. Revenues only 		Revenues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>
                <a:solidFill>
                  <a:srgbClr val="002060"/>
                </a:solidFill>
              </a:rPr>
              <a:t>Profit centre </a:t>
            </a:r>
            <a:r>
              <a:rPr lang="en-GB" sz="1400" dirty="0"/>
              <a:t>		1. Controllable costs		Profit</a:t>
            </a:r>
          </a:p>
          <a:p>
            <a:pPr marL="0" indent="0">
              <a:buNone/>
            </a:pPr>
            <a:r>
              <a:rPr lang="en-GB" sz="1400" dirty="0"/>
              <a:t>			2. Sales prices		Profit margins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>
                <a:solidFill>
                  <a:srgbClr val="002060"/>
                </a:solidFill>
              </a:rPr>
              <a:t>Investment centre 	</a:t>
            </a:r>
            <a:r>
              <a:rPr lang="en-GB" sz="1400" dirty="0"/>
              <a:t>	1. Controllable costs		Return on investment</a:t>
            </a:r>
          </a:p>
          <a:p>
            <a:pPr marL="0" indent="0">
              <a:buNone/>
            </a:pPr>
            <a:r>
              <a:rPr lang="en-GB" sz="1400" dirty="0"/>
              <a:t>			2. Sales prices 		Residual Income</a:t>
            </a:r>
          </a:p>
          <a:p>
            <a:pPr marL="0" indent="0">
              <a:buNone/>
            </a:pPr>
            <a:r>
              <a:rPr lang="en-GB" sz="1400" dirty="0"/>
              <a:t>			3. Output volumes		Other financial ratios				4. Investment in non-</a:t>
            </a:r>
          </a:p>
          <a:p>
            <a:pPr marL="0" indent="0">
              <a:buNone/>
            </a:pPr>
            <a:r>
              <a:rPr lang="en-GB" sz="1400" dirty="0"/>
              <a:t>			    current assets and</a:t>
            </a:r>
          </a:p>
          <a:p>
            <a:pPr marL="0" indent="0">
              <a:buNone/>
            </a:pPr>
            <a:r>
              <a:rPr lang="en-GB" sz="1400" dirty="0"/>
              <a:t>			    working capital</a:t>
            </a:r>
          </a:p>
          <a:p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2351584" y="3068960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2351584" y="3789040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2351584" y="4725144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2351584" y="2276872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351584" y="1600200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6718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C4A89-1DF1-32E4-F6BD-E72C596F6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508681"/>
            <a:ext cx="10972800" cy="1143000"/>
          </a:xfrm>
        </p:spPr>
        <p:txBody>
          <a:bodyPr/>
          <a:lstStyle/>
          <a:p>
            <a:r>
              <a:rPr lang="en-US" b="0" i="0" u="none" strike="noStrike" dirty="0">
                <a:solidFill>
                  <a:srgbClr val="464653"/>
                </a:solidFill>
                <a:effectLst/>
                <a:latin typeface="Bookman Old Style" panose="02050604050505020204" pitchFamily="18" charset="0"/>
              </a:rPr>
              <a:t>Performance Measurement and Control</a:t>
            </a:r>
            <a:r>
              <a:rPr lang="en-US" b="0" i="0" dirty="0">
                <a:solidFill>
                  <a:srgbClr val="000000"/>
                </a:solidFill>
                <a:effectLst/>
                <a:latin typeface="Bookman Old Style" panose="02050604050505020204" pitchFamily="18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29AE0-597C-CE96-907B-448B774B3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70315"/>
            <a:ext cx="10972800" cy="4525963"/>
          </a:xfrm>
        </p:spPr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complex organisations, we need mechanisms for planning, co-ordinating activities, allocating resources and enabling behaviours that deliver the intended performance.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Budgets are key planning tools but are often imperfect instruments for ensuring that the planned outcomes are delivered.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Additional performance measurement  (PM) systems  such as the Balanced Scorecard (BSC) and key performance indicators (KPIs).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algn="l" rtl="0" fontAlgn="base">
              <a:buNone/>
            </a:pP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811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E3EB5-84F8-3AA8-8EE6-41BC3C5AC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39310"/>
            <a:ext cx="10972800" cy="1143000"/>
          </a:xfrm>
        </p:spPr>
        <p:txBody>
          <a:bodyPr/>
          <a:lstStyle/>
          <a:p>
            <a:r>
              <a:rPr lang="en-US" b="0" i="0" u="none" strike="noStrike" dirty="0">
                <a:solidFill>
                  <a:srgbClr val="464653"/>
                </a:solidFill>
                <a:effectLst/>
                <a:latin typeface="Bookman Old Style" panose="02050604050505020204" pitchFamily="18" charset="0"/>
              </a:rPr>
              <a:t>Performance Measurement and Control</a:t>
            </a:r>
            <a:r>
              <a:rPr lang="en-US" b="0" i="0" dirty="0">
                <a:solidFill>
                  <a:srgbClr val="000000"/>
                </a:solidFill>
                <a:effectLst/>
                <a:latin typeface="Bookman Old Style" panose="02050604050505020204" pitchFamily="18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46A68-71C4-018D-E066-590939A8A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08414"/>
            <a:ext cx="10972800" cy="4117750"/>
          </a:xfrm>
        </p:spPr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central problem of management control: how can organisations ensure that managers (and workers) act in the organizational interest?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Two main aspects of this problem: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 how to design systems that define the performance required, indicate appropriate action and report when the target performance is being achieved [technical aspect]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  how to motivate managers to do what is best for the organisation, even if it means reporting performance measures which will be interpreted adversely (behavioural aspect)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algn="l" rtl="0" fontAlgn="base"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*Otley, D (2003)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081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3BF77-AD5B-6035-EF29-07D362203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89681"/>
            <a:ext cx="10972800" cy="1143000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Designing an effective PM system based on results controls: technical aspects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409DF-BF6A-7AE0-31F7-ACE64FA38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269671"/>
            <a:ext cx="10972800" cy="3856493"/>
          </a:xfrm>
        </p:spPr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Gill Sans MT" panose="020B0502020104020203" pitchFamily="34" charset="0"/>
              </a:rPr>
              <a:t>Output controls or results controls often include accounting measures (as in budgets) but can include non-financial measures (as in Balanced Scorecards). 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Gill Sans MT" panose="020B0502020104020203" pitchFamily="34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Gill Sans MT" panose="020B0502020104020203" pitchFamily="34" charset="0"/>
              </a:rPr>
              <a:t>  These are the performance measures by which the work (inputs) of managers/employees are assessed.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Gill Sans MT" panose="020B0502020104020203" pitchFamily="34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Gill Sans MT" panose="020B0502020104020203" pitchFamily="34" charset="0"/>
              </a:rPr>
              <a:t>Questions to consider: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Gill Sans MT" panose="020B0502020104020203" pitchFamily="34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464653"/>
                </a:solidFill>
                <a:effectLst/>
                <a:latin typeface="Gill Sans MT" panose="020B0502020104020203" pitchFamily="34" charset="0"/>
              </a:rPr>
              <a:t>  What results do you want to measure?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Gill Sans MT" panose="020B0502020104020203" pitchFamily="34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464653"/>
                </a:solidFill>
                <a:effectLst/>
                <a:latin typeface="Gill Sans MT" panose="020B0502020104020203" pitchFamily="34" charset="0"/>
              </a:rPr>
              <a:t>  What should the performance target be? 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Gill Sans MT" panose="020B0502020104020203" pitchFamily="34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464653"/>
                </a:solidFill>
                <a:effectLst/>
                <a:latin typeface="Gill Sans MT" panose="020B0502020104020203" pitchFamily="34" charset="0"/>
              </a:rPr>
              <a:t>  Can performance be measured appropriately (accurately) and in a timely manner?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Gill Sans MT" panose="020B0502020104020203" pitchFamily="34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464653"/>
                </a:solidFill>
                <a:effectLst/>
                <a:latin typeface="Gill Sans MT" panose="020B0502020104020203" pitchFamily="34" charset="0"/>
              </a:rPr>
              <a:t>  Should rewards (punishments) be linked to success (failure) in meeting targets?  If so, what sort of rewards(punishments)?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Gill Sans MT" panose="020B0502020104020203" pitchFamily="34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1236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BB42F-8137-D292-932A-17B2CD72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818924"/>
            <a:ext cx="10972800" cy="1143000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Designing an effective PM system based on results controls: technical aspects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7E729-EB24-3FC4-4724-6C576142D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657" y="2122716"/>
            <a:ext cx="10972800" cy="4525963"/>
          </a:xfrm>
        </p:spPr>
        <p:txBody>
          <a:bodyPr/>
          <a:lstStyle/>
          <a:p>
            <a:pPr algn="l" rtl="0" fontAlgn="base"/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performance do we want to measure? Performance measures should not be seen as “true”: they do not directly measure a “real” object.  Consider “profit”.   A business making higher profits may be seen as performing better than a business making a loss or lower profits.  But, “profit” is a socially constructed object; that is, how we define it (and measure it) changes over time and space and is context dependent. 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algn="l" rtl="0" fontAlgn="base">
              <a:buNone/>
            </a:pPr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/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PM systems in organisations “should consist of an adequate number of indicators, which can inform the decision-making processes, rather than aim at providing “true representations” of performance” (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Micheli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Mari 2014, p. 154).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9097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6EF54-A031-588E-F5AF-C3D2BF94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285" y="965881"/>
            <a:ext cx="10972800" cy="1143000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Designing an effective PM system based on results controls: technical aspects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07656-1C9B-F1CE-6D5E-03A7F6F9A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332037"/>
            <a:ext cx="10972800" cy="3802063"/>
          </a:xfrm>
        </p:spPr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Technical validity means that: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Performance is 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measureable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a meaningful way (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Micheli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&amp; Mari, 2014)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The cause-and-effect relationship between actions and results is accepted as reasonable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outputs/results are measured “accurately” (i.e. are sufficiently precise to engender trust rather than being precisely wrong) and are reported in a timely way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outputs are controllable by the person asked to achieve the targets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targets are perceived to be challenging but achievable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Without technical validity, people may be motivated by the control system to engage in dysfunctional behaviour (from the perspective of the CEO or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BofD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or shareholders/investors). 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26565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C1181-DF5D-E0DD-5913-F210CFC98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11452"/>
            <a:ext cx="10972800" cy="1143000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Designing an effective PM system based on results controls: behavioural aspects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E7601-512D-8897-F0C9-2F35963C5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307771"/>
            <a:ext cx="10972800" cy="3818393"/>
          </a:xfrm>
        </p:spPr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PM targets need to be perceived as challenging but achievable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Without technical validity, people may be motivated by the control system to engage in dysfunctional behaviour (from the perspective of the CEO or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BofD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or shareholders/investors).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Dysfunctional effects of output/results controls: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464653"/>
                </a:solidFill>
                <a:effectLst/>
                <a:latin typeface="Arial" panose="020B0604020202020204" pitchFamily="34" charset="0"/>
              </a:rPr>
              <a:t>Encourages individuals to focus only on what is measured, regardless of whether this is organizationally desirable (see examples in Otley (2003)).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464653"/>
                </a:solidFill>
                <a:effectLst/>
                <a:latin typeface="Arial" panose="020B0604020202020204" pitchFamily="34" charset="0"/>
              </a:rPr>
              <a:t>Focuses mainly on quantifiable and easily measurable items.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464653"/>
                </a:solidFill>
                <a:effectLst/>
                <a:latin typeface="Arial" panose="020B0604020202020204" pitchFamily="34" charset="0"/>
              </a:rPr>
              <a:t>Subject to data manipulation.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464653"/>
                </a:solidFill>
                <a:effectLst/>
                <a:latin typeface="Arial" panose="020B0604020202020204" pitchFamily="34" charset="0"/>
              </a:rPr>
              <a:t>Can lead to negative attitudes towards the control system.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1003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Linking performance with rewards</a:t>
            </a:r>
          </a:p>
        </p:txBody>
      </p:sp>
      <p:pic>
        <p:nvPicPr>
          <p:cNvPr id="66562" name="Picture 2" descr="C:\APPLICATIONS\PowerPoint\Drury M&amp;CA5 PP OHPs\drury_ppt\GIFS\FIG16-4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08213" y="1412876"/>
            <a:ext cx="8064500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3" name="TextBox 4"/>
          <p:cNvSpPr txBox="1">
            <a:spLocks noChangeArrowheads="1"/>
          </p:cNvSpPr>
          <p:nvPr/>
        </p:nvSpPr>
        <p:spPr bwMode="auto">
          <a:xfrm>
            <a:off x="2566989" y="6381750"/>
            <a:ext cx="7273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Gill Sans MT" pitchFamily="34" charset="0"/>
                <a:cs typeface="Arial" charset="0"/>
              </a:rPr>
              <a:t>Originally from Otley (1987) reproduced in Drury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E9221-C07D-90AA-1ED6-D68D8236E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464653"/>
                </a:solidFill>
                <a:effectLst/>
                <a:latin typeface="Bookman Old Style" panose="02050604050505020204" pitchFamily="18" charset="0"/>
              </a:rPr>
              <a:t>Manager’s behaviour and </a:t>
            </a:r>
            <a:r>
              <a:rPr lang="en-GB" b="0" i="0" dirty="0">
                <a:solidFill>
                  <a:srgbClr val="000000"/>
                </a:solidFill>
                <a:effectLst/>
                <a:latin typeface="Bookman Old Style" panose="02050604050505020204" pitchFamily="18" charset="0"/>
              </a:rPr>
              <a:t>​</a:t>
            </a:r>
            <a:br>
              <a:rPr lang="en-GB" b="0" i="0" dirty="0">
                <a:solidFill>
                  <a:srgbClr val="000000"/>
                </a:solidFill>
                <a:effectLst/>
                <a:latin typeface="Bookman Old Style" panose="02050604050505020204" pitchFamily="18" charset="0"/>
              </a:rPr>
            </a:br>
            <a:r>
              <a:rPr lang="en-GB" b="0" i="0" u="none" strike="noStrike" dirty="0">
                <a:solidFill>
                  <a:srgbClr val="464653"/>
                </a:solidFill>
                <a:effectLst/>
                <a:latin typeface="Bookman Old Style" panose="02050604050505020204" pitchFamily="18" charset="0"/>
              </a:rPr>
              <a:t>organisational goal congruence</a:t>
            </a:r>
            <a:r>
              <a:rPr lang="en-GB" b="0" i="0" dirty="0">
                <a:solidFill>
                  <a:srgbClr val="000000"/>
                </a:solidFill>
                <a:effectLst/>
                <a:latin typeface="Bookman Old Style" panose="02050604050505020204" pitchFamily="18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F319D-2CAD-174F-7ED0-079A853B5D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09600" y="1632856"/>
            <a:ext cx="10972800" cy="4524103"/>
          </a:xfrm>
        </p:spPr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PM systems be improved to expand the scope of area C in the above diagram so that it covers more of A and draws B towards A?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Examples may include: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46465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Encouraging participation to agree better targets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46465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Differentiating between controllable and uncontrollable costs in control reports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46465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Allowing greater autonomy of decision making at lower levels of management (devolving power)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Action, personnel and cultural controls may complement or frustrate the operation of output controls.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21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CBF3E-8A34-C660-BE1F-18F43DB73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u="none" strike="noStrike" dirty="0">
                <a:solidFill>
                  <a:srgbClr val="464653"/>
                </a:solidFill>
                <a:effectLst/>
                <a:latin typeface="Bookman Old Style" panose="02050604050505020204" pitchFamily="18" charset="0"/>
              </a:rPr>
              <a:t>References</a:t>
            </a:r>
            <a:r>
              <a:rPr lang="en-US" b="0" i="0" dirty="0">
                <a:solidFill>
                  <a:srgbClr val="000000"/>
                </a:solidFill>
                <a:effectLst/>
                <a:latin typeface="Bookman Old Style" panose="02050604050505020204" pitchFamily="18" charset="0"/>
              </a:rPr>
              <a:t>​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F688D-79E6-A7FC-02FF-49D6DF3BCF8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09600" y="1785256"/>
            <a:ext cx="10972800" cy="4371703"/>
          </a:xfrm>
        </p:spPr>
        <p:txBody>
          <a:bodyPr/>
          <a:lstStyle/>
          <a:p>
            <a:pPr algn="l" rtl="0" fontAlgn="base"/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Beekes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W. Otley, D. and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Ururuka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V. (2010) “The use and consequences of performance management and control systems: a study of a professional services firm”.  </a:t>
            </a:r>
            <a:r>
              <a:rPr lang="en-GB" sz="2000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CiMA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Research executive summary series, 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vol 6 (10).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l" rtl="0" fontAlgn="base"/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Otley, D. (2003) “Management control and performance management: whence and whither?”, 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British Accounting Review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35, pp 305-326.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635755"/>
      </p:ext>
    </p:extLst>
  </p:cSld>
  <p:clrMapOvr>
    <a:masterClrMapping/>
  </p:clrMapOvr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1789</Words>
  <Application>Microsoft Office PowerPoint</Application>
  <PresentationFormat>Widescreen</PresentationFormat>
  <Paragraphs>170</Paragraphs>
  <Slides>18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31" baseType="lpstr">
      <vt:lpstr>Rdg Vesta</vt:lpstr>
      <vt:lpstr>SourceSansPro</vt:lpstr>
      <vt:lpstr>Arial</vt:lpstr>
      <vt:lpstr>Bookman Old Style</vt:lpstr>
      <vt:lpstr>Calibri</vt:lpstr>
      <vt:lpstr>Georgia Pro Cond Light</vt:lpstr>
      <vt:lpstr>Gill Sans MT</vt:lpstr>
      <vt:lpstr>Speak Pro</vt:lpstr>
      <vt:lpstr>Wingdings</vt:lpstr>
      <vt:lpstr>Wingdings 3</vt:lpstr>
      <vt:lpstr>RetrospectVTI</vt:lpstr>
      <vt:lpstr>Office Theme</vt:lpstr>
      <vt:lpstr>2_Origin</vt:lpstr>
      <vt:lpstr>PowerPoint Presentation</vt:lpstr>
      <vt:lpstr>Learning outcomes.​</vt:lpstr>
      <vt:lpstr>Performance Management</vt:lpstr>
      <vt:lpstr>Performance Management Systems  Key Requirements​</vt:lpstr>
      <vt:lpstr>Behavioural Aspects of Budgeting​</vt:lpstr>
      <vt:lpstr>Management Styles  (Hopwood, 1973)</vt:lpstr>
      <vt:lpstr>Management Styles  (Hopwood, 1973)</vt:lpstr>
      <vt:lpstr>Responsibility Accounting​</vt:lpstr>
      <vt:lpstr>Responsibility Centres  and their KPIs</vt:lpstr>
      <vt:lpstr>Performance Measurement and Control​</vt:lpstr>
      <vt:lpstr>Performance Measurement and Control​</vt:lpstr>
      <vt:lpstr>Designing an effective PM system based on results controls: technical aspects​</vt:lpstr>
      <vt:lpstr>Designing an effective PM system based on results controls: technical aspects​</vt:lpstr>
      <vt:lpstr>Designing an effective PM system based on results controls: technical aspects​</vt:lpstr>
      <vt:lpstr>Designing an effective PM system based on results controls: behavioural aspects​</vt:lpstr>
      <vt:lpstr>Linking performance with rewards</vt:lpstr>
      <vt:lpstr>Manager’s behaviour and ​ organisational goal congruence​</vt:lpstr>
      <vt:lpstr>References​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7</cp:revision>
  <dcterms:created xsi:type="dcterms:W3CDTF">2021-12-13T12:42:04Z</dcterms:created>
  <dcterms:modified xsi:type="dcterms:W3CDTF">2023-02-10T09:49:26Z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