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1"/>
  </p:sldMasterIdLst>
  <p:sldIdLst>
    <p:sldId id="256" r:id="rId2"/>
    <p:sldId id="272" r:id="rId3"/>
    <p:sldId id="257" r:id="rId4"/>
    <p:sldId id="258" r:id="rId5"/>
    <p:sldId id="259" r:id="rId6"/>
    <p:sldId id="277" r:id="rId7"/>
    <p:sldId id="260" r:id="rId8"/>
    <p:sldId id="261" r:id="rId9"/>
    <p:sldId id="262" r:id="rId10"/>
    <p:sldId id="263" r:id="rId11"/>
    <p:sldId id="264" r:id="rId12"/>
    <p:sldId id="268" r:id="rId13"/>
    <p:sldId id="274" r:id="rId14"/>
    <p:sldId id="271" r:id="rId15"/>
    <p:sldId id="273" r:id="rId16"/>
    <p:sldId id="275" r:id="rId17"/>
    <p:sldId id="276" r:id="rId18"/>
    <p:sldId id="279" r:id="rId19"/>
    <p:sldId id="266" r:id="rId20"/>
    <p:sldId id="278" r:id="rId21"/>
    <p:sldId id="270" r:id="rId22"/>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Tahoma" charset="0"/>
        <a:ea typeface="ＭＳ Ｐゴシック" charset="0"/>
        <a:cs typeface="+mn-cs"/>
      </a:defRPr>
    </a:lvl1pPr>
    <a:lvl2pPr marL="457200" algn="l" rtl="0" eaLnBrk="0" fontAlgn="base" hangingPunct="0">
      <a:spcBef>
        <a:spcPct val="0"/>
      </a:spcBef>
      <a:spcAft>
        <a:spcPct val="0"/>
      </a:spcAft>
      <a:defRPr kern="1200">
        <a:solidFill>
          <a:schemeClr val="tx1"/>
        </a:solidFill>
        <a:latin typeface="Tahoma" charset="0"/>
        <a:ea typeface="ＭＳ Ｐゴシック" charset="0"/>
        <a:cs typeface="+mn-cs"/>
      </a:defRPr>
    </a:lvl2pPr>
    <a:lvl3pPr marL="914400" algn="l" rtl="0" eaLnBrk="0" fontAlgn="base" hangingPunct="0">
      <a:spcBef>
        <a:spcPct val="0"/>
      </a:spcBef>
      <a:spcAft>
        <a:spcPct val="0"/>
      </a:spcAft>
      <a:defRPr kern="1200">
        <a:solidFill>
          <a:schemeClr val="tx1"/>
        </a:solidFill>
        <a:latin typeface="Tahoma" charset="0"/>
        <a:ea typeface="ＭＳ Ｐゴシック" charset="0"/>
        <a:cs typeface="+mn-cs"/>
      </a:defRPr>
    </a:lvl3pPr>
    <a:lvl4pPr marL="1371600" algn="l" rtl="0" eaLnBrk="0" fontAlgn="base" hangingPunct="0">
      <a:spcBef>
        <a:spcPct val="0"/>
      </a:spcBef>
      <a:spcAft>
        <a:spcPct val="0"/>
      </a:spcAft>
      <a:defRPr kern="1200">
        <a:solidFill>
          <a:schemeClr val="tx1"/>
        </a:solidFill>
        <a:latin typeface="Tahoma" charset="0"/>
        <a:ea typeface="ＭＳ Ｐゴシック" charset="0"/>
        <a:cs typeface="+mn-cs"/>
      </a:defRPr>
    </a:lvl4pPr>
    <a:lvl5pPr marL="1828800" algn="l" rtl="0" eaLnBrk="0" fontAlgn="base" hangingPunct="0">
      <a:spcBef>
        <a:spcPct val="0"/>
      </a:spcBef>
      <a:spcAft>
        <a:spcPct val="0"/>
      </a:spcAft>
      <a:defRPr kern="1200">
        <a:solidFill>
          <a:schemeClr val="tx1"/>
        </a:solidFill>
        <a:latin typeface="Tahoma" charset="0"/>
        <a:ea typeface="ＭＳ Ｐゴシック" charset="0"/>
        <a:cs typeface="+mn-cs"/>
      </a:defRPr>
    </a:lvl5pPr>
    <a:lvl6pPr marL="2286000" algn="l" defTabSz="457200" rtl="0" eaLnBrk="1" latinLnBrk="0" hangingPunct="1">
      <a:defRPr kern="1200">
        <a:solidFill>
          <a:schemeClr val="tx1"/>
        </a:solidFill>
        <a:latin typeface="Tahoma" charset="0"/>
        <a:ea typeface="ＭＳ Ｐゴシック" charset="0"/>
        <a:cs typeface="+mn-cs"/>
      </a:defRPr>
    </a:lvl6pPr>
    <a:lvl7pPr marL="2743200" algn="l" defTabSz="457200" rtl="0" eaLnBrk="1" latinLnBrk="0" hangingPunct="1">
      <a:defRPr kern="1200">
        <a:solidFill>
          <a:schemeClr val="tx1"/>
        </a:solidFill>
        <a:latin typeface="Tahoma" charset="0"/>
        <a:ea typeface="ＭＳ Ｐゴシック" charset="0"/>
        <a:cs typeface="+mn-cs"/>
      </a:defRPr>
    </a:lvl7pPr>
    <a:lvl8pPr marL="3200400" algn="l" defTabSz="457200" rtl="0" eaLnBrk="1" latinLnBrk="0" hangingPunct="1">
      <a:defRPr kern="1200">
        <a:solidFill>
          <a:schemeClr val="tx1"/>
        </a:solidFill>
        <a:latin typeface="Tahoma" charset="0"/>
        <a:ea typeface="ＭＳ Ｐゴシック" charset="0"/>
        <a:cs typeface="+mn-cs"/>
      </a:defRPr>
    </a:lvl8pPr>
    <a:lvl9pPr marL="3657600" algn="l" defTabSz="457200" rtl="0" eaLnBrk="1" latinLnBrk="0" hangingPunct="1">
      <a:defRPr kern="1200">
        <a:solidFill>
          <a:schemeClr val="tx1"/>
        </a:solidFill>
        <a:latin typeface="Tahoma" charset="0"/>
        <a:ea typeface="ＭＳ Ｐゴシック" charset="0"/>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0" d="100"/>
          <a:sy n="110" d="100"/>
        </p:scale>
        <p:origin x="-96" y="-58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printerSettings" Target="printerSettings/printerSettings1.bin"/><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heme" Target="theme/theme1.xml"/><Relationship Id="rId27"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6D67EDF-9266-BA4B-B7DB-FDBCE1C9AA3D}" type="slidenum">
              <a:rPr lang="en-US" smtClean="0"/>
              <a:pPr/>
              <a:t>‹#›</a:t>
            </a:fld>
            <a:endParaRPr lang="en-US"/>
          </a:p>
        </p:txBody>
      </p:sp>
    </p:spTree>
    <p:extLst>
      <p:ext uri="{BB962C8B-B14F-4D97-AF65-F5344CB8AC3E}">
        <p14:creationId xmlns:p14="http://schemas.microsoft.com/office/powerpoint/2010/main" val="7831417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3894EF-4B77-C948-B164-8F7718B80BE7}" type="slidenum">
              <a:rPr lang="en-US" smtClean="0"/>
              <a:pPr/>
              <a:t>‹#›</a:t>
            </a:fld>
            <a:endParaRPr lang="en-US"/>
          </a:p>
        </p:txBody>
      </p:sp>
    </p:spTree>
    <p:extLst>
      <p:ext uri="{BB962C8B-B14F-4D97-AF65-F5344CB8AC3E}">
        <p14:creationId xmlns:p14="http://schemas.microsoft.com/office/powerpoint/2010/main" val="3653627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8E9E9E8-C853-5F4A-9EC3-F815EC8D7331}" type="slidenum">
              <a:rPr lang="en-US" smtClean="0"/>
              <a:pPr/>
              <a:t>‹#›</a:t>
            </a:fld>
            <a:endParaRPr lang="en-US"/>
          </a:p>
        </p:txBody>
      </p:sp>
    </p:spTree>
    <p:extLst>
      <p:ext uri="{BB962C8B-B14F-4D97-AF65-F5344CB8AC3E}">
        <p14:creationId xmlns:p14="http://schemas.microsoft.com/office/powerpoint/2010/main" val="89095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F3FB5C-C6EC-3B47-BF3F-A62042D5370A}" type="slidenum">
              <a:rPr lang="en-US" smtClean="0"/>
              <a:pPr/>
              <a:t>‹#›</a:t>
            </a:fld>
            <a:endParaRPr lang="en-US"/>
          </a:p>
        </p:txBody>
      </p:sp>
    </p:spTree>
    <p:extLst>
      <p:ext uri="{BB962C8B-B14F-4D97-AF65-F5344CB8AC3E}">
        <p14:creationId xmlns:p14="http://schemas.microsoft.com/office/powerpoint/2010/main" val="329370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2AB51AD-7E02-0240-9E47-9416AB4CA87B}" type="slidenum">
              <a:rPr lang="en-US" smtClean="0"/>
              <a:pPr/>
              <a:t>‹#›</a:t>
            </a:fld>
            <a:endParaRPr lang="en-US"/>
          </a:p>
        </p:txBody>
      </p:sp>
    </p:spTree>
    <p:extLst>
      <p:ext uri="{BB962C8B-B14F-4D97-AF65-F5344CB8AC3E}">
        <p14:creationId xmlns:p14="http://schemas.microsoft.com/office/powerpoint/2010/main" val="8354034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8BE7952-D6C5-6347-B500-1210EC99D70F}" type="slidenum">
              <a:rPr lang="en-US" smtClean="0"/>
              <a:pPr/>
              <a:t>‹#›</a:t>
            </a:fld>
            <a:endParaRPr lang="en-US"/>
          </a:p>
        </p:txBody>
      </p:sp>
    </p:spTree>
    <p:extLst>
      <p:ext uri="{BB962C8B-B14F-4D97-AF65-F5344CB8AC3E}">
        <p14:creationId xmlns:p14="http://schemas.microsoft.com/office/powerpoint/2010/main" val="4382537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575D3CD-81F9-2940-B481-0285B365891F}" type="slidenum">
              <a:rPr lang="en-US" smtClean="0"/>
              <a:pPr/>
              <a:t>‹#›</a:t>
            </a:fld>
            <a:endParaRPr lang="en-US"/>
          </a:p>
        </p:txBody>
      </p:sp>
    </p:spTree>
    <p:extLst>
      <p:ext uri="{BB962C8B-B14F-4D97-AF65-F5344CB8AC3E}">
        <p14:creationId xmlns:p14="http://schemas.microsoft.com/office/powerpoint/2010/main" val="22010375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0772F0E-E3DA-D746-89E5-5CC4B638D2BB}" type="slidenum">
              <a:rPr lang="en-US" smtClean="0"/>
              <a:pPr/>
              <a:t>‹#›</a:t>
            </a:fld>
            <a:endParaRPr lang="en-US"/>
          </a:p>
        </p:txBody>
      </p:sp>
    </p:spTree>
    <p:extLst>
      <p:ext uri="{BB962C8B-B14F-4D97-AF65-F5344CB8AC3E}">
        <p14:creationId xmlns:p14="http://schemas.microsoft.com/office/powerpoint/2010/main" val="3952988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77D4E4D-8DB3-0241-BED3-7B0719AF6C54}" type="slidenum">
              <a:rPr lang="en-US" smtClean="0"/>
              <a:pPr/>
              <a:t>‹#›</a:t>
            </a:fld>
            <a:endParaRPr lang="en-US"/>
          </a:p>
        </p:txBody>
      </p:sp>
    </p:spTree>
    <p:extLst>
      <p:ext uri="{BB962C8B-B14F-4D97-AF65-F5344CB8AC3E}">
        <p14:creationId xmlns:p14="http://schemas.microsoft.com/office/powerpoint/2010/main" val="7037858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FDCF218-8DDF-464B-B668-B6C75020F57B}" type="slidenum">
              <a:rPr lang="en-US" smtClean="0"/>
              <a:pPr/>
              <a:t>‹#›</a:t>
            </a:fld>
            <a:endParaRPr lang="en-US"/>
          </a:p>
        </p:txBody>
      </p:sp>
    </p:spTree>
    <p:extLst>
      <p:ext uri="{BB962C8B-B14F-4D97-AF65-F5344CB8AC3E}">
        <p14:creationId xmlns:p14="http://schemas.microsoft.com/office/powerpoint/2010/main" val="14303277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64F852A-C3C2-C443-8783-C733261257F9}" type="slidenum">
              <a:rPr lang="en-US" smtClean="0"/>
              <a:pPr/>
              <a:t>‹#›</a:t>
            </a:fld>
            <a:endParaRPr lang="en-US"/>
          </a:p>
        </p:txBody>
      </p:sp>
    </p:spTree>
    <p:extLst>
      <p:ext uri="{BB962C8B-B14F-4D97-AF65-F5344CB8AC3E}">
        <p14:creationId xmlns:p14="http://schemas.microsoft.com/office/powerpoint/2010/main" val="1309051835"/>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CCA5884-8853-C048-9D95-3A81DE88605C}" type="slidenum">
              <a:rPr lang="en-US" smtClean="0"/>
              <a:pPr/>
              <a:t>‹#›</a:t>
            </a:fld>
            <a:endParaRPr lang="en-US"/>
          </a:p>
        </p:txBody>
      </p:sp>
    </p:spTree>
    <p:extLst>
      <p:ext uri="{BB962C8B-B14F-4D97-AF65-F5344CB8AC3E}">
        <p14:creationId xmlns:p14="http://schemas.microsoft.com/office/powerpoint/2010/main" val="18209984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g"/><Relationship Id="rId3" Type="http://schemas.openxmlformats.org/officeDocument/2006/relationships/image" Target="../media/image2.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 Id="rId3"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 Id="rId3" Type="http://schemas.openxmlformats.org/officeDocument/2006/relationships/image" Target="../media/image1.jp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1.jpg"/><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4" Type="http://schemas.openxmlformats.org/officeDocument/2006/relationships/image" Target="../media/image4.jpg"/><Relationship Id="rId1" Type="http://schemas.openxmlformats.org/officeDocument/2006/relationships/slideLayout" Target="../slideLayouts/slideLayout2.xml"/><Relationship Id="rId2" Type="http://schemas.openxmlformats.org/officeDocument/2006/relationships/image" Target="../media/image2.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 Id="rId3" Type="http://schemas.openxmlformats.org/officeDocument/2006/relationships/image" Target="../media/image1.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 Id="rId3" Type="http://schemas.openxmlformats.org/officeDocument/2006/relationships/image" Target="../media/image1.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 Id="rId3" Type="http://schemas.openxmlformats.org/officeDocument/2006/relationships/image" Target="../media/image1.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 Id="rId3" Type="http://schemas.openxmlformats.org/officeDocument/2006/relationships/image" Target="../media/image1.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 Id="rId3" Type="http://schemas.openxmlformats.org/officeDocument/2006/relationships/image" Target="../media/image1.jp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1.jpg"/><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1.jpg"/><Relationship Id="rId5" Type="http://schemas.openxmlformats.org/officeDocument/2006/relationships/image" Target="../media/image8.gif"/><Relationship Id="rId6" Type="http://schemas.openxmlformats.org/officeDocument/2006/relationships/hyperlink" Target="https://hyperdiscordia.church/sacred_heart_elvis.html" TargetMode="External"/><Relationship Id="rId1" Type="http://schemas.openxmlformats.org/officeDocument/2006/relationships/slideLayout" Target="../slideLayouts/slideLayout2.xml"/><Relationship Id="rId2" Type="http://schemas.openxmlformats.org/officeDocument/2006/relationships/image" Target="../media/image7.gif"/></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1.jpg"/><Relationship Id="rId5" Type="http://schemas.openxmlformats.org/officeDocument/2006/relationships/image" Target="../media/image10.jpg"/><Relationship Id="rId1" Type="http://schemas.openxmlformats.org/officeDocument/2006/relationships/slideLayout" Target="../slideLayouts/slideLayout2.xml"/><Relationship Id="rId2" Type="http://schemas.openxmlformats.org/officeDocument/2006/relationships/image" Target="../media/image9.jpg"/></Relationships>
</file>

<file path=ppt/slides/_rels/slide15.xml.rels><?xml version="1.0" encoding="UTF-8" standalone="yes"?>
<Relationships xmlns="http://schemas.openxmlformats.org/package/2006/relationships"><Relationship Id="rId3" Type="http://schemas.openxmlformats.org/officeDocument/2006/relationships/image" Target="../media/image11.jpg"/><Relationship Id="rId4" Type="http://schemas.openxmlformats.org/officeDocument/2006/relationships/image" Target="../media/image2.png"/><Relationship Id="rId5" Type="http://schemas.openxmlformats.org/officeDocument/2006/relationships/image" Target="../media/image1.jpg"/><Relationship Id="rId1" Type="http://schemas.openxmlformats.org/officeDocument/2006/relationships/slideLayout" Target="../slideLayouts/slideLayout2.xml"/><Relationship Id="rId2" Type="http://schemas.openxmlformats.org/officeDocument/2006/relationships/hyperlink" Target="http://www.graceland.com"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1.jpg"/><Relationship Id="rId1" Type="http://schemas.openxmlformats.org/officeDocument/2006/relationships/slideLayout" Target="../slideLayouts/slideLayout2.xml"/><Relationship Id="rId2" Type="http://schemas.openxmlformats.org/officeDocument/2006/relationships/image" Target="../media/image12.jpg"/></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1.jpg"/><Relationship Id="rId5" Type="http://schemas.openxmlformats.org/officeDocument/2006/relationships/image" Target="../media/image14.jpg"/><Relationship Id="rId1" Type="http://schemas.openxmlformats.org/officeDocument/2006/relationships/slideLayout" Target="../slideLayouts/slideLayout2.xml"/><Relationship Id="rId2" Type="http://schemas.openxmlformats.org/officeDocument/2006/relationships/image" Target="../media/image13.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5.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png"/><Relationship Id="rId3" Type="http://schemas.openxmlformats.org/officeDocument/2006/relationships/image" Target="../media/image1.jp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6.gif"/></Relationships>
</file>

<file path=ppt/slides/_rels/slide21.xml.rels><?xml version="1.0" encoding="UTF-8" standalone="yes"?>
<Relationships xmlns="http://schemas.openxmlformats.org/package/2006/relationships"><Relationship Id="rId3" Type="http://schemas.openxmlformats.org/officeDocument/2006/relationships/image" Target="../media/image2.png"/><Relationship Id="rId4" Type="http://schemas.openxmlformats.org/officeDocument/2006/relationships/image" Target="../media/image1.jpg"/><Relationship Id="rId5" Type="http://schemas.openxmlformats.org/officeDocument/2006/relationships/hyperlink" Target="http://www.elvisinfonet.com/bookreview-fromtheholylandtograceland.htm" TargetMode="External"/><Relationship Id="rId6" Type="http://schemas.openxmlformats.org/officeDocument/2006/relationships/hyperlink" Target="https://www.bbc.co.uk/news/uk-wales-south-west-wales-42548146" TargetMode="External"/><Relationship Id="rId7" Type="http://schemas.openxmlformats.org/officeDocument/2006/relationships/hyperlink" Target="https://www.youtube.com/watch?v=pXFbPGLSZaI" TargetMode="External"/><Relationship Id="rId8" Type="http://schemas.openxmlformats.org/officeDocument/2006/relationships/hyperlink" Target="https://www.catholic.org/news/hf/faith/story.php?id=59303" TargetMode="External"/><Relationship Id="rId9" Type="http://schemas.openxmlformats.org/officeDocument/2006/relationships/hyperlink" Target="https://markpinsky.com/books/the-gospel-according-to-disney/mickey-mouse-and-faith/" TargetMode="External"/><Relationship Id="rId10" Type="http://schemas.openxmlformats.org/officeDocument/2006/relationships/hyperlink" Target="https://www.youtube.com/watch?v=pmPtH4IDFNQ" TargetMode="External"/><Relationship Id="rId1" Type="http://schemas.openxmlformats.org/officeDocument/2006/relationships/slideLayout" Target="../slideLayouts/slideLayout2.xml"/><Relationship Id="rId2" Type="http://schemas.openxmlformats.org/officeDocument/2006/relationships/image" Target="../media/image17.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smtClean="0"/>
              <a:t>Religion, Media and Popular Culture: from Disney to Manuscripts</a:t>
            </a:r>
            <a:endParaRPr lang="en-US" dirty="0"/>
          </a:p>
        </p:txBody>
      </p:sp>
      <p:sp>
        <p:nvSpPr>
          <p:cNvPr id="3" name="Subtitle 2"/>
          <p:cNvSpPr>
            <a:spLocks noGrp="1"/>
          </p:cNvSpPr>
          <p:nvPr>
            <p:ph type="subTitle" idx="1"/>
          </p:nvPr>
        </p:nvSpPr>
        <p:spPr/>
        <p:txBody>
          <a:bodyPr/>
          <a:lstStyle/>
          <a:p>
            <a:r>
              <a:rPr lang="en-US" dirty="0" smtClean="0"/>
              <a:t>HPRS6040</a:t>
            </a:r>
            <a:endParaRPr lang="en-US" dirty="0"/>
          </a:p>
        </p:txBody>
      </p:sp>
      <p:pic>
        <p:nvPicPr>
          <p:cNvPr id="5" name="Picture 4" descr="IMAGE MIckey.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5775286"/>
            <a:ext cx="987425" cy="1078951"/>
          </a:xfrm>
          <a:prstGeom prst="rect">
            <a:avLst/>
          </a:prstGeom>
        </p:spPr>
      </p:pic>
      <p:pic>
        <p:nvPicPr>
          <p:cNvPr id="7" name="Picture 6" descr="IMAGE minnie.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29600" y="76200"/>
            <a:ext cx="787400" cy="1098781"/>
          </a:xfrm>
          <a:prstGeom prst="rect">
            <a:avLst/>
          </a:prstGeom>
        </p:spPr>
      </p:pic>
    </p:spTree>
    <p:extLst>
      <p:ext uri="{BB962C8B-B14F-4D97-AF65-F5344CB8AC3E}">
        <p14:creationId xmlns:p14="http://schemas.microsoft.com/office/powerpoint/2010/main" val="26829334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r>
              <a:rPr lang="en-US" dirty="0" smtClean="0"/>
              <a:t>Religion </a:t>
            </a:r>
            <a:r>
              <a:rPr lang="mr-IN" dirty="0" smtClean="0"/>
              <a:t>–</a:t>
            </a:r>
            <a:r>
              <a:rPr lang="en-US" dirty="0" smtClean="0"/>
              <a:t> system of beliefs..??</a:t>
            </a:r>
          </a:p>
          <a:p>
            <a:r>
              <a:rPr lang="en-US" dirty="0" smtClean="0"/>
              <a:t>Media </a:t>
            </a:r>
            <a:r>
              <a:rPr lang="mr-IN" dirty="0" smtClean="0"/>
              <a:t>–</a:t>
            </a:r>
            <a:r>
              <a:rPr lang="en-US" dirty="0" smtClean="0"/>
              <a:t> ways through which to present and disseminate information </a:t>
            </a:r>
            <a:r>
              <a:rPr lang="en-US" sz="1800" dirty="0" smtClean="0"/>
              <a:t>(film, TV, music, social media (literature, toys and games))</a:t>
            </a:r>
            <a:r>
              <a:rPr lang="en-US" dirty="0" smtClean="0"/>
              <a:t>.</a:t>
            </a:r>
          </a:p>
          <a:p>
            <a:r>
              <a:rPr lang="en-US" dirty="0" smtClean="0"/>
              <a:t>Popular Culture </a:t>
            </a:r>
            <a:r>
              <a:rPr lang="mr-IN" dirty="0" smtClean="0"/>
              <a:t>–</a:t>
            </a:r>
            <a:r>
              <a:rPr lang="en-US" dirty="0" smtClean="0"/>
              <a:t> widespread, accessible.  Mass communication to mass specialisms</a:t>
            </a:r>
          </a:p>
          <a:p>
            <a:endParaRPr lang="en-US" dirty="0"/>
          </a:p>
          <a:p>
            <a:pPr lvl="2"/>
            <a:r>
              <a:rPr lang="en-US" dirty="0" smtClean="0"/>
              <a:t>Religion is ubiquitous </a:t>
            </a:r>
          </a:p>
          <a:p>
            <a:pPr lvl="2"/>
            <a:r>
              <a:rPr lang="en-US" dirty="0" smtClean="0"/>
              <a:t>Religion is always a key theme</a:t>
            </a:r>
          </a:p>
          <a:p>
            <a:pPr lvl="2"/>
            <a:r>
              <a:rPr lang="en-US" dirty="0" smtClean="0"/>
              <a:t>Popular culture has to include religion and religion shaped the world, even the word of atheists.</a:t>
            </a:r>
            <a:endParaRPr lang="en-US" dirty="0"/>
          </a:p>
        </p:txBody>
      </p:sp>
      <p:pic>
        <p:nvPicPr>
          <p:cNvPr id="5" name="Picture 4" descr="IMAGE minnie.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51309" y="228600"/>
            <a:ext cx="1690382" cy="2358852"/>
          </a:xfrm>
          <a:prstGeom prst="rect">
            <a:avLst/>
          </a:prstGeom>
        </p:spPr>
      </p:pic>
      <p:pic>
        <p:nvPicPr>
          <p:cNvPr id="7" name="Picture 6" descr="IMAGE MIckey.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 y="5219016"/>
            <a:ext cx="1371600" cy="1498736"/>
          </a:xfrm>
          <a:prstGeom prst="rect">
            <a:avLst/>
          </a:prstGeom>
        </p:spPr>
      </p:pic>
    </p:spTree>
    <p:extLst>
      <p:ext uri="{BB962C8B-B14F-4D97-AF65-F5344CB8AC3E}">
        <p14:creationId xmlns:p14="http://schemas.microsoft.com/office/powerpoint/2010/main" val="2271330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Religion and Popular Culture</a:t>
            </a:r>
          </a:p>
          <a:p>
            <a:r>
              <a:rPr lang="en-US" dirty="0" smtClean="0"/>
              <a:t>(Aspects of) popular culture as religion</a:t>
            </a:r>
            <a:endParaRPr lang="en-US" dirty="0"/>
          </a:p>
        </p:txBody>
      </p:sp>
      <p:pic>
        <p:nvPicPr>
          <p:cNvPr id="5" name="Picture 4" descr="IMAGE minnie.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58200" y="76200"/>
            <a:ext cx="787400" cy="1098781"/>
          </a:xfrm>
          <a:prstGeom prst="rect">
            <a:avLst/>
          </a:prstGeom>
        </p:spPr>
      </p:pic>
      <p:pic>
        <p:nvPicPr>
          <p:cNvPr id="7" name="Picture 6" descr="IMAGE MIckey.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 y="5638800"/>
            <a:ext cx="987425" cy="1078951"/>
          </a:xfrm>
          <a:prstGeom prst="rect">
            <a:avLst/>
          </a:prstGeom>
        </p:spPr>
      </p:pic>
    </p:spTree>
    <p:extLst>
      <p:ext uri="{BB962C8B-B14F-4D97-AF65-F5344CB8AC3E}">
        <p14:creationId xmlns:p14="http://schemas.microsoft.com/office/powerpoint/2010/main" val="8421979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papyrus.jpg"/>
          <p:cNvPicPr>
            <a:picLocks noGrp="1" noChangeAspect="1"/>
          </p:cNvPicPr>
          <p:nvPr>
            <p:ph idx="1"/>
          </p:nvPr>
        </p:nvPicPr>
        <p:blipFill>
          <a:blip r:embed="rId2">
            <a:extLst>
              <a:ext uri="{28A0092B-C50C-407E-A947-70E740481C1C}">
                <a14:useLocalDpi xmlns:a14="http://schemas.microsoft.com/office/drawing/2010/main" val="0"/>
              </a:ext>
            </a:extLst>
          </a:blip>
          <a:srcRect l="-88131" r="-88131"/>
          <a:stretch>
            <a:fillRect/>
          </a:stretch>
        </p:blipFill>
        <p:spPr>
          <a:xfrm>
            <a:off x="-3276600" y="36894"/>
            <a:ext cx="10533433" cy="5562600"/>
          </a:xfrm>
        </p:spPr>
      </p:pic>
      <p:pic>
        <p:nvPicPr>
          <p:cNvPr id="5" name="Picture 4" descr="IMAGE minnie.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356600" y="15368"/>
            <a:ext cx="787400" cy="1098781"/>
          </a:xfrm>
          <a:prstGeom prst="rect">
            <a:avLst/>
          </a:prstGeom>
        </p:spPr>
      </p:pic>
      <p:pic>
        <p:nvPicPr>
          <p:cNvPr id="7" name="Picture 6" descr="IMAGE MIckey.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00" y="5638800"/>
            <a:ext cx="987425" cy="1078951"/>
          </a:xfrm>
          <a:prstGeom prst="rect">
            <a:avLst/>
          </a:prstGeom>
        </p:spPr>
      </p:pic>
      <p:sp>
        <p:nvSpPr>
          <p:cNvPr id="10" name="TextBox 9"/>
          <p:cNvSpPr txBox="1"/>
          <p:nvPr/>
        </p:nvSpPr>
        <p:spPr>
          <a:xfrm>
            <a:off x="5029200" y="76200"/>
            <a:ext cx="3094868" cy="2308324"/>
          </a:xfrm>
          <a:prstGeom prst="rect">
            <a:avLst/>
          </a:prstGeom>
          <a:noFill/>
        </p:spPr>
        <p:txBody>
          <a:bodyPr wrap="none" rtlCol="0">
            <a:spAutoFit/>
          </a:bodyPr>
          <a:lstStyle/>
          <a:p>
            <a:r>
              <a:rPr lang="en-US" dirty="0" smtClean="0"/>
              <a:t>the spoken word</a:t>
            </a:r>
          </a:p>
          <a:p>
            <a:r>
              <a:rPr lang="en-US" dirty="0" smtClean="0"/>
              <a:t>the written (painted) word</a:t>
            </a:r>
          </a:p>
          <a:p>
            <a:r>
              <a:rPr lang="en-US" dirty="0" smtClean="0"/>
              <a:t>printing</a:t>
            </a:r>
          </a:p>
          <a:p>
            <a:r>
              <a:rPr lang="en-US" dirty="0"/>
              <a:t>m</a:t>
            </a:r>
            <a:r>
              <a:rPr lang="en-US" dirty="0" smtClean="0"/>
              <a:t>oving film (movies)</a:t>
            </a:r>
          </a:p>
          <a:p>
            <a:r>
              <a:rPr lang="en-US" dirty="0" smtClean="0"/>
              <a:t>sound is added (talkies)</a:t>
            </a:r>
          </a:p>
          <a:p>
            <a:endParaRPr lang="en-US" dirty="0" smtClean="0"/>
          </a:p>
          <a:p>
            <a:r>
              <a:rPr lang="en-US" dirty="0" smtClean="0"/>
              <a:t>Film </a:t>
            </a:r>
            <a:r>
              <a:rPr lang="mr-IN" dirty="0" smtClean="0"/>
              <a:t>–</a:t>
            </a:r>
            <a:r>
              <a:rPr lang="en-US" dirty="0" smtClean="0"/>
              <a:t> the greatest medium?</a:t>
            </a:r>
          </a:p>
          <a:p>
            <a:endParaRPr lang="en-US" dirty="0"/>
          </a:p>
        </p:txBody>
      </p:sp>
      <p:sp>
        <p:nvSpPr>
          <p:cNvPr id="11" name="TextBox 10"/>
          <p:cNvSpPr txBox="1"/>
          <p:nvPr/>
        </p:nvSpPr>
        <p:spPr>
          <a:xfrm>
            <a:off x="3234694" y="5942901"/>
            <a:ext cx="5756906" cy="646331"/>
          </a:xfrm>
          <a:prstGeom prst="rect">
            <a:avLst/>
          </a:prstGeom>
          <a:noFill/>
        </p:spPr>
        <p:txBody>
          <a:bodyPr wrap="square" rtlCol="0">
            <a:spAutoFit/>
          </a:bodyPr>
          <a:lstStyle/>
          <a:p>
            <a:r>
              <a:rPr lang="en-GB" dirty="0"/>
              <a:t>Christianity followed the latest inventions and technological trends… </a:t>
            </a:r>
            <a:endParaRPr lang="en-US" dirty="0"/>
          </a:p>
        </p:txBody>
      </p:sp>
      <p:sp>
        <p:nvSpPr>
          <p:cNvPr id="13" name="Rectangle 12"/>
          <p:cNvSpPr/>
          <p:nvPr/>
        </p:nvSpPr>
        <p:spPr>
          <a:xfrm>
            <a:off x="3124200" y="2819400"/>
            <a:ext cx="5715000" cy="1200329"/>
          </a:xfrm>
          <a:prstGeom prst="rect">
            <a:avLst/>
          </a:prstGeom>
        </p:spPr>
        <p:txBody>
          <a:bodyPr wrap="square">
            <a:spAutoFit/>
          </a:bodyPr>
          <a:lstStyle/>
          <a:p>
            <a:r>
              <a:rPr lang="en-GB" dirty="0"/>
              <a:t>Vellum (animal skin), Papyrus (papyrus plant, like thick paper), </a:t>
            </a:r>
            <a:r>
              <a:rPr lang="en-GB" dirty="0" smtClean="0"/>
              <a:t>paper</a:t>
            </a:r>
            <a:r>
              <a:rPr lang="mr-IN" dirty="0" smtClean="0"/>
              <a:t>…</a:t>
            </a:r>
            <a:r>
              <a:rPr lang="cy-GB" dirty="0" smtClean="0"/>
              <a:t> to screens</a:t>
            </a:r>
            <a:endParaRPr lang="en-GB" dirty="0"/>
          </a:p>
          <a:p>
            <a:r>
              <a:rPr lang="en-GB" dirty="0"/>
              <a:t> </a:t>
            </a:r>
          </a:p>
          <a:p>
            <a:r>
              <a:rPr lang="en-GB" dirty="0" smtClean="0"/>
              <a:t>From scroll (roll) to </a:t>
            </a:r>
            <a:r>
              <a:rPr lang="en-GB" dirty="0"/>
              <a:t>codex (both sides, bound)</a:t>
            </a:r>
          </a:p>
        </p:txBody>
      </p:sp>
    </p:spTree>
    <p:extLst>
      <p:ext uri="{BB962C8B-B14F-4D97-AF65-F5344CB8AC3E}">
        <p14:creationId xmlns:p14="http://schemas.microsoft.com/office/powerpoint/2010/main" val="41999334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US" dirty="0" smtClean="0"/>
              <a:t>The Gutenberg Bible, 1455</a:t>
            </a:r>
            <a:endParaRPr lang="en-US" dirty="0"/>
          </a:p>
        </p:txBody>
      </p:sp>
      <p:pic>
        <p:nvPicPr>
          <p:cNvPr id="5" name="Picture 4" descr="IMAGE minnie.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58200" y="76200"/>
            <a:ext cx="787400" cy="1098781"/>
          </a:xfrm>
          <a:prstGeom prst="rect">
            <a:avLst/>
          </a:prstGeom>
        </p:spPr>
      </p:pic>
      <p:pic>
        <p:nvPicPr>
          <p:cNvPr id="7" name="Picture 6" descr="IMAGE MIckey.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 y="5638800"/>
            <a:ext cx="987425" cy="1078951"/>
          </a:xfrm>
          <a:prstGeom prst="rect">
            <a:avLst/>
          </a:prstGeom>
        </p:spPr>
      </p:pic>
      <p:pic>
        <p:nvPicPr>
          <p:cNvPr id="6" name="Content Placeholder 5" descr="IMAGE Gutenberg.jpg"/>
          <p:cNvPicPr>
            <a:picLocks noGrp="1" noChangeAspect="1"/>
          </p:cNvPicPr>
          <p:nvPr>
            <p:ph idx="1"/>
          </p:nvPr>
        </p:nvPicPr>
        <p:blipFill>
          <a:blip r:embed="rId4">
            <a:extLst>
              <a:ext uri="{28A0092B-C50C-407E-A947-70E740481C1C}">
                <a14:useLocalDpi xmlns:a14="http://schemas.microsoft.com/office/drawing/2010/main" val="0"/>
              </a:ext>
            </a:extLst>
          </a:blip>
          <a:srcRect l="-79424" r="-79424"/>
          <a:stretch>
            <a:fillRect/>
          </a:stretch>
        </p:blipFill>
        <p:spPr>
          <a:xfrm>
            <a:off x="1785938" y="1219200"/>
            <a:ext cx="10253662" cy="5638800"/>
          </a:xfrm>
          <a:prstGeom prst="rect">
            <a:avLst/>
          </a:prstGeom>
        </p:spPr>
      </p:pic>
      <p:sp>
        <p:nvSpPr>
          <p:cNvPr id="4" name="TextBox 3"/>
          <p:cNvSpPr txBox="1"/>
          <p:nvPr/>
        </p:nvSpPr>
        <p:spPr>
          <a:xfrm>
            <a:off x="0" y="1752600"/>
            <a:ext cx="4648200" cy="3139321"/>
          </a:xfrm>
          <a:prstGeom prst="rect">
            <a:avLst/>
          </a:prstGeom>
          <a:noFill/>
        </p:spPr>
        <p:txBody>
          <a:bodyPr wrap="square" rtlCol="0">
            <a:spAutoFit/>
          </a:bodyPr>
          <a:lstStyle/>
          <a:p>
            <a:r>
              <a:rPr lang="en-US" dirty="0" smtClean="0"/>
              <a:t>Johann Gutenberg (c1400 </a:t>
            </a:r>
            <a:r>
              <a:rPr lang="mr-IN" dirty="0" smtClean="0"/>
              <a:t>–</a:t>
            </a:r>
            <a:r>
              <a:rPr lang="en-US" dirty="0" smtClean="0"/>
              <a:t> 1468)</a:t>
            </a:r>
          </a:p>
          <a:p>
            <a:r>
              <a:rPr lang="en-US" dirty="0" smtClean="0"/>
              <a:t>German inventor</a:t>
            </a:r>
          </a:p>
          <a:p>
            <a:r>
              <a:rPr lang="en-US" dirty="0" smtClean="0"/>
              <a:t>Moveable type replacing hand copying</a:t>
            </a:r>
          </a:p>
          <a:p>
            <a:r>
              <a:rPr lang="en-US" dirty="0" smtClean="0"/>
              <a:t>Oil-based ink</a:t>
            </a:r>
          </a:p>
          <a:p>
            <a:r>
              <a:rPr lang="en-US" dirty="0" smtClean="0"/>
              <a:t>Hand-decorated</a:t>
            </a:r>
            <a:endParaRPr lang="en-US" dirty="0"/>
          </a:p>
          <a:p>
            <a:r>
              <a:rPr lang="en-GB" dirty="0" smtClean="0"/>
              <a:t>The </a:t>
            </a:r>
            <a:r>
              <a:rPr lang="en-GB" dirty="0"/>
              <a:t>mass production of books </a:t>
            </a:r>
            <a:endParaRPr lang="en-GB" dirty="0" smtClean="0"/>
          </a:p>
          <a:p>
            <a:endParaRPr lang="en-GB" dirty="0"/>
          </a:p>
          <a:p>
            <a:r>
              <a:rPr lang="en-GB" dirty="0" smtClean="0"/>
              <a:t>Only 48 </a:t>
            </a:r>
            <a:r>
              <a:rPr lang="en-GB" dirty="0"/>
              <a:t>copies </a:t>
            </a:r>
            <a:r>
              <a:rPr lang="en-GB" dirty="0" smtClean="0"/>
              <a:t>survived</a:t>
            </a:r>
            <a:r>
              <a:rPr lang="en-GB" dirty="0"/>
              <a:t>, </a:t>
            </a:r>
            <a:r>
              <a:rPr lang="en-GB" dirty="0" smtClean="0"/>
              <a:t>12 on vellum and 36 </a:t>
            </a:r>
            <a:r>
              <a:rPr lang="en-GB" dirty="0"/>
              <a:t>on paper. Twenty are complete, two of them at the British </a:t>
            </a:r>
            <a:r>
              <a:rPr lang="en-GB" dirty="0" smtClean="0"/>
              <a:t>Library (one on vellum and one on paper).</a:t>
            </a:r>
            <a:endParaRPr lang="en-US" dirty="0"/>
          </a:p>
        </p:txBody>
      </p:sp>
      <p:sp>
        <p:nvSpPr>
          <p:cNvPr id="8" name="TextBox 7"/>
          <p:cNvSpPr txBox="1"/>
          <p:nvPr/>
        </p:nvSpPr>
        <p:spPr>
          <a:xfrm>
            <a:off x="1316182" y="5541818"/>
            <a:ext cx="1942421" cy="584776"/>
          </a:xfrm>
          <a:prstGeom prst="rect">
            <a:avLst/>
          </a:prstGeom>
          <a:noFill/>
        </p:spPr>
        <p:txBody>
          <a:bodyPr wrap="none" rtlCol="0">
            <a:spAutoFit/>
          </a:bodyPr>
          <a:lstStyle/>
          <a:p>
            <a:r>
              <a:rPr lang="en-GB" sz="1400" dirty="0"/>
              <a:t>(British Library online)</a:t>
            </a:r>
          </a:p>
          <a:p>
            <a:endParaRPr lang="en-US" dirty="0"/>
          </a:p>
        </p:txBody>
      </p:sp>
    </p:spTree>
    <p:extLst>
      <p:ext uri="{BB962C8B-B14F-4D97-AF65-F5344CB8AC3E}">
        <p14:creationId xmlns:p14="http://schemas.microsoft.com/office/powerpoint/2010/main" val="41999334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800px-Gutenberg.jpg"/>
          <p:cNvPicPr>
            <a:picLocks noGrp="1" noChangeAspect="1"/>
          </p:cNvPicPr>
          <p:nvPr>
            <p:ph idx="1"/>
          </p:nvPr>
        </p:nvPicPr>
        <p:blipFill>
          <a:blip r:embed="rId2">
            <a:extLst>
              <a:ext uri="{28A0092B-C50C-407E-A947-70E740481C1C}">
                <a14:useLocalDpi xmlns:a14="http://schemas.microsoft.com/office/drawing/2010/main" val="0"/>
              </a:ext>
            </a:extLst>
          </a:blip>
          <a:srcRect l="-65576" r="-65576"/>
          <a:stretch>
            <a:fillRect/>
          </a:stretch>
        </p:blipFill>
        <p:spPr>
          <a:xfrm>
            <a:off x="-1143000" y="713364"/>
            <a:ext cx="11139258" cy="6126163"/>
          </a:xfrm>
        </p:spPr>
      </p:pic>
    </p:spTree>
    <p:extLst>
      <p:ext uri="{BB962C8B-B14F-4D97-AF65-F5344CB8AC3E}">
        <p14:creationId xmlns:p14="http://schemas.microsoft.com/office/powerpoint/2010/main" val="3704523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r>
              <a:rPr lang="en-US" dirty="0" smtClean="0"/>
              <a:t>Popular culture ‘does religion’ even when it doesn’t intend to (</a:t>
            </a:r>
            <a:r>
              <a:rPr lang="en-GB" dirty="0" smtClean="0"/>
              <a:t>Santana &amp; Erickson, 2008).</a:t>
            </a:r>
          </a:p>
          <a:p>
            <a:r>
              <a:rPr lang="en-GB" dirty="0" smtClean="0"/>
              <a:t>The </a:t>
            </a:r>
            <a:r>
              <a:rPr lang="en-GB" dirty="0" err="1" smtClean="0"/>
              <a:t>DaVinci</a:t>
            </a:r>
            <a:r>
              <a:rPr lang="en-GB" dirty="0" smtClean="0"/>
              <a:t> Code (2003/2006) and The Passion of the Christ (2004) </a:t>
            </a:r>
            <a:r>
              <a:rPr lang="mr-IN" dirty="0" smtClean="0"/>
              <a:t>–</a:t>
            </a:r>
            <a:r>
              <a:rPr lang="en-GB" dirty="0" smtClean="0"/>
              <a:t> outrage but also debate and discussion (Santana &amp; Erickson, 2008, 9)  </a:t>
            </a:r>
          </a:p>
          <a:p>
            <a:r>
              <a:rPr lang="en-US" dirty="0" smtClean="0"/>
              <a:t>Most Americans </a:t>
            </a:r>
            <a:r>
              <a:rPr lang="mr-IN" dirty="0" smtClean="0"/>
              <a:t>–</a:t>
            </a:r>
            <a:r>
              <a:rPr lang="en-US" dirty="0" smtClean="0"/>
              <a:t> Bible infallible but haven’t read it.  Their knowledge comes from film (</a:t>
            </a:r>
            <a:r>
              <a:rPr lang="en-GB" dirty="0" smtClean="0"/>
              <a:t>Santana &amp; Erickson, 2008, 18)</a:t>
            </a:r>
            <a:endParaRPr lang="en-US" dirty="0"/>
          </a:p>
        </p:txBody>
      </p:sp>
      <p:pic>
        <p:nvPicPr>
          <p:cNvPr id="5" name="Picture 4" descr="IMAGE minnie.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48600" y="76200"/>
            <a:ext cx="1397000" cy="1949450"/>
          </a:xfrm>
          <a:prstGeom prst="rect">
            <a:avLst/>
          </a:prstGeom>
        </p:spPr>
      </p:pic>
      <p:pic>
        <p:nvPicPr>
          <p:cNvPr id="7" name="Picture 6" descr="IMAGE MIckey.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091" y="5779049"/>
            <a:ext cx="987425" cy="1078951"/>
          </a:xfrm>
          <a:prstGeom prst="rect">
            <a:avLst/>
          </a:prstGeom>
        </p:spPr>
      </p:pic>
    </p:spTree>
    <p:extLst>
      <p:ext uri="{BB962C8B-B14F-4D97-AF65-F5344CB8AC3E}">
        <p14:creationId xmlns:p14="http://schemas.microsoft.com/office/powerpoint/2010/main" val="4199933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dirty="0" smtClean="0"/>
              <a:t>After Second World War </a:t>
            </a:r>
            <a:r>
              <a:rPr lang="mr-IN" dirty="0" smtClean="0"/>
              <a:t>–</a:t>
            </a:r>
            <a:r>
              <a:rPr lang="en-US" dirty="0" smtClean="0"/>
              <a:t> </a:t>
            </a:r>
            <a:r>
              <a:rPr lang="en-US" dirty="0"/>
              <a:t>e</a:t>
            </a:r>
            <a:r>
              <a:rPr lang="en-US" dirty="0" smtClean="0"/>
              <a:t>mergence of new religious movements/popular </a:t>
            </a:r>
            <a:r>
              <a:rPr lang="en-US" dirty="0" err="1" smtClean="0"/>
              <a:t>spiritualities</a:t>
            </a:r>
            <a:r>
              <a:rPr lang="en-US" dirty="0" smtClean="0"/>
              <a:t>, alongside mass communication/affluence, pluralism</a:t>
            </a:r>
          </a:p>
          <a:p>
            <a:pPr marL="0" indent="0">
              <a:buNone/>
            </a:pPr>
            <a:r>
              <a:rPr lang="en-US" sz="2400" dirty="0" smtClean="0"/>
              <a:t>	(also Islam and Evangelical Christianity)</a:t>
            </a:r>
            <a:endParaRPr lang="en-US" sz="2400" dirty="0"/>
          </a:p>
        </p:txBody>
      </p:sp>
      <p:pic>
        <p:nvPicPr>
          <p:cNvPr id="5" name="Picture 4" descr="IMAGE minnie.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58200" y="76200"/>
            <a:ext cx="787400" cy="1098781"/>
          </a:xfrm>
          <a:prstGeom prst="rect">
            <a:avLst/>
          </a:prstGeom>
        </p:spPr>
      </p:pic>
      <p:pic>
        <p:nvPicPr>
          <p:cNvPr id="7" name="Picture 6" descr="IMAGE MIckey.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 y="5638800"/>
            <a:ext cx="987425" cy="1078951"/>
          </a:xfrm>
          <a:prstGeom prst="rect">
            <a:avLst/>
          </a:prstGeom>
        </p:spPr>
      </p:pic>
    </p:spTree>
    <p:extLst>
      <p:ext uri="{BB962C8B-B14F-4D97-AF65-F5344CB8AC3E}">
        <p14:creationId xmlns:p14="http://schemas.microsoft.com/office/powerpoint/2010/main" val="41999334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066800"/>
            <a:ext cx="8229600" cy="4525963"/>
          </a:xfrm>
        </p:spPr>
        <p:txBody>
          <a:bodyPr/>
          <a:lstStyle/>
          <a:p>
            <a:pPr marL="0" indent="0">
              <a:buNone/>
            </a:pPr>
            <a:r>
              <a:rPr lang="en-US" dirty="0" smtClean="0"/>
              <a:t>Popular religion</a:t>
            </a:r>
            <a:r>
              <a:rPr lang="mr-IN" dirty="0" smtClean="0"/>
              <a:t>…</a:t>
            </a:r>
            <a:endParaRPr lang="en-US" dirty="0" smtClean="0"/>
          </a:p>
          <a:p>
            <a:pPr>
              <a:buFont typeface="Wingdings" charset="2"/>
              <a:buChar char="²"/>
            </a:pPr>
            <a:r>
              <a:rPr lang="en-US" dirty="0" smtClean="0"/>
              <a:t> happens outside official religious structure </a:t>
            </a:r>
          </a:p>
          <a:p>
            <a:pPr>
              <a:buFont typeface="Wingdings" charset="2"/>
              <a:buChar char="²"/>
            </a:pPr>
            <a:r>
              <a:rPr lang="en-US" dirty="0" smtClean="0"/>
              <a:t> spread outside these official communities</a:t>
            </a:r>
          </a:p>
          <a:p>
            <a:pPr>
              <a:buFont typeface="Wingdings" charset="2"/>
              <a:buChar char="²"/>
            </a:pPr>
            <a:r>
              <a:rPr lang="en-US" dirty="0" smtClean="0"/>
              <a:t>has religion as an everyday experience</a:t>
            </a:r>
          </a:p>
          <a:p>
            <a:pPr>
              <a:buFont typeface="Wingdings" charset="2"/>
              <a:buChar char="²"/>
            </a:pPr>
            <a:endParaRPr lang="en-US" dirty="0"/>
          </a:p>
          <a:p>
            <a:pPr>
              <a:buFont typeface="Wingdings" charset="2"/>
              <a:buChar char="²"/>
            </a:pPr>
            <a:r>
              <a:rPr lang="en-US" dirty="0" smtClean="0"/>
              <a:t>“</a:t>
            </a:r>
            <a:r>
              <a:rPr lang="mr-IN" dirty="0" smtClean="0"/>
              <a:t>…</a:t>
            </a:r>
            <a:r>
              <a:rPr lang="cy-GB" dirty="0" smtClean="0"/>
              <a:t>a religion is more about bumper stickers than philosophy or theology...” (</a:t>
            </a:r>
            <a:r>
              <a:rPr lang="en-GB" dirty="0" smtClean="0"/>
              <a:t>Santana &amp; Erickson, 2008, 18)</a:t>
            </a:r>
            <a:endParaRPr lang="en-US" dirty="0"/>
          </a:p>
        </p:txBody>
      </p:sp>
      <p:pic>
        <p:nvPicPr>
          <p:cNvPr id="5" name="Picture 4" descr="IMAGE minnie.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58200" y="76200"/>
            <a:ext cx="787400" cy="1098781"/>
          </a:xfrm>
          <a:prstGeom prst="rect">
            <a:avLst/>
          </a:prstGeom>
        </p:spPr>
      </p:pic>
      <p:pic>
        <p:nvPicPr>
          <p:cNvPr id="7" name="Picture 6" descr="IMAGE MIckey.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 y="5638800"/>
            <a:ext cx="987425" cy="1078951"/>
          </a:xfrm>
          <a:prstGeom prst="rect">
            <a:avLst/>
          </a:prstGeom>
        </p:spPr>
      </p:pic>
    </p:spTree>
    <p:extLst>
      <p:ext uri="{BB962C8B-B14F-4D97-AF65-F5344CB8AC3E}">
        <p14:creationId xmlns:p14="http://schemas.microsoft.com/office/powerpoint/2010/main" val="41999334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28600"/>
            <a:ext cx="8229600" cy="5897563"/>
          </a:xfrm>
        </p:spPr>
        <p:txBody>
          <a:bodyPr>
            <a:normAutofit fontScale="92500" lnSpcReduction="10000"/>
          </a:bodyPr>
          <a:lstStyle/>
          <a:p>
            <a:r>
              <a:rPr lang="en-US" dirty="0" smtClean="0"/>
              <a:t>“</a:t>
            </a:r>
            <a:r>
              <a:rPr lang="mr-IN" dirty="0" smtClean="0"/>
              <a:t>…</a:t>
            </a:r>
            <a:r>
              <a:rPr lang="cy-GB" dirty="0" smtClean="0"/>
              <a:t>popular religion is often understood as a simplified or unsophisticated form of institutional religion...” (</a:t>
            </a:r>
            <a:r>
              <a:rPr lang="en-GB" dirty="0" smtClean="0"/>
              <a:t>Santana &amp; Erickson, 2008, 203)</a:t>
            </a:r>
          </a:p>
          <a:p>
            <a:endParaRPr lang="en-GB" dirty="0"/>
          </a:p>
          <a:p>
            <a:r>
              <a:rPr lang="en-US" dirty="0" err="1" smtClean="0"/>
              <a:t>Possamai</a:t>
            </a:r>
            <a:r>
              <a:rPr lang="en-US" dirty="0" smtClean="0"/>
              <a:t> (2007, 20) on popular culture: “we live through and with it.  We create our lives and view ourselves through popular culture”.</a:t>
            </a:r>
          </a:p>
          <a:p>
            <a:pPr marL="0" indent="0">
              <a:buNone/>
            </a:pPr>
            <a:r>
              <a:rPr lang="en-US" dirty="0" smtClean="0"/>
              <a:t>and</a:t>
            </a:r>
          </a:p>
          <a:p>
            <a:pPr marL="0" indent="0">
              <a:buNone/>
            </a:pPr>
            <a:r>
              <a:rPr lang="en-US" dirty="0" smtClean="0"/>
              <a:t>“At times religion creates and regulates popular culture</a:t>
            </a:r>
            <a:r>
              <a:rPr lang="mr-IN" dirty="0" smtClean="0"/>
              <a:t>…</a:t>
            </a:r>
            <a:r>
              <a:rPr lang="cy-GB" dirty="0" smtClean="0"/>
              <a:t> At other times popular culture can shape the form and content of religion’ (</a:t>
            </a:r>
            <a:r>
              <a:rPr lang="en-US" dirty="0" err="1" smtClean="0"/>
              <a:t>Possamai</a:t>
            </a:r>
            <a:r>
              <a:rPr lang="en-US" dirty="0" smtClean="0"/>
              <a:t>, 2007, 20).  Popular culture can even create religion. </a:t>
            </a:r>
            <a:endParaRPr lang="en-US" dirty="0"/>
          </a:p>
        </p:txBody>
      </p:sp>
      <p:pic>
        <p:nvPicPr>
          <p:cNvPr id="5" name="Picture 4" descr="IMAGE minnie.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58200" y="76200"/>
            <a:ext cx="787400" cy="1098781"/>
          </a:xfrm>
          <a:prstGeom prst="rect">
            <a:avLst/>
          </a:prstGeom>
        </p:spPr>
      </p:pic>
      <p:pic>
        <p:nvPicPr>
          <p:cNvPr id="7" name="Picture 6" descr="IMAGE MIckey.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 y="5638800"/>
            <a:ext cx="987425" cy="1078951"/>
          </a:xfrm>
          <a:prstGeom prst="rect">
            <a:avLst/>
          </a:prstGeom>
        </p:spPr>
      </p:pic>
    </p:spTree>
    <p:extLst>
      <p:ext uri="{BB962C8B-B14F-4D97-AF65-F5344CB8AC3E}">
        <p14:creationId xmlns:p14="http://schemas.microsoft.com/office/powerpoint/2010/main" val="41999334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endParaRPr lang="en-US" dirty="0"/>
          </a:p>
        </p:txBody>
      </p:sp>
      <p:pic>
        <p:nvPicPr>
          <p:cNvPr id="5" name="Picture 4" descr="IMAGE minnie.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58200" y="76200"/>
            <a:ext cx="787400" cy="1098781"/>
          </a:xfrm>
          <a:prstGeom prst="rect">
            <a:avLst/>
          </a:prstGeom>
        </p:spPr>
      </p:pic>
      <p:pic>
        <p:nvPicPr>
          <p:cNvPr id="7" name="Picture 6" descr="IMAGE MIckey.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 y="5638800"/>
            <a:ext cx="987425" cy="1078951"/>
          </a:xfrm>
          <a:prstGeom prst="rect">
            <a:avLst/>
          </a:prstGeom>
        </p:spPr>
      </p:pic>
    </p:spTree>
    <p:extLst>
      <p:ext uri="{BB962C8B-B14F-4D97-AF65-F5344CB8AC3E}">
        <p14:creationId xmlns:p14="http://schemas.microsoft.com/office/powerpoint/2010/main" val="41999334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descr="IMAGE mouse ears.jpg"/>
          <p:cNvPicPr>
            <a:picLocks noGrp="1" noChangeAspect="1"/>
          </p:cNvPicPr>
          <p:nvPr>
            <p:ph idx="1"/>
          </p:nvPr>
        </p:nvPicPr>
        <p:blipFill>
          <a:blip r:embed="rId2">
            <a:extLst>
              <a:ext uri="{28A0092B-C50C-407E-A947-70E740481C1C}">
                <a14:useLocalDpi xmlns:a14="http://schemas.microsoft.com/office/drawing/2010/main" val="0"/>
              </a:ext>
            </a:extLst>
          </a:blip>
          <a:srcRect l="-51190" r="-51190"/>
          <a:stretch>
            <a:fillRect/>
          </a:stretch>
        </p:blipFill>
        <p:spPr>
          <a:xfrm>
            <a:off x="3581400" y="2057400"/>
            <a:ext cx="1828800" cy="968188"/>
          </a:xfrm>
        </p:spPr>
      </p:pic>
      <p:pic>
        <p:nvPicPr>
          <p:cNvPr id="5" name="Picture 4" descr="IMAGE minnie.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58200" y="76200"/>
            <a:ext cx="787400" cy="1098781"/>
          </a:xfrm>
          <a:prstGeom prst="rect">
            <a:avLst/>
          </a:prstGeom>
        </p:spPr>
      </p:pic>
      <p:pic>
        <p:nvPicPr>
          <p:cNvPr id="7" name="Picture 6" descr="IMAGE MIckey.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00" y="5638800"/>
            <a:ext cx="987425" cy="1078951"/>
          </a:xfrm>
          <a:prstGeom prst="rect">
            <a:avLst/>
          </a:prstGeom>
        </p:spPr>
      </p:pic>
    </p:spTree>
    <p:extLst>
      <p:ext uri="{BB962C8B-B14F-4D97-AF65-F5344CB8AC3E}">
        <p14:creationId xmlns:p14="http://schemas.microsoft.com/office/powerpoint/2010/main" val="41999334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400" dirty="0" smtClean="0"/>
              <a:t>“</a:t>
            </a:r>
            <a:r>
              <a:rPr lang="en-GB" sz="2400" dirty="0" smtClean="0"/>
              <a:t>For unto you is born this day in the city of Memphis a Presley, which is Elvis the King''. </a:t>
            </a:r>
            <a:endParaRPr lang="en-US" sz="2400" dirty="0"/>
          </a:p>
        </p:txBody>
      </p:sp>
      <p:pic>
        <p:nvPicPr>
          <p:cNvPr id="4" name="Content Placeholder 3" descr="IMAGE elvis halo .gif"/>
          <p:cNvPicPr>
            <a:picLocks noGrp="1" noChangeAspect="1"/>
          </p:cNvPicPr>
          <p:nvPr>
            <p:ph idx="1"/>
          </p:nvPr>
        </p:nvPicPr>
        <p:blipFill>
          <a:blip r:embed="rId2">
            <a:extLst>
              <a:ext uri="{28A0092B-C50C-407E-A947-70E740481C1C}">
                <a14:useLocalDpi xmlns:a14="http://schemas.microsoft.com/office/drawing/2010/main" val="0"/>
              </a:ext>
            </a:extLst>
          </a:blip>
          <a:srcRect l="-78874" r="-78874"/>
          <a:stretch>
            <a:fillRect/>
          </a:stretch>
        </p:blipFill>
        <p:spPr>
          <a:xfrm>
            <a:off x="-1676400" y="1600200"/>
            <a:ext cx="7772400" cy="4114800"/>
          </a:xfrm>
        </p:spPr>
      </p:pic>
      <p:pic>
        <p:nvPicPr>
          <p:cNvPr id="5" name="Picture 4" descr="IMAGE minnie.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58200" y="76200"/>
            <a:ext cx="787400" cy="1098781"/>
          </a:xfrm>
          <a:prstGeom prst="rect">
            <a:avLst/>
          </a:prstGeom>
        </p:spPr>
      </p:pic>
      <p:pic>
        <p:nvPicPr>
          <p:cNvPr id="7" name="Picture 6" descr="IMAGE MIckey.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00" y="5638800"/>
            <a:ext cx="987425" cy="1078951"/>
          </a:xfrm>
          <a:prstGeom prst="rect">
            <a:avLst/>
          </a:prstGeom>
        </p:spPr>
      </p:pic>
      <p:pic>
        <p:nvPicPr>
          <p:cNvPr id="8" name="Picture 7" descr="IMAGE Elvis cross.gif"/>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43600" y="1600200"/>
            <a:ext cx="2497696" cy="4267200"/>
          </a:xfrm>
          <a:prstGeom prst="rect">
            <a:avLst/>
          </a:prstGeom>
        </p:spPr>
      </p:pic>
      <p:sp>
        <p:nvSpPr>
          <p:cNvPr id="9" name="TextBox 8"/>
          <p:cNvSpPr txBox="1"/>
          <p:nvPr/>
        </p:nvSpPr>
        <p:spPr>
          <a:xfrm>
            <a:off x="1447800" y="5966997"/>
            <a:ext cx="6194988" cy="923330"/>
          </a:xfrm>
          <a:prstGeom prst="rect">
            <a:avLst/>
          </a:prstGeom>
          <a:noFill/>
        </p:spPr>
        <p:txBody>
          <a:bodyPr wrap="none" rtlCol="0">
            <a:spAutoFit/>
          </a:bodyPr>
          <a:lstStyle/>
          <a:p>
            <a:r>
              <a:rPr lang="en-GB" dirty="0" smtClean="0"/>
              <a:t>See  </a:t>
            </a:r>
            <a:r>
              <a:rPr lang="en-GB" dirty="0" smtClean="0">
                <a:hlinkClick r:id="rId6"/>
              </a:rPr>
              <a:t>https://hyperdiscordia.church/sacred_heart_elvis.html</a:t>
            </a:r>
            <a:r>
              <a:rPr lang="en-GB" dirty="0" smtClean="0"/>
              <a:t> </a:t>
            </a:r>
            <a:br>
              <a:rPr lang="en-GB" dirty="0" smtClean="0"/>
            </a:br>
            <a:r>
              <a:rPr lang="en-GB" sz="1400" dirty="0" smtClean="0"/>
              <a:t>(The first Church of Jesus Christ, Elvis)</a:t>
            </a:r>
            <a:r>
              <a:rPr lang="en-GB" dirty="0" smtClean="0">
                <a:effectLst/>
              </a:rPr>
              <a:t> </a:t>
            </a:r>
            <a:endParaRPr lang="en-GB" dirty="0" smtClean="0"/>
          </a:p>
          <a:p>
            <a:endParaRPr lang="en-US" dirty="0"/>
          </a:p>
        </p:txBody>
      </p:sp>
    </p:spTree>
    <p:extLst>
      <p:ext uri="{BB962C8B-B14F-4D97-AF65-F5344CB8AC3E}">
        <p14:creationId xmlns:p14="http://schemas.microsoft.com/office/powerpoint/2010/main" val="22713304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BOOK elvis religion.jpg"/>
          <p:cNvPicPr>
            <a:picLocks noGrp="1" noChangeAspect="1"/>
          </p:cNvPicPr>
          <p:nvPr>
            <p:ph idx="1"/>
          </p:nvPr>
        </p:nvPicPr>
        <p:blipFill>
          <a:blip r:embed="rId2">
            <a:extLst>
              <a:ext uri="{28A0092B-C50C-407E-A947-70E740481C1C}">
                <a14:useLocalDpi xmlns:a14="http://schemas.microsoft.com/office/drawing/2010/main" val="0"/>
              </a:ext>
            </a:extLst>
          </a:blip>
          <a:srcRect l="-110299" r="-110299"/>
          <a:stretch>
            <a:fillRect/>
          </a:stretch>
        </p:blipFill>
        <p:spPr>
          <a:xfrm>
            <a:off x="-1600200" y="0"/>
            <a:ext cx="4724400" cy="2501153"/>
          </a:xfrm>
        </p:spPr>
      </p:pic>
      <p:pic>
        <p:nvPicPr>
          <p:cNvPr id="5" name="Picture 4" descr="IMAGE minnie.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58200" y="76200"/>
            <a:ext cx="787400" cy="1098781"/>
          </a:xfrm>
          <a:prstGeom prst="rect">
            <a:avLst/>
          </a:prstGeom>
        </p:spPr>
      </p:pic>
      <p:pic>
        <p:nvPicPr>
          <p:cNvPr id="7" name="Picture 6" descr="IMAGE MIckey.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00" y="5638800"/>
            <a:ext cx="987425" cy="1078951"/>
          </a:xfrm>
          <a:prstGeom prst="rect">
            <a:avLst/>
          </a:prstGeom>
        </p:spPr>
      </p:pic>
      <p:pic>
        <p:nvPicPr>
          <p:cNvPr id="8" name="Content Placeholder 3" descr="BOOK secular pilgrimage.jpg"/>
          <p:cNvPicPr>
            <a:picLocks noChangeAspect="1"/>
          </p:cNvPicPr>
          <p:nvPr/>
        </p:nvPicPr>
        <p:blipFill>
          <a:blip r:embed="rId5">
            <a:extLst>
              <a:ext uri="{28A0092B-C50C-407E-A947-70E740481C1C}">
                <a14:useLocalDpi xmlns:a14="http://schemas.microsoft.com/office/drawing/2010/main" val="0"/>
              </a:ext>
            </a:extLst>
          </a:blip>
          <a:srcRect l="-83886" r="-83886"/>
          <a:stretch>
            <a:fillRect/>
          </a:stretch>
        </p:blipFill>
        <p:spPr>
          <a:xfrm>
            <a:off x="6781800" y="4988451"/>
            <a:ext cx="3505200" cy="1855694"/>
          </a:xfrm>
          <a:prstGeom prst="rect">
            <a:avLst/>
          </a:prstGeom>
        </p:spPr>
      </p:pic>
      <p:sp>
        <p:nvSpPr>
          <p:cNvPr id="9" name="TextBox 8"/>
          <p:cNvSpPr txBox="1"/>
          <p:nvPr/>
        </p:nvSpPr>
        <p:spPr>
          <a:xfrm>
            <a:off x="1676400" y="152400"/>
            <a:ext cx="6184061" cy="5355313"/>
          </a:xfrm>
          <a:prstGeom prst="rect">
            <a:avLst/>
          </a:prstGeom>
          <a:noFill/>
        </p:spPr>
        <p:txBody>
          <a:bodyPr wrap="square" rtlCol="0">
            <a:spAutoFit/>
          </a:bodyPr>
          <a:lstStyle/>
          <a:p>
            <a:r>
              <a:rPr lang="en-GB" dirty="0" err="1" smtClean="0"/>
              <a:t>Bickerdike</a:t>
            </a:r>
            <a:r>
              <a:rPr lang="en-GB" dirty="0" smtClean="0"/>
              <a:t> (2015, 19) “Dark tourism”.  Commodification of death.  </a:t>
            </a:r>
          </a:p>
          <a:p>
            <a:endParaRPr lang="en-GB" dirty="0"/>
          </a:p>
          <a:p>
            <a:r>
              <a:rPr lang="en-GB" dirty="0" smtClean="0"/>
              <a:t>‘Collective </a:t>
            </a:r>
            <a:r>
              <a:rPr lang="en-GB" dirty="0"/>
              <a:t>forgetfulness’ of the dark sides of </a:t>
            </a:r>
            <a:r>
              <a:rPr lang="en-GB" dirty="0" smtClean="0"/>
              <a:t>Elvis’ life </a:t>
            </a:r>
            <a:r>
              <a:rPr lang="en-GB" dirty="0"/>
              <a:t>and death.</a:t>
            </a:r>
            <a:r>
              <a:rPr lang="en-GB" dirty="0" smtClean="0">
                <a:effectLst/>
              </a:rPr>
              <a:t> </a:t>
            </a:r>
          </a:p>
          <a:p>
            <a:endParaRPr lang="en-GB" dirty="0"/>
          </a:p>
          <a:p>
            <a:r>
              <a:rPr lang="en-GB" dirty="0"/>
              <a:t>Religious/secular pilgrimage. </a:t>
            </a:r>
            <a:endParaRPr lang="en-GB" dirty="0" smtClean="0"/>
          </a:p>
          <a:p>
            <a:endParaRPr lang="en-GB" dirty="0"/>
          </a:p>
          <a:p>
            <a:r>
              <a:rPr lang="en-GB" dirty="0" smtClean="0"/>
              <a:t>Graceland </a:t>
            </a:r>
            <a:r>
              <a:rPr lang="mr-IN" dirty="0" smtClean="0"/>
              <a:t>–</a:t>
            </a:r>
            <a:r>
              <a:rPr lang="en-GB" dirty="0" smtClean="0"/>
              <a:t> Elvis fans / Church </a:t>
            </a:r>
            <a:r>
              <a:rPr lang="mr-IN" dirty="0" smtClean="0"/>
              <a:t>–</a:t>
            </a:r>
            <a:r>
              <a:rPr lang="en-GB" dirty="0" smtClean="0"/>
              <a:t> Christians</a:t>
            </a:r>
          </a:p>
          <a:p>
            <a:endParaRPr lang="en-GB" dirty="0"/>
          </a:p>
          <a:p>
            <a:endParaRPr lang="en-GB" dirty="0" smtClean="0"/>
          </a:p>
          <a:p>
            <a:r>
              <a:rPr lang="en-GB" dirty="0"/>
              <a:t>“The 20th century saw a weakening of belief in God and traditional religions and ushered in the age of media fuelled, celebrity worship. The once clearly delineated line between religion worship and secular activity was progressively blurred until the religious and secular are now often interchangeable</a:t>
            </a:r>
            <a:r>
              <a:rPr lang="en-GB" dirty="0" smtClean="0"/>
              <a:t>” (Elvis Information Network online)</a:t>
            </a:r>
            <a:endParaRPr lang="en-GB" dirty="0"/>
          </a:p>
          <a:p>
            <a:endParaRPr lang="en-US" dirty="0"/>
          </a:p>
        </p:txBody>
      </p:sp>
    </p:spTree>
    <p:extLst>
      <p:ext uri="{BB962C8B-B14F-4D97-AF65-F5344CB8AC3E}">
        <p14:creationId xmlns:p14="http://schemas.microsoft.com/office/powerpoint/2010/main" val="22713304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hlinkClick r:id="rId2"/>
              </a:rPr>
              <a:t>www.graceland.com</a:t>
            </a:r>
            <a:r>
              <a:rPr lang="en-US" dirty="0" smtClean="0"/>
              <a:t> </a:t>
            </a:r>
            <a:endParaRPr lang="en-US" dirty="0"/>
          </a:p>
        </p:txBody>
      </p:sp>
      <p:pic>
        <p:nvPicPr>
          <p:cNvPr id="4" name="Content Placeholder 3" descr="IMAGE graceland.jpg"/>
          <p:cNvPicPr>
            <a:picLocks noGrp="1" noChangeAspect="1"/>
          </p:cNvPicPr>
          <p:nvPr>
            <p:ph idx="1"/>
          </p:nvPr>
        </p:nvPicPr>
        <p:blipFill>
          <a:blip r:embed="rId3">
            <a:extLst>
              <a:ext uri="{28A0092B-C50C-407E-A947-70E740481C1C}">
                <a14:useLocalDpi xmlns:a14="http://schemas.microsoft.com/office/drawing/2010/main" val="0"/>
              </a:ext>
            </a:extLst>
          </a:blip>
          <a:srcRect l="-38390" r="-38390"/>
          <a:stretch>
            <a:fillRect/>
          </a:stretch>
        </p:blipFill>
        <p:spPr/>
      </p:pic>
      <p:pic>
        <p:nvPicPr>
          <p:cNvPr id="5" name="Picture 4" descr="IMAGE minnie.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58200" y="76200"/>
            <a:ext cx="787400" cy="1098781"/>
          </a:xfrm>
          <a:prstGeom prst="rect">
            <a:avLst/>
          </a:prstGeom>
        </p:spPr>
      </p:pic>
      <p:pic>
        <p:nvPicPr>
          <p:cNvPr id="7" name="Picture 6" descr="IMAGE MIckey.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200" y="5638800"/>
            <a:ext cx="987425" cy="1078951"/>
          </a:xfrm>
          <a:prstGeom prst="rect">
            <a:avLst/>
          </a:prstGeom>
        </p:spPr>
      </p:pic>
    </p:spTree>
    <p:extLst>
      <p:ext uri="{BB962C8B-B14F-4D97-AF65-F5344CB8AC3E}">
        <p14:creationId xmlns:p14="http://schemas.microsoft.com/office/powerpoint/2010/main" val="22713304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AGE disney 2.jpg"/>
          <p:cNvPicPr>
            <a:picLocks noGrp="1" noChangeAspect="1"/>
          </p:cNvPicPr>
          <p:nvPr>
            <p:ph idx="1"/>
          </p:nvPr>
        </p:nvPicPr>
        <p:blipFill>
          <a:blip r:embed="rId2">
            <a:extLst>
              <a:ext uri="{28A0092B-C50C-407E-A947-70E740481C1C}">
                <a14:useLocalDpi xmlns:a14="http://schemas.microsoft.com/office/drawing/2010/main" val="0"/>
              </a:ext>
            </a:extLst>
          </a:blip>
          <a:srcRect t="22502" b="22502"/>
          <a:stretch>
            <a:fillRect/>
          </a:stretch>
        </p:blipFill>
        <p:spPr>
          <a:xfrm>
            <a:off x="2971800" y="0"/>
            <a:ext cx="2514600" cy="1382933"/>
          </a:xfrm>
        </p:spPr>
      </p:pic>
      <p:pic>
        <p:nvPicPr>
          <p:cNvPr id="5" name="Picture 4" descr="IMAGE minnie.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58200" y="76200"/>
            <a:ext cx="787400" cy="1098781"/>
          </a:xfrm>
          <a:prstGeom prst="rect">
            <a:avLst/>
          </a:prstGeom>
        </p:spPr>
      </p:pic>
      <p:pic>
        <p:nvPicPr>
          <p:cNvPr id="7" name="Picture 6" descr="IMAGE MIckey.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00" y="5638800"/>
            <a:ext cx="987425" cy="1078951"/>
          </a:xfrm>
          <a:prstGeom prst="rect">
            <a:avLst/>
          </a:prstGeom>
        </p:spPr>
      </p:pic>
      <p:sp>
        <p:nvSpPr>
          <p:cNvPr id="6" name="TextBox 5"/>
          <p:cNvSpPr txBox="1"/>
          <p:nvPr/>
        </p:nvSpPr>
        <p:spPr>
          <a:xfrm>
            <a:off x="381000" y="1905000"/>
            <a:ext cx="7275945" cy="1754327"/>
          </a:xfrm>
          <a:prstGeom prst="rect">
            <a:avLst/>
          </a:prstGeom>
          <a:noFill/>
        </p:spPr>
        <p:txBody>
          <a:bodyPr wrap="square" rtlCol="0">
            <a:spAutoFit/>
          </a:bodyPr>
          <a:lstStyle/>
          <a:p>
            <a:r>
              <a:rPr lang="en-US" dirty="0" smtClean="0"/>
              <a:t>Secular pilgrimage.  Good/evil.  Sexist/traditional.  Heaven on Earth/Garden of Eden.  Fairytale.  Ritual.  Once-in-a-lifetime.</a:t>
            </a:r>
          </a:p>
          <a:p>
            <a:endParaRPr lang="en-US" dirty="0" smtClean="0"/>
          </a:p>
          <a:p>
            <a:r>
              <a:rPr lang="en-US" dirty="0" smtClean="0"/>
              <a:t>“Disney is a social and cultural symbol of our times” (Lyon, 2008 3)</a:t>
            </a:r>
          </a:p>
          <a:p>
            <a:endParaRPr lang="en-US" dirty="0"/>
          </a:p>
          <a:p>
            <a:r>
              <a:rPr lang="en-US" dirty="0" smtClean="0"/>
              <a:t>‘Jesus in Disneyland’ </a:t>
            </a:r>
            <a:r>
              <a:rPr lang="mr-IN" dirty="0" smtClean="0"/>
              <a:t>–</a:t>
            </a:r>
            <a:r>
              <a:rPr lang="en-US" dirty="0" smtClean="0"/>
              <a:t> inner </a:t>
            </a:r>
            <a:r>
              <a:rPr lang="en-US" dirty="0" err="1" smtClean="0"/>
              <a:t>secularisation</a:t>
            </a:r>
            <a:r>
              <a:rPr lang="en-US" dirty="0" smtClean="0"/>
              <a:t> (</a:t>
            </a:r>
            <a:r>
              <a:rPr lang="en-US" dirty="0" smtClean="0"/>
              <a:t>Lyon, 2008, 8)</a:t>
            </a:r>
            <a:endParaRPr lang="en-US" dirty="0"/>
          </a:p>
        </p:txBody>
      </p:sp>
    </p:spTree>
    <p:extLst>
      <p:ext uri="{BB962C8B-B14F-4D97-AF65-F5344CB8AC3E}">
        <p14:creationId xmlns:p14="http://schemas.microsoft.com/office/powerpoint/2010/main" val="22713304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IMAGE Disney 3.jpg"/>
          <p:cNvPicPr>
            <a:picLocks noGrp="1" noChangeAspect="1"/>
          </p:cNvPicPr>
          <p:nvPr>
            <p:ph idx="1"/>
          </p:nvPr>
        </p:nvPicPr>
        <p:blipFill>
          <a:blip r:embed="rId2">
            <a:extLst>
              <a:ext uri="{28A0092B-C50C-407E-A947-70E740481C1C}">
                <a14:useLocalDpi xmlns:a14="http://schemas.microsoft.com/office/drawing/2010/main" val="0"/>
              </a:ext>
            </a:extLst>
          </a:blip>
          <a:srcRect t="22502" b="22502"/>
          <a:stretch>
            <a:fillRect/>
          </a:stretch>
        </p:blipFill>
        <p:spPr>
          <a:xfrm>
            <a:off x="0" y="0"/>
            <a:ext cx="2362200" cy="1299119"/>
          </a:xfrm>
        </p:spPr>
      </p:pic>
      <p:pic>
        <p:nvPicPr>
          <p:cNvPr id="5" name="Picture 4" descr="IMAGE minnie.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01000" y="457200"/>
            <a:ext cx="787400" cy="1098781"/>
          </a:xfrm>
          <a:prstGeom prst="rect">
            <a:avLst/>
          </a:prstGeom>
        </p:spPr>
      </p:pic>
      <p:pic>
        <p:nvPicPr>
          <p:cNvPr id="7" name="Picture 6" descr="IMAGE MIckey.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00" y="5638800"/>
            <a:ext cx="987425" cy="1078951"/>
          </a:xfrm>
          <a:prstGeom prst="rect">
            <a:avLst/>
          </a:prstGeom>
        </p:spPr>
      </p:pic>
      <p:pic>
        <p:nvPicPr>
          <p:cNvPr id="8" name="Picture 7" descr="Winnie_the_Pooh-500x400.jp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1200" y="2590800"/>
            <a:ext cx="5334000" cy="4267200"/>
          </a:xfrm>
          <a:prstGeom prst="rect">
            <a:avLst/>
          </a:prstGeom>
        </p:spPr>
      </p:pic>
      <p:sp>
        <p:nvSpPr>
          <p:cNvPr id="9" name="TextBox 8"/>
          <p:cNvSpPr txBox="1"/>
          <p:nvPr/>
        </p:nvSpPr>
        <p:spPr>
          <a:xfrm>
            <a:off x="819727" y="1500909"/>
            <a:ext cx="8095673" cy="646331"/>
          </a:xfrm>
          <a:prstGeom prst="rect">
            <a:avLst/>
          </a:prstGeom>
          <a:noFill/>
        </p:spPr>
        <p:txBody>
          <a:bodyPr wrap="square" rtlCol="0">
            <a:spAutoFit/>
          </a:bodyPr>
          <a:lstStyle/>
          <a:p>
            <a:r>
              <a:rPr lang="en-US" dirty="0" smtClean="0"/>
              <a:t>Winnie the Pooh: a ‘United nations ambassador for international friendship’ (Lyon, 2008, 3) </a:t>
            </a:r>
            <a:endParaRPr lang="en-US" dirty="0"/>
          </a:p>
        </p:txBody>
      </p:sp>
    </p:spTree>
    <p:extLst>
      <p:ext uri="{BB962C8B-B14F-4D97-AF65-F5344CB8AC3E}">
        <p14:creationId xmlns:p14="http://schemas.microsoft.com/office/powerpoint/2010/main" val="22713304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57200" y="228600"/>
            <a:ext cx="4040188" cy="639762"/>
          </a:xfrm>
        </p:spPr>
        <p:txBody>
          <a:bodyPr/>
          <a:lstStyle/>
          <a:p>
            <a:r>
              <a:rPr lang="en-US" dirty="0" err="1" smtClean="0"/>
              <a:t>Disneyfication</a:t>
            </a:r>
            <a:endParaRPr lang="en-US" dirty="0"/>
          </a:p>
        </p:txBody>
      </p:sp>
      <p:sp>
        <p:nvSpPr>
          <p:cNvPr id="4" name="Content Placeholder 3"/>
          <p:cNvSpPr>
            <a:spLocks noGrp="1"/>
          </p:cNvSpPr>
          <p:nvPr>
            <p:ph sz="half" idx="2"/>
          </p:nvPr>
        </p:nvSpPr>
        <p:spPr>
          <a:xfrm>
            <a:off x="457200" y="914400"/>
            <a:ext cx="4040188" cy="3951288"/>
          </a:xfrm>
        </p:spPr>
        <p:txBody>
          <a:bodyPr>
            <a:normAutofit/>
          </a:bodyPr>
          <a:lstStyle/>
          <a:p>
            <a:r>
              <a:rPr lang="en-US" sz="1800" dirty="0" smtClean="0"/>
              <a:t>Critical/negative.  False.  Simplistic.  Shallow.  Staged.  Consumption.  Trivial</a:t>
            </a:r>
            <a:endParaRPr lang="en-US" sz="1800" dirty="0"/>
          </a:p>
        </p:txBody>
      </p:sp>
      <p:sp>
        <p:nvSpPr>
          <p:cNvPr id="5" name="Text Placeholder 4"/>
          <p:cNvSpPr>
            <a:spLocks noGrp="1"/>
          </p:cNvSpPr>
          <p:nvPr>
            <p:ph type="body" sz="quarter" idx="3"/>
          </p:nvPr>
        </p:nvSpPr>
        <p:spPr>
          <a:xfrm>
            <a:off x="4648200" y="152400"/>
            <a:ext cx="4041775" cy="639762"/>
          </a:xfrm>
        </p:spPr>
        <p:txBody>
          <a:bodyPr/>
          <a:lstStyle/>
          <a:p>
            <a:r>
              <a:rPr lang="en-US" dirty="0" err="1" smtClean="0"/>
              <a:t>Disneyization</a:t>
            </a:r>
            <a:endParaRPr lang="en-US" dirty="0"/>
          </a:p>
        </p:txBody>
      </p:sp>
      <p:sp>
        <p:nvSpPr>
          <p:cNvPr id="6" name="Content Placeholder 5"/>
          <p:cNvSpPr>
            <a:spLocks noGrp="1"/>
          </p:cNvSpPr>
          <p:nvPr>
            <p:ph sz="quarter" idx="4"/>
          </p:nvPr>
        </p:nvSpPr>
        <p:spPr>
          <a:xfrm>
            <a:off x="4724400" y="838200"/>
            <a:ext cx="4041775" cy="2057400"/>
          </a:xfrm>
        </p:spPr>
        <p:txBody>
          <a:bodyPr>
            <a:normAutofit/>
          </a:bodyPr>
          <a:lstStyle/>
          <a:p>
            <a:pPr marL="0" indent="0">
              <a:buNone/>
            </a:pPr>
            <a:r>
              <a:rPr lang="en-US" sz="1800" dirty="0" smtClean="0"/>
              <a:t>‘Analytical alternative’ (Lyon, 2008, 6)</a:t>
            </a:r>
          </a:p>
          <a:p>
            <a:pPr marL="0" indent="0">
              <a:buNone/>
            </a:pPr>
            <a:endParaRPr lang="en-US" sz="1800" dirty="0"/>
          </a:p>
          <a:p>
            <a:r>
              <a:rPr lang="en-US" sz="1800" dirty="0" smtClean="0"/>
              <a:t>Theming</a:t>
            </a:r>
          </a:p>
          <a:p>
            <a:r>
              <a:rPr lang="en-US" sz="1800" dirty="0" smtClean="0"/>
              <a:t>Dedifferentiation of consumption</a:t>
            </a:r>
          </a:p>
          <a:p>
            <a:r>
              <a:rPr lang="en-US" sz="1800" dirty="0" smtClean="0"/>
              <a:t>Merchandising</a:t>
            </a:r>
          </a:p>
          <a:p>
            <a:r>
              <a:rPr lang="en-US" sz="1800" dirty="0" smtClean="0"/>
              <a:t>Emotional </a:t>
            </a:r>
            <a:r>
              <a:rPr lang="en-US" sz="1800" dirty="0" err="1" smtClean="0"/>
              <a:t>labour</a:t>
            </a:r>
            <a:endParaRPr lang="en-US" sz="1800" dirty="0"/>
          </a:p>
        </p:txBody>
      </p:sp>
      <p:pic>
        <p:nvPicPr>
          <p:cNvPr id="11" name="Picture 10" descr="1200px-Hard_Rock_Cafe_Logo.sv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47800" y="1905000"/>
            <a:ext cx="1828800" cy="1103376"/>
          </a:xfrm>
          <a:prstGeom prst="rect">
            <a:avLst/>
          </a:prstGeom>
        </p:spPr>
      </p:pic>
      <p:sp>
        <p:nvSpPr>
          <p:cNvPr id="12" name="TextBox 11"/>
          <p:cNvSpPr txBox="1"/>
          <p:nvPr/>
        </p:nvSpPr>
        <p:spPr>
          <a:xfrm>
            <a:off x="304801" y="3733800"/>
            <a:ext cx="8610600" cy="2031325"/>
          </a:xfrm>
          <a:prstGeom prst="rect">
            <a:avLst/>
          </a:prstGeom>
          <a:noFill/>
        </p:spPr>
        <p:txBody>
          <a:bodyPr wrap="square" rtlCol="0">
            <a:spAutoFit/>
          </a:bodyPr>
          <a:lstStyle/>
          <a:p>
            <a:r>
              <a:rPr lang="en-US" dirty="0" smtClean="0"/>
              <a:t>“Disneyland encapsulates in concentrated form some leading trends, especially the preoccupation with consuming - fashion, film and music </a:t>
            </a:r>
            <a:r>
              <a:rPr lang="mr-IN" dirty="0" smtClean="0"/>
              <a:t>–</a:t>
            </a:r>
            <a:r>
              <a:rPr lang="en-US" dirty="0" smtClean="0"/>
              <a:t> and the experience of spectacles made possible by high technology” (Lyon, 2008, 6).</a:t>
            </a:r>
          </a:p>
          <a:p>
            <a:endParaRPr lang="en-US" dirty="0"/>
          </a:p>
          <a:p>
            <a:r>
              <a:rPr lang="en-US" dirty="0" smtClean="0"/>
              <a:t>Progress.</a:t>
            </a:r>
          </a:p>
          <a:p>
            <a:endParaRPr lang="en-US" dirty="0"/>
          </a:p>
          <a:p>
            <a:r>
              <a:rPr lang="en-US" dirty="0" smtClean="0"/>
              <a:t>Credit cards.  Electricity.  Latest computer technology</a:t>
            </a:r>
            <a:endParaRPr lang="en-US" dirty="0"/>
          </a:p>
        </p:txBody>
      </p:sp>
    </p:spTree>
    <p:extLst>
      <p:ext uri="{BB962C8B-B14F-4D97-AF65-F5344CB8AC3E}">
        <p14:creationId xmlns:p14="http://schemas.microsoft.com/office/powerpoint/2010/main" val="19874259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52400"/>
            <a:ext cx="8229600" cy="5973763"/>
          </a:xfrm>
        </p:spPr>
        <p:txBody>
          <a:bodyPr/>
          <a:lstStyle/>
          <a:p>
            <a:r>
              <a:rPr lang="en-US" dirty="0" smtClean="0"/>
              <a:t>“</a:t>
            </a:r>
            <a:r>
              <a:rPr lang="mr-IN" dirty="0" smtClean="0"/>
              <a:t>…</a:t>
            </a:r>
            <a:r>
              <a:rPr lang="cy-GB" dirty="0" smtClean="0"/>
              <a:t>the religious sphere is mutating...” (Lyon, 2008, 148)</a:t>
            </a:r>
          </a:p>
          <a:p>
            <a:endParaRPr lang="cy-GB" dirty="0"/>
          </a:p>
          <a:p>
            <a:r>
              <a:rPr lang="cy-GB" dirty="0" smtClean="0"/>
              <a:t>“How faith finds new forms, how spirituality finds new modes of expression...cannot be predicted,  the point is not of prediction but the tracing of trends, the mapping of everyday experiences...Human beings using whatever resources are available for self-control and social understanding” (Lyon, 2008, 148)</a:t>
            </a:r>
            <a:endParaRPr lang="en-US" dirty="0"/>
          </a:p>
        </p:txBody>
      </p:sp>
      <p:pic>
        <p:nvPicPr>
          <p:cNvPr id="5" name="Picture 4" descr="IMAGE minnie.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58200" y="76200"/>
            <a:ext cx="787400" cy="1098781"/>
          </a:xfrm>
          <a:prstGeom prst="rect">
            <a:avLst/>
          </a:prstGeom>
        </p:spPr>
      </p:pic>
      <p:pic>
        <p:nvPicPr>
          <p:cNvPr id="7" name="Picture 6" descr="IMAGE MIckey.jp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 y="5638800"/>
            <a:ext cx="987425" cy="1078951"/>
          </a:xfrm>
          <a:prstGeom prst="rect">
            <a:avLst/>
          </a:prstGeom>
        </p:spPr>
      </p:pic>
    </p:spTree>
    <p:extLst>
      <p:ext uri="{BB962C8B-B14F-4D97-AF65-F5344CB8AC3E}">
        <p14:creationId xmlns:p14="http://schemas.microsoft.com/office/powerpoint/2010/main" val="41999334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81200" y="2667000"/>
            <a:ext cx="7018532" cy="1077218"/>
          </a:xfrm>
          <a:prstGeom prst="rect">
            <a:avLst/>
          </a:prstGeom>
          <a:noFill/>
        </p:spPr>
        <p:txBody>
          <a:bodyPr wrap="square" rtlCol="0">
            <a:spAutoFit/>
          </a:bodyPr>
          <a:lstStyle/>
          <a:p>
            <a:r>
              <a:rPr lang="en-US" sz="3200" dirty="0" smtClean="0"/>
              <a:t>Without religion in popular culture perhaps there would be no religion?</a:t>
            </a:r>
            <a:endParaRPr lang="en-US" sz="3200" dirty="0"/>
          </a:p>
        </p:txBody>
      </p:sp>
      <p:pic>
        <p:nvPicPr>
          <p:cNvPr id="7" name="Content Placeholder 3" descr="IMAGE pluto.gif"/>
          <p:cNvPicPr>
            <a:picLocks noGrp="1" noChangeAspect="1"/>
          </p:cNvPicPr>
          <p:nvPr>
            <p:ph idx="1"/>
          </p:nvPr>
        </p:nvPicPr>
        <p:blipFill>
          <a:blip r:embed="rId2">
            <a:extLst>
              <a:ext uri="{28A0092B-C50C-407E-A947-70E740481C1C}">
                <a14:useLocalDpi xmlns:a14="http://schemas.microsoft.com/office/drawing/2010/main" val="0"/>
              </a:ext>
            </a:extLst>
          </a:blip>
          <a:srcRect l="-123724" r="-123724"/>
          <a:stretch>
            <a:fillRect/>
          </a:stretch>
        </p:blipFill>
        <p:spPr>
          <a:xfrm>
            <a:off x="-3048000" y="2332037"/>
            <a:ext cx="8229600" cy="4525963"/>
          </a:xfrm>
          <a:prstGeom prst="rect">
            <a:avLst/>
          </a:prstGeom>
        </p:spPr>
      </p:pic>
    </p:spTree>
    <p:extLst>
      <p:ext uri="{BB962C8B-B14F-4D97-AF65-F5344CB8AC3E}">
        <p14:creationId xmlns:p14="http://schemas.microsoft.com/office/powerpoint/2010/main" val="8283334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87362"/>
          </a:xfrm>
        </p:spPr>
        <p:txBody>
          <a:bodyPr>
            <a:normAutofit fontScale="90000"/>
          </a:bodyPr>
          <a:lstStyle/>
          <a:p>
            <a:r>
              <a:rPr lang="en-US" dirty="0" smtClean="0"/>
              <a:t>Reading </a:t>
            </a:r>
            <a:endParaRPr lang="en-US" dirty="0"/>
          </a:p>
        </p:txBody>
      </p:sp>
      <p:pic>
        <p:nvPicPr>
          <p:cNvPr id="4" name="Content Placeholder 3" descr="IMAGE disney_logo.jpg"/>
          <p:cNvPicPr>
            <a:picLocks noGrp="1" noChangeAspect="1"/>
          </p:cNvPicPr>
          <p:nvPr>
            <p:ph idx="1"/>
          </p:nvPr>
        </p:nvPicPr>
        <p:blipFill>
          <a:blip r:embed="rId2">
            <a:extLst>
              <a:ext uri="{28A0092B-C50C-407E-A947-70E740481C1C}">
                <a14:useLocalDpi xmlns:a14="http://schemas.microsoft.com/office/drawing/2010/main" val="0"/>
              </a:ext>
            </a:extLst>
          </a:blip>
          <a:srcRect t="8907" b="8907"/>
          <a:stretch>
            <a:fillRect/>
          </a:stretch>
        </p:blipFill>
        <p:spPr>
          <a:xfrm>
            <a:off x="5867400" y="4575602"/>
            <a:ext cx="2819400" cy="1550561"/>
          </a:xfrm>
        </p:spPr>
      </p:pic>
      <p:pic>
        <p:nvPicPr>
          <p:cNvPr id="5" name="Picture 4" descr="IMAGE minnie.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58200" y="76200"/>
            <a:ext cx="787400" cy="1098781"/>
          </a:xfrm>
          <a:prstGeom prst="rect">
            <a:avLst/>
          </a:prstGeom>
        </p:spPr>
      </p:pic>
      <p:pic>
        <p:nvPicPr>
          <p:cNvPr id="7" name="Picture 6" descr="IMAGE MIckey.jp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200" y="5638800"/>
            <a:ext cx="987425" cy="1078951"/>
          </a:xfrm>
          <a:prstGeom prst="rect">
            <a:avLst/>
          </a:prstGeom>
        </p:spPr>
      </p:pic>
      <p:sp>
        <p:nvSpPr>
          <p:cNvPr id="6" name="TextBox 5"/>
          <p:cNvSpPr txBox="1"/>
          <p:nvPr/>
        </p:nvSpPr>
        <p:spPr>
          <a:xfrm>
            <a:off x="152400" y="914400"/>
            <a:ext cx="8451273" cy="5386089"/>
          </a:xfrm>
          <a:prstGeom prst="rect">
            <a:avLst/>
          </a:prstGeom>
          <a:noFill/>
        </p:spPr>
        <p:txBody>
          <a:bodyPr wrap="square" rtlCol="0">
            <a:spAutoFit/>
          </a:bodyPr>
          <a:lstStyle/>
          <a:p>
            <a:r>
              <a:rPr lang="en-GB" sz="1400" dirty="0"/>
              <a:t>Elvis Information Network (</a:t>
            </a:r>
            <a:r>
              <a:rPr lang="en-GB" sz="1400" u="sng" dirty="0">
                <a:hlinkClick r:id="rId5"/>
              </a:rPr>
              <a:t>http://www.elvisinfonet.com/bookreview-fromtheholylandtograceland.htm</a:t>
            </a:r>
            <a:r>
              <a:rPr lang="en-GB" sz="1400" dirty="0" smtClean="0"/>
              <a:t>)</a:t>
            </a:r>
          </a:p>
          <a:p>
            <a:r>
              <a:rPr lang="en-GB" sz="1400" dirty="0" err="1" smtClean="0"/>
              <a:t>Bickerdike</a:t>
            </a:r>
            <a:r>
              <a:rPr lang="en-GB" sz="1400" dirty="0" smtClean="0"/>
              <a:t>, Jennifer Otter, </a:t>
            </a:r>
            <a:r>
              <a:rPr lang="en-GB" sz="1400" i="1" dirty="0" smtClean="0"/>
              <a:t>The Secular Religion of Fandom: Pop Culture Pilgrim</a:t>
            </a:r>
          </a:p>
          <a:p>
            <a:r>
              <a:rPr lang="en-GB" sz="1400" dirty="0" smtClean="0"/>
              <a:t>London: Sage, 2015.</a:t>
            </a:r>
          </a:p>
          <a:p>
            <a:r>
              <a:rPr lang="en-GB" sz="1400" dirty="0" smtClean="0"/>
              <a:t>Lyon, David, </a:t>
            </a:r>
            <a:r>
              <a:rPr lang="en-GB" sz="1400" i="1" dirty="0" smtClean="0"/>
              <a:t>Jesus in Disneyland: Religion in Postmodern Time</a:t>
            </a:r>
            <a:r>
              <a:rPr lang="en-GB" sz="1400" dirty="0" smtClean="0"/>
              <a:t>, Cambridge, Cambridge University Press, 2008.</a:t>
            </a:r>
            <a:endParaRPr lang="en-GB" sz="1400" dirty="0" smtClean="0"/>
          </a:p>
          <a:p>
            <a:r>
              <a:rPr lang="en-GB" sz="1400" dirty="0" err="1" smtClean="0"/>
              <a:t>Possamai</a:t>
            </a:r>
            <a:r>
              <a:rPr lang="en-GB" sz="1400" dirty="0" smtClean="0"/>
              <a:t>, Adam </a:t>
            </a:r>
            <a:r>
              <a:rPr lang="en-GB" sz="1400" i="1" dirty="0" smtClean="0"/>
              <a:t>Religion and Popular Culture</a:t>
            </a:r>
            <a:r>
              <a:rPr lang="en-GB" sz="1400" dirty="0" smtClean="0"/>
              <a:t>, 2007</a:t>
            </a:r>
          </a:p>
          <a:p>
            <a:r>
              <a:rPr lang="en-GB" sz="1400" dirty="0" smtClean="0"/>
              <a:t>Reece</a:t>
            </a:r>
            <a:r>
              <a:rPr lang="en-GB" sz="1400" dirty="0"/>
              <a:t>, </a:t>
            </a:r>
            <a:r>
              <a:rPr lang="en-GB" sz="1400" dirty="0" smtClean="0"/>
              <a:t>Gregory L, </a:t>
            </a:r>
            <a:r>
              <a:rPr lang="en-GB" sz="1400" i="1" dirty="0" smtClean="0"/>
              <a:t>Elvis </a:t>
            </a:r>
            <a:r>
              <a:rPr lang="en-GB" sz="1400" i="1" dirty="0"/>
              <a:t>Religion: The Cult of the King</a:t>
            </a:r>
          </a:p>
          <a:p>
            <a:r>
              <a:rPr lang="en-GB" sz="1400" dirty="0" smtClean="0"/>
              <a:t>London</a:t>
            </a:r>
            <a:r>
              <a:rPr lang="en-GB" sz="1400" dirty="0"/>
              <a:t>: IB Taurus, 2006</a:t>
            </a:r>
            <a:r>
              <a:rPr lang="en-GB" sz="1400" dirty="0" smtClean="0"/>
              <a:t>.</a:t>
            </a:r>
          </a:p>
          <a:p>
            <a:r>
              <a:rPr lang="en-GB" sz="1400" dirty="0" smtClean="0"/>
              <a:t>Santana, Richard W &amp; Gregory Erickson, </a:t>
            </a:r>
            <a:r>
              <a:rPr lang="en-GB" sz="1400" i="1" dirty="0" smtClean="0"/>
              <a:t>Religion and Popular Culture: </a:t>
            </a:r>
            <a:r>
              <a:rPr lang="en-GB" sz="1400" i="1" dirty="0" err="1" smtClean="0"/>
              <a:t>Rescripting</a:t>
            </a:r>
            <a:r>
              <a:rPr lang="en-GB" sz="1400" i="1" dirty="0" smtClean="0"/>
              <a:t> the Sacred</a:t>
            </a:r>
            <a:r>
              <a:rPr lang="en-GB" sz="1400" dirty="0" smtClean="0"/>
              <a:t>, London: McFarland, 2008</a:t>
            </a:r>
          </a:p>
          <a:p>
            <a:endParaRPr lang="en-GB" sz="1400" dirty="0"/>
          </a:p>
          <a:p>
            <a:r>
              <a:rPr lang="en-GB" sz="1400" dirty="0"/>
              <a:t>BBC, January 2018, “</a:t>
            </a:r>
            <a:r>
              <a:rPr lang="en-GB" sz="1400" dirty="0" err="1"/>
              <a:t>Llanwnda</a:t>
            </a:r>
            <a:r>
              <a:rPr lang="en-GB" sz="1400" dirty="0"/>
              <a:t> Bible damaged in last invasion of Britain on display”, </a:t>
            </a:r>
            <a:r>
              <a:rPr lang="en-GB" sz="1400" u="sng" dirty="0">
                <a:hlinkClick r:id="rId6"/>
              </a:rPr>
              <a:t>https://www.bbc.co.uk/news/uk-wales-south-west-wales-42548146</a:t>
            </a:r>
            <a:r>
              <a:rPr lang="en-GB" sz="1400" dirty="0"/>
              <a:t> </a:t>
            </a:r>
          </a:p>
          <a:p>
            <a:endParaRPr lang="en-GB" sz="1400" dirty="0" smtClean="0"/>
          </a:p>
          <a:p>
            <a:r>
              <a:rPr lang="en-GB" sz="1400" dirty="0" smtClean="0"/>
              <a:t>YouTube</a:t>
            </a:r>
            <a:r>
              <a:rPr lang="en-GB" sz="1400" dirty="0"/>
              <a:t>: Disney Is A Religion, </a:t>
            </a:r>
            <a:r>
              <a:rPr lang="en-GB" sz="1400" u="sng" dirty="0">
                <a:hlinkClick r:id="rId7"/>
              </a:rPr>
              <a:t>https://www.youtube.com/watch?v=pXFbPGLSZaI</a:t>
            </a:r>
            <a:r>
              <a:rPr lang="en-GB" sz="1400" dirty="0"/>
              <a:t> </a:t>
            </a:r>
            <a:endParaRPr lang="en-GB" sz="1400" b="1" dirty="0"/>
          </a:p>
          <a:p>
            <a:r>
              <a:rPr lang="en-GB" sz="1400" dirty="0"/>
              <a:t>Catholic online: 5 Disney movies you never knew had hidden religious messages </a:t>
            </a:r>
            <a:r>
              <a:rPr lang="en-GB" sz="1400" u="sng" dirty="0">
                <a:hlinkClick r:id="rId8"/>
              </a:rPr>
              <a:t>https://www.catholic.org/news/hf/faith/story.php?id=59303</a:t>
            </a:r>
            <a:r>
              <a:rPr lang="en-GB" sz="1400" dirty="0"/>
              <a:t> </a:t>
            </a:r>
            <a:endParaRPr lang="en-GB" sz="1400" b="1" dirty="0"/>
          </a:p>
          <a:p>
            <a:r>
              <a:rPr lang="en-GB" sz="1400" dirty="0"/>
              <a:t> </a:t>
            </a:r>
          </a:p>
          <a:p>
            <a:r>
              <a:rPr lang="en-GB" sz="1400" dirty="0"/>
              <a:t>Mickey Mouse and faith? </a:t>
            </a:r>
            <a:r>
              <a:rPr lang="en-GB" sz="1400" u="sng" dirty="0">
                <a:hlinkClick r:id="rId9"/>
              </a:rPr>
              <a:t>https://markpinsky.com/books/the-gospel-according-to-disney/mickey-mouse-and-faith/</a:t>
            </a:r>
            <a:r>
              <a:rPr lang="en-GB" sz="1400" dirty="0"/>
              <a:t> </a:t>
            </a:r>
            <a:endParaRPr lang="en-GB" sz="1400" b="1" dirty="0"/>
          </a:p>
          <a:p>
            <a:endParaRPr lang="en-GB" sz="1400" dirty="0" smtClean="0"/>
          </a:p>
          <a:p>
            <a:r>
              <a:rPr lang="en-GB" sz="1400" dirty="0" smtClean="0"/>
              <a:t>YouTube</a:t>
            </a:r>
            <a:r>
              <a:rPr lang="en-GB" sz="1400" dirty="0"/>
              <a:t>: Sam Harris: God versus Elvis </a:t>
            </a:r>
            <a:r>
              <a:rPr lang="en-GB" sz="1400" u="sng" dirty="0">
                <a:hlinkClick r:id="rId10"/>
              </a:rPr>
              <a:t>https://www.youtube.com/watch?v=pmPtH4IDFNQ</a:t>
            </a:r>
            <a:r>
              <a:rPr lang="en-GB" sz="1400" dirty="0"/>
              <a:t> </a:t>
            </a:r>
            <a:endParaRPr lang="en-GB" sz="1400" b="1" dirty="0"/>
          </a:p>
          <a:p>
            <a:endParaRPr lang="en-GB" dirty="0"/>
          </a:p>
          <a:p>
            <a:endParaRPr lang="en-US" dirty="0"/>
          </a:p>
        </p:txBody>
      </p:sp>
    </p:spTree>
    <p:extLst>
      <p:ext uri="{BB962C8B-B14F-4D97-AF65-F5344CB8AC3E}">
        <p14:creationId xmlns:p14="http://schemas.microsoft.com/office/powerpoint/2010/main" val="41999334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147</TotalTime>
  <Words>1057</Words>
  <Application>Microsoft Macintosh PowerPoint</Application>
  <PresentationFormat>On-screen Show (4:3)</PresentationFormat>
  <Paragraphs>103</Paragraphs>
  <Slides>21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Tahoma</vt:lpstr>
      <vt:lpstr>Arial</vt:lpstr>
      <vt:lpstr>Office Theme</vt:lpstr>
      <vt:lpstr>Religion, Media and Popular Culture: from Disney to Manuscripts</vt:lpstr>
      <vt:lpstr>PowerPoint Presentation</vt:lpstr>
      <vt:lpstr>PowerPoint Presentation</vt:lpstr>
      <vt:lpstr>PowerPoint Presentation</vt:lpstr>
      <vt:lpstr>The Gutenberg Bible, 1455</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“For unto you is born this day in the city of Memphis a Presley, which is Elvis the King''. </vt:lpstr>
      <vt:lpstr>PowerPoint Presentation</vt:lpstr>
      <vt:lpstr>www.graceland.com </vt:lpstr>
      <vt:lpstr>PowerPoint Presentation</vt:lpstr>
      <vt:lpstr>PowerPoint Presentation</vt:lpstr>
      <vt:lpstr>PowerPoint Presentation</vt:lpstr>
      <vt:lpstr>PowerPoint Presentation</vt:lpstr>
      <vt:lpstr>PowerPoint Presentation</vt:lpstr>
      <vt:lpstr>Reading </vt:lpstr>
    </vt:vector>
  </TitlesOfParts>
  <Manager/>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
  <cp:keywords/>
  <dc:description/>
  <cp:lastModifiedBy>Sarah</cp:lastModifiedBy>
  <cp:revision>9</cp:revision>
  <cp:lastPrinted>1601-01-01T00:00:00Z</cp:lastPrinted>
  <dcterms:created xsi:type="dcterms:W3CDTF">1601-01-01T00:00:00Z</dcterms:created>
  <dcterms:modified xsi:type="dcterms:W3CDTF">2018-12-07T01:50:52Z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TC010690791033</vt:lpwstr>
  </property>
</Properties>
</file>