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8"/>
  </p:notesMasterIdLst>
  <p:sldIdLst>
    <p:sldId id="258" r:id="rId5"/>
    <p:sldId id="256" r:id="rId6"/>
    <p:sldId id="257" r:id="rId7"/>
  </p:sldIdLst>
  <p:sldSz cx="21383625" cy="302752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21" autoAdjust="0"/>
    <p:restoredTop sz="83333" autoAdjust="0"/>
  </p:normalViewPr>
  <p:slideViewPr>
    <p:cSldViewPr snapToGrid="0">
      <p:cViewPr varScale="1">
        <p:scale>
          <a:sx n="19" d="100"/>
          <a:sy n="19" d="100"/>
        </p:scale>
        <p:origin x="2611" y="163"/>
      </p:cViewPr>
      <p:guideLst>
        <p:guide orient="horz" pos="9535"/>
        <p:guide pos="6735"/>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1C96D38-8143-46FC-91D1-ABE7F8C572D1}" type="datetimeFigureOut">
              <a:rPr lang="en-US" smtClean="0"/>
              <a:pPr/>
              <a:t>6/16/2023</a:t>
            </a:fld>
            <a:endParaRPr lang="en-US"/>
          </a:p>
        </p:txBody>
      </p:sp>
      <p:sp>
        <p:nvSpPr>
          <p:cNvPr id="4" name="Slide Image Placeholder 3"/>
          <p:cNvSpPr>
            <a:spLocks noGrp="1" noRot="1" noChangeAspect="1"/>
          </p:cNvSpPr>
          <p:nvPr>
            <p:ph type="sldImg" idx="2"/>
          </p:nvPr>
        </p:nvSpPr>
        <p:spPr>
          <a:xfrm>
            <a:off x="2217738" y="685800"/>
            <a:ext cx="2422525"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EFBDF0D-5031-4FBB-B29D-A027310B15FF}"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b="1" kern="1200" dirty="0">
                <a:solidFill>
                  <a:schemeClr val="tx1"/>
                </a:solidFill>
                <a:latin typeface="+mn-lt"/>
                <a:ea typeface="+mn-ea"/>
                <a:cs typeface="+mn-cs"/>
              </a:rPr>
              <a:t>Introduction</a:t>
            </a:r>
          </a:p>
          <a:p>
            <a:r>
              <a:rPr lang="en-GB" sz="1200" kern="1200" dirty="0">
                <a:solidFill>
                  <a:schemeClr val="tx1"/>
                </a:solidFill>
                <a:latin typeface="+mn-lt"/>
                <a:ea typeface="+mn-ea"/>
                <a:cs typeface="+mn-cs"/>
              </a:rPr>
              <a:t>This poster presentation will include a significant understanding of the </a:t>
            </a:r>
            <a:r>
              <a:rPr lang="en-GB" sz="1200" b="1" i="1" kern="1200" dirty="0">
                <a:solidFill>
                  <a:schemeClr val="tx1"/>
                </a:solidFill>
                <a:latin typeface="+mn-lt"/>
                <a:ea typeface="+mn-ea"/>
                <a:cs typeface="+mn-cs"/>
              </a:rPr>
              <a:t>Cardiovascular System</a:t>
            </a:r>
            <a:r>
              <a:rPr lang="en-GB" sz="1200" i="1" kern="1200" dirty="0">
                <a:solidFill>
                  <a:schemeClr val="tx1"/>
                </a:solidFill>
                <a:latin typeface="+mn-lt"/>
                <a:ea typeface="+mn-ea"/>
                <a:cs typeface="+mn-cs"/>
              </a:rPr>
              <a:t>. </a:t>
            </a:r>
            <a:r>
              <a:rPr lang="en-GB" sz="1200" kern="1200" dirty="0">
                <a:solidFill>
                  <a:schemeClr val="tx1"/>
                </a:solidFill>
                <a:latin typeface="+mn-lt"/>
                <a:ea typeface="+mn-ea"/>
                <a:cs typeface="+mn-cs"/>
              </a:rPr>
              <a:t>This poster will include the relationship between the function of the body and a detailed explanation of it in the social care and health -care context. The Correct anatomical term associated with cardiovascular disease will be discussed. In addition, this report will also discuss the detailed diet and exercise effective for cardiovascular patients.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An Understanding of the chosen anatomical system</a:t>
            </a:r>
            <a:endParaRPr lang="en-US" sz="1200" b="1" kern="1200" dirty="0">
              <a:solidFill>
                <a:schemeClr val="tx1"/>
              </a:solidFill>
              <a:latin typeface="+mn-lt"/>
              <a:ea typeface="+mn-ea"/>
              <a:cs typeface="+mn-cs"/>
            </a:endParaRPr>
          </a:p>
          <a:p>
            <a:r>
              <a:rPr lang="en-GB" sz="1200" b="1" i="1" kern="1200" dirty="0">
                <a:solidFill>
                  <a:schemeClr val="tx1"/>
                </a:solidFill>
                <a:latin typeface="+mn-lt"/>
                <a:ea typeface="+mn-ea"/>
                <a:cs typeface="+mn-cs"/>
              </a:rPr>
              <a:t>Understanding of the Functions of the chosen anatomical system</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blood with low oxygen levels is received by the right portion of the heart and then the heart pumps this blood to the lungs in order to pick up the fresh oxygen. Then the blood returns to the left side of the heart and is pumped again to the rest of the body. In cardiovascular disease, a significant amount of fat gets deposited inside the arteries and augments the risk of blood clots.  </a:t>
            </a:r>
            <a:endParaRPr lang="en-US" sz="1200" kern="1200" dirty="0">
              <a:solidFill>
                <a:schemeClr val="tx1"/>
              </a:solidFill>
              <a:latin typeface="+mn-lt"/>
              <a:ea typeface="+mn-ea"/>
              <a:cs typeface="+mn-cs"/>
            </a:endParaRPr>
          </a:p>
          <a:p>
            <a:r>
              <a:rPr lang="en-GB" sz="1200" b="1" i="1" kern="1200" dirty="0">
                <a:solidFill>
                  <a:schemeClr val="tx1"/>
                </a:solidFill>
                <a:latin typeface="+mn-lt"/>
                <a:ea typeface="+mn-ea"/>
                <a:cs typeface="+mn-cs"/>
              </a:rPr>
              <a:t>Purpose of the chosen system and the Purpose of each component associated with the anatomical system</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cardiovascular system generally comprises two prime loops: pulmonary circulation and systemic circulation. Pulmonary circulation ensures blood oxygenation and systemic circulation ensures the spending of the oxygenated blood along with the nutrients to the rest portion of the body.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One potential health issue associated with the chosen body system</a:t>
            </a:r>
            <a:endParaRPr lang="en-US" sz="1200" kern="1200" dirty="0">
              <a:solidFill>
                <a:schemeClr val="tx1"/>
              </a:solidFill>
              <a:latin typeface="+mn-lt"/>
              <a:ea typeface="+mn-ea"/>
              <a:cs typeface="+mn-cs"/>
            </a:endParaRPr>
          </a:p>
          <a:p>
            <a:r>
              <a:rPr lang="en-GB" sz="1200" b="1" i="1" kern="1200" dirty="0">
                <a:solidFill>
                  <a:schemeClr val="tx1"/>
                </a:solidFill>
                <a:latin typeface="+mn-lt"/>
                <a:ea typeface="+mn-ea"/>
                <a:cs typeface="+mn-cs"/>
              </a:rPr>
              <a:t>Understanding of the health issue</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It can be expressed that across the UK the prevalence of </a:t>
            </a:r>
            <a:r>
              <a:rPr lang="en-GB" sz="1200" b="1" i="1" kern="1200" dirty="0">
                <a:solidFill>
                  <a:schemeClr val="tx1"/>
                </a:solidFill>
                <a:latin typeface="+mn-lt"/>
                <a:ea typeface="+mn-ea"/>
                <a:cs typeface="+mn-cs"/>
              </a:rPr>
              <a:t>heart failure </a:t>
            </a:r>
            <a:r>
              <a:rPr lang="en-GB" sz="1200" kern="1200" dirty="0">
                <a:solidFill>
                  <a:schemeClr val="tx1"/>
                </a:solidFill>
                <a:latin typeface="+mn-lt"/>
                <a:ea typeface="+mn-ea"/>
                <a:cs typeface="+mn-cs"/>
              </a:rPr>
              <a:t>is quite common and it is impacting the morbidity rate of the people of the UK.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What impact does the chosen health concern have upon the discussed system specifically?</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impact of heart failure depends on its severity. Increasing evidence suggests that psychological factors also play a major role in physical chronic diseases that result in heart failure. It can be observed that low socioeconomic status, social support, stress at work and depression are the primary psychological factors that increase the risk of heart failure.</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Appropriate advice to improve/manage the health issue to the particular area which has been chosen</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In order to improve the rate of heart failure, it is extremely necessary to follow the guidance of health professionals and make changes in lifestyle. The main recommendations can be elucidated in the main body of the poster. In addition to that recommendation, an individual should opt for relaxation exercises such as deep breathing and meditation. In today’s fast-paced world work is equivalent to stress, so, stress management is extremely necessary to reduce this disease.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Conclusion</a:t>
            </a:r>
            <a:endParaRPr lang="en-US" sz="1200" b="1" kern="1200" dirty="0">
              <a:solidFill>
                <a:schemeClr val="tx1"/>
              </a:solidFill>
              <a:latin typeface="+mn-lt"/>
              <a:ea typeface="+mn-ea"/>
              <a:cs typeface="+mn-cs"/>
            </a:endParaRPr>
          </a:p>
          <a:p>
            <a:r>
              <a:rPr lang="en-GB" sz="1200" kern="1200" dirty="0">
                <a:solidFill>
                  <a:schemeClr val="tx1"/>
                </a:solidFill>
                <a:latin typeface="+mn-lt"/>
                <a:ea typeface="+mn-ea"/>
                <a:cs typeface="+mn-cs"/>
              </a:rPr>
              <a:t>A comprehensive strategy that includes a heart-healthy diet low in salt and frequent exercise specific to the patient's condition is necessary in order to manage heart failure. It has been found that by implementing these methods, people with heart failure might enhance their quality of life and perhaps even halt the disease's course.</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EFBDF0D-5031-4FBB-B29D-A027310B15FF}" type="slidenum">
              <a:rPr lang="en-US" smtClean="0"/>
              <a:pPr/>
              <a:t>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US"/>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7A85A4-BEB9-4AAE-91EA-AA6566B53126}" type="datetimeFigureOut">
              <a:rPr lang="en-IN" smtClean="0"/>
              <a:pPr/>
              <a:t>16-06-2023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27D62C2-7945-48A4-BC41-96B8A42C2EC5}" type="slidenum">
              <a:rPr lang="en-IN" smtClean="0"/>
              <a:pPr/>
              <a:t>‹#›</a:t>
            </a:fld>
            <a:endParaRPr lang="en-IN"/>
          </a:p>
        </p:txBody>
      </p:sp>
    </p:spTree>
    <p:extLst>
      <p:ext uri="{BB962C8B-B14F-4D97-AF65-F5344CB8AC3E}">
        <p14:creationId xmlns:p14="http://schemas.microsoft.com/office/powerpoint/2010/main" val="27119053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A7A85A4-BEB9-4AAE-91EA-AA6566B53126}" type="datetimeFigureOut">
              <a:rPr lang="en-IN" smtClean="0"/>
              <a:pPr/>
              <a:t>16-06-2023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27D62C2-7945-48A4-BC41-96B8A42C2EC5}" type="slidenum">
              <a:rPr lang="en-IN" smtClean="0"/>
              <a:pPr/>
              <a:t>‹#›</a:t>
            </a:fld>
            <a:endParaRPr lang="en-IN"/>
          </a:p>
        </p:txBody>
      </p:sp>
    </p:spTree>
    <p:extLst>
      <p:ext uri="{BB962C8B-B14F-4D97-AF65-F5344CB8AC3E}">
        <p14:creationId xmlns:p14="http://schemas.microsoft.com/office/powerpoint/2010/main" val="21802181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US"/>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A7A85A4-BEB9-4AAE-91EA-AA6566B53126}" type="datetimeFigureOut">
              <a:rPr lang="en-IN" smtClean="0"/>
              <a:pPr/>
              <a:t>16-06-2023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27D62C2-7945-48A4-BC41-96B8A42C2EC5}" type="slidenum">
              <a:rPr lang="en-IN" smtClean="0"/>
              <a:pPr/>
              <a:t>‹#›</a:t>
            </a:fld>
            <a:endParaRPr lang="en-IN"/>
          </a:p>
        </p:txBody>
      </p:sp>
    </p:spTree>
    <p:extLst>
      <p:ext uri="{BB962C8B-B14F-4D97-AF65-F5344CB8AC3E}">
        <p14:creationId xmlns:p14="http://schemas.microsoft.com/office/powerpoint/2010/main" val="1250867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A7A85A4-BEB9-4AAE-91EA-AA6566B53126}" type="datetimeFigureOut">
              <a:rPr lang="en-IN" smtClean="0"/>
              <a:pPr/>
              <a:t>16-06-2023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27D62C2-7945-48A4-BC41-96B8A42C2EC5}" type="slidenum">
              <a:rPr lang="en-IN" smtClean="0"/>
              <a:pPr/>
              <a:t>‹#›</a:t>
            </a:fld>
            <a:endParaRPr lang="en-IN"/>
          </a:p>
        </p:txBody>
      </p:sp>
    </p:spTree>
    <p:extLst>
      <p:ext uri="{BB962C8B-B14F-4D97-AF65-F5344CB8AC3E}">
        <p14:creationId xmlns:p14="http://schemas.microsoft.com/office/powerpoint/2010/main" val="39682081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A7A85A4-BEB9-4AAE-91EA-AA6566B53126}" type="datetimeFigureOut">
              <a:rPr lang="en-IN" smtClean="0"/>
              <a:pPr/>
              <a:t>16-06-2023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E27D62C2-7945-48A4-BC41-96B8A42C2EC5}" type="slidenum">
              <a:rPr lang="en-IN" smtClean="0"/>
              <a:pPr/>
              <a:t>‹#›</a:t>
            </a:fld>
            <a:endParaRPr lang="en-IN"/>
          </a:p>
        </p:txBody>
      </p:sp>
    </p:spTree>
    <p:extLst>
      <p:ext uri="{BB962C8B-B14F-4D97-AF65-F5344CB8AC3E}">
        <p14:creationId xmlns:p14="http://schemas.microsoft.com/office/powerpoint/2010/main" val="25350595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A7A85A4-BEB9-4AAE-91EA-AA6566B53126}" type="datetimeFigureOut">
              <a:rPr lang="en-IN" smtClean="0"/>
              <a:pPr/>
              <a:t>16-06-2023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E27D62C2-7945-48A4-BC41-96B8A42C2EC5}" type="slidenum">
              <a:rPr lang="en-IN" smtClean="0"/>
              <a:pPr/>
              <a:t>‹#›</a:t>
            </a:fld>
            <a:endParaRPr lang="en-IN"/>
          </a:p>
        </p:txBody>
      </p:sp>
    </p:spTree>
    <p:extLst>
      <p:ext uri="{BB962C8B-B14F-4D97-AF65-F5344CB8AC3E}">
        <p14:creationId xmlns:p14="http://schemas.microsoft.com/office/powerpoint/2010/main" val="25059370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7A85A4-BEB9-4AAE-91EA-AA6566B53126}" type="datetimeFigureOut">
              <a:rPr lang="en-IN" smtClean="0"/>
              <a:pPr/>
              <a:t>16-06-2023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E27D62C2-7945-48A4-BC41-96B8A42C2EC5}" type="slidenum">
              <a:rPr lang="en-IN" smtClean="0"/>
              <a:pPr/>
              <a:t>‹#›</a:t>
            </a:fld>
            <a:endParaRPr lang="en-IN"/>
          </a:p>
        </p:txBody>
      </p:sp>
    </p:spTree>
    <p:extLst>
      <p:ext uri="{BB962C8B-B14F-4D97-AF65-F5344CB8AC3E}">
        <p14:creationId xmlns:p14="http://schemas.microsoft.com/office/powerpoint/2010/main" val="4004214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US"/>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US"/>
              <a:t>Click to edit Master text styles</a:t>
            </a:r>
          </a:p>
        </p:txBody>
      </p:sp>
      <p:sp>
        <p:nvSpPr>
          <p:cNvPr id="5" name="Date Placeholder 4"/>
          <p:cNvSpPr>
            <a:spLocks noGrp="1"/>
          </p:cNvSpPr>
          <p:nvPr>
            <p:ph type="dt" sz="half" idx="10"/>
          </p:nvPr>
        </p:nvSpPr>
        <p:spPr/>
        <p:txBody>
          <a:bodyPr/>
          <a:lstStyle/>
          <a:p>
            <a:fld id="{EA7A85A4-BEB9-4AAE-91EA-AA6566B53126}" type="datetimeFigureOut">
              <a:rPr lang="en-IN" smtClean="0"/>
              <a:pPr/>
              <a:t>16-06-2023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27D62C2-7945-48A4-BC41-96B8A42C2EC5}" type="slidenum">
              <a:rPr lang="en-IN" smtClean="0"/>
              <a:pPr/>
              <a:t>‹#›</a:t>
            </a:fld>
            <a:endParaRPr lang="en-IN"/>
          </a:p>
        </p:txBody>
      </p:sp>
    </p:spTree>
    <p:extLst>
      <p:ext uri="{BB962C8B-B14F-4D97-AF65-F5344CB8AC3E}">
        <p14:creationId xmlns:p14="http://schemas.microsoft.com/office/powerpoint/2010/main" val="13790682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US"/>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US"/>
              <a:t>Click icon to add picture</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US"/>
              <a:t>Click to edit Master text styles</a:t>
            </a:r>
          </a:p>
        </p:txBody>
      </p:sp>
      <p:sp>
        <p:nvSpPr>
          <p:cNvPr id="5" name="Date Placeholder 4"/>
          <p:cNvSpPr>
            <a:spLocks noGrp="1"/>
          </p:cNvSpPr>
          <p:nvPr>
            <p:ph type="dt" sz="half" idx="10"/>
          </p:nvPr>
        </p:nvSpPr>
        <p:spPr/>
        <p:txBody>
          <a:bodyPr/>
          <a:lstStyle/>
          <a:p>
            <a:fld id="{EA7A85A4-BEB9-4AAE-91EA-AA6566B53126}" type="datetimeFigureOut">
              <a:rPr lang="en-IN" smtClean="0"/>
              <a:pPr/>
              <a:t>16-06-2023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27D62C2-7945-48A4-BC41-96B8A42C2EC5}" type="slidenum">
              <a:rPr lang="en-IN" smtClean="0"/>
              <a:pPr/>
              <a:t>‹#›</a:t>
            </a:fld>
            <a:endParaRPr lang="en-IN"/>
          </a:p>
        </p:txBody>
      </p:sp>
    </p:spTree>
    <p:extLst>
      <p:ext uri="{BB962C8B-B14F-4D97-AF65-F5344CB8AC3E}">
        <p14:creationId xmlns:p14="http://schemas.microsoft.com/office/powerpoint/2010/main" val="7649903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A7A85A4-BEB9-4AAE-91EA-AA6566B53126}" type="datetimeFigureOut">
              <a:rPr lang="en-IN" smtClean="0"/>
              <a:pPr/>
              <a:t>16-06-2023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27D62C2-7945-48A4-BC41-96B8A42C2EC5}" type="slidenum">
              <a:rPr lang="en-IN" smtClean="0"/>
              <a:pPr/>
              <a:t>‹#›</a:t>
            </a:fld>
            <a:endParaRPr lang="en-IN"/>
          </a:p>
        </p:txBody>
      </p:sp>
    </p:spTree>
    <p:extLst>
      <p:ext uri="{BB962C8B-B14F-4D97-AF65-F5344CB8AC3E}">
        <p14:creationId xmlns:p14="http://schemas.microsoft.com/office/powerpoint/2010/main" val="30851090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A7A85A4-BEB9-4AAE-91EA-AA6566B53126}" type="datetimeFigureOut">
              <a:rPr lang="en-IN" smtClean="0"/>
              <a:pPr/>
              <a:t>16-06-2023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27D62C2-7945-48A4-BC41-96B8A42C2EC5}" type="slidenum">
              <a:rPr lang="en-IN" smtClean="0"/>
              <a:pPr/>
              <a:t>‹#›</a:t>
            </a:fld>
            <a:endParaRPr lang="en-IN"/>
          </a:p>
        </p:txBody>
      </p:sp>
    </p:spTree>
    <p:extLst>
      <p:ext uri="{BB962C8B-B14F-4D97-AF65-F5344CB8AC3E}">
        <p14:creationId xmlns:p14="http://schemas.microsoft.com/office/powerpoint/2010/main" val="20540920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EA7A85A4-BEB9-4AAE-91EA-AA6566B53126}" type="datetimeFigureOut">
              <a:rPr lang="en-IN" smtClean="0"/>
              <a:pPr/>
              <a:t>16-06-2023</a:t>
            </a:fld>
            <a:endParaRPr lang="en-IN"/>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E27D62C2-7945-48A4-BC41-96B8A42C2EC5}" type="slidenum">
              <a:rPr lang="en-IN" smtClean="0"/>
              <a:pPr/>
              <a:t>‹#›</a:t>
            </a:fld>
            <a:endParaRPr lang="en-IN"/>
          </a:p>
        </p:txBody>
      </p:sp>
    </p:spTree>
    <p:extLst>
      <p:ext uri="{BB962C8B-B14F-4D97-AF65-F5344CB8AC3E}">
        <p14:creationId xmlns:p14="http://schemas.microsoft.com/office/powerpoint/2010/main" val="39728437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hyperlink" Target="https://www.nhs.uk/conditions/heart-failure/" TargetMode="External"/><Relationship Id="rId3" Type="http://schemas.openxmlformats.org/officeDocument/2006/relationships/hyperlink" Target="https://www.cdc.gov/heartdisease/mentalhealth.htm" TargetMode="External"/><Relationship Id="rId7" Type="http://schemas.openxmlformats.org/officeDocument/2006/relationships/hyperlink" Target="https://www.nhsinform.scot/illnesses-and-conditions/heart-and-blood-vessels/about-the-heart/how-the-heart-works" TargetMode="External"/><Relationship Id="rId12" Type="http://schemas.openxmlformats.org/officeDocument/2006/relationships/hyperlink" Target="https://www.statista.com/statistics/985598/avoidable-mortality-from-cvd-in-the-uk-by-gender/" TargetMode="External"/><Relationship Id="rId2" Type="http://schemas.openxmlformats.org/officeDocument/2006/relationships/hyperlink" Target="https://www.bhf.org.uk/informationsupport/how-a-healthy-heart-works" TargetMode="External"/><Relationship Id="rId1" Type="http://schemas.openxmlformats.org/officeDocument/2006/relationships/slideLayout" Target="../slideLayouts/slideLayout7.xml"/><Relationship Id="rId6" Type="http://schemas.openxmlformats.org/officeDocument/2006/relationships/hyperlink" Target="https://medlineplus.gov/ency/article/007459.htm" TargetMode="External"/><Relationship Id="rId11" Type="http://schemas.openxmlformats.org/officeDocument/2006/relationships/hyperlink" Target="https://www.statista.com/topics/5003/cardiovascular-disease-in-the-uk/" TargetMode="External"/><Relationship Id="rId5" Type="http://schemas.openxmlformats.org/officeDocument/2006/relationships/hyperlink" Target="https://www.gov.uk/government/publications/health-matters-preventing-cardiovascular-disease/health-matters-preventing-cardiovascular-disease" TargetMode="External"/><Relationship Id="rId10" Type="http://schemas.openxmlformats.org/officeDocument/2006/relationships/hyperlink" Target="https://www.ncbi.nlm.nih.gov/books/NBK493197/" TargetMode="External"/><Relationship Id="rId4" Type="http://schemas.openxmlformats.org/officeDocument/2006/relationships/hyperlink" Target="https://my.clevelandclinic.org/health/body/21704-heart" TargetMode="External"/><Relationship Id="rId9" Type="http://schemas.openxmlformats.org/officeDocument/2006/relationships/hyperlink" Target="https://www.nia.nih.gov/health/heart-health-glossa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4E14464-E6C0-2B96-CEF5-BAC09500D703}"/>
              </a:ext>
            </a:extLst>
          </p:cNvPr>
          <p:cNvSpPr txBox="1"/>
          <p:nvPr/>
        </p:nvSpPr>
        <p:spPr>
          <a:xfrm>
            <a:off x="1547812" y="1787236"/>
            <a:ext cx="18288000" cy="14988719"/>
          </a:xfrm>
          <a:prstGeom prst="rect">
            <a:avLst/>
          </a:prstGeom>
          <a:noFill/>
        </p:spPr>
        <p:txBody>
          <a:bodyPr wrap="square" rtlCol="0">
            <a:spAutoFit/>
          </a:bodyPr>
          <a:lstStyle/>
          <a:p>
            <a:pPr algn="ctr"/>
            <a:r>
              <a:rPr lang="en-US" sz="7200" dirty="0"/>
              <a:t>BSc Health and Social care</a:t>
            </a:r>
          </a:p>
          <a:p>
            <a:pPr algn="ctr"/>
            <a:endParaRPr lang="en-US" sz="7200" dirty="0"/>
          </a:p>
          <a:p>
            <a:pPr algn="ctr"/>
            <a:r>
              <a:rPr lang="en-US" sz="7200" dirty="0"/>
              <a:t>Introduction to physiology</a:t>
            </a:r>
          </a:p>
          <a:p>
            <a:pPr algn="ctr"/>
            <a:endParaRPr lang="en-US" sz="7200" dirty="0"/>
          </a:p>
          <a:p>
            <a:pPr algn="ctr"/>
            <a:endParaRPr lang="en-US" sz="7200" dirty="0"/>
          </a:p>
          <a:p>
            <a:pPr algn="ctr"/>
            <a:r>
              <a:rPr lang="en-US" sz="7200" dirty="0"/>
              <a:t>BMHP5003_BIRM </a:t>
            </a:r>
          </a:p>
          <a:p>
            <a:pPr algn="ctr"/>
            <a:r>
              <a:rPr lang="en-US" sz="7200" dirty="0"/>
              <a:t>Shefali Begum – (1918219)</a:t>
            </a:r>
          </a:p>
          <a:p>
            <a:pPr algn="ctr"/>
            <a:r>
              <a:rPr lang="en-US" sz="7200" dirty="0"/>
              <a:t>Academic poster </a:t>
            </a:r>
          </a:p>
          <a:p>
            <a:endParaRPr lang="en-US" sz="2800" dirty="0"/>
          </a:p>
          <a:p>
            <a:endParaRPr lang="en-US" sz="2800" dirty="0"/>
          </a:p>
          <a:p>
            <a:endParaRPr lang="en-US" sz="2800" dirty="0"/>
          </a:p>
          <a:p>
            <a:endParaRPr lang="en-US" sz="2800" dirty="0"/>
          </a:p>
          <a:p>
            <a:endParaRPr lang="en-US" sz="2800" dirty="0"/>
          </a:p>
          <a:p>
            <a:endParaRPr lang="en-US" sz="2800" dirty="0"/>
          </a:p>
          <a:p>
            <a:endParaRPr lang="en-US" sz="2800" dirty="0"/>
          </a:p>
          <a:p>
            <a:endParaRPr lang="en-US" sz="2800" dirty="0"/>
          </a:p>
          <a:p>
            <a:endParaRPr lang="en-US" sz="2800" dirty="0"/>
          </a:p>
          <a:p>
            <a:endParaRPr lang="en-US" sz="2800" dirty="0"/>
          </a:p>
          <a:p>
            <a:endParaRPr lang="en-US" sz="2800" dirty="0"/>
          </a:p>
          <a:p>
            <a:endParaRPr lang="en-US" sz="2800" dirty="0"/>
          </a:p>
          <a:p>
            <a:endParaRPr lang="en-US" sz="2800" dirty="0"/>
          </a:p>
          <a:p>
            <a:r>
              <a:rPr lang="en-US" sz="2800" dirty="0"/>
              <a:t> </a:t>
            </a:r>
            <a:endParaRPr lang="en-GB" dirty="0"/>
          </a:p>
        </p:txBody>
      </p:sp>
    </p:spTree>
    <p:extLst>
      <p:ext uri="{BB962C8B-B14F-4D97-AF65-F5344CB8AC3E}">
        <p14:creationId xmlns:p14="http://schemas.microsoft.com/office/powerpoint/2010/main" val="41950467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35CE6FD-013A-9BB5-E71F-D48FDCA12A7C}"/>
              </a:ext>
            </a:extLst>
          </p:cNvPr>
          <p:cNvSpPr txBox="1"/>
          <p:nvPr/>
        </p:nvSpPr>
        <p:spPr>
          <a:xfrm>
            <a:off x="-1" y="0"/>
            <a:ext cx="21383625" cy="2062103"/>
          </a:xfrm>
          <a:prstGeom prst="rect">
            <a:avLst/>
          </a:prstGeom>
          <a:solidFill>
            <a:srgbClr val="FFFF00"/>
          </a:solidFill>
        </p:spPr>
        <p:txBody>
          <a:bodyPr wrap="square" rtlCol="0">
            <a:spAutoFit/>
          </a:bodyPr>
          <a:lstStyle/>
          <a:p>
            <a:pPr algn="ctr"/>
            <a:r>
              <a:rPr lang="en-GB" sz="3200" b="1" dirty="0">
                <a:latin typeface="Arial" pitchFamily="34" charset="0"/>
                <a:cs typeface="Arial" pitchFamily="34" charset="0"/>
              </a:rPr>
              <a:t>ASSESSMENT 1 – INDIVIDUAL</a:t>
            </a:r>
            <a:endParaRPr lang="en-US" sz="3200" dirty="0">
              <a:latin typeface="Arial" pitchFamily="34" charset="0"/>
              <a:cs typeface="Arial" pitchFamily="34" charset="0"/>
            </a:endParaRPr>
          </a:p>
          <a:p>
            <a:pPr algn="ctr"/>
            <a:r>
              <a:rPr lang="en-GB" sz="3200" b="1" dirty="0">
                <a:latin typeface="Arial" pitchFamily="34" charset="0"/>
                <a:cs typeface="Arial" pitchFamily="34" charset="0"/>
              </a:rPr>
              <a:t>ACADEMIC POSTER PRESENTATION</a:t>
            </a:r>
            <a:endParaRPr lang="en-US" sz="3200" dirty="0">
              <a:latin typeface="Arial" pitchFamily="34" charset="0"/>
              <a:cs typeface="Arial" pitchFamily="34" charset="0"/>
            </a:endParaRPr>
          </a:p>
          <a:p>
            <a:pPr algn="ctr"/>
            <a:r>
              <a:rPr lang="en-GB" sz="3200" b="1" dirty="0">
                <a:latin typeface="Arial" pitchFamily="34" charset="0"/>
                <a:cs typeface="Arial" pitchFamily="34" charset="0"/>
              </a:rPr>
              <a:t> </a:t>
            </a:r>
            <a:endParaRPr lang="en-US" sz="3200" dirty="0">
              <a:latin typeface="Arial" pitchFamily="34" charset="0"/>
              <a:cs typeface="Arial" pitchFamily="34" charset="0"/>
            </a:endParaRPr>
          </a:p>
          <a:p>
            <a:pPr algn="ctr"/>
            <a:r>
              <a:rPr lang="en-GB" sz="3200" b="1" dirty="0">
                <a:latin typeface="Arial" pitchFamily="34" charset="0"/>
                <a:cs typeface="Arial" pitchFamily="34" charset="0"/>
              </a:rPr>
              <a:t>CARDIOVASCULAR SYSTEM: HEART FAILURE</a:t>
            </a:r>
            <a:endParaRPr lang="en-IN" sz="3200" dirty="0">
              <a:latin typeface="Arial" pitchFamily="34" charset="0"/>
              <a:cs typeface="Arial" pitchFamily="34" charset="0"/>
            </a:endParaRPr>
          </a:p>
        </p:txBody>
      </p:sp>
      <p:sp>
        <p:nvSpPr>
          <p:cNvPr id="5" name="Rectangle 4">
            <a:extLst>
              <a:ext uri="{FF2B5EF4-FFF2-40B4-BE49-F238E27FC236}">
                <a16:creationId xmlns:a16="http://schemas.microsoft.com/office/drawing/2014/main" id="{CE7657AA-0B8C-1797-5717-09D004CABC0F}"/>
              </a:ext>
            </a:extLst>
          </p:cNvPr>
          <p:cNvSpPr/>
          <p:nvPr/>
        </p:nvSpPr>
        <p:spPr>
          <a:xfrm>
            <a:off x="0" y="2725240"/>
            <a:ext cx="10058400" cy="2520530"/>
          </a:xfrm>
          <a:prstGeom prst="rect">
            <a:avLst/>
          </a:prstGeom>
          <a:solidFill>
            <a:schemeClr val="accent6">
              <a:lumMod val="20000"/>
              <a:lumOff val="80000"/>
            </a:schemeClr>
          </a:solidFill>
          <a:ln>
            <a:solidFill>
              <a:schemeClr val="accent2">
                <a:lumMod val="20000"/>
                <a:lumOff val="8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just" fontAlgn="base">
              <a:lnSpc>
                <a:spcPct val="150000"/>
              </a:lnSpc>
              <a:buFont typeface="Wingdings" pitchFamily="2" charset="2"/>
              <a:buChar char="ü"/>
            </a:pPr>
            <a:r>
              <a:rPr lang="en-US" sz="1400" dirty="0">
                <a:solidFill>
                  <a:srgbClr val="000000"/>
                </a:solidFill>
                <a:latin typeface="Arial" pitchFamily="34" charset="0"/>
                <a:cs typeface="Arial" pitchFamily="34" charset="0"/>
              </a:rPr>
              <a:t>Cardiovascular disease is a broad term that comprises different types of heart disease like heart stroke, heart attack, and peripheral heart disease.</a:t>
            </a:r>
          </a:p>
          <a:p>
            <a:pPr algn="just" fontAlgn="base">
              <a:lnSpc>
                <a:spcPct val="150000"/>
              </a:lnSpc>
              <a:buFont typeface="Wingdings" pitchFamily="2" charset="2"/>
              <a:buChar char="ü"/>
            </a:pPr>
            <a:r>
              <a:rPr lang="en-US" sz="1400" dirty="0">
                <a:solidFill>
                  <a:srgbClr val="000000"/>
                </a:solidFill>
                <a:latin typeface="Arial" pitchFamily="34" charset="0"/>
                <a:cs typeface="Arial" pitchFamily="34" charset="0"/>
              </a:rPr>
              <a:t>In that scenario, this poster presentation will include a significant understanding of the chosen anatomical system, that is </a:t>
            </a:r>
            <a:r>
              <a:rPr lang="en-US" sz="1400" b="1" i="1" dirty="0">
                <a:solidFill>
                  <a:srgbClr val="000000"/>
                </a:solidFill>
                <a:latin typeface="Arial" pitchFamily="34" charset="0"/>
                <a:cs typeface="Arial" pitchFamily="34" charset="0"/>
              </a:rPr>
              <a:t>Cardiovascular System</a:t>
            </a:r>
            <a:r>
              <a:rPr lang="en-US" sz="1400" i="1" dirty="0">
                <a:solidFill>
                  <a:srgbClr val="000000"/>
                </a:solidFill>
                <a:latin typeface="Arial" pitchFamily="34" charset="0"/>
                <a:cs typeface="Arial" pitchFamily="34" charset="0"/>
              </a:rPr>
              <a:t>. </a:t>
            </a:r>
          </a:p>
          <a:p>
            <a:pPr algn="just" fontAlgn="base">
              <a:lnSpc>
                <a:spcPct val="150000"/>
              </a:lnSpc>
              <a:spcAft>
                <a:spcPts val="1000"/>
              </a:spcAft>
              <a:buFont typeface="Wingdings" pitchFamily="2" charset="2"/>
              <a:buChar char="ü"/>
            </a:pPr>
            <a:r>
              <a:rPr lang="en-US" sz="1400" dirty="0">
                <a:solidFill>
                  <a:srgbClr val="000000"/>
                </a:solidFill>
                <a:latin typeface="Arial" pitchFamily="34" charset="0"/>
                <a:cs typeface="Arial" pitchFamily="34" charset="0"/>
              </a:rPr>
              <a:t>In addition, this poster will develop the significant association between physiology and anatomy while explaining the human body functions along with the determinants of health. </a:t>
            </a:r>
            <a:endParaRPr lang="en-IN" sz="1400" dirty="0">
              <a:latin typeface="Arial" pitchFamily="34" charset="0"/>
              <a:cs typeface="Arial" pitchFamily="34" charset="0"/>
            </a:endParaRPr>
          </a:p>
        </p:txBody>
      </p:sp>
      <p:sp>
        <p:nvSpPr>
          <p:cNvPr id="6" name="Rectangle 5">
            <a:extLst>
              <a:ext uri="{FF2B5EF4-FFF2-40B4-BE49-F238E27FC236}">
                <a16:creationId xmlns:a16="http://schemas.microsoft.com/office/drawing/2014/main" id="{D8050D11-85CB-79A5-93C2-60BDA64D4554}"/>
              </a:ext>
            </a:extLst>
          </p:cNvPr>
          <p:cNvSpPr/>
          <p:nvPr/>
        </p:nvSpPr>
        <p:spPr>
          <a:xfrm>
            <a:off x="10028904" y="3121572"/>
            <a:ext cx="11354721" cy="2990469"/>
          </a:xfrm>
          <a:prstGeom prst="rect">
            <a:avLst/>
          </a:prstGeom>
          <a:solidFill>
            <a:schemeClr val="accent4">
              <a:lumMod val="20000"/>
              <a:lumOff val="80000"/>
            </a:schemeClr>
          </a:solidFill>
          <a:ln>
            <a:solidFill>
              <a:schemeClr val="accent2">
                <a:lumMod val="20000"/>
                <a:lumOff val="80000"/>
              </a:schemeClr>
            </a:solidFill>
          </a:ln>
        </p:spPr>
        <p:style>
          <a:lnRef idx="2">
            <a:schemeClr val="accent6"/>
          </a:lnRef>
          <a:fillRef idx="1">
            <a:schemeClr val="lt1"/>
          </a:fillRef>
          <a:effectRef idx="0">
            <a:schemeClr val="accent6"/>
          </a:effectRef>
          <a:fontRef idx="minor">
            <a:schemeClr val="dk1"/>
          </a:fontRef>
        </p:style>
        <p:txBody>
          <a:bodyPr rtlCol="0" anchor="ctr"/>
          <a:lstStyle/>
          <a:p>
            <a:pPr lvl="0" algn="just">
              <a:lnSpc>
                <a:spcPct val="150000"/>
              </a:lnSpc>
              <a:buFont typeface="Wingdings" pitchFamily="2" charset="2"/>
              <a:buChar char="ü"/>
            </a:pPr>
            <a:r>
              <a:rPr lang="en-US" sz="1400" dirty="0">
                <a:latin typeface="Arial" pitchFamily="34" charset="0"/>
                <a:cs typeface="Arial" pitchFamily="34" charset="0"/>
              </a:rPr>
              <a:t>The body's function depends significantly on the proper functioning of the anatomy and physiology. </a:t>
            </a:r>
          </a:p>
          <a:p>
            <a:pPr lvl="0" algn="just">
              <a:lnSpc>
                <a:spcPct val="150000"/>
              </a:lnSpc>
              <a:buFont typeface="Wingdings" pitchFamily="2" charset="2"/>
              <a:buChar char="ü"/>
            </a:pPr>
            <a:r>
              <a:rPr lang="en-US" sz="1400" dirty="0">
                <a:latin typeface="Arial" pitchFamily="34" charset="0"/>
                <a:cs typeface="Arial" pitchFamily="34" charset="0"/>
              </a:rPr>
              <a:t>It has been identified that heart failure affects 1-2% of the entire population in the worldwide scenario (Schwinger, 2021). The present phenotype gets affected due to the myocardial infarction and neurohumoral and structural modulation occur. </a:t>
            </a:r>
          </a:p>
          <a:p>
            <a:pPr lvl="0" algn="just">
              <a:lnSpc>
                <a:spcPct val="150000"/>
              </a:lnSpc>
              <a:buFont typeface="Wingdings" pitchFamily="2" charset="2"/>
              <a:buChar char="ü"/>
            </a:pPr>
            <a:r>
              <a:rPr lang="en-US" sz="1400" dirty="0">
                <a:latin typeface="Arial" pitchFamily="34" charset="0"/>
                <a:cs typeface="Arial" pitchFamily="34" charset="0"/>
              </a:rPr>
              <a:t>Physiology and anatomy are two different terms. Anatomy indicates the external and internal structure of the entire body. </a:t>
            </a:r>
          </a:p>
          <a:p>
            <a:pPr lvl="0" algn="just">
              <a:lnSpc>
                <a:spcPct val="150000"/>
              </a:lnSpc>
              <a:buFont typeface="Wingdings" pitchFamily="2" charset="2"/>
              <a:buChar char="ü"/>
            </a:pPr>
            <a:r>
              <a:rPr lang="en-US" sz="1400" dirty="0">
                <a:latin typeface="Arial" pitchFamily="34" charset="0"/>
                <a:cs typeface="Arial" pitchFamily="34" charset="0"/>
              </a:rPr>
              <a:t>On the other hand, physiology indicates the functioning process of those internal and external structures. </a:t>
            </a:r>
          </a:p>
          <a:p>
            <a:pPr lvl="0" algn="just">
              <a:lnSpc>
                <a:spcPct val="150000"/>
              </a:lnSpc>
              <a:buFont typeface="Wingdings" pitchFamily="2" charset="2"/>
              <a:buChar char="ü"/>
            </a:pPr>
            <a:r>
              <a:rPr lang="en-US" sz="1400" dirty="0">
                <a:latin typeface="Arial" pitchFamily="34" charset="0"/>
                <a:cs typeface="Arial" pitchFamily="34" charset="0"/>
              </a:rPr>
              <a:t>This process impacts the inter as well as intra-cellular behaviours of the people. </a:t>
            </a:r>
          </a:p>
          <a:p>
            <a:pPr lvl="0" algn="just">
              <a:lnSpc>
                <a:spcPct val="150000"/>
              </a:lnSpc>
              <a:buFont typeface="Wingdings" pitchFamily="2" charset="2"/>
              <a:buChar char="ü"/>
            </a:pPr>
            <a:r>
              <a:rPr lang="en-US" sz="1400" dirty="0">
                <a:latin typeface="Arial" pitchFamily="34" charset="0"/>
                <a:cs typeface="Arial" pitchFamily="34" charset="0"/>
              </a:rPr>
              <a:t>As a consequence, the action of the renin-angiotensin-aldosterone system and sympatho adrenergic gets activated in the body which leads to the situation of dyspnea, tachycardia and further deterioration in the vicious circle.</a:t>
            </a:r>
            <a:endParaRPr lang="en-IN" sz="1400" dirty="0">
              <a:latin typeface="Arial" pitchFamily="34" charset="0"/>
              <a:cs typeface="Arial" pitchFamily="34" charset="0"/>
            </a:endParaRPr>
          </a:p>
        </p:txBody>
      </p:sp>
      <p:sp>
        <p:nvSpPr>
          <p:cNvPr id="7" name="Rectangle 6">
            <a:extLst>
              <a:ext uri="{FF2B5EF4-FFF2-40B4-BE49-F238E27FC236}">
                <a16:creationId xmlns:a16="http://schemas.microsoft.com/office/drawing/2014/main" id="{F9B95947-B09D-7A10-7EDA-1E550E352140}"/>
              </a:ext>
            </a:extLst>
          </p:cNvPr>
          <p:cNvSpPr/>
          <p:nvPr/>
        </p:nvSpPr>
        <p:spPr>
          <a:xfrm>
            <a:off x="0" y="19296993"/>
            <a:ext cx="4004441" cy="5486400"/>
          </a:xfrm>
          <a:prstGeom prst="rect">
            <a:avLst/>
          </a:prstGeom>
          <a:solidFill>
            <a:schemeClr val="accent4">
              <a:lumMod val="60000"/>
              <a:lumOff val="40000"/>
            </a:schemeClr>
          </a:solidFill>
          <a:ln>
            <a:solidFill>
              <a:schemeClr val="accent2">
                <a:lumMod val="20000"/>
                <a:lumOff val="8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just">
              <a:lnSpc>
                <a:spcPct val="150000"/>
              </a:lnSpc>
            </a:pPr>
            <a:r>
              <a:rPr lang="en-GB" sz="1400" b="1" i="1" dirty="0">
                <a:latin typeface="Arial" pitchFamily="34" charset="0"/>
                <a:cs typeface="Arial" pitchFamily="34" charset="0"/>
              </a:rPr>
              <a:t>Understanding of the health issue</a:t>
            </a:r>
          </a:p>
          <a:p>
            <a:pPr lvl="0" algn="just">
              <a:lnSpc>
                <a:spcPct val="150000"/>
              </a:lnSpc>
              <a:buFont typeface="Wingdings" pitchFamily="2" charset="2"/>
              <a:buChar char="ü"/>
            </a:pPr>
            <a:r>
              <a:rPr lang="en-GB" sz="1400" dirty="0">
                <a:latin typeface="Arial" pitchFamily="34" charset="0"/>
                <a:cs typeface="Arial" pitchFamily="34" charset="0"/>
              </a:rPr>
              <a:t>As expressed by Health Profile for England, between 2001 to 2016, in every 4 minutes 1 person passed away due to heart failure (GOV, 2019). It was the leading cause of death among men and women. </a:t>
            </a:r>
            <a:endParaRPr lang="en-US" sz="1400" dirty="0">
              <a:latin typeface="Arial" pitchFamily="34" charset="0"/>
              <a:cs typeface="Arial" pitchFamily="34" charset="0"/>
            </a:endParaRPr>
          </a:p>
          <a:p>
            <a:pPr lvl="0" algn="just">
              <a:lnSpc>
                <a:spcPct val="150000"/>
              </a:lnSpc>
              <a:buFont typeface="Wingdings" pitchFamily="2" charset="2"/>
              <a:buChar char="ü"/>
            </a:pPr>
            <a:r>
              <a:rPr lang="en-GB" sz="1400" dirty="0">
                <a:latin typeface="Arial" pitchFamily="34" charset="0"/>
                <a:cs typeface="Arial" pitchFamily="34" charset="0"/>
              </a:rPr>
              <a:t>In addition, it has been identified that in 2020, in Great Britain, males have a higher mortality rate than female individuals (Stewart, 2022).  </a:t>
            </a:r>
            <a:endParaRPr lang="en-US" sz="1400" dirty="0">
              <a:latin typeface="Arial" pitchFamily="34" charset="0"/>
              <a:cs typeface="Arial" pitchFamily="34" charset="0"/>
            </a:endParaRPr>
          </a:p>
          <a:p>
            <a:pPr algn="just">
              <a:lnSpc>
                <a:spcPct val="150000"/>
              </a:lnSpc>
              <a:buFont typeface="Wingdings" pitchFamily="2" charset="2"/>
              <a:buChar char="ü"/>
            </a:pPr>
            <a:r>
              <a:rPr lang="en-GB" sz="1400" dirty="0">
                <a:latin typeface="Arial" pitchFamily="34" charset="0"/>
                <a:cs typeface="Arial" pitchFamily="34" charset="0"/>
              </a:rPr>
              <a:t>The total number of people diagnosed with </a:t>
            </a:r>
            <a:r>
              <a:rPr lang="en-GB" sz="1400" b="1" i="1" dirty="0">
                <a:latin typeface="Arial" pitchFamily="34" charset="0"/>
                <a:cs typeface="Arial" pitchFamily="34" charset="0"/>
              </a:rPr>
              <a:t>coronary heart disease</a:t>
            </a:r>
            <a:r>
              <a:rPr lang="en-GB" sz="1400" dirty="0">
                <a:latin typeface="Arial" pitchFamily="34" charset="0"/>
                <a:cs typeface="Arial" pitchFamily="34" charset="0"/>
              </a:rPr>
              <a:t> in the UK was 490k (Stewart, 2021).</a:t>
            </a:r>
            <a:endParaRPr lang="en-IN" sz="1400" b="1" dirty="0">
              <a:latin typeface="Arial" pitchFamily="34" charset="0"/>
              <a:cs typeface="Arial" pitchFamily="34" charset="0"/>
            </a:endParaRPr>
          </a:p>
        </p:txBody>
      </p:sp>
      <p:sp>
        <p:nvSpPr>
          <p:cNvPr id="8" name="Rectangle 7">
            <a:extLst>
              <a:ext uri="{FF2B5EF4-FFF2-40B4-BE49-F238E27FC236}">
                <a16:creationId xmlns:a16="http://schemas.microsoft.com/office/drawing/2014/main" id="{40051305-4908-8156-C8C1-111D85F1D480}"/>
              </a:ext>
            </a:extLst>
          </p:cNvPr>
          <p:cNvSpPr/>
          <p:nvPr/>
        </p:nvSpPr>
        <p:spPr>
          <a:xfrm>
            <a:off x="0" y="28370463"/>
            <a:ext cx="9938085" cy="1904749"/>
          </a:xfrm>
          <a:prstGeom prst="rect">
            <a:avLst/>
          </a:prstGeom>
          <a:solidFill>
            <a:schemeClr val="accent5">
              <a:lumMod val="20000"/>
              <a:lumOff val="80000"/>
            </a:schemeClr>
          </a:solidFill>
          <a:ln>
            <a:solidFill>
              <a:schemeClr val="accent2">
                <a:lumMod val="20000"/>
                <a:lumOff val="8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nSpc>
                <a:spcPct val="150000"/>
              </a:lnSpc>
            </a:pPr>
            <a:endParaRPr lang="en-US" sz="1400" b="1" dirty="0">
              <a:latin typeface="Arial" pitchFamily="34" charset="0"/>
              <a:cs typeface="Arial" pitchFamily="34" charset="0"/>
            </a:endParaRPr>
          </a:p>
          <a:p>
            <a:pPr lvl="0">
              <a:lnSpc>
                <a:spcPct val="150000"/>
              </a:lnSpc>
              <a:buFont typeface="Wingdings" pitchFamily="2" charset="2"/>
              <a:buChar char="ü"/>
            </a:pPr>
            <a:r>
              <a:rPr lang="en-GB" sz="1400" dirty="0">
                <a:latin typeface="Arial" pitchFamily="34" charset="0"/>
                <a:cs typeface="Arial" pitchFamily="34" charset="0"/>
              </a:rPr>
              <a:t>The heart, blood vessels, and blood are the main components of the cardiovascular system, which carries oxygen, nutrition, and waste materials throughout the body. </a:t>
            </a:r>
            <a:endParaRPr lang="en-US" sz="1400" dirty="0">
              <a:latin typeface="Arial" pitchFamily="34" charset="0"/>
              <a:cs typeface="Arial" pitchFamily="34" charset="0"/>
            </a:endParaRPr>
          </a:p>
          <a:p>
            <a:pPr lvl="0">
              <a:lnSpc>
                <a:spcPct val="150000"/>
              </a:lnSpc>
              <a:buFont typeface="Wingdings" pitchFamily="2" charset="2"/>
              <a:buChar char="ü"/>
            </a:pPr>
            <a:r>
              <a:rPr lang="en-GB" sz="1400" dirty="0">
                <a:latin typeface="Arial" pitchFamily="34" charset="0"/>
                <a:cs typeface="Arial" pitchFamily="34" charset="0"/>
              </a:rPr>
              <a:t>However, if the heart does not function properly, then there are chances of cardiac problems such as heart failure. </a:t>
            </a:r>
            <a:endParaRPr lang="en-US" sz="1400" dirty="0">
              <a:latin typeface="Arial" pitchFamily="34" charset="0"/>
              <a:cs typeface="Arial" pitchFamily="34" charset="0"/>
            </a:endParaRPr>
          </a:p>
          <a:p>
            <a:pPr lvl="0">
              <a:lnSpc>
                <a:spcPct val="150000"/>
              </a:lnSpc>
              <a:buFont typeface="Wingdings" pitchFamily="2" charset="2"/>
              <a:buChar char="ü"/>
            </a:pPr>
            <a:r>
              <a:rPr lang="en-GB" sz="1400" dirty="0">
                <a:latin typeface="Arial" pitchFamily="34" charset="0"/>
                <a:cs typeface="Arial" pitchFamily="34" charset="0"/>
              </a:rPr>
              <a:t>Cardiovascular system performance is greatly hampered by heart failure, which results in decreased blood flow to organs and tissues and symptoms including exhaustion and breathlessness. </a:t>
            </a:r>
            <a:endParaRPr lang="en-US" sz="1400" dirty="0">
              <a:latin typeface="Arial" pitchFamily="34" charset="0"/>
              <a:cs typeface="Arial" pitchFamily="34" charset="0"/>
            </a:endParaRPr>
          </a:p>
        </p:txBody>
      </p:sp>
      <p:sp>
        <p:nvSpPr>
          <p:cNvPr id="9" name="Rectangle 8">
            <a:extLst>
              <a:ext uri="{FF2B5EF4-FFF2-40B4-BE49-F238E27FC236}">
                <a16:creationId xmlns:a16="http://schemas.microsoft.com/office/drawing/2014/main" id="{C3B6566A-AE5C-0935-9030-DCC865898FF5}"/>
              </a:ext>
            </a:extLst>
          </p:cNvPr>
          <p:cNvSpPr/>
          <p:nvPr/>
        </p:nvSpPr>
        <p:spPr>
          <a:xfrm>
            <a:off x="10058400" y="13503312"/>
            <a:ext cx="5675586" cy="10491806"/>
          </a:xfrm>
          <a:prstGeom prst="rect">
            <a:avLst/>
          </a:prstGeom>
          <a:solidFill>
            <a:srgbClr val="FFCCFF"/>
          </a:solidFill>
          <a:ln>
            <a:solidFill>
              <a:schemeClr val="accent2">
                <a:lumMod val="20000"/>
                <a:lumOff val="80000"/>
              </a:schemeClr>
            </a:solidFill>
          </a:ln>
        </p:spPr>
        <p:style>
          <a:lnRef idx="2">
            <a:schemeClr val="accent6"/>
          </a:lnRef>
          <a:fillRef idx="1">
            <a:schemeClr val="lt1"/>
          </a:fillRef>
          <a:effectRef idx="0">
            <a:schemeClr val="accent6"/>
          </a:effectRef>
          <a:fontRef idx="minor">
            <a:schemeClr val="dk1"/>
          </a:fontRef>
        </p:style>
        <p:txBody>
          <a:bodyPr rtlCol="0" anchor="ctr"/>
          <a:lstStyle/>
          <a:p>
            <a:pPr indent="-635" algn="just">
              <a:lnSpc>
                <a:spcPct val="150000"/>
              </a:lnSpc>
              <a:spcBef>
                <a:spcPts val="1200"/>
              </a:spcBef>
              <a:spcAft>
                <a:spcPts val="0"/>
              </a:spcAft>
              <a:buFont typeface="Wingdings" pitchFamily="2" charset="2"/>
              <a:buChar char="ü"/>
            </a:pPr>
            <a:r>
              <a:rPr lang="en-US" sz="1400" dirty="0">
                <a:latin typeface="Arial" pitchFamily="34" charset="0"/>
                <a:ea typeface="Arial" panose="020B0604020202020204" pitchFamily="34" charset="0"/>
                <a:cs typeface="Arial" pitchFamily="34" charset="0"/>
              </a:rPr>
              <a:t>A situation-specific theory such as self-care theory can be adopted as it is focused on issues unique to heart failure. The main concept of the self-care theory is self-care, symptom perception and self-management oneself so that individuals can focus on identifying the symptoms and taking proper medications to avoid them. </a:t>
            </a:r>
          </a:p>
          <a:p>
            <a:pPr indent="-635" algn="just">
              <a:lnSpc>
                <a:spcPct val="150000"/>
              </a:lnSpc>
              <a:spcBef>
                <a:spcPts val="1200"/>
              </a:spcBef>
              <a:spcAft>
                <a:spcPts val="0"/>
              </a:spcAft>
              <a:buFont typeface="Wingdings" pitchFamily="2" charset="2"/>
              <a:buChar char="ü"/>
            </a:pPr>
            <a:r>
              <a:rPr lang="en-US" sz="1400" dirty="0">
                <a:latin typeface="Arial" pitchFamily="34" charset="0"/>
                <a:ea typeface="Arial" panose="020B0604020202020204" pitchFamily="34" charset="0"/>
                <a:cs typeface="Arial" pitchFamily="34" charset="0"/>
              </a:rPr>
              <a:t>According to Packer et al. (2020), the use of medications such as empagliflozin can reduce the risk of cardiovascular death for heart failure than those placebo individuals.</a:t>
            </a:r>
          </a:p>
          <a:p>
            <a:pPr indent="-635" algn="just">
              <a:lnSpc>
                <a:spcPct val="150000"/>
              </a:lnSpc>
              <a:spcBef>
                <a:spcPts val="1200"/>
              </a:spcBef>
              <a:spcAft>
                <a:spcPts val="0"/>
              </a:spcAft>
              <a:buFont typeface="Wingdings" pitchFamily="2" charset="2"/>
              <a:buChar char="ü"/>
            </a:pPr>
            <a:r>
              <a:rPr lang="en-US" sz="1400" dirty="0">
                <a:latin typeface="Arial" pitchFamily="34" charset="0"/>
                <a:ea typeface="Arial" panose="020B0604020202020204" pitchFamily="34" charset="0"/>
                <a:cs typeface="Arial" pitchFamily="34" charset="0"/>
              </a:rPr>
              <a:t>One way that can reduce the risk of heart failure is by limiting sodium intake in order to reduce fluid retention and lower the blood pressure of individuals. This can be achieved by avoiding the intake of processed and packaged foods as they contain high amounts of sodium. It is advised for individuals to read food labels and use herbs and spices instead of salt. </a:t>
            </a:r>
          </a:p>
          <a:p>
            <a:pPr indent="-635" algn="just">
              <a:lnSpc>
                <a:spcPct val="150000"/>
              </a:lnSpc>
              <a:spcBef>
                <a:spcPts val="1200"/>
              </a:spcBef>
              <a:spcAft>
                <a:spcPts val="0"/>
              </a:spcAft>
              <a:buFont typeface="Wingdings" pitchFamily="2" charset="2"/>
              <a:buChar char="ü"/>
            </a:pPr>
            <a:r>
              <a:rPr lang="en-US" sz="1400" dirty="0">
                <a:latin typeface="Arial" pitchFamily="34" charset="0"/>
                <a:ea typeface="Arial" panose="020B0604020202020204" pitchFamily="34" charset="0"/>
                <a:cs typeface="Arial" pitchFamily="34" charset="0"/>
              </a:rPr>
              <a:t>Daily fluid intake also plays a crucial role in regulating the heart and thus all healthcare practitioners suggest an intake of at least 1.5L of plain water on a daily basis accompanied by small doses of other drinks such as tea, coffee and alcohol (</a:t>
            </a:r>
            <a:r>
              <a:rPr lang="en-US" sz="1400" dirty="0" err="1">
                <a:latin typeface="Arial" pitchFamily="34" charset="0"/>
                <a:ea typeface="Arial" panose="020B0604020202020204" pitchFamily="34" charset="0"/>
                <a:cs typeface="Arial" pitchFamily="34" charset="0"/>
              </a:rPr>
              <a:t>Strüven</a:t>
            </a:r>
            <a:r>
              <a:rPr lang="en-US" sz="1400" i="1" dirty="0">
                <a:latin typeface="Arial" pitchFamily="34" charset="0"/>
                <a:ea typeface="Arial" panose="020B0604020202020204" pitchFamily="34" charset="0"/>
                <a:cs typeface="Arial" pitchFamily="34" charset="0"/>
              </a:rPr>
              <a:t> et al</a:t>
            </a:r>
            <a:r>
              <a:rPr lang="en-US" sz="1400" dirty="0">
                <a:latin typeface="Arial" pitchFamily="34" charset="0"/>
                <a:ea typeface="Arial" panose="020B0604020202020204" pitchFamily="34" charset="0"/>
                <a:cs typeface="Arial" pitchFamily="34" charset="0"/>
              </a:rPr>
              <a:t>. 2021). Limiting the intake of fluid can not only help to prevent fluid overload but also helps to reduce strain on the heart.  </a:t>
            </a:r>
          </a:p>
          <a:p>
            <a:pPr indent="-635" algn="just">
              <a:lnSpc>
                <a:spcPct val="150000"/>
              </a:lnSpc>
              <a:spcBef>
                <a:spcPts val="1200"/>
              </a:spcBef>
              <a:spcAft>
                <a:spcPts val="0"/>
              </a:spcAft>
              <a:buFont typeface="Wingdings" pitchFamily="2" charset="2"/>
              <a:buChar char="ü"/>
            </a:pPr>
            <a:r>
              <a:rPr lang="en-US" sz="1400" dirty="0">
                <a:latin typeface="Arial" pitchFamily="34" charset="0"/>
                <a:ea typeface="Arial" panose="020B0604020202020204" pitchFamily="34" charset="0"/>
                <a:cs typeface="Arial" pitchFamily="34" charset="0"/>
              </a:rPr>
              <a:t>Maintaining a proper weight is also necessary advice to reduce strain on the heart. A balanced diet is recommended to control portion sizes and maintain a healthy weight. </a:t>
            </a:r>
          </a:p>
          <a:p>
            <a:pPr indent="-635" algn="just">
              <a:lnSpc>
                <a:spcPct val="150000"/>
              </a:lnSpc>
              <a:spcBef>
                <a:spcPts val="1200"/>
              </a:spcBef>
              <a:spcAft>
                <a:spcPts val="0"/>
              </a:spcAft>
              <a:buFont typeface="Wingdings" pitchFamily="2" charset="2"/>
              <a:buChar char="ü"/>
            </a:pPr>
            <a:r>
              <a:rPr lang="en-US" sz="1400" dirty="0">
                <a:latin typeface="Arial" pitchFamily="34" charset="0"/>
                <a:ea typeface="Arial" panose="020B0604020202020204" pitchFamily="34" charset="0"/>
                <a:cs typeface="Arial" pitchFamily="34" charset="0"/>
              </a:rPr>
              <a:t>Health professionals advise regular physical activity of 500–1000 metabolic equivalent tasks (MET)-min per week for individuals to avoid any cardiovascular disease (Jeong </a:t>
            </a:r>
            <a:r>
              <a:rPr lang="en-US" sz="1400" i="1" dirty="0">
                <a:latin typeface="Arial" pitchFamily="34" charset="0"/>
                <a:ea typeface="Arial" panose="020B0604020202020204" pitchFamily="34" charset="0"/>
                <a:cs typeface="Arial" pitchFamily="34" charset="0"/>
              </a:rPr>
              <a:t>et al. </a:t>
            </a:r>
            <a:r>
              <a:rPr lang="en-US" sz="1400" dirty="0">
                <a:latin typeface="Arial" pitchFamily="34" charset="0"/>
                <a:ea typeface="Arial" panose="020B0604020202020204" pitchFamily="34" charset="0"/>
                <a:cs typeface="Arial" pitchFamily="34" charset="0"/>
              </a:rPr>
              <a:t>2019). Physical activity is said to improve heart function, enhance the level of fitness of cardiovascular muscles and also help with weight management. Some of the best physical activities that individuals can do are walking, jogging, running, swimming and cycling.</a:t>
            </a:r>
          </a:p>
        </p:txBody>
      </p:sp>
      <p:sp>
        <p:nvSpPr>
          <p:cNvPr id="14" name="Rectangle 13">
            <a:extLst>
              <a:ext uri="{FF2B5EF4-FFF2-40B4-BE49-F238E27FC236}">
                <a16:creationId xmlns:a16="http://schemas.microsoft.com/office/drawing/2014/main" id="{CE7657AA-0B8C-1797-5717-09D004CABC0F}"/>
              </a:ext>
            </a:extLst>
          </p:cNvPr>
          <p:cNvSpPr/>
          <p:nvPr/>
        </p:nvSpPr>
        <p:spPr>
          <a:xfrm>
            <a:off x="1" y="11863138"/>
            <a:ext cx="3905249" cy="4123096"/>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algn="just">
              <a:lnSpc>
                <a:spcPct val="150000"/>
              </a:lnSpc>
            </a:pPr>
            <a:r>
              <a:rPr lang="en-US" sz="1400" b="1" i="1" dirty="0">
                <a:latin typeface="Arial" pitchFamily="34" charset="0"/>
                <a:cs typeface="Arial" pitchFamily="34" charset="0"/>
              </a:rPr>
              <a:t>Understanding of the Functions of the chosen anatomical system</a:t>
            </a:r>
            <a:endParaRPr lang="en-US" sz="1400" b="1" kern="0" dirty="0">
              <a:solidFill>
                <a:srgbClr val="000000"/>
              </a:solidFill>
              <a:latin typeface="Arial" pitchFamily="34" charset="0"/>
              <a:cs typeface="Arial" pitchFamily="34" charset="0"/>
            </a:endParaRPr>
          </a:p>
          <a:p>
            <a:pPr algn="just" fontAlgn="base">
              <a:lnSpc>
                <a:spcPct val="150000"/>
              </a:lnSpc>
              <a:buFont typeface="Wingdings" pitchFamily="2" charset="2"/>
              <a:buChar char="ü"/>
            </a:pPr>
            <a:r>
              <a:rPr lang="en-US" sz="1400" dirty="0">
                <a:latin typeface="Arial" pitchFamily="34" charset="0"/>
                <a:cs typeface="Arial" pitchFamily="34" charset="0"/>
              </a:rPr>
              <a:t>The chosen anatomical system for this poster presentation is Cardiovascular System. The cardiovascular system is made up of the heart, blood, blood vessels, and all these components, are combinedly called the circulatory and heart systems (NHS, 2023a). </a:t>
            </a:r>
          </a:p>
          <a:p>
            <a:pPr algn="just">
              <a:lnSpc>
                <a:spcPct val="150000"/>
              </a:lnSpc>
              <a:buFont typeface="Wingdings" pitchFamily="2" charset="2"/>
              <a:buChar char="ü"/>
            </a:pPr>
            <a:r>
              <a:rPr lang="en-US" sz="1400" b="1" i="1" dirty="0">
                <a:latin typeface="Arial" pitchFamily="34" charset="0"/>
                <a:cs typeface="Arial" pitchFamily="34" charset="0"/>
              </a:rPr>
              <a:t>Figure 1</a:t>
            </a:r>
            <a:r>
              <a:rPr lang="en-US" sz="1400" dirty="0">
                <a:latin typeface="Arial" pitchFamily="34" charset="0"/>
                <a:cs typeface="Arial" pitchFamily="34" charset="0"/>
              </a:rPr>
              <a:t> shows the four significant compartments of the heart named right atrium, left atrium, right ventricles and left ventricle (BHF, 2023). </a:t>
            </a:r>
          </a:p>
        </p:txBody>
      </p:sp>
      <p:pic>
        <p:nvPicPr>
          <p:cNvPr id="1026" name="Picture 2" descr="https://lh4.googleusercontent.com/Q1-1-RMw0KH5QD-9Vj3NbKCi_zJHpQkb_mnnVXe7LH-9bqBmlGUUuzA1dBegkUHY6IuQPRKIEvR3Su7s0LwDJQONFLmS_QYztqvxI6tWwKXoZYxC024AJpHqpLco3DkV3NFoPdHzbx8uaSyxFnlSoG0"/>
          <p:cNvPicPr>
            <a:picLocks noChangeAspect="1" noChangeArrowheads="1"/>
          </p:cNvPicPr>
          <p:nvPr/>
        </p:nvPicPr>
        <p:blipFill>
          <a:blip r:embed="rId3"/>
          <a:srcRect/>
          <a:stretch>
            <a:fillRect/>
          </a:stretch>
        </p:blipFill>
        <p:spPr bwMode="auto">
          <a:xfrm>
            <a:off x="0" y="5221706"/>
            <a:ext cx="5360108" cy="5221706"/>
          </a:xfrm>
          <a:prstGeom prst="rect">
            <a:avLst/>
          </a:prstGeom>
          <a:noFill/>
        </p:spPr>
      </p:pic>
      <p:sp>
        <p:nvSpPr>
          <p:cNvPr id="16" name="Rectangle 15"/>
          <p:cNvSpPr/>
          <p:nvPr/>
        </p:nvSpPr>
        <p:spPr>
          <a:xfrm>
            <a:off x="943143" y="10494039"/>
            <a:ext cx="3580732" cy="523220"/>
          </a:xfrm>
          <a:prstGeom prst="rect">
            <a:avLst/>
          </a:prstGeom>
        </p:spPr>
        <p:txBody>
          <a:bodyPr wrap="square">
            <a:spAutoFit/>
          </a:bodyPr>
          <a:lstStyle/>
          <a:p>
            <a:pPr algn="ctr"/>
            <a:r>
              <a:rPr lang="en-US" sz="1400" b="1" dirty="0">
                <a:latin typeface="Arial" pitchFamily="34" charset="0"/>
                <a:cs typeface="Arial" pitchFamily="34" charset="0"/>
              </a:rPr>
              <a:t>Figure 1: Compartments of Heart</a:t>
            </a:r>
            <a:endParaRPr lang="en-US" sz="1400" dirty="0">
              <a:latin typeface="Arial" pitchFamily="34" charset="0"/>
              <a:cs typeface="Arial" pitchFamily="34" charset="0"/>
            </a:endParaRPr>
          </a:p>
          <a:p>
            <a:pPr algn="ctr"/>
            <a:r>
              <a:rPr lang="en-US" sz="1400" dirty="0">
                <a:latin typeface="Arial" pitchFamily="34" charset="0"/>
                <a:cs typeface="Arial" pitchFamily="34" charset="0"/>
              </a:rPr>
              <a:t>(Source: BHF, 2023)</a:t>
            </a:r>
          </a:p>
        </p:txBody>
      </p:sp>
      <p:pic>
        <p:nvPicPr>
          <p:cNvPr id="1028" name="Picture 4" descr="https://lh6.googleusercontent.com/m_VaPQI7vkwEaPeL1Jg19ZtpcF9eEpPM0gBGofl_YbmWuBT8zvrBdy1o96aSLEcke8ztDRrqujJFunWcpG5vipM4ehaqd_BSuyl0SGdgbKCbM1EDX7UuihQIhu8CRQmK63T8aWV-e5OquKJOYxVAMHY"/>
          <p:cNvPicPr>
            <a:picLocks noChangeAspect="1" noChangeArrowheads="1"/>
          </p:cNvPicPr>
          <p:nvPr/>
        </p:nvPicPr>
        <p:blipFill>
          <a:blip r:embed="rId4"/>
          <a:srcRect/>
          <a:stretch>
            <a:fillRect/>
          </a:stretch>
        </p:blipFill>
        <p:spPr bwMode="auto">
          <a:xfrm>
            <a:off x="5380706" y="5221456"/>
            <a:ext cx="4543425" cy="5200651"/>
          </a:xfrm>
          <a:prstGeom prst="rect">
            <a:avLst/>
          </a:prstGeom>
          <a:noFill/>
        </p:spPr>
      </p:pic>
      <p:sp>
        <p:nvSpPr>
          <p:cNvPr id="18" name="Rectangle 17"/>
          <p:cNvSpPr/>
          <p:nvPr/>
        </p:nvSpPr>
        <p:spPr>
          <a:xfrm>
            <a:off x="6052554" y="10550187"/>
            <a:ext cx="3580732" cy="523220"/>
          </a:xfrm>
          <a:prstGeom prst="rect">
            <a:avLst/>
          </a:prstGeom>
        </p:spPr>
        <p:txBody>
          <a:bodyPr wrap="square">
            <a:spAutoFit/>
          </a:bodyPr>
          <a:lstStyle/>
          <a:p>
            <a:pPr algn="ctr"/>
            <a:r>
              <a:rPr lang="en-US" sz="1400" b="1" dirty="0">
                <a:latin typeface="Arial" pitchFamily="34" charset="0"/>
                <a:cs typeface="Arial" pitchFamily="34" charset="0"/>
              </a:rPr>
              <a:t>Figure 2: Inside of the Heart</a:t>
            </a:r>
            <a:endParaRPr lang="en-US" sz="1400" dirty="0">
              <a:latin typeface="Arial" pitchFamily="34" charset="0"/>
              <a:cs typeface="Arial" pitchFamily="34" charset="0"/>
            </a:endParaRPr>
          </a:p>
          <a:p>
            <a:pPr algn="ctr"/>
            <a:r>
              <a:rPr lang="en-US" sz="1400" dirty="0">
                <a:latin typeface="Arial" pitchFamily="34" charset="0"/>
                <a:cs typeface="Arial" pitchFamily="34" charset="0"/>
              </a:rPr>
              <a:t>(Source: Cleveland Clinic, 2023)</a:t>
            </a:r>
          </a:p>
        </p:txBody>
      </p:sp>
      <p:sp>
        <p:nvSpPr>
          <p:cNvPr id="19" name="Rectangle 18">
            <a:extLst>
              <a:ext uri="{FF2B5EF4-FFF2-40B4-BE49-F238E27FC236}">
                <a16:creationId xmlns:a16="http://schemas.microsoft.com/office/drawing/2014/main" id="{CE7657AA-0B8C-1797-5717-09D004CABC0F}"/>
              </a:ext>
            </a:extLst>
          </p:cNvPr>
          <p:cNvSpPr/>
          <p:nvPr/>
        </p:nvSpPr>
        <p:spPr>
          <a:xfrm>
            <a:off x="4000500" y="11882188"/>
            <a:ext cx="6000751" cy="6847246"/>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algn="just">
              <a:lnSpc>
                <a:spcPct val="150000"/>
              </a:lnSpc>
            </a:pPr>
            <a:r>
              <a:rPr lang="en-US" sz="1400" b="1" i="1" dirty="0">
                <a:latin typeface="Arial" pitchFamily="34" charset="0"/>
                <a:cs typeface="Arial" pitchFamily="34" charset="0"/>
              </a:rPr>
              <a:t>Anatomical terms used and their meaning</a:t>
            </a:r>
            <a:endParaRPr lang="en-US" sz="1400" dirty="0">
              <a:latin typeface="Arial" pitchFamily="34" charset="0"/>
              <a:cs typeface="Arial" pitchFamily="34" charset="0"/>
            </a:endParaRPr>
          </a:p>
          <a:p>
            <a:pPr algn="just" fontAlgn="base">
              <a:lnSpc>
                <a:spcPct val="150000"/>
              </a:lnSpc>
              <a:buFont typeface="Wingdings" pitchFamily="2" charset="2"/>
              <a:buChar char="ü"/>
            </a:pPr>
            <a:r>
              <a:rPr lang="en-US" sz="1400" dirty="0">
                <a:latin typeface="Arial" pitchFamily="34" charset="0"/>
                <a:cs typeface="Arial" pitchFamily="34" charset="0"/>
              </a:rPr>
              <a:t>Figure 2 expresses the internal structure of the heart (Cleveland Clinic, 2023). </a:t>
            </a:r>
          </a:p>
          <a:p>
            <a:pPr algn="just" fontAlgn="base">
              <a:lnSpc>
                <a:spcPct val="150000"/>
              </a:lnSpc>
              <a:buFont typeface="Wingdings" pitchFamily="2" charset="2"/>
              <a:buChar char="ü"/>
            </a:pPr>
            <a:r>
              <a:rPr lang="en-US" sz="1400" dirty="0">
                <a:latin typeface="Arial" pitchFamily="34" charset="0"/>
                <a:cs typeface="Arial" pitchFamily="34" charset="0"/>
              </a:rPr>
              <a:t>Some of the prominent anatomical terms related to the cardiovascular system are Right Coronary Artery (RCA), Left Anterior Descending Artery (LAD), Aortic valve, Vena Cava, Pulmonary Valve, Tricuspid Valve, Sinoatrial (SA) node and Atrioventricular (AV) node. </a:t>
            </a:r>
          </a:p>
          <a:p>
            <a:pPr algn="just" fontAlgn="base">
              <a:lnSpc>
                <a:spcPct val="150000"/>
              </a:lnSpc>
              <a:buFont typeface="Wingdings" pitchFamily="2" charset="2"/>
              <a:buChar char="ü"/>
            </a:pPr>
            <a:r>
              <a:rPr lang="en-US" sz="1400" dirty="0">
                <a:latin typeface="Arial" pitchFamily="34" charset="0"/>
                <a:cs typeface="Arial" pitchFamily="34" charset="0"/>
              </a:rPr>
              <a:t>Right Coronary Artery (RCA): The RCA spreads blood to the bottom and front portion of the septum and left ventricle. </a:t>
            </a:r>
            <a:endParaRPr lang="en-US" sz="1400" b="1" dirty="0">
              <a:latin typeface="Arial" pitchFamily="34" charset="0"/>
              <a:cs typeface="Arial" pitchFamily="34" charset="0"/>
            </a:endParaRPr>
          </a:p>
          <a:p>
            <a:pPr algn="just" fontAlgn="base">
              <a:lnSpc>
                <a:spcPct val="150000"/>
              </a:lnSpc>
              <a:buFont typeface="Wingdings" pitchFamily="2" charset="2"/>
              <a:buChar char="ü"/>
            </a:pPr>
            <a:r>
              <a:rPr lang="en-US" sz="1400" dirty="0">
                <a:latin typeface="Arial" pitchFamily="34" charset="0"/>
                <a:cs typeface="Arial" pitchFamily="34" charset="0"/>
              </a:rPr>
              <a:t>Aortic Valve: The aortic valve opens while the blood flows from the left ventricle to the aorta and it carries the blood full of oxygen to the body parts. </a:t>
            </a:r>
          </a:p>
          <a:p>
            <a:pPr algn="just" fontAlgn="base">
              <a:lnSpc>
                <a:spcPct val="150000"/>
              </a:lnSpc>
              <a:buFont typeface="Wingdings" pitchFamily="2" charset="2"/>
              <a:buChar char="ü"/>
            </a:pPr>
            <a:r>
              <a:rPr lang="en-US" sz="1400" dirty="0">
                <a:latin typeface="Arial" pitchFamily="34" charset="0"/>
                <a:cs typeface="Arial" pitchFamily="34" charset="0"/>
              </a:rPr>
              <a:t>Vena Cava: The superior vena cava carries blood from the upper body side and the inferior vena cava carries the blood from the lower body side. </a:t>
            </a:r>
          </a:p>
          <a:p>
            <a:pPr algn="just" fontAlgn="base">
              <a:lnSpc>
                <a:spcPct val="150000"/>
              </a:lnSpc>
              <a:buFont typeface="Wingdings" pitchFamily="2" charset="2"/>
              <a:buChar char="ü"/>
            </a:pPr>
            <a:r>
              <a:rPr lang="en-US" sz="1400" dirty="0">
                <a:latin typeface="Arial" pitchFamily="34" charset="0"/>
                <a:cs typeface="Arial" pitchFamily="34" charset="0"/>
              </a:rPr>
              <a:t>Pulmonary Valve: This valve flows the blood from the right ventricle to the pulmonary arteries. </a:t>
            </a:r>
          </a:p>
          <a:p>
            <a:pPr algn="just" fontAlgn="base">
              <a:lnSpc>
                <a:spcPct val="150000"/>
              </a:lnSpc>
              <a:buFont typeface="Wingdings" pitchFamily="2" charset="2"/>
              <a:buChar char="ü"/>
            </a:pPr>
            <a:r>
              <a:rPr lang="en-US" sz="1400" dirty="0">
                <a:latin typeface="Arial" pitchFamily="34" charset="0"/>
                <a:cs typeface="Arial" pitchFamily="34" charset="0"/>
              </a:rPr>
              <a:t>Tricuspid Valve: It is the door between the right ventricle and right atrium. </a:t>
            </a:r>
          </a:p>
          <a:p>
            <a:pPr algn="just" fontAlgn="base">
              <a:lnSpc>
                <a:spcPct val="150000"/>
              </a:lnSpc>
              <a:buFont typeface="Wingdings" pitchFamily="2" charset="2"/>
              <a:buChar char="ü"/>
            </a:pPr>
            <a:r>
              <a:rPr lang="en-US" sz="1400" dirty="0">
                <a:latin typeface="Arial" pitchFamily="34" charset="0"/>
                <a:cs typeface="Arial" pitchFamily="34" charset="0"/>
              </a:rPr>
              <a:t>Sinoatrial (SA) node: This node sends the signals that ensure the heartbeat. </a:t>
            </a:r>
          </a:p>
          <a:p>
            <a:pPr algn="just" fontAlgn="base">
              <a:lnSpc>
                <a:spcPct val="150000"/>
              </a:lnSpc>
              <a:buFont typeface="Wingdings" pitchFamily="2" charset="2"/>
              <a:buChar char="ü"/>
            </a:pPr>
            <a:r>
              <a:rPr lang="en-US" sz="1400" dirty="0">
                <a:latin typeface="Arial" pitchFamily="34" charset="0"/>
                <a:cs typeface="Arial" pitchFamily="34" charset="0"/>
              </a:rPr>
              <a:t>Atrioventricular (AV) node: This node sends the electrified signals to the lower part of the heart from the upper chamber of the heart. </a:t>
            </a:r>
          </a:p>
        </p:txBody>
      </p:sp>
      <p:sp>
        <p:nvSpPr>
          <p:cNvPr id="20" name="Rectangle 19">
            <a:extLst>
              <a:ext uri="{FF2B5EF4-FFF2-40B4-BE49-F238E27FC236}">
                <a16:creationId xmlns:a16="http://schemas.microsoft.com/office/drawing/2014/main" id="{CE7657AA-0B8C-1797-5717-09D004CABC0F}"/>
              </a:ext>
            </a:extLst>
          </p:cNvPr>
          <p:cNvSpPr/>
          <p:nvPr/>
        </p:nvSpPr>
        <p:spPr>
          <a:xfrm>
            <a:off x="0" y="16084700"/>
            <a:ext cx="3905249" cy="2644733"/>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algn="just">
              <a:lnSpc>
                <a:spcPct val="150000"/>
              </a:lnSpc>
            </a:pPr>
            <a:r>
              <a:rPr lang="en-US" sz="1400" b="1" i="1" dirty="0">
                <a:latin typeface="Arial" pitchFamily="34" charset="0"/>
                <a:cs typeface="Arial" pitchFamily="34" charset="0"/>
              </a:rPr>
              <a:t>Purpose of the chosen system and the Purpose of each component associated with the anatomical system</a:t>
            </a:r>
            <a:endParaRPr lang="en-US" sz="1400" dirty="0">
              <a:latin typeface="Arial" pitchFamily="34" charset="0"/>
              <a:cs typeface="Arial" pitchFamily="34" charset="0"/>
            </a:endParaRPr>
          </a:p>
          <a:p>
            <a:pPr algn="just">
              <a:lnSpc>
                <a:spcPct val="150000"/>
              </a:lnSpc>
              <a:buFont typeface="Wingdings" pitchFamily="2" charset="2"/>
              <a:buChar char="ü"/>
            </a:pPr>
            <a:r>
              <a:rPr lang="en-US" sz="1400" dirty="0">
                <a:solidFill>
                  <a:srgbClr val="000000"/>
                </a:solidFill>
                <a:latin typeface="Arial" pitchFamily="34" charset="0"/>
                <a:cs typeface="Arial" pitchFamily="34" charset="0"/>
              </a:rPr>
              <a:t> </a:t>
            </a:r>
            <a:r>
              <a:rPr lang="en-US" sz="1400" dirty="0">
                <a:latin typeface="Arial" pitchFamily="34" charset="0"/>
                <a:cs typeface="Arial" pitchFamily="34" charset="0"/>
              </a:rPr>
              <a:t>The purpose of the cardiovascular system is to ensure enough circulation of blood all over the body (NLM, 2022)</a:t>
            </a:r>
            <a:endParaRPr lang="en-IN" sz="1400" dirty="0">
              <a:latin typeface="Arial" pitchFamily="34" charset="0"/>
              <a:cs typeface="Arial" pitchFamily="34" charset="0"/>
            </a:endParaRPr>
          </a:p>
        </p:txBody>
      </p:sp>
      <p:sp>
        <p:nvSpPr>
          <p:cNvPr id="21" name="Rectangle 20"/>
          <p:cNvSpPr/>
          <p:nvPr/>
        </p:nvSpPr>
        <p:spPr>
          <a:xfrm>
            <a:off x="2075460" y="11316538"/>
            <a:ext cx="5917004" cy="507831"/>
          </a:xfrm>
          <a:prstGeom prst="rect">
            <a:avLst/>
          </a:prstGeom>
        </p:spPr>
        <p:style>
          <a:lnRef idx="2">
            <a:schemeClr val="dk1">
              <a:shade val="50000"/>
            </a:schemeClr>
          </a:lnRef>
          <a:fillRef idx="1">
            <a:schemeClr val="dk1"/>
          </a:fillRef>
          <a:effectRef idx="0">
            <a:schemeClr val="dk1"/>
          </a:effectRef>
          <a:fontRef idx="minor">
            <a:schemeClr val="lt1"/>
          </a:fontRef>
        </p:style>
        <p:txBody>
          <a:bodyPr wrap="none">
            <a:spAutoFit/>
          </a:bodyPr>
          <a:lstStyle/>
          <a:p>
            <a:pPr algn="just">
              <a:lnSpc>
                <a:spcPct val="150000"/>
              </a:lnSpc>
            </a:pPr>
            <a:r>
              <a:rPr lang="en-US" b="1" kern="0" dirty="0">
                <a:latin typeface="Arial" pitchFamily="34" charset="0"/>
                <a:cs typeface="Arial" pitchFamily="34" charset="0"/>
              </a:rPr>
              <a:t>An understanding of the chosen anatomical system </a:t>
            </a:r>
          </a:p>
        </p:txBody>
      </p:sp>
      <p:sp>
        <p:nvSpPr>
          <p:cNvPr id="22" name="Rectangle 21"/>
          <p:cNvSpPr/>
          <p:nvPr/>
        </p:nvSpPr>
        <p:spPr>
          <a:xfrm>
            <a:off x="0" y="18815011"/>
            <a:ext cx="9986211" cy="369332"/>
          </a:xfrm>
          <a:prstGeom prst="rect">
            <a:avLst/>
          </a:prstGeom>
        </p:spPr>
        <p:style>
          <a:lnRef idx="2">
            <a:schemeClr val="dk1">
              <a:shade val="50000"/>
            </a:schemeClr>
          </a:lnRef>
          <a:fillRef idx="1">
            <a:schemeClr val="dk1"/>
          </a:fillRef>
          <a:effectRef idx="0">
            <a:schemeClr val="dk1"/>
          </a:effectRef>
          <a:fontRef idx="minor">
            <a:schemeClr val="lt1"/>
          </a:fontRef>
        </p:style>
        <p:txBody>
          <a:bodyPr wrap="square">
            <a:spAutoFit/>
          </a:bodyPr>
          <a:lstStyle/>
          <a:p>
            <a:pPr algn="ctr"/>
            <a:r>
              <a:rPr lang="en-US" b="1" dirty="0">
                <a:latin typeface="Arial" pitchFamily="34" charset="0"/>
                <a:cs typeface="Arial" pitchFamily="34" charset="0"/>
              </a:rPr>
              <a:t>One potential health issue associated with the chosen body system</a:t>
            </a:r>
          </a:p>
        </p:txBody>
      </p:sp>
      <p:pic>
        <p:nvPicPr>
          <p:cNvPr id="23" name="image2.png"/>
          <p:cNvPicPr/>
          <p:nvPr/>
        </p:nvPicPr>
        <p:blipFill>
          <a:blip r:embed="rId5"/>
          <a:stretch>
            <a:fillRect/>
          </a:stretch>
        </p:blipFill>
        <p:spPr>
          <a:xfrm>
            <a:off x="4067503" y="19341110"/>
            <a:ext cx="5870028" cy="4054918"/>
          </a:xfrm>
          <a:prstGeom prst="rect">
            <a:avLst/>
          </a:prstGeom>
          <a:ln w="25400">
            <a:solidFill>
              <a:srgbClr val="000000"/>
            </a:solidFill>
            <a:prstDash val="solid"/>
          </a:ln>
        </p:spPr>
      </p:pic>
      <p:sp>
        <p:nvSpPr>
          <p:cNvPr id="24" name="Rectangle 23"/>
          <p:cNvSpPr/>
          <p:nvPr/>
        </p:nvSpPr>
        <p:spPr>
          <a:xfrm>
            <a:off x="5047503" y="23564932"/>
            <a:ext cx="3580732" cy="738664"/>
          </a:xfrm>
          <a:prstGeom prst="rect">
            <a:avLst/>
          </a:prstGeom>
        </p:spPr>
        <p:txBody>
          <a:bodyPr wrap="square">
            <a:spAutoFit/>
          </a:bodyPr>
          <a:lstStyle/>
          <a:p>
            <a:pPr algn="ctr"/>
            <a:r>
              <a:rPr lang="en-GB" sz="1400" b="1" dirty="0">
                <a:latin typeface="Arial" pitchFamily="34" charset="0"/>
                <a:cs typeface="Arial" pitchFamily="34" charset="0"/>
              </a:rPr>
              <a:t>Figure 3: Prevalence of Cardiovascular Disease in England</a:t>
            </a:r>
            <a:endParaRPr lang="en-US" sz="1400" dirty="0">
              <a:latin typeface="Arial" pitchFamily="34" charset="0"/>
              <a:cs typeface="Arial" pitchFamily="34" charset="0"/>
            </a:endParaRPr>
          </a:p>
          <a:p>
            <a:pPr algn="ctr"/>
            <a:r>
              <a:rPr lang="en-GB" sz="1400" dirty="0">
                <a:latin typeface="Arial" pitchFamily="34" charset="0"/>
                <a:cs typeface="Arial" pitchFamily="34" charset="0"/>
              </a:rPr>
              <a:t>(Source: GOV, 2019)</a:t>
            </a:r>
            <a:endParaRPr lang="en-US" sz="1400" dirty="0">
              <a:latin typeface="Arial" pitchFamily="34" charset="0"/>
              <a:cs typeface="Arial" pitchFamily="34" charset="0"/>
            </a:endParaRPr>
          </a:p>
        </p:txBody>
      </p:sp>
      <p:sp>
        <p:nvSpPr>
          <p:cNvPr id="25" name="Rectangle 24">
            <a:extLst>
              <a:ext uri="{FF2B5EF4-FFF2-40B4-BE49-F238E27FC236}">
                <a16:creationId xmlns:a16="http://schemas.microsoft.com/office/drawing/2014/main" id="{F9B95947-B09D-7A10-7EDA-1E550E352140}"/>
              </a:ext>
            </a:extLst>
          </p:cNvPr>
          <p:cNvSpPr/>
          <p:nvPr/>
        </p:nvSpPr>
        <p:spPr>
          <a:xfrm>
            <a:off x="0" y="24877985"/>
            <a:ext cx="4067503" cy="2949051"/>
          </a:xfrm>
          <a:prstGeom prst="rect">
            <a:avLst/>
          </a:prstGeom>
          <a:solidFill>
            <a:schemeClr val="accent4">
              <a:lumMod val="60000"/>
              <a:lumOff val="40000"/>
            </a:schemeClr>
          </a:solidFill>
          <a:ln>
            <a:solidFill>
              <a:schemeClr val="accent2">
                <a:lumMod val="20000"/>
                <a:lumOff val="8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just">
              <a:lnSpc>
                <a:spcPct val="150000"/>
              </a:lnSpc>
            </a:pPr>
            <a:r>
              <a:rPr lang="en-GB" sz="1400" b="1" i="1" dirty="0">
                <a:latin typeface="Arial" pitchFamily="34" charset="0"/>
                <a:cs typeface="Arial" pitchFamily="34" charset="0"/>
              </a:rPr>
              <a:t>Anatomical terms</a:t>
            </a:r>
            <a:endParaRPr lang="en-US" sz="1400" b="1" dirty="0">
              <a:latin typeface="Arial" pitchFamily="34" charset="0"/>
              <a:cs typeface="Arial" pitchFamily="34" charset="0"/>
            </a:endParaRPr>
          </a:p>
          <a:p>
            <a:pPr lvl="0" algn="just">
              <a:lnSpc>
                <a:spcPct val="150000"/>
              </a:lnSpc>
            </a:pPr>
            <a:r>
              <a:rPr lang="en-GB" sz="1400" dirty="0">
                <a:latin typeface="Arial" pitchFamily="34" charset="0"/>
                <a:cs typeface="Arial" pitchFamily="34" charset="0"/>
              </a:rPr>
              <a:t>Some of the prominent terms associated with </a:t>
            </a:r>
            <a:r>
              <a:rPr lang="en-GB" sz="1400" b="1" i="1" dirty="0">
                <a:latin typeface="Arial" pitchFamily="34" charset="0"/>
                <a:cs typeface="Arial" pitchFamily="34" charset="0"/>
              </a:rPr>
              <a:t>heart failure</a:t>
            </a:r>
            <a:r>
              <a:rPr lang="en-GB" sz="1400" dirty="0">
                <a:latin typeface="Arial" pitchFamily="34" charset="0"/>
                <a:cs typeface="Arial" pitchFamily="34" charset="0"/>
              </a:rPr>
              <a:t> are Sudden cardiac arrest, Atherosclerosis, Arteriosclerosis, Arrhythmia and Angina. </a:t>
            </a:r>
            <a:endParaRPr lang="en-US" sz="1400" dirty="0">
              <a:latin typeface="Arial" pitchFamily="34" charset="0"/>
              <a:cs typeface="Arial" pitchFamily="34" charset="0"/>
            </a:endParaRPr>
          </a:p>
        </p:txBody>
      </p:sp>
      <p:sp>
        <p:nvSpPr>
          <p:cNvPr id="26" name="Rectangle 25">
            <a:extLst>
              <a:ext uri="{FF2B5EF4-FFF2-40B4-BE49-F238E27FC236}">
                <a16:creationId xmlns:a16="http://schemas.microsoft.com/office/drawing/2014/main" id="{F9B95947-B09D-7A10-7EDA-1E550E352140}"/>
              </a:ext>
            </a:extLst>
          </p:cNvPr>
          <p:cNvSpPr/>
          <p:nvPr/>
        </p:nvSpPr>
        <p:spPr>
          <a:xfrm>
            <a:off x="4162097" y="24373490"/>
            <a:ext cx="5724853" cy="3472596"/>
          </a:xfrm>
          <a:prstGeom prst="rect">
            <a:avLst/>
          </a:prstGeom>
          <a:solidFill>
            <a:schemeClr val="accent4">
              <a:lumMod val="60000"/>
              <a:lumOff val="40000"/>
            </a:schemeClr>
          </a:solidFill>
          <a:ln>
            <a:solidFill>
              <a:schemeClr val="accent2">
                <a:lumMod val="20000"/>
                <a:lumOff val="8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nSpc>
                <a:spcPct val="150000"/>
              </a:lnSpc>
            </a:pPr>
            <a:r>
              <a:rPr lang="en-GB" sz="1400" b="1" i="1" dirty="0">
                <a:latin typeface="Arial" pitchFamily="34" charset="0"/>
                <a:cs typeface="Arial" pitchFamily="34" charset="0"/>
              </a:rPr>
              <a:t>Purpose of each component associated with the health issue</a:t>
            </a:r>
            <a:endParaRPr lang="en-US" sz="1400" dirty="0">
              <a:latin typeface="Arial" pitchFamily="34" charset="0"/>
              <a:cs typeface="Arial" pitchFamily="34" charset="0"/>
            </a:endParaRPr>
          </a:p>
          <a:p>
            <a:pPr lvl="0">
              <a:lnSpc>
                <a:spcPct val="150000"/>
              </a:lnSpc>
              <a:buFont typeface="Wingdings" pitchFamily="2" charset="2"/>
              <a:buChar char="ü"/>
            </a:pPr>
            <a:r>
              <a:rPr lang="en-GB" sz="1400" dirty="0">
                <a:latin typeface="Arial" pitchFamily="34" charset="0"/>
                <a:cs typeface="Arial" pitchFamily="34" charset="0"/>
              </a:rPr>
              <a:t>Angina shows the situation when a specific area of the heart muscle did not get enough supply of oxygenated blood and chest pain in the form of physical discomfort occurs (NIA, 2023).  </a:t>
            </a:r>
            <a:endParaRPr lang="en-US" sz="1400" dirty="0">
              <a:latin typeface="Arial" pitchFamily="34" charset="0"/>
              <a:cs typeface="Arial" pitchFamily="34" charset="0"/>
            </a:endParaRPr>
          </a:p>
          <a:p>
            <a:pPr lvl="0">
              <a:lnSpc>
                <a:spcPct val="150000"/>
              </a:lnSpc>
              <a:buFont typeface="Wingdings" pitchFamily="2" charset="2"/>
              <a:buChar char="ü"/>
            </a:pPr>
            <a:r>
              <a:rPr lang="en-GB" sz="1400" dirty="0">
                <a:latin typeface="Arial" pitchFamily="34" charset="0"/>
                <a:cs typeface="Arial" pitchFamily="34" charset="0"/>
              </a:rPr>
              <a:t>Arrhythmia shows a problem with the rhythm of the heartbeat. During an arrhythmia situation, the heart beats too slow, too fast or in an irregular pattern.  </a:t>
            </a:r>
            <a:endParaRPr lang="en-US" sz="1400" dirty="0">
              <a:latin typeface="Arial" pitchFamily="34" charset="0"/>
              <a:cs typeface="Arial" pitchFamily="34" charset="0"/>
            </a:endParaRPr>
          </a:p>
          <a:p>
            <a:pPr lvl="0">
              <a:lnSpc>
                <a:spcPct val="150000"/>
              </a:lnSpc>
              <a:buFont typeface="Wingdings" pitchFamily="2" charset="2"/>
              <a:buChar char="ü"/>
            </a:pPr>
            <a:r>
              <a:rPr lang="en-GB" sz="1400" dirty="0">
                <a:latin typeface="Arial" pitchFamily="34" charset="0"/>
                <a:cs typeface="Arial" pitchFamily="34" charset="0"/>
              </a:rPr>
              <a:t>In a medical situation like Atherosclerosis, plaque builds within the arterial wall. </a:t>
            </a:r>
            <a:endParaRPr lang="en-US" sz="1400" dirty="0">
              <a:latin typeface="Arial" pitchFamily="34" charset="0"/>
              <a:cs typeface="Arial" pitchFamily="34" charset="0"/>
            </a:endParaRPr>
          </a:p>
        </p:txBody>
      </p:sp>
      <p:sp>
        <p:nvSpPr>
          <p:cNvPr id="27" name="Rectangle 26"/>
          <p:cNvSpPr/>
          <p:nvPr/>
        </p:nvSpPr>
        <p:spPr>
          <a:xfrm>
            <a:off x="10016026" y="2142388"/>
            <a:ext cx="11367600" cy="923330"/>
          </a:xfrm>
          <a:prstGeom prst="rect">
            <a:avLst/>
          </a:prstGeom>
        </p:spPr>
        <p:style>
          <a:lnRef idx="2">
            <a:schemeClr val="dk1">
              <a:shade val="50000"/>
            </a:schemeClr>
          </a:lnRef>
          <a:fillRef idx="1">
            <a:schemeClr val="dk1"/>
          </a:fillRef>
          <a:effectRef idx="0">
            <a:schemeClr val="dk1"/>
          </a:effectRef>
          <a:fontRef idx="minor">
            <a:schemeClr val="lt1"/>
          </a:fontRef>
        </p:style>
        <p:txBody>
          <a:bodyPr wrap="square">
            <a:spAutoFit/>
          </a:bodyPr>
          <a:lstStyle/>
          <a:p>
            <a:pPr algn="ctr">
              <a:lnSpc>
                <a:spcPct val="150000"/>
              </a:lnSpc>
            </a:pPr>
            <a:r>
              <a:rPr lang="en-GB" b="1" dirty="0">
                <a:latin typeface="Arial" pitchFamily="34" charset="0"/>
                <a:cs typeface="Arial" pitchFamily="34" charset="0"/>
              </a:rPr>
              <a:t>How significant the association between anatomy and physiology is when explaining human body functions, especially with respect to determinants of the chosen health issue</a:t>
            </a:r>
            <a:endParaRPr lang="en-US" b="1" kern="0" dirty="0">
              <a:latin typeface="Arial" pitchFamily="34" charset="0"/>
              <a:cs typeface="Arial" pitchFamily="34" charset="0"/>
            </a:endParaRPr>
          </a:p>
        </p:txBody>
      </p:sp>
      <p:sp>
        <p:nvSpPr>
          <p:cNvPr id="28" name="Rectangle 27"/>
          <p:cNvSpPr/>
          <p:nvPr/>
        </p:nvSpPr>
        <p:spPr>
          <a:xfrm>
            <a:off x="10016025" y="6217083"/>
            <a:ext cx="11367600" cy="507831"/>
          </a:xfrm>
          <a:prstGeom prst="rect">
            <a:avLst/>
          </a:prstGeom>
        </p:spPr>
        <p:style>
          <a:lnRef idx="2">
            <a:schemeClr val="dk1">
              <a:shade val="50000"/>
            </a:schemeClr>
          </a:lnRef>
          <a:fillRef idx="1">
            <a:schemeClr val="dk1"/>
          </a:fillRef>
          <a:effectRef idx="0">
            <a:schemeClr val="dk1"/>
          </a:effectRef>
          <a:fontRef idx="minor">
            <a:schemeClr val="lt1"/>
          </a:fontRef>
        </p:style>
        <p:txBody>
          <a:bodyPr wrap="square">
            <a:spAutoFit/>
          </a:bodyPr>
          <a:lstStyle/>
          <a:p>
            <a:pPr algn="ctr">
              <a:lnSpc>
                <a:spcPct val="150000"/>
              </a:lnSpc>
            </a:pPr>
            <a:r>
              <a:rPr lang="en-GB" b="1" dirty="0">
                <a:latin typeface="Arial" pitchFamily="34" charset="0"/>
                <a:cs typeface="Arial" pitchFamily="34" charset="0"/>
              </a:rPr>
              <a:t>What impact does the chosen health concern have upon the discussed system specifically?</a:t>
            </a:r>
            <a:endParaRPr lang="en-US" b="1" kern="0" dirty="0">
              <a:latin typeface="Arial" pitchFamily="34" charset="0"/>
              <a:cs typeface="Arial" pitchFamily="34" charset="0"/>
            </a:endParaRPr>
          </a:p>
        </p:txBody>
      </p:sp>
      <p:sp>
        <p:nvSpPr>
          <p:cNvPr id="29" name="Rectangle 28">
            <a:extLst>
              <a:ext uri="{FF2B5EF4-FFF2-40B4-BE49-F238E27FC236}">
                <a16:creationId xmlns:a16="http://schemas.microsoft.com/office/drawing/2014/main" id="{D8050D11-85CB-79A5-93C2-60BDA64D4554}"/>
              </a:ext>
            </a:extLst>
          </p:cNvPr>
          <p:cNvSpPr/>
          <p:nvPr/>
        </p:nvSpPr>
        <p:spPr>
          <a:xfrm>
            <a:off x="14919158" y="6811255"/>
            <a:ext cx="6464467" cy="6062534"/>
          </a:xfrm>
          <a:prstGeom prst="rect">
            <a:avLst/>
          </a:prstGeom>
          <a:ln/>
        </p:spPr>
        <p:style>
          <a:lnRef idx="1">
            <a:schemeClr val="accent1"/>
          </a:lnRef>
          <a:fillRef idx="2">
            <a:schemeClr val="accent1"/>
          </a:fillRef>
          <a:effectRef idx="1">
            <a:schemeClr val="accent1"/>
          </a:effectRef>
          <a:fontRef idx="minor">
            <a:schemeClr val="dk1"/>
          </a:fontRef>
        </p:style>
        <p:txBody>
          <a:bodyPr rtlCol="0" anchor="ctr"/>
          <a:lstStyle/>
          <a:p>
            <a:pPr lvl="0" algn="just">
              <a:lnSpc>
                <a:spcPct val="150000"/>
              </a:lnSpc>
              <a:buFont typeface="Wingdings" pitchFamily="2" charset="2"/>
              <a:buChar char="ü"/>
            </a:pPr>
            <a:r>
              <a:rPr lang="en-US" sz="1400" dirty="0">
                <a:latin typeface="Arial" pitchFamily="34" charset="0"/>
                <a:cs typeface="Arial" pitchFamily="34" charset="0"/>
              </a:rPr>
              <a:t>The cardiovascular system plays a vital role to pump oxygen-rich blood to the body after giving out oxygen-poor blood to the lungs (Medline Plus, 2023). </a:t>
            </a:r>
          </a:p>
          <a:p>
            <a:pPr lvl="0" algn="just">
              <a:lnSpc>
                <a:spcPct val="150000"/>
              </a:lnSpc>
              <a:buFont typeface="Wingdings" pitchFamily="2" charset="2"/>
              <a:buChar char="ü"/>
            </a:pPr>
            <a:r>
              <a:rPr lang="en-US" sz="1400" dirty="0">
                <a:latin typeface="Arial" pitchFamily="34" charset="0"/>
                <a:cs typeface="Arial" pitchFamily="34" charset="0"/>
              </a:rPr>
              <a:t>The overall body functions of a human being are maintained by this oxygen which provides nutrients to cells and removes waste materials from the body. </a:t>
            </a:r>
          </a:p>
          <a:p>
            <a:pPr lvl="0" algn="just">
              <a:lnSpc>
                <a:spcPct val="150000"/>
              </a:lnSpc>
              <a:buFont typeface="Wingdings" pitchFamily="2" charset="2"/>
              <a:buChar char="ü"/>
            </a:pPr>
            <a:r>
              <a:rPr lang="en-US" sz="1400" dirty="0">
                <a:latin typeface="Arial" pitchFamily="34" charset="0"/>
                <a:cs typeface="Arial" pitchFamily="34" charset="0"/>
              </a:rPr>
              <a:t>However, there are times when the cardiovascular system does not function properly and the heart is not able to pump enough blood in the body. </a:t>
            </a:r>
          </a:p>
          <a:p>
            <a:pPr lvl="0" algn="just">
              <a:lnSpc>
                <a:spcPct val="150000"/>
              </a:lnSpc>
              <a:buFont typeface="Wingdings" pitchFamily="2" charset="2"/>
              <a:buChar char="ü"/>
            </a:pPr>
            <a:r>
              <a:rPr lang="en-US" sz="1400" dirty="0">
                <a:latin typeface="Arial" pitchFamily="34" charset="0"/>
                <a:cs typeface="Arial" pitchFamily="34" charset="0"/>
              </a:rPr>
              <a:t>Heart failure is a symptom caused when the heart fails to eject blood (</a:t>
            </a:r>
            <a:r>
              <a:rPr lang="en-US" sz="1400" dirty="0" err="1">
                <a:latin typeface="Arial" pitchFamily="34" charset="0"/>
                <a:cs typeface="Arial" pitchFamily="34" charset="0"/>
              </a:rPr>
              <a:t>Trøseid</a:t>
            </a:r>
            <a:r>
              <a:rPr lang="en-US" sz="1400" dirty="0">
                <a:latin typeface="Arial" pitchFamily="34" charset="0"/>
                <a:cs typeface="Arial" pitchFamily="34" charset="0"/>
              </a:rPr>
              <a:t>, 2020). It is an acute disease which occurs over time or after a heart attack. When the organs do not receive sufficient oxygen, they start to malfunction. </a:t>
            </a:r>
          </a:p>
          <a:p>
            <a:pPr lvl="0" algn="just">
              <a:lnSpc>
                <a:spcPct val="150000"/>
              </a:lnSpc>
              <a:buFont typeface="Wingdings" pitchFamily="2" charset="2"/>
              <a:buChar char="ü"/>
            </a:pPr>
            <a:r>
              <a:rPr lang="en-US" sz="1400" dirty="0">
                <a:latin typeface="Arial" pitchFamily="34" charset="0"/>
                <a:cs typeface="Arial" pitchFamily="34" charset="0"/>
              </a:rPr>
              <a:t>There are times when heart failure is accompanied by minor symptoms so it may go completely unnoticed. However, there are also severe cases of heart failure which not only affects physical well-being but also results in death. </a:t>
            </a:r>
          </a:p>
          <a:p>
            <a:pPr lvl="0" algn="just">
              <a:lnSpc>
                <a:spcPct val="150000"/>
              </a:lnSpc>
              <a:buFont typeface="Wingdings" pitchFamily="2" charset="2"/>
              <a:buChar char="ü"/>
            </a:pPr>
            <a:r>
              <a:rPr lang="en-US" sz="1400" dirty="0">
                <a:latin typeface="Arial" pitchFamily="34" charset="0"/>
                <a:cs typeface="Arial" pitchFamily="34" charset="0"/>
              </a:rPr>
              <a:t>It is mainly caused due to damage in heart muscles or blood vessels and it is mainly observed in the case of older people. </a:t>
            </a:r>
          </a:p>
          <a:p>
            <a:pPr lvl="0" algn="just">
              <a:lnSpc>
                <a:spcPct val="150000"/>
              </a:lnSpc>
              <a:buFont typeface="Wingdings" pitchFamily="2" charset="2"/>
              <a:buChar char="ü"/>
            </a:pPr>
            <a:r>
              <a:rPr lang="en-US" sz="1400" dirty="0">
                <a:latin typeface="Arial" pitchFamily="34" charset="0"/>
                <a:cs typeface="Arial" pitchFamily="34" charset="0"/>
              </a:rPr>
              <a:t>Psychological effects such as anxiety, depression and PTSD are developed among patients who have experienced severe cardiac issues such as heart failure (CDC, 2020).</a:t>
            </a:r>
          </a:p>
          <a:p>
            <a:pPr lvl="0" algn="just">
              <a:lnSpc>
                <a:spcPct val="150000"/>
              </a:lnSpc>
              <a:buFont typeface="Wingdings" pitchFamily="2" charset="2"/>
              <a:buChar char="ü"/>
            </a:pPr>
            <a:endParaRPr lang="en-IN" sz="1400" dirty="0">
              <a:latin typeface="Arial" pitchFamily="34" charset="0"/>
              <a:cs typeface="Arial" pitchFamily="34" charset="0"/>
            </a:endParaRPr>
          </a:p>
        </p:txBody>
      </p:sp>
      <p:pic>
        <p:nvPicPr>
          <p:cNvPr id="30" name="image1.png"/>
          <p:cNvPicPr/>
          <p:nvPr/>
        </p:nvPicPr>
        <p:blipFill>
          <a:blip r:embed="rId6"/>
          <a:stretch>
            <a:fillRect/>
          </a:stretch>
        </p:blipFill>
        <p:spPr>
          <a:xfrm>
            <a:off x="10034337" y="6833936"/>
            <a:ext cx="4788568" cy="5077327"/>
          </a:xfrm>
          <a:prstGeom prst="rect">
            <a:avLst/>
          </a:prstGeom>
          <a:ln w="25400">
            <a:solidFill>
              <a:srgbClr val="000000"/>
            </a:solidFill>
            <a:prstDash val="solid"/>
          </a:ln>
        </p:spPr>
      </p:pic>
      <p:sp>
        <p:nvSpPr>
          <p:cNvPr id="31" name="Rectangle 30"/>
          <p:cNvSpPr/>
          <p:nvPr/>
        </p:nvSpPr>
        <p:spPr>
          <a:xfrm>
            <a:off x="10371221" y="12026061"/>
            <a:ext cx="4006931" cy="738664"/>
          </a:xfrm>
          <a:prstGeom prst="rect">
            <a:avLst/>
          </a:prstGeom>
        </p:spPr>
        <p:txBody>
          <a:bodyPr wrap="square">
            <a:spAutoFit/>
          </a:bodyPr>
          <a:lstStyle/>
          <a:p>
            <a:pPr algn="ctr"/>
            <a:r>
              <a:rPr lang="en-GB" sz="1400" b="1" dirty="0">
                <a:latin typeface="Arial" pitchFamily="34" charset="0"/>
                <a:cs typeface="Arial" pitchFamily="34" charset="0"/>
              </a:rPr>
              <a:t>Figure 4: Heart failure and its effect in diet-gut</a:t>
            </a:r>
            <a:endParaRPr lang="en-US" sz="1400" dirty="0">
              <a:latin typeface="Arial" pitchFamily="34" charset="0"/>
              <a:cs typeface="Arial" pitchFamily="34" charset="0"/>
            </a:endParaRPr>
          </a:p>
          <a:p>
            <a:pPr algn="ctr"/>
            <a:r>
              <a:rPr lang="en-GB" sz="1400" dirty="0">
                <a:latin typeface="Arial" pitchFamily="34" charset="0"/>
                <a:cs typeface="Arial" pitchFamily="34" charset="0"/>
              </a:rPr>
              <a:t>(Source: </a:t>
            </a:r>
            <a:r>
              <a:rPr lang="en-GB" sz="1400" dirty="0" err="1">
                <a:latin typeface="Arial" pitchFamily="34" charset="0"/>
                <a:cs typeface="Arial" pitchFamily="34" charset="0"/>
              </a:rPr>
              <a:t>Trøseid</a:t>
            </a:r>
            <a:r>
              <a:rPr lang="en-GB" sz="1400" dirty="0">
                <a:latin typeface="Arial" pitchFamily="34" charset="0"/>
                <a:cs typeface="Arial" pitchFamily="34" charset="0"/>
              </a:rPr>
              <a:t>, 2020)</a:t>
            </a:r>
            <a:endParaRPr lang="en-US" sz="1400" dirty="0">
              <a:latin typeface="Arial" pitchFamily="34" charset="0"/>
              <a:cs typeface="Arial" pitchFamily="34" charset="0"/>
            </a:endParaRPr>
          </a:p>
        </p:txBody>
      </p:sp>
      <p:sp>
        <p:nvSpPr>
          <p:cNvPr id="32" name="Rectangle 31"/>
          <p:cNvSpPr/>
          <p:nvPr/>
        </p:nvSpPr>
        <p:spPr>
          <a:xfrm>
            <a:off x="10016025" y="12962788"/>
            <a:ext cx="11367600" cy="507831"/>
          </a:xfrm>
          <a:prstGeom prst="rect">
            <a:avLst/>
          </a:prstGeom>
        </p:spPr>
        <p:style>
          <a:lnRef idx="2">
            <a:schemeClr val="dk1">
              <a:shade val="50000"/>
            </a:schemeClr>
          </a:lnRef>
          <a:fillRef idx="1">
            <a:schemeClr val="dk1"/>
          </a:fillRef>
          <a:effectRef idx="0">
            <a:schemeClr val="dk1"/>
          </a:effectRef>
          <a:fontRef idx="minor">
            <a:schemeClr val="lt1"/>
          </a:fontRef>
        </p:style>
        <p:txBody>
          <a:bodyPr wrap="square">
            <a:spAutoFit/>
          </a:bodyPr>
          <a:lstStyle/>
          <a:p>
            <a:pPr algn="ctr">
              <a:lnSpc>
                <a:spcPct val="150000"/>
              </a:lnSpc>
            </a:pPr>
            <a:r>
              <a:rPr lang="en-GB" b="1" dirty="0">
                <a:latin typeface="Arial" pitchFamily="34" charset="0"/>
                <a:cs typeface="Arial" pitchFamily="34" charset="0"/>
              </a:rPr>
              <a:t>Appropriate advice to improve/manage the health issue to the particular area which has been chosen</a:t>
            </a:r>
            <a:endParaRPr lang="en-US" b="1" kern="0" dirty="0">
              <a:latin typeface="Arial" pitchFamily="34" charset="0"/>
              <a:cs typeface="Arial" pitchFamily="34" charset="0"/>
            </a:endParaRPr>
          </a:p>
        </p:txBody>
      </p:sp>
      <p:pic>
        <p:nvPicPr>
          <p:cNvPr id="33" name="image5.png"/>
          <p:cNvPicPr/>
          <p:nvPr/>
        </p:nvPicPr>
        <p:blipFill>
          <a:blip r:embed="rId7"/>
          <a:stretch>
            <a:fillRect/>
          </a:stretch>
        </p:blipFill>
        <p:spPr>
          <a:xfrm>
            <a:off x="15765517" y="13427242"/>
            <a:ext cx="5618108" cy="3977889"/>
          </a:xfrm>
          <a:prstGeom prst="rect">
            <a:avLst/>
          </a:prstGeom>
          <a:ln w="25400">
            <a:solidFill>
              <a:srgbClr val="000000"/>
            </a:solidFill>
            <a:prstDash val="solid"/>
          </a:ln>
        </p:spPr>
      </p:pic>
      <p:sp>
        <p:nvSpPr>
          <p:cNvPr id="34" name="Rectangle 33"/>
          <p:cNvSpPr/>
          <p:nvPr/>
        </p:nvSpPr>
        <p:spPr>
          <a:xfrm>
            <a:off x="16055210" y="17459802"/>
            <a:ext cx="4861690" cy="738664"/>
          </a:xfrm>
          <a:prstGeom prst="rect">
            <a:avLst/>
          </a:prstGeom>
        </p:spPr>
        <p:txBody>
          <a:bodyPr wrap="square">
            <a:spAutoFit/>
          </a:bodyPr>
          <a:lstStyle/>
          <a:p>
            <a:pPr algn="ctr"/>
            <a:r>
              <a:rPr lang="en-GB" sz="1400" b="1" dirty="0">
                <a:latin typeface="Arial" pitchFamily="34" charset="0"/>
                <a:cs typeface="Arial" pitchFamily="34" charset="0"/>
              </a:rPr>
              <a:t>Figure 5: Regular exercise for people with and without cardiovascular disease</a:t>
            </a:r>
            <a:endParaRPr lang="en-US" sz="1400" dirty="0">
              <a:latin typeface="Arial" pitchFamily="34" charset="0"/>
              <a:cs typeface="Arial" pitchFamily="34" charset="0"/>
            </a:endParaRPr>
          </a:p>
          <a:p>
            <a:pPr algn="ctr"/>
            <a:r>
              <a:rPr lang="en-GB" sz="1400" dirty="0">
                <a:latin typeface="Arial" pitchFamily="34" charset="0"/>
                <a:cs typeface="Arial" pitchFamily="34" charset="0"/>
              </a:rPr>
              <a:t>(Source: Jeong </a:t>
            </a:r>
            <a:r>
              <a:rPr lang="en-GB" sz="1400" i="1" dirty="0">
                <a:latin typeface="Arial" pitchFamily="34" charset="0"/>
                <a:cs typeface="Arial" pitchFamily="34" charset="0"/>
              </a:rPr>
              <a:t>et al.</a:t>
            </a:r>
            <a:r>
              <a:rPr lang="en-GB" sz="1400" dirty="0">
                <a:latin typeface="Arial" pitchFamily="34" charset="0"/>
                <a:cs typeface="Arial" pitchFamily="34" charset="0"/>
              </a:rPr>
              <a:t> 2019)</a:t>
            </a:r>
            <a:endParaRPr lang="en-US" sz="1400" dirty="0">
              <a:latin typeface="Arial" pitchFamily="34" charset="0"/>
              <a:cs typeface="Arial" pitchFamily="34" charset="0"/>
            </a:endParaRPr>
          </a:p>
        </p:txBody>
      </p:sp>
      <p:sp>
        <p:nvSpPr>
          <p:cNvPr id="35" name="Rectangle 34"/>
          <p:cNvSpPr/>
          <p:nvPr/>
        </p:nvSpPr>
        <p:spPr>
          <a:xfrm>
            <a:off x="15765517" y="18385017"/>
            <a:ext cx="5618108" cy="1754326"/>
          </a:xfrm>
          <a:prstGeom prst="rect">
            <a:avLst/>
          </a:prstGeom>
        </p:spPr>
        <p:style>
          <a:lnRef idx="2">
            <a:schemeClr val="dk1">
              <a:shade val="50000"/>
            </a:schemeClr>
          </a:lnRef>
          <a:fillRef idx="1">
            <a:schemeClr val="dk1"/>
          </a:fillRef>
          <a:effectRef idx="0">
            <a:schemeClr val="dk1"/>
          </a:effectRef>
          <a:fontRef idx="minor">
            <a:schemeClr val="lt1"/>
          </a:fontRef>
        </p:style>
        <p:txBody>
          <a:bodyPr wrap="square">
            <a:spAutoFit/>
          </a:bodyPr>
          <a:lstStyle/>
          <a:p>
            <a:pPr algn="ctr">
              <a:lnSpc>
                <a:spcPct val="150000"/>
              </a:lnSpc>
            </a:pPr>
            <a:r>
              <a:rPr lang="en-GB" b="1" dirty="0">
                <a:latin typeface="Arial" pitchFamily="34" charset="0"/>
                <a:cs typeface="Arial" pitchFamily="34" charset="0"/>
              </a:rPr>
              <a:t>Current government guidance including the National Health Service, Public Health England related to the proposed health promotion and prevention strategies</a:t>
            </a:r>
            <a:endParaRPr lang="en-US" b="1" kern="0" dirty="0">
              <a:latin typeface="Arial" pitchFamily="34" charset="0"/>
              <a:cs typeface="Arial" pitchFamily="34" charset="0"/>
            </a:endParaRPr>
          </a:p>
        </p:txBody>
      </p:sp>
      <p:sp>
        <p:nvSpPr>
          <p:cNvPr id="36" name="Rectangle 35">
            <a:extLst>
              <a:ext uri="{FF2B5EF4-FFF2-40B4-BE49-F238E27FC236}">
                <a16:creationId xmlns:a16="http://schemas.microsoft.com/office/drawing/2014/main" id="{F9B95947-B09D-7A10-7EDA-1E550E352140}"/>
              </a:ext>
            </a:extLst>
          </p:cNvPr>
          <p:cNvSpPr/>
          <p:nvPr/>
        </p:nvSpPr>
        <p:spPr>
          <a:xfrm>
            <a:off x="15797047" y="20242926"/>
            <a:ext cx="5586577" cy="5644054"/>
          </a:xfrm>
          <a:prstGeom prst="rect">
            <a:avLst/>
          </a:prstGeom>
          <a:ln/>
        </p:spPr>
        <p:style>
          <a:lnRef idx="1">
            <a:schemeClr val="accent6"/>
          </a:lnRef>
          <a:fillRef idx="2">
            <a:schemeClr val="accent6"/>
          </a:fillRef>
          <a:effectRef idx="1">
            <a:schemeClr val="accent6"/>
          </a:effectRef>
          <a:fontRef idx="minor">
            <a:schemeClr val="dk1"/>
          </a:fontRef>
        </p:style>
        <p:txBody>
          <a:bodyPr rtlCol="0" anchor="ctr"/>
          <a:lstStyle/>
          <a:p>
            <a:pPr lvl="0" algn="just">
              <a:lnSpc>
                <a:spcPct val="150000"/>
              </a:lnSpc>
            </a:pPr>
            <a:r>
              <a:rPr lang="en-US" sz="1400" dirty="0">
                <a:latin typeface="Arial" pitchFamily="34" charset="0"/>
                <a:cs typeface="Arial" pitchFamily="34" charset="0"/>
              </a:rPr>
              <a:t>The National Health Service and Public Health England are the key figures in England that try to promote the ill effects of heart failure to the public. They have set up campaigns such as NHS Long Term Plan (NHSLTP) to prevent heart attacks and educate people within the next 10 years (GOV, 2019). The current government prevention strategies from </a:t>
            </a:r>
            <a:r>
              <a:rPr lang="en-US" sz="1400" dirty="0" err="1">
                <a:latin typeface="Arial" pitchFamily="34" charset="0"/>
                <a:cs typeface="Arial" pitchFamily="34" charset="0"/>
              </a:rPr>
              <a:t>organisations</a:t>
            </a:r>
            <a:r>
              <a:rPr lang="en-US" sz="1400" dirty="0">
                <a:latin typeface="Arial" pitchFamily="34" charset="0"/>
                <a:cs typeface="Arial" pitchFamily="34" charset="0"/>
              </a:rPr>
              <a:t> such as National Health Service and Public Health England include:</a:t>
            </a:r>
          </a:p>
          <a:p>
            <a:pPr lvl="0" algn="just">
              <a:lnSpc>
                <a:spcPct val="150000"/>
              </a:lnSpc>
              <a:buFont typeface="Wingdings" pitchFamily="2" charset="2"/>
              <a:buChar char="ü"/>
            </a:pPr>
            <a:r>
              <a:rPr lang="en-US" sz="1400" dirty="0">
                <a:latin typeface="Arial" pitchFamily="34" charset="0"/>
                <a:cs typeface="Arial" pitchFamily="34" charset="0"/>
              </a:rPr>
              <a:t>Occasional medical checkups and monitoring of heart health.</a:t>
            </a:r>
          </a:p>
          <a:p>
            <a:pPr lvl="0" algn="just">
              <a:lnSpc>
                <a:spcPct val="150000"/>
              </a:lnSpc>
              <a:buFont typeface="Wingdings" pitchFamily="2" charset="2"/>
              <a:buChar char="ü"/>
            </a:pPr>
            <a:r>
              <a:rPr lang="en-US" sz="1400" dirty="0">
                <a:latin typeface="Arial" pitchFamily="34" charset="0"/>
                <a:cs typeface="Arial" pitchFamily="34" charset="0"/>
              </a:rPr>
              <a:t>Adhering to prescribed medications when diagnosed with acute heart failure</a:t>
            </a:r>
          </a:p>
          <a:p>
            <a:pPr lvl="0" algn="just">
              <a:lnSpc>
                <a:spcPct val="150000"/>
              </a:lnSpc>
              <a:buFont typeface="Wingdings" pitchFamily="2" charset="2"/>
              <a:buChar char="ü"/>
            </a:pPr>
            <a:r>
              <a:rPr lang="en-US" sz="1400" dirty="0">
                <a:latin typeface="Arial" pitchFamily="34" charset="0"/>
                <a:cs typeface="Arial" pitchFamily="34" charset="0"/>
              </a:rPr>
              <a:t>Adopting a healthy lifestyle based on a proper balanced diet, exercise and stress management (NHS, 2023b). </a:t>
            </a:r>
          </a:p>
          <a:p>
            <a:pPr lvl="0" algn="just">
              <a:lnSpc>
                <a:spcPct val="150000"/>
              </a:lnSpc>
              <a:buFont typeface="Wingdings" pitchFamily="2" charset="2"/>
              <a:buChar char="ü"/>
            </a:pPr>
            <a:r>
              <a:rPr lang="en-US" sz="1400" dirty="0">
                <a:latin typeface="Arial" pitchFamily="34" charset="0"/>
                <a:cs typeface="Arial" pitchFamily="34" charset="0"/>
              </a:rPr>
              <a:t>Opting for rehabilitation </a:t>
            </a:r>
            <a:r>
              <a:rPr lang="en-US" sz="1400" dirty="0" err="1">
                <a:latin typeface="Arial" pitchFamily="34" charset="0"/>
                <a:cs typeface="Arial" pitchFamily="34" charset="0"/>
              </a:rPr>
              <a:t>programmes</a:t>
            </a:r>
            <a:r>
              <a:rPr lang="en-US" sz="1400" dirty="0">
                <a:latin typeface="Arial" pitchFamily="34" charset="0"/>
                <a:cs typeface="Arial" pitchFamily="34" charset="0"/>
              </a:rPr>
              <a:t> to get additional support and education regarding heart failure</a:t>
            </a:r>
          </a:p>
          <a:p>
            <a:pPr lvl="0" algn="just">
              <a:lnSpc>
                <a:spcPct val="150000"/>
              </a:lnSpc>
              <a:buFont typeface="Wingdings" pitchFamily="2" charset="2"/>
              <a:buChar char="ü"/>
            </a:pPr>
            <a:r>
              <a:rPr lang="en-US" sz="1400" dirty="0">
                <a:latin typeface="Arial" pitchFamily="34" charset="0"/>
                <a:cs typeface="Arial" pitchFamily="34" charset="0"/>
              </a:rPr>
              <a:t>People can also visit the official website of NHS and Public Health England as it offers the most up-to-date guidance and resources on heart failure</a:t>
            </a:r>
          </a:p>
        </p:txBody>
      </p:sp>
      <p:sp>
        <p:nvSpPr>
          <p:cNvPr id="37" name="Rectangle 36"/>
          <p:cNvSpPr/>
          <p:nvPr/>
        </p:nvSpPr>
        <p:spPr>
          <a:xfrm>
            <a:off x="9945552" y="24033224"/>
            <a:ext cx="5756903" cy="1338828"/>
          </a:xfrm>
          <a:prstGeom prst="rect">
            <a:avLst/>
          </a:prstGeom>
        </p:spPr>
        <p:style>
          <a:lnRef idx="2">
            <a:schemeClr val="dk1">
              <a:shade val="50000"/>
            </a:schemeClr>
          </a:lnRef>
          <a:fillRef idx="1">
            <a:schemeClr val="dk1"/>
          </a:fillRef>
          <a:effectRef idx="0">
            <a:schemeClr val="dk1"/>
          </a:effectRef>
          <a:fontRef idx="minor">
            <a:schemeClr val="lt1"/>
          </a:fontRef>
        </p:style>
        <p:txBody>
          <a:bodyPr wrap="square">
            <a:spAutoFit/>
          </a:bodyPr>
          <a:lstStyle/>
          <a:p>
            <a:pPr algn="ctr">
              <a:lnSpc>
                <a:spcPct val="150000"/>
              </a:lnSpc>
            </a:pPr>
            <a:r>
              <a:rPr lang="en-GB" dirty="0">
                <a:latin typeface="Arial" pitchFamily="34" charset="0"/>
                <a:cs typeface="Arial" pitchFamily="34" charset="0"/>
              </a:rPr>
              <a:t>Recommended detailed diet and exercise and the aim of such guidance and strategies to prevent the chosen health issue</a:t>
            </a:r>
            <a:endParaRPr lang="en-US" b="1" kern="0" dirty="0">
              <a:latin typeface="Arial" pitchFamily="34" charset="0"/>
              <a:cs typeface="Arial" pitchFamily="34" charset="0"/>
            </a:endParaRPr>
          </a:p>
        </p:txBody>
      </p:sp>
      <p:graphicFrame>
        <p:nvGraphicFramePr>
          <p:cNvPr id="38" name="Table 37"/>
          <p:cNvGraphicFramePr>
            <a:graphicFrameLocks noGrp="1"/>
          </p:cNvGraphicFramePr>
          <p:nvPr/>
        </p:nvGraphicFramePr>
        <p:xfrm>
          <a:off x="15607861" y="25941650"/>
          <a:ext cx="5775763" cy="4135120"/>
        </p:xfrm>
        <a:graphic>
          <a:graphicData uri="http://schemas.openxmlformats.org/drawingml/2006/table">
            <a:tbl>
              <a:tblPr/>
              <a:tblGrid>
                <a:gridCol w="1540205">
                  <a:extLst>
                    <a:ext uri="{9D8B030D-6E8A-4147-A177-3AD203B41FA5}">
                      <a16:colId xmlns:a16="http://schemas.microsoft.com/office/drawing/2014/main" val="20000"/>
                    </a:ext>
                  </a:extLst>
                </a:gridCol>
                <a:gridCol w="4235558">
                  <a:extLst>
                    <a:ext uri="{9D8B030D-6E8A-4147-A177-3AD203B41FA5}">
                      <a16:colId xmlns:a16="http://schemas.microsoft.com/office/drawing/2014/main" val="20001"/>
                    </a:ext>
                  </a:extLst>
                </a:gridCol>
              </a:tblGrid>
              <a:tr h="590394">
                <a:tc>
                  <a:txBody>
                    <a:bodyPr/>
                    <a:lstStyle/>
                    <a:p>
                      <a:pPr marL="0" marR="0" algn="ctr">
                        <a:lnSpc>
                          <a:spcPct val="100000"/>
                        </a:lnSpc>
                        <a:spcBef>
                          <a:spcPts val="0"/>
                        </a:spcBef>
                        <a:spcAft>
                          <a:spcPts val="0"/>
                        </a:spcAft>
                      </a:pPr>
                      <a:r>
                        <a:rPr lang="en-GB" sz="1400" b="1" dirty="0">
                          <a:latin typeface="Arial"/>
                          <a:ea typeface="Arial"/>
                        </a:rPr>
                        <a:t>Diet recommendation</a:t>
                      </a:r>
                      <a:endParaRPr lang="en-US" sz="1400" dirty="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00000"/>
                        </a:lnSpc>
                        <a:spcBef>
                          <a:spcPts val="0"/>
                        </a:spcBef>
                        <a:spcAft>
                          <a:spcPts val="0"/>
                        </a:spcAft>
                      </a:pPr>
                      <a:r>
                        <a:rPr lang="en-GB" sz="1400" b="1" dirty="0">
                          <a:latin typeface="Arial"/>
                          <a:ea typeface="Arial"/>
                        </a:rPr>
                        <a:t>Description</a:t>
                      </a:r>
                      <a:endParaRPr lang="en-US" sz="1400" dirty="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838295">
                <a:tc>
                  <a:txBody>
                    <a:bodyPr/>
                    <a:lstStyle/>
                    <a:p>
                      <a:pPr marL="0" marR="0" algn="l">
                        <a:lnSpc>
                          <a:spcPct val="100000"/>
                        </a:lnSpc>
                        <a:spcBef>
                          <a:spcPts val="0"/>
                        </a:spcBef>
                        <a:spcAft>
                          <a:spcPts val="0"/>
                        </a:spcAft>
                      </a:pPr>
                      <a:r>
                        <a:rPr lang="en-GB" sz="1400" dirty="0">
                          <a:latin typeface="Arial"/>
                          <a:ea typeface="Arial"/>
                        </a:rPr>
                        <a:t>Limit sodium intake</a:t>
                      </a:r>
                      <a:endParaRPr lang="en-US" sz="1400" dirty="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lgn="l">
                        <a:lnSpc>
                          <a:spcPct val="100000"/>
                        </a:lnSpc>
                        <a:spcBef>
                          <a:spcPts val="0"/>
                        </a:spcBef>
                        <a:spcAft>
                          <a:spcPts val="0"/>
                        </a:spcAft>
                        <a:buFont typeface="Arial"/>
                        <a:buChar char="●"/>
                      </a:pPr>
                      <a:r>
                        <a:rPr lang="en-GB" sz="1400" u="none" strike="noStrike" dirty="0">
                          <a:latin typeface="Arial"/>
                          <a:ea typeface="Arial"/>
                        </a:rPr>
                        <a:t>Sodium intake should be less than 2000 mg per day</a:t>
                      </a:r>
                      <a:endParaRPr lang="en-US" sz="1400" u="none" strike="noStrike" dirty="0">
                        <a:latin typeface="Arial"/>
                        <a:ea typeface="Arial"/>
                      </a:endParaRPr>
                    </a:p>
                    <a:p>
                      <a:pPr marL="342900" marR="0" lvl="0" indent="-342900" algn="l">
                        <a:lnSpc>
                          <a:spcPct val="100000"/>
                        </a:lnSpc>
                        <a:spcBef>
                          <a:spcPts val="0"/>
                        </a:spcBef>
                        <a:spcAft>
                          <a:spcPts val="0"/>
                        </a:spcAft>
                        <a:buFont typeface="Arial"/>
                        <a:buChar char="●"/>
                      </a:pPr>
                      <a:r>
                        <a:rPr lang="en-GB" sz="1400" u="none" strike="noStrike" dirty="0">
                          <a:latin typeface="Arial"/>
                          <a:ea typeface="Arial"/>
                        </a:rPr>
                        <a:t>People need to avoid processed and packaged food</a:t>
                      </a:r>
                      <a:endParaRPr lang="en-US" sz="1400" u="none" strike="noStrike" dirty="0">
                        <a:latin typeface="Arial"/>
                        <a:ea typeface="Arial"/>
                      </a:endParaRPr>
                    </a:p>
                    <a:p>
                      <a:pPr marL="342900" marR="0" lvl="0" indent="-342900" algn="l">
                        <a:lnSpc>
                          <a:spcPct val="100000"/>
                        </a:lnSpc>
                        <a:spcBef>
                          <a:spcPts val="0"/>
                        </a:spcBef>
                        <a:spcAft>
                          <a:spcPts val="0"/>
                        </a:spcAft>
                        <a:buFont typeface="Arial"/>
                        <a:buChar char="●"/>
                      </a:pPr>
                      <a:r>
                        <a:rPr lang="en-GB" sz="1400" u="none" strike="noStrike" dirty="0">
                          <a:latin typeface="Arial"/>
                          <a:ea typeface="Arial"/>
                        </a:rPr>
                        <a:t>Reading food labels</a:t>
                      </a:r>
                      <a:endParaRPr lang="en-US" sz="1400" u="none" strike="noStrike" dirty="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838295">
                <a:tc>
                  <a:txBody>
                    <a:bodyPr/>
                    <a:lstStyle/>
                    <a:p>
                      <a:pPr marL="0" marR="0" algn="l">
                        <a:lnSpc>
                          <a:spcPct val="100000"/>
                        </a:lnSpc>
                        <a:spcBef>
                          <a:spcPts val="0"/>
                        </a:spcBef>
                        <a:spcAft>
                          <a:spcPts val="0"/>
                        </a:spcAft>
                      </a:pPr>
                      <a:r>
                        <a:rPr lang="en-GB" sz="1400">
                          <a:latin typeface="Arial"/>
                          <a:ea typeface="Arial"/>
                        </a:rPr>
                        <a:t>Consumption of a balanced diet</a:t>
                      </a:r>
                      <a:endParaRPr lang="en-US" sz="14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lgn="l">
                        <a:lnSpc>
                          <a:spcPct val="100000"/>
                        </a:lnSpc>
                        <a:spcBef>
                          <a:spcPts val="0"/>
                        </a:spcBef>
                        <a:spcAft>
                          <a:spcPts val="0"/>
                        </a:spcAft>
                        <a:buFont typeface="Arial"/>
                        <a:buChar char="●"/>
                      </a:pPr>
                      <a:r>
                        <a:rPr lang="en-GB" sz="1400" u="none" strike="noStrike" dirty="0">
                          <a:latin typeface="Arial"/>
                          <a:ea typeface="Arial"/>
                        </a:rPr>
                        <a:t>Intake of fruits, vegetables, whole grains, legumes, lean proteins, and healthy fats</a:t>
                      </a:r>
                      <a:endParaRPr lang="en-US" sz="1400" u="none" strike="noStrike" dirty="0">
                        <a:latin typeface="Arial"/>
                        <a:ea typeface="Arial"/>
                      </a:endParaRPr>
                    </a:p>
                    <a:p>
                      <a:pPr marL="342900" marR="0" lvl="0" indent="-342900" algn="l">
                        <a:lnSpc>
                          <a:spcPct val="100000"/>
                        </a:lnSpc>
                        <a:spcBef>
                          <a:spcPts val="0"/>
                        </a:spcBef>
                        <a:spcAft>
                          <a:spcPts val="0"/>
                        </a:spcAft>
                        <a:buFont typeface="Arial"/>
                        <a:buChar char="●"/>
                      </a:pPr>
                      <a:r>
                        <a:rPr lang="en-GB" sz="1400" u="none" strike="noStrike" dirty="0">
                          <a:latin typeface="Arial"/>
                          <a:ea typeface="Arial"/>
                        </a:rPr>
                        <a:t>Intake of animal products such as fish and poultry</a:t>
                      </a:r>
                      <a:endParaRPr lang="en-US" sz="1400" u="none" strike="noStrike" dirty="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838295">
                <a:tc>
                  <a:txBody>
                    <a:bodyPr/>
                    <a:lstStyle/>
                    <a:p>
                      <a:pPr marL="0" marR="0" algn="l">
                        <a:lnSpc>
                          <a:spcPct val="100000"/>
                        </a:lnSpc>
                        <a:spcBef>
                          <a:spcPts val="0"/>
                        </a:spcBef>
                        <a:spcAft>
                          <a:spcPts val="0"/>
                        </a:spcAft>
                      </a:pPr>
                      <a:r>
                        <a:rPr lang="en-GB" sz="1400">
                          <a:latin typeface="Arial"/>
                          <a:ea typeface="Arial"/>
                        </a:rPr>
                        <a:t>Monitoring fluid intake</a:t>
                      </a:r>
                      <a:endParaRPr lang="en-US" sz="14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lgn="l">
                        <a:lnSpc>
                          <a:spcPct val="100000"/>
                        </a:lnSpc>
                        <a:spcBef>
                          <a:spcPts val="0"/>
                        </a:spcBef>
                        <a:spcAft>
                          <a:spcPts val="0"/>
                        </a:spcAft>
                        <a:buFont typeface="Arial"/>
                        <a:buChar char="●"/>
                      </a:pPr>
                      <a:r>
                        <a:rPr lang="en-GB" sz="1400" u="none" strike="noStrike" dirty="0">
                          <a:latin typeface="Arial"/>
                          <a:ea typeface="Arial"/>
                        </a:rPr>
                        <a:t>At least 1.5L of plain water accompanied with other drinks</a:t>
                      </a:r>
                      <a:endParaRPr lang="en-US" sz="1400" u="none" strike="noStrike" dirty="0">
                        <a:latin typeface="Arial"/>
                        <a:ea typeface="Arial"/>
                      </a:endParaRPr>
                    </a:p>
                    <a:p>
                      <a:pPr marL="342900" marR="0" lvl="0" indent="-342900" algn="l">
                        <a:lnSpc>
                          <a:spcPct val="100000"/>
                        </a:lnSpc>
                        <a:spcBef>
                          <a:spcPts val="0"/>
                        </a:spcBef>
                        <a:spcAft>
                          <a:spcPts val="0"/>
                        </a:spcAft>
                        <a:buFont typeface="Arial"/>
                        <a:buChar char="●"/>
                      </a:pPr>
                      <a:r>
                        <a:rPr lang="en-GB" sz="1400" u="none" strike="noStrike" dirty="0">
                          <a:latin typeface="Arial"/>
                          <a:ea typeface="Arial"/>
                        </a:rPr>
                        <a:t>Making a habit of tracking daily fluid consumption</a:t>
                      </a:r>
                      <a:endParaRPr lang="en-US" sz="1400" u="none" strike="noStrike" dirty="0">
                        <a:latin typeface="Arial"/>
                        <a:ea typeface="Arial"/>
                      </a:endParaRPr>
                    </a:p>
                    <a:p>
                      <a:pPr marL="342900" marR="0" lvl="0" indent="-342900" algn="l">
                        <a:lnSpc>
                          <a:spcPct val="100000"/>
                        </a:lnSpc>
                        <a:spcBef>
                          <a:spcPts val="0"/>
                        </a:spcBef>
                        <a:spcAft>
                          <a:spcPts val="0"/>
                        </a:spcAft>
                        <a:buFont typeface="Arial"/>
                        <a:buChar char="●"/>
                      </a:pPr>
                      <a:r>
                        <a:rPr lang="en-GB" sz="1400" u="none" strike="noStrike" dirty="0">
                          <a:latin typeface="Arial"/>
                          <a:ea typeface="Arial"/>
                        </a:rPr>
                        <a:t>Avoiding excessive fluid consumption</a:t>
                      </a:r>
                      <a:endParaRPr lang="en-US" sz="1400" u="none" strike="noStrike" dirty="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graphicFrame>
        <p:nvGraphicFramePr>
          <p:cNvPr id="39" name="Table 38"/>
          <p:cNvGraphicFramePr>
            <a:graphicFrameLocks noGrp="1"/>
          </p:cNvGraphicFramePr>
          <p:nvPr/>
        </p:nvGraphicFramePr>
        <p:xfrm>
          <a:off x="9836022" y="25444893"/>
          <a:ext cx="5645716" cy="4830320"/>
        </p:xfrm>
        <a:graphic>
          <a:graphicData uri="http://schemas.openxmlformats.org/drawingml/2006/table">
            <a:tbl>
              <a:tblPr/>
              <a:tblGrid>
                <a:gridCol w="1222497">
                  <a:extLst>
                    <a:ext uri="{9D8B030D-6E8A-4147-A177-3AD203B41FA5}">
                      <a16:colId xmlns:a16="http://schemas.microsoft.com/office/drawing/2014/main" val="20000"/>
                    </a:ext>
                  </a:extLst>
                </a:gridCol>
                <a:gridCol w="4423219">
                  <a:extLst>
                    <a:ext uri="{9D8B030D-6E8A-4147-A177-3AD203B41FA5}">
                      <a16:colId xmlns:a16="http://schemas.microsoft.com/office/drawing/2014/main" val="20001"/>
                    </a:ext>
                  </a:extLst>
                </a:gridCol>
              </a:tblGrid>
              <a:tr h="615567">
                <a:tc>
                  <a:txBody>
                    <a:bodyPr/>
                    <a:lstStyle/>
                    <a:p>
                      <a:pPr marL="0" marR="0" algn="ctr">
                        <a:lnSpc>
                          <a:spcPct val="150000"/>
                        </a:lnSpc>
                        <a:spcBef>
                          <a:spcPts val="0"/>
                        </a:spcBef>
                        <a:spcAft>
                          <a:spcPts val="0"/>
                        </a:spcAft>
                      </a:pPr>
                      <a:r>
                        <a:rPr lang="en-GB" sz="1400" b="1" dirty="0">
                          <a:latin typeface="Arial"/>
                          <a:ea typeface="Arial"/>
                        </a:rPr>
                        <a:t>Exercise Advise</a:t>
                      </a:r>
                      <a:endParaRPr lang="en-US" sz="1400" dirty="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1400" b="1" dirty="0">
                          <a:latin typeface="Arial"/>
                          <a:ea typeface="Arial"/>
                        </a:rPr>
                        <a:t>Description</a:t>
                      </a:r>
                      <a:endParaRPr lang="en-US" sz="1400" dirty="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129218">
                <a:tc>
                  <a:txBody>
                    <a:bodyPr/>
                    <a:lstStyle/>
                    <a:p>
                      <a:pPr marL="0" marR="0" algn="l">
                        <a:lnSpc>
                          <a:spcPct val="150000"/>
                        </a:lnSpc>
                        <a:spcBef>
                          <a:spcPts val="0"/>
                        </a:spcBef>
                        <a:spcAft>
                          <a:spcPts val="0"/>
                        </a:spcAft>
                      </a:pPr>
                      <a:r>
                        <a:rPr lang="en-GB" sz="1400">
                          <a:latin typeface="Arial"/>
                          <a:ea typeface="Arial"/>
                        </a:rPr>
                        <a:t>Aerobic Exercise</a:t>
                      </a:r>
                      <a:endParaRPr lang="en-US" sz="14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lgn="l">
                        <a:lnSpc>
                          <a:spcPct val="150000"/>
                        </a:lnSpc>
                        <a:spcBef>
                          <a:spcPts val="0"/>
                        </a:spcBef>
                        <a:spcAft>
                          <a:spcPts val="0"/>
                        </a:spcAft>
                        <a:buFont typeface="Arial"/>
                        <a:buChar char="●"/>
                      </a:pPr>
                      <a:r>
                        <a:rPr lang="en-GB" sz="1400" u="none" strike="noStrike" dirty="0">
                          <a:latin typeface="Arial"/>
                          <a:ea typeface="Arial"/>
                        </a:rPr>
                        <a:t>150 minutes of moderate-intensity</a:t>
                      </a:r>
                      <a:endParaRPr lang="en-US" sz="1400" u="none" strike="noStrike" dirty="0">
                        <a:latin typeface="Arial"/>
                        <a:ea typeface="Arial"/>
                      </a:endParaRPr>
                    </a:p>
                    <a:p>
                      <a:pPr marL="342900" marR="0" lvl="0" indent="-342900" algn="l">
                        <a:lnSpc>
                          <a:spcPct val="150000"/>
                        </a:lnSpc>
                        <a:spcBef>
                          <a:spcPts val="0"/>
                        </a:spcBef>
                        <a:spcAft>
                          <a:spcPts val="0"/>
                        </a:spcAft>
                        <a:buFont typeface="Arial"/>
                        <a:buChar char="●"/>
                      </a:pPr>
                      <a:r>
                        <a:rPr lang="en-GB" sz="1400" u="none" strike="noStrike" dirty="0">
                          <a:latin typeface="Arial"/>
                          <a:ea typeface="Arial"/>
                        </a:rPr>
                        <a:t>75 minutes of vigorous-intensity</a:t>
                      </a:r>
                      <a:endParaRPr lang="en-US" sz="1400" u="none" strike="noStrike" dirty="0">
                        <a:latin typeface="Arial"/>
                        <a:ea typeface="Arial"/>
                      </a:endParaRPr>
                    </a:p>
                    <a:p>
                      <a:pPr marL="342900" marR="0" lvl="0" indent="-342900" algn="l">
                        <a:lnSpc>
                          <a:spcPct val="150000"/>
                        </a:lnSpc>
                        <a:spcBef>
                          <a:spcPts val="0"/>
                        </a:spcBef>
                        <a:spcAft>
                          <a:spcPts val="0"/>
                        </a:spcAft>
                        <a:buFont typeface="Arial"/>
                        <a:buChar char="●"/>
                      </a:pPr>
                      <a:r>
                        <a:rPr lang="en-GB" sz="1400" u="none" strike="noStrike" dirty="0">
                          <a:latin typeface="Arial"/>
                          <a:ea typeface="Arial"/>
                        </a:rPr>
                        <a:t>Examples are brisk walking, cycling and swimming</a:t>
                      </a:r>
                      <a:endParaRPr lang="en-US" sz="1400" u="none" strike="noStrike" dirty="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872393">
                <a:tc>
                  <a:txBody>
                    <a:bodyPr/>
                    <a:lstStyle/>
                    <a:p>
                      <a:pPr marL="0" marR="0" algn="l">
                        <a:lnSpc>
                          <a:spcPct val="150000"/>
                        </a:lnSpc>
                        <a:spcBef>
                          <a:spcPts val="0"/>
                        </a:spcBef>
                        <a:spcAft>
                          <a:spcPts val="0"/>
                        </a:spcAft>
                      </a:pPr>
                      <a:r>
                        <a:rPr lang="en-GB" sz="1400">
                          <a:latin typeface="Arial"/>
                          <a:ea typeface="Arial"/>
                        </a:rPr>
                        <a:t>Strength Training</a:t>
                      </a:r>
                      <a:endParaRPr lang="en-US" sz="14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lgn="l">
                        <a:lnSpc>
                          <a:spcPct val="150000"/>
                        </a:lnSpc>
                        <a:spcBef>
                          <a:spcPts val="0"/>
                        </a:spcBef>
                        <a:spcAft>
                          <a:spcPts val="0"/>
                        </a:spcAft>
                        <a:buFont typeface="Arial"/>
                        <a:buChar char="●"/>
                      </a:pPr>
                      <a:r>
                        <a:rPr lang="en-GB" sz="1400" u="none" strike="noStrike" dirty="0">
                          <a:latin typeface="Arial"/>
                          <a:ea typeface="Arial"/>
                        </a:rPr>
                        <a:t>At least 2-day strength exercise per week</a:t>
                      </a:r>
                      <a:endParaRPr lang="en-US" sz="1400" u="none" strike="noStrike" dirty="0">
                        <a:latin typeface="Arial"/>
                        <a:ea typeface="Arial"/>
                      </a:endParaRPr>
                    </a:p>
                    <a:p>
                      <a:pPr marL="342900" marR="0" lvl="0" indent="-342900" algn="l">
                        <a:lnSpc>
                          <a:spcPct val="150000"/>
                        </a:lnSpc>
                        <a:spcBef>
                          <a:spcPts val="0"/>
                        </a:spcBef>
                        <a:spcAft>
                          <a:spcPts val="0"/>
                        </a:spcAft>
                        <a:buFont typeface="Arial"/>
                        <a:buChar char="●"/>
                      </a:pPr>
                      <a:r>
                        <a:rPr lang="en-GB" sz="1400" u="none" strike="noStrike" dirty="0">
                          <a:latin typeface="Arial"/>
                          <a:ea typeface="Arial"/>
                        </a:rPr>
                        <a:t>Use of resistance bands, free weights and weight machines</a:t>
                      </a:r>
                      <a:endParaRPr lang="en-US" sz="1400" u="none" strike="noStrike" dirty="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386044">
                <a:tc>
                  <a:txBody>
                    <a:bodyPr/>
                    <a:lstStyle/>
                    <a:p>
                      <a:pPr marL="0" marR="0" algn="l">
                        <a:lnSpc>
                          <a:spcPct val="150000"/>
                        </a:lnSpc>
                        <a:spcBef>
                          <a:spcPts val="0"/>
                        </a:spcBef>
                        <a:spcAft>
                          <a:spcPts val="0"/>
                        </a:spcAft>
                      </a:pPr>
                      <a:r>
                        <a:rPr lang="en-GB" sz="1400">
                          <a:latin typeface="Arial"/>
                          <a:ea typeface="Arial"/>
                        </a:rPr>
                        <a:t>Flexibility exercises</a:t>
                      </a:r>
                      <a:endParaRPr lang="en-US" sz="140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lgn="l">
                        <a:lnSpc>
                          <a:spcPct val="150000"/>
                        </a:lnSpc>
                        <a:spcBef>
                          <a:spcPts val="0"/>
                        </a:spcBef>
                        <a:spcAft>
                          <a:spcPts val="0"/>
                        </a:spcAft>
                        <a:buFont typeface="Arial"/>
                        <a:buChar char="●"/>
                      </a:pPr>
                      <a:r>
                        <a:rPr lang="en-GB" sz="1400" u="none" strike="noStrike" dirty="0">
                          <a:latin typeface="Arial"/>
                          <a:ea typeface="Arial"/>
                        </a:rPr>
                        <a:t>Stretching exercises to improve flexibility</a:t>
                      </a:r>
                      <a:endParaRPr lang="en-US" sz="1400" u="none" strike="noStrike" dirty="0">
                        <a:latin typeface="Arial"/>
                        <a:ea typeface="Arial"/>
                      </a:endParaRPr>
                    </a:p>
                    <a:p>
                      <a:pPr marL="342900" marR="0" lvl="0" indent="-342900" algn="l">
                        <a:lnSpc>
                          <a:spcPct val="150000"/>
                        </a:lnSpc>
                        <a:spcBef>
                          <a:spcPts val="0"/>
                        </a:spcBef>
                        <a:spcAft>
                          <a:spcPts val="0"/>
                        </a:spcAft>
                        <a:buFont typeface="Arial"/>
                        <a:buChar char="●"/>
                      </a:pPr>
                      <a:r>
                        <a:rPr lang="en-GB" sz="1400" u="none" strike="noStrike" dirty="0">
                          <a:latin typeface="Arial"/>
                          <a:ea typeface="Arial"/>
                        </a:rPr>
                        <a:t>Holding the stretches for 15-30 seconds as per capacity</a:t>
                      </a:r>
                      <a:endParaRPr lang="en-US" sz="1400" u="none" strike="noStrike" dirty="0">
                        <a:latin typeface="Arial"/>
                        <a:ea typeface="Arial"/>
                      </a:endParaRPr>
                    </a:p>
                    <a:p>
                      <a:pPr marL="342900" marR="0" lvl="0" indent="-342900" algn="l">
                        <a:lnSpc>
                          <a:spcPct val="150000"/>
                        </a:lnSpc>
                        <a:spcBef>
                          <a:spcPts val="0"/>
                        </a:spcBef>
                        <a:spcAft>
                          <a:spcPts val="0"/>
                        </a:spcAft>
                        <a:buFont typeface="Arial"/>
                        <a:buChar char="●"/>
                      </a:pPr>
                      <a:r>
                        <a:rPr lang="en-GB" sz="1400" u="none" strike="noStrike" dirty="0">
                          <a:latin typeface="Arial"/>
                          <a:ea typeface="Arial"/>
                        </a:rPr>
                        <a:t>Performing stretching exercises at least 2-3 times a week</a:t>
                      </a:r>
                      <a:endParaRPr lang="en-US" sz="1400" u="none" strike="noStrike" dirty="0">
                        <a:latin typeface="Arial"/>
                        <a:ea typeface="Arial"/>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40" name="Rectangle 39"/>
          <p:cNvSpPr/>
          <p:nvPr/>
        </p:nvSpPr>
        <p:spPr>
          <a:xfrm>
            <a:off x="0" y="27937161"/>
            <a:ext cx="9986211" cy="369332"/>
          </a:xfrm>
          <a:prstGeom prst="rect">
            <a:avLst/>
          </a:prstGeom>
        </p:spPr>
        <p:style>
          <a:lnRef idx="2">
            <a:schemeClr val="dk1">
              <a:shade val="50000"/>
            </a:schemeClr>
          </a:lnRef>
          <a:fillRef idx="1">
            <a:schemeClr val="dk1"/>
          </a:fillRef>
          <a:effectRef idx="0">
            <a:schemeClr val="dk1"/>
          </a:effectRef>
          <a:fontRef idx="minor">
            <a:schemeClr val="lt1"/>
          </a:fontRef>
        </p:style>
        <p:txBody>
          <a:bodyPr wrap="square">
            <a:spAutoFit/>
          </a:bodyPr>
          <a:lstStyle/>
          <a:p>
            <a:pPr algn="ctr"/>
            <a:r>
              <a:rPr lang="en-GB" b="1" dirty="0">
                <a:latin typeface="Arial" pitchFamily="34" charset="0"/>
                <a:cs typeface="Arial" pitchFamily="34" charset="0"/>
              </a:rPr>
              <a:t>Conclusion</a:t>
            </a:r>
            <a:endParaRPr lang="en-US" b="1" dirty="0">
              <a:latin typeface="Arial" pitchFamily="34" charset="0"/>
              <a:cs typeface="Arial" pitchFamily="34" charset="0"/>
            </a:endParaRPr>
          </a:p>
        </p:txBody>
      </p:sp>
      <p:sp>
        <p:nvSpPr>
          <p:cNvPr id="41" name="Rectangle 40"/>
          <p:cNvSpPr/>
          <p:nvPr/>
        </p:nvSpPr>
        <p:spPr>
          <a:xfrm>
            <a:off x="0" y="2173540"/>
            <a:ext cx="9986211" cy="369332"/>
          </a:xfrm>
          <a:prstGeom prst="rect">
            <a:avLst/>
          </a:prstGeom>
        </p:spPr>
        <p:style>
          <a:lnRef idx="2">
            <a:schemeClr val="dk1">
              <a:shade val="50000"/>
            </a:schemeClr>
          </a:lnRef>
          <a:fillRef idx="1">
            <a:schemeClr val="dk1"/>
          </a:fillRef>
          <a:effectRef idx="0">
            <a:schemeClr val="dk1"/>
          </a:effectRef>
          <a:fontRef idx="minor">
            <a:schemeClr val="lt1"/>
          </a:fontRef>
        </p:style>
        <p:txBody>
          <a:bodyPr wrap="square">
            <a:spAutoFit/>
          </a:bodyPr>
          <a:lstStyle/>
          <a:p>
            <a:pPr algn="ctr"/>
            <a:r>
              <a:rPr lang="en-GB" b="1" kern="0" dirty="0">
                <a:latin typeface="Arial" pitchFamily="34" charset="0"/>
                <a:cs typeface="Arial" pitchFamily="34" charset="0"/>
              </a:rPr>
              <a:t>Introduction</a:t>
            </a:r>
            <a:endParaRPr lang="en-US" b="1" dirty="0">
              <a:latin typeface="Arial" pitchFamily="34" charset="0"/>
              <a:cs typeface="Arial" pitchFamily="34" charset="0"/>
            </a:endParaRPr>
          </a:p>
        </p:txBody>
      </p:sp>
    </p:spTree>
    <p:extLst>
      <p:ext uri="{BB962C8B-B14F-4D97-AF65-F5344CB8AC3E}">
        <p14:creationId xmlns:p14="http://schemas.microsoft.com/office/powerpoint/2010/main" val="26418204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1"/>
          <p:cNvSpPr>
            <a:spLocks noChangeArrowheads="1"/>
          </p:cNvSpPr>
          <p:nvPr/>
        </p:nvSpPr>
        <p:spPr bwMode="auto">
          <a:xfrm>
            <a:off x="0" y="2193806"/>
            <a:ext cx="21383625" cy="27905035"/>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vert="horz" wrap="square" lIns="0" tIns="0" rIns="0" bIns="12696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tabLst/>
            </a:pPr>
            <a:endParaRPr kumimoji="0" lang="en-GB" sz="7000" b="1" i="0" u="none" strike="noStrike" cap="none" normalizeH="0" baseline="0" dirty="0">
              <a:ln>
                <a:noFill/>
              </a:ln>
              <a:solidFill>
                <a:schemeClr val="tx1"/>
              </a:solidFill>
              <a:effectLst/>
              <a:latin typeface="Arial" pitchFamily="34" charset="0"/>
              <a:cs typeface="Arial" pitchFamily="34" charset="0"/>
            </a:endParaRPr>
          </a:p>
          <a:p>
            <a:pPr marL="0" marR="0" lvl="0" indent="0" algn="ctr" defTabSz="914400" rtl="0" eaLnBrk="1" fontAlgn="base" latinLnBrk="0" hangingPunct="1">
              <a:lnSpc>
                <a:spcPct val="100000"/>
              </a:lnSpc>
              <a:spcBef>
                <a:spcPct val="0"/>
              </a:spcBef>
              <a:spcAft>
                <a:spcPct val="0"/>
              </a:spcAft>
              <a:buClrTx/>
              <a:buSzTx/>
              <a:tabLst/>
            </a:pPr>
            <a:endParaRPr lang="en-GB" sz="7000" b="1" dirty="0">
              <a:solidFill>
                <a:schemeClr val="tx1"/>
              </a:solidFill>
              <a:latin typeface="Arial" pitchFamily="34" charset="0"/>
              <a:cs typeface="Arial" pitchFamily="34" charset="0"/>
            </a:endParaRPr>
          </a:p>
          <a:p>
            <a:pPr marL="0" marR="0" lvl="0" indent="0" algn="ctr" defTabSz="914400" rtl="0" eaLnBrk="1" fontAlgn="base" latinLnBrk="0" hangingPunct="1">
              <a:lnSpc>
                <a:spcPct val="100000"/>
              </a:lnSpc>
              <a:spcBef>
                <a:spcPct val="0"/>
              </a:spcBef>
              <a:spcAft>
                <a:spcPct val="0"/>
              </a:spcAft>
              <a:buClrTx/>
              <a:buSzTx/>
              <a:tabLst/>
            </a:pPr>
            <a:r>
              <a:rPr kumimoji="0" lang="en-GB" sz="7000" b="1" i="0" u="none" strike="noStrike" cap="none" normalizeH="0" baseline="0" dirty="0">
                <a:ln>
                  <a:noFill/>
                </a:ln>
                <a:solidFill>
                  <a:schemeClr val="tx1"/>
                </a:solidFill>
                <a:effectLst/>
                <a:latin typeface="Arial" pitchFamily="34" charset="0"/>
                <a:cs typeface="Arial" pitchFamily="34" charset="0"/>
              </a:rPr>
              <a:t>References</a:t>
            </a:r>
          </a:p>
          <a:p>
            <a:pPr marL="0" marR="0" lvl="0" indent="0" algn="ctr" defTabSz="914400" rtl="0" eaLnBrk="1" fontAlgn="base" latinLnBrk="0" hangingPunct="1">
              <a:lnSpc>
                <a:spcPct val="100000"/>
              </a:lnSpc>
              <a:spcBef>
                <a:spcPct val="0"/>
              </a:spcBef>
              <a:spcAft>
                <a:spcPct val="0"/>
              </a:spcAft>
              <a:buClrTx/>
              <a:buSzTx/>
              <a:tabLst/>
            </a:pPr>
            <a:endParaRPr lang="en-GB" sz="7000" b="1" dirty="0">
              <a:solidFill>
                <a:schemeClr val="tx1"/>
              </a:solidFill>
              <a:latin typeface="Arial" pitchFamily="34" charset="0"/>
              <a:cs typeface="Arial" pitchFamily="34" charset="0"/>
            </a:endParaRPr>
          </a:p>
          <a:p>
            <a:pPr marL="0" marR="0" lvl="0" indent="0" algn="ctr" defTabSz="914400" rtl="0" eaLnBrk="1" fontAlgn="base" latinLnBrk="0" hangingPunct="1">
              <a:lnSpc>
                <a:spcPct val="100000"/>
              </a:lnSpc>
              <a:spcBef>
                <a:spcPct val="0"/>
              </a:spcBef>
              <a:spcAft>
                <a:spcPct val="0"/>
              </a:spcAft>
              <a:buClrTx/>
              <a:buSzTx/>
              <a:tabLst/>
            </a:pPr>
            <a:endParaRPr kumimoji="0" lang="en-GB" sz="7000" b="1" i="0" u="none" strike="noStrike" cap="none" normalizeH="0" baseline="0" dirty="0">
              <a:ln>
                <a:noFill/>
              </a:ln>
              <a:solidFill>
                <a:schemeClr val="tx1"/>
              </a:solidFill>
              <a:effectLst/>
              <a:latin typeface="Arial" pitchFamily="34" charset="0"/>
              <a:cs typeface="Arial" pitchFamily="34" charset="0"/>
            </a:endParaRPr>
          </a:p>
          <a:p>
            <a:pPr marL="0" marR="0" lvl="0" indent="0" algn="ctr" defTabSz="914400" rtl="0" eaLnBrk="1" fontAlgn="base" latinLnBrk="0" hangingPunct="1">
              <a:lnSpc>
                <a:spcPct val="100000"/>
              </a:lnSpc>
              <a:spcBef>
                <a:spcPct val="0"/>
              </a:spcBef>
              <a:spcAft>
                <a:spcPct val="0"/>
              </a:spcAft>
              <a:buClrTx/>
              <a:buSzTx/>
              <a:tabLst/>
            </a:pPr>
            <a:endParaRPr kumimoji="0" lang="en-GB" sz="7000" b="1" i="0" u="none" strike="noStrike" cap="none" normalizeH="0" baseline="0" dirty="0">
              <a:ln>
                <a:noFill/>
              </a:ln>
              <a:solidFill>
                <a:schemeClr val="tx1"/>
              </a:solidFill>
              <a:effectLst/>
              <a:latin typeface="Arial" pitchFamily="34" charset="0"/>
              <a:cs typeface="Arial" pitchFamily="34" charset="0"/>
            </a:endParaRPr>
          </a:p>
          <a:p>
            <a:pPr marL="0" marR="0" lvl="0" indent="0" algn="ctr" defTabSz="914400" rtl="0" eaLnBrk="1" fontAlgn="base" latinLnBrk="0" hangingPunct="1">
              <a:lnSpc>
                <a:spcPct val="100000"/>
              </a:lnSpc>
              <a:spcBef>
                <a:spcPct val="0"/>
              </a:spcBef>
              <a:spcAft>
                <a:spcPct val="0"/>
              </a:spcAft>
              <a:buClrTx/>
              <a:buSzTx/>
              <a:tabLst/>
            </a:pPr>
            <a:endParaRPr kumimoji="0" lang="en-GB" sz="2500" b="1"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 typeface="Wingdings" pitchFamily="2" charset="2"/>
              <a:buChar char="ü"/>
              <a:tabLst/>
            </a:pP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BHF, 2023. </a:t>
            </a:r>
            <a:r>
              <a:rPr kumimoji="0" lang="en-GB" sz="2500" b="0" i="1" u="none" strike="noStrike" cap="none" normalizeH="0" baseline="0" dirty="0">
                <a:ln>
                  <a:noFill/>
                </a:ln>
                <a:solidFill>
                  <a:schemeClr val="tx1"/>
                </a:solidFill>
                <a:effectLst/>
                <a:latin typeface="Arial" pitchFamily="34" charset="0"/>
                <a:ea typeface="Arial" pitchFamily="34" charset="0"/>
                <a:cs typeface="Arial" pitchFamily="34" charset="0"/>
              </a:rPr>
              <a:t>How your heart works. </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Available at: </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hlinkClick r:id="rId2"/>
              </a:rPr>
              <a:t>https://www.bhf.org.uk/informationsupport/how-a-healthy-heart-works</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 (Accessed: June 2, 2023)</a:t>
            </a:r>
            <a:endParaRPr kumimoji="0" lang="en-US" sz="25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 typeface="Wingdings" pitchFamily="2" charset="2"/>
              <a:buChar char="ü"/>
              <a:tabLst/>
            </a:pP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CDC, 2020. </a:t>
            </a:r>
            <a:r>
              <a:rPr kumimoji="0" lang="en-GB" sz="2500" b="0" i="1" u="none" strike="noStrike" cap="none" normalizeH="0" baseline="0" dirty="0">
                <a:ln>
                  <a:noFill/>
                </a:ln>
                <a:solidFill>
                  <a:schemeClr val="tx1"/>
                </a:solidFill>
                <a:effectLst/>
                <a:latin typeface="Arial" pitchFamily="34" charset="0"/>
                <a:ea typeface="Arial" pitchFamily="34" charset="0"/>
                <a:cs typeface="Arial" pitchFamily="34" charset="0"/>
              </a:rPr>
              <a:t>Heart Disease and Mental Health Disorders</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 Available at: </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hlinkClick r:id="rId3"/>
              </a:rPr>
              <a:t>https://www.cdc.gov/heartdisease/mentalhealth.htm#:~:text=Over%20time%2C%20these%20physiologic%20effects,metabolic%20disease%2C%20and%20heart%20disease.&amp;text=Evidence%20shows%20that%20mental%20health,%2C%20stroke%2C%20and%20heart%20attack</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 (Accessed: June 13, 2023)</a:t>
            </a:r>
            <a:endParaRPr kumimoji="0" lang="en-US" sz="25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 typeface="Wingdings" pitchFamily="2" charset="2"/>
              <a:buChar char="ü"/>
              <a:tabLst/>
            </a:pP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Cleveland Clinic, 2023. </a:t>
            </a:r>
            <a:r>
              <a:rPr kumimoji="0" lang="en-GB" sz="2500" b="0" i="1" u="none" strike="noStrike" cap="none" normalizeH="0" baseline="0" dirty="0">
                <a:ln>
                  <a:noFill/>
                </a:ln>
                <a:solidFill>
                  <a:schemeClr val="tx1"/>
                </a:solidFill>
                <a:effectLst/>
                <a:latin typeface="Arial" pitchFamily="34" charset="0"/>
                <a:ea typeface="Arial" pitchFamily="34" charset="0"/>
                <a:cs typeface="Arial" pitchFamily="34" charset="0"/>
              </a:rPr>
              <a:t>Heart. </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Available at: </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hlinkClick r:id="rId4"/>
              </a:rPr>
              <a:t>https://my.clevelandclinic.org/health/body/21704-heart</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  (Accessed: June 3, 2023)</a:t>
            </a:r>
            <a:endParaRPr kumimoji="0" lang="en-US" sz="25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 typeface="Wingdings" pitchFamily="2" charset="2"/>
              <a:buChar char="ü"/>
              <a:tabLst/>
            </a:pP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GOV, 2019. </a:t>
            </a:r>
            <a:r>
              <a:rPr kumimoji="0" lang="en-GB" sz="2500" b="0" i="1" u="none" strike="noStrike" cap="none" normalizeH="0" baseline="0" dirty="0">
                <a:ln>
                  <a:noFill/>
                </a:ln>
                <a:solidFill>
                  <a:schemeClr val="tx1"/>
                </a:solidFill>
                <a:effectLst/>
                <a:latin typeface="Arial" pitchFamily="34" charset="0"/>
                <a:ea typeface="Arial" pitchFamily="34" charset="0"/>
                <a:cs typeface="Arial" pitchFamily="34" charset="0"/>
              </a:rPr>
              <a:t>Health matters: preventing cardiovascular disease</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 Available at: </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hlinkClick r:id="rId5"/>
              </a:rPr>
              <a:t>https://www.gov.uk/government/publications/health-matters-preventing-cardiovascular-disease/health-matters-preventing-cardiovascular-disease</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 (Accessed: June 12, 2023)</a:t>
            </a:r>
            <a:endParaRPr kumimoji="0" lang="en-US" sz="25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 typeface="Wingdings" pitchFamily="2" charset="2"/>
              <a:buChar char="ü"/>
              <a:tabLst/>
            </a:pP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GOV, 2019. </a:t>
            </a:r>
            <a:r>
              <a:rPr kumimoji="0" lang="en-GB" sz="2500" b="0" i="1" u="none" strike="noStrike" cap="none" normalizeH="0" baseline="0" dirty="0">
                <a:ln>
                  <a:noFill/>
                </a:ln>
                <a:solidFill>
                  <a:schemeClr val="tx1"/>
                </a:solidFill>
                <a:effectLst/>
                <a:latin typeface="Arial" pitchFamily="34" charset="0"/>
                <a:ea typeface="Arial" pitchFamily="34" charset="0"/>
                <a:cs typeface="Arial" pitchFamily="34" charset="0"/>
              </a:rPr>
              <a:t>Health matters: preventing cardiovascular disease. </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Available at: </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hlinkClick r:id="rId5"/>
              </a:rPr>
              <a:t>https://www.gov.uk/government/publications/health-matters-preventing-cardiovascular-disease/health-matters-preventing-cardiovascular-disease</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 (Accessed: June 5, 2023)</a:t>
            </a:r>
            <a:endParaRPr kumimoji="0" lang="en-US" sz="25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 typeface="Wingdings" pitchFamily="2" charset="2"/>
              <a:buChar char="ü"/>
              <a:tabLst/>
            </a:pPr>
            <a:r>
              <a:rPr kumimoji="0" lang="en-GB" sz="2500" b="0" i="0" u="none" strike="noStrike" cap="none" normalizeH="0" baseline="0" dirty="0" err="1">
                <a:ln>
                  <a:noFill/>
                </a:ln>
                <a:solidFill>
                  <a:schemeClr val="tx1"/>
                </a:solidFill>
                <a:effectLst/>
                <a:latin typeface="Arial" pitchFamily="34" charset="0"/>
                <a:ea typeface="Arial" pitchFamily="34" charset="0"/>
                <a:cs typeface="Arial" pitchFamily="34" charset="0"/>
              </a:rPr>
              <a:t>Jeong</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 S.W., Kim, S.H., Kang, S.H., Kim, H.J., Yoon, C.H., </a:t>
            </a:r>
            <a:r>
              <a:rPr kumimoji="0" lang="en-GB" sz="2500" b="0" i="0" u="none" strike="noStrike" cap="none" normalizeH="0" baseline="0" dirty="0" err="1">
                <a:ln>
                  <a:noFill/>
                </a:ln>
                <a:solidFill>
                  <a:schemeClr val="tx1"/>
                </a:solidFill>
                <a:effectLst/>
                <a:latin typeface="Arial" pitchFamily="34" charset="0"/>
                <a:ea typeface="Arial" pitchFamily="34" charset="0"/>
                <a:cs typeface="Arial" pitchFamily="34" charset="0"/>
              </a:rPr>
              <a:t>Youn</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 T.J. and </a:t>
            </a:r>
            <a:r>
              <a:rPr kumimoji="0" lang="en-GB" sz="2500" b="0" i="0" u="none" strike="noStrike" cap="none" normalizeH="0" baseline="0" dirty="0" err="1">
                <a:ln>
                  <a:noFill/>
                </a:ln>
                <a:solidFill>
                  <a:schemeClr val="tx1"/>
                </a:solidFill>
                <a:effectLst/>
                <a:latin typeface="Arial" pitchFamily="34" charset="0"/>
                <a:ea typeface="Arial" pitchFamily="34" charset="0"/>
                <a:cs typeface="Arial" pitchFamily="34" charset="0"/>
              </a:rPr>
              <a:t>Chae</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 I.H., 2019. Mortality reduction with physical activity in patients with and without cardiovascular disease. </a:t>
            </a:r>
            <a:r>
              <a:rPr kumimoji="0" lang="en-GB" sz="2500" b="0" i="1" u="none" strike="noStrike" cap="none" normalizeH="0" baseline="0" dirty="0">
                <a:ln>
                  <a:noFill/>
                </a:ln>
                <a:solidFill>
                  <a:schemeClr val="tx1"/>
                </a:solidFill>
                <a:effectLst/>
                <a:latin typeface="Arial" pitchFamily="34" charset="0"/>
                <a:ea typeface="Arial" pitchFamily="34" charset="0"/>
                <a:cs typeface="Arial" pitchFamily="34" charset="0"/>
              </a:rPr>
              <a:t>European heart journal</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 </a:t>
            </a:r>
            <a:r>
              <a:rPr kumimoji="0" lang="en-GB" sz="2500" b="0" i="1" u="none" strike="noStrike" cap="none" normalizeH="0" baseline="0" dirty="0">
                <a:ln>
                  <a:noFill/>
                </a:ln>
                <a:solidFill>
                  <a:schemeClr val="tx1"/>
                </a:solidFill>
                <a:effectLst/>
                <a:latin typeface="Arial" pitchFamily="34" charset="0"/>
                <a:ea typeface="Arial" pitchFamily="34" charset="0"/>
                <a:cs typeface="Arial" pitchFamily="34" charset="0"/>
              </a:rPr>
              <a:t>40</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(43), pp.3547-3555.</a:t>
            </a:r>
            <a:endParaRPr kumimoji="0" lang="en-US" sz="25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 typeface="Wingdings" pitchFamily="2" charset="2"/>
              <a:buChar char="ü"/>
              <a:tabLst/>
            </a:pP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Medline Plus, 2023. </a:t>
            </a:r>
            <a:r>
              <a:rPr kumimoji="0" lang="en-GB" sz="2500" b="0" i="1" u="none" strike="noStrike" cap="none" normalizeH="0" baseline="0" dirty="0">
                <a:ln>
                  <a:noFill/>
                </a:ln>
                <a:solidFill>
                  <a:schemeClr val="tx1"/>
                </a:solidFill>
                <a:effectLst/>
                <a:latin typeface="Arial" pitchFamily="34" charset="0"/>
                <a:ea typeface="Arial" pitchFamily="34" charset="0"/>
                <a:cs typeface="Arial" pitchFamily="34" charset="0"/>
              </a:rPr>
              <a:t>Heart and vascular services</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 Available at: </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hlinkClick r:id="rId6"/>
              </a:rPr>
              <a:t>https://medlineplus.gov/ency/article/007459.htm#:~:text=The%20cardiovascular%20system%20delivers%20oxygen,activity%2C%20exercise%2C%20and%20stress</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 (Accessed: June 13, 2023)</a:t>
            </a:r>
            <a:endParaRPr kumimoji="0" lang="en-US" sz="25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 typeface="Wingdings" pitchFamily="2" charset="2"/>
              <a:buChar char="ü"/>
              <a:tabLst/>
            </a:pP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NHS, 2023a. </a:t>
            </a:r>
            <a:r>
              <a:rPr kumimoji="0" lang="en-GB" sz="2500" b="0" i="1" u="none" strike="noStrike" cap="none" normalizeH="0" baseline="0" dirty="0">
                <a:ln>
                  <a:noFill/>
                </a:ln>
                <a:solidFill>
                  <a:schemeClr val="tx1"/>
                </a:solidFill>
                <a:effectLst/>
                <a:latin typeface="Arial" pitchFamily="34" charset="0"/>
                <a:ea typeface="Arial" pitchFamily="34" charset="0"/>
                <a:cs typeface="Arial" pitchFamily="34" charset="0"/>
              </a:rPr>
              <a:t>How the heart works. </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Available at: </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hlinkClick r:id="rId7"/>
              </a:rPr>
              <a:t>https://www.nhsinform.scot/illnesses-and-conditions/heart-and-blood-vessels/about-the-heart/how-the-heart-works#:~:text=Your%20heart%2C%20blood%20and%20blood,a%20fresh%20supply%20of%20oxygen</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 (Accessed: June 1, 2023)</a:t>
            </a:r>
            <a:endParaRPr kumimoji="0" lang="en-US" sz="25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 typeface="Wingdings" pitchFamily="2" charset="2"/>
              <a:buChar char="ü"/>
              <a:tabLst/>
            </a:pP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NHS, 2023b. </a:t>
            </a:r>
            <a:r>
              <a:rPr kumimoji="0" lang="en-GB" sz="2500" b="0" i="1" u="none" strike="noStrike" cap="none" normalizeH="0" baseline="0" dirty="0">
                <a:ln>
                  <a:noFill/>
                </a:ln>
                <a:solidFill>
                  <a:schemeClr val="tx1"/>
                </a:solidFill>
                <a:effectLst/>
                <a:latin typeface="Arial" pitchFamily="34" charset="0"/>
                <a:ea typeface="Arial" pitchFamily="34" charset="0"/>
                <a:cs typeface="Arial" pitchFamily="34" charset="0"/>
              </a:rPr>
              <a:t>Heart failure - NHS. </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Available at: </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hlinkClick r:id="rId8"/>
              </a:rPr>
              <a:t>https://www.nhs.uk/conditions/heart-failure/#:~:text=When%20to%20get%20medical%20advice,sudden%20or%20very%20severe%20symptoms</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 (Accessed: June 14, 2023)</a:t>
            </a:r>
            <a:endParaRPr kumimoji="0" lang="en-US" sz="25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 typeface="Wingdings" pitchFamily="2" charset="2"/>
              <a:buChar char="ü"/>
              <a:tabLst/>
            </a:pP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NIA, 2023. </a:t>
            </a:r>
            <a:r>
              <a:rPr kumimoji="0" lang="en-GB" sz="2500" b="0" i="1" u="none" strike="noStrike" cap="none" normalizeH="0" baseline="0" dirty="0">
                <a:ln>
                  <a:noFill/>
                </a:ln>
                <a:solidFill>
                  <a:schemeClr val="tx1"/>
                </a:solidFill>
                <a:effectLst/>
                <a:latin typeface="Arial" pitchFamily="34" charset="0"/>
                <a:ea typeface="Arial" pitchFamily="34" charset="0"/>
                <a:cs typeface="Arial" pitchFamily="34" charset="0"/>
              </a:rPr>
              <a:t>Heart Health Glossary. </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Available at: </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hlinkClick r:id="rId9"/>
              </a:rPr>
              <a:t>https://www.nia.nih.gov/health/heart-health-glossary</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 (Accessed: June 8, 2023)</a:t>
            </a:r>
            <a:endParaRPr kumimoji="0" lang="en-US" sz="25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 typeface="Wingdings" pitchFamily="2" charset="2"/>
              <a:buChar char="ü"/>
              <a:tabLst/>
            </a:pP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NLM, 2022. </a:t>
            </a:r>
            <a:r>
              <a:rPr kumimoji="0" lang="en-GB" sz="2500" b="0" i="1" u="none" strike="noStrike" cap="none" normalizeH="0" baseline="0" dirty="0">
                <a:ln>
                  <a:noFill/>
                </a:ln>
                <a:solidFill>
                  <a:schemeClr val="tx1"/>
                </a:solidFill>
                <a:effectLst/>
                <a:latin typeface="Arial" pitchFamily="34" charset="0"/>
                <a:ea typeface="Arial" pitchFamily="34" charset="0"/>
                <a:cs typeface="Arial" pitchFamily="34" charset="0"/>
              </a:rPr>
              <a:t>Physiology, Cardiovascular. </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Available at: </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hlinkClick r:id="rId10"/>
              </a:rPr>
              <a:t>https://www.ncbi.nlm.nih.gov/books/NBK493197/#:~:text=The%20purpose%20of%20the%20cardiovascular,the%20rest%20of%20the%20body</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 (Accessed: June 4, 2023)</a:t>
            </a:r>
            <a:endParaRPr kumimoji="0" lang="en-US" sz="25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 typeface="Wingdings" pitchFamily="2" charset="2"/>
              <a:buChar char="ü"/>
              <a:tabLst/>
            </a:pP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Packer, M., Anker, S.D., Butler, J., </a:t>
            </a:r>
            <a:r>
              <a:rPr kumimoji="0" lang="en-GB" sz="2500" b="0" i="0" u="none" strike="noStrike" cap="none" normalizeH="0" baseline="0" dirty="0" err="1">
                <a:ln>
                  <a:noFill/>
                </a:ln>
                <a:solidFill>
                  <a:schemeClr val="tx1"/>
                </a:solidFill>
                <a:effectLst/>
                <a:latin typeface="Arial" pitchFamily="34" charset="0"/>
                <a:ea typeface="Arial" pitchFamily="34" charset="0"/>
                <a:cs typeface="Arial" pitchFamily="34" charset="0"/>
              </a:rPr>
              <a:t>Filippatos</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 G., </a:t>
            </a:r>
            <a:r>
              <a:rPr kumimoji="0" lang="en-GB" sz="2500" b="0" i="0" u="none" strike="noStrike" cap="none" normalizeH="0" baseline="0" dirty="0" err="1">
                <a:ln>
                  <a:noFill/>
                </a:ln>
                <a:solidFill>
                  <a:schemeClr val="tx1"/>
                </a:solidFill>
                <a:effectLst/>
                <a:latin typeface="Arial" pitchFamily="34" charset="0"/>
                <a:ea typeface="Arial" pitchFamily="34" charset="0"/>
                <a:cs typeface="Arial" pitchFamily="34" charset="0"/>
              </a:rPr>
              <a:t>Pocock</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 S.J., Carson, P., </a:t>
            </a:r>
            <a:r>
              <a:rPr kumimoji="0" lang="en-GB" sz="2500" b="0" i="0" u="none" strike="noStrike" cap="none" normalizeH="0" baseline="0" dirty="0" err="1">
                <a:ln>
                  <a:noFill/>
                </a:ln>
                <a:solidFill>
                  <a:schemeClr val="tx1"/>
                </a:solidFill>
                <a:effectLst/>
                <a:latin typeface="Arial" pitchFamily="34" charset="0"/>
                <a:ea typeface="Arial" pitchFamily="34" charset="0"/>
                <a:cs typeface="Arial" pitchFamily="34" charset="0"/>
              </a:rPr>
              <a:t>Januzzi</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 J., </a:t>
            </a:r>
            <a:r>
              <a:rPr kumimoji="0" lang="en-GB" sz="2500" b="0" i="0" u="none" strike="noStrike" cap="none" normalizeH="0" baseline="0" dirty="0" err="1">
                <a:ln>
                  <a:noFill/>
                </a:ln>
                <a:solidFill>
                  <a:schemeClr val="tx1"/>
                </a:solidFill>
                <a:effectLst/>
                <a:latin typeface="Arial" pitchFamily="34" charset="0"/>
                <a:ea typeface="Arial" pitchFamily="34" charset="0"/>
                <a:cs typeface="Arial" pitchFamily="34" charset="0"/>
              </a:rPr>
              <a:t>Verma</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 S., </a:t>
            </a:r>
            <a:r>
              <a:rPr kumimoji="0" lang="en-GB" sz="2500" b="0" i="0" u="none" strike="noStrike" cap="none" normalizeH="0" baseline="0" dirty="0" err="1">
                <a:ln>
                  <a:noFill/>
                </a:ln>
                <a:solidFill>
                  <a:schemeClr val="tx1"/>
                </a:solidFill>
                <a:effectLst/>
                <a:latin typeface="Arial" pitchFamily="34" charset="0"/>
                <a:ea typeface="Arial" pitchFamily="34" charset="0"/>
                <a:cs typeface="Arial" pitchFamily="34" charset="0"/>
              </a:rPr>
              <a:t>Tsutsui</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 H., </a:t>
            </a:r>
            <a:r>
              <a:rPr kumimoji="0" lang="en-GB" sz="2500" b="0" i="0" u="none" strike="noStrike" cap="none" normalizeH="0" baseline="0" dirty="0" err="1">
                <a:ln>
                  <a:noFill/>
                </a:ln>
                <a:solidFill>
                  <a:schemeClr val="tx1"/>
                </a:solidFill>
                <a:effectLst/>
                <a:latin typeface="Arial" pitchFamily="34" charset="0"/>
                <a:ea typeface="Arial" pitchFamily="34" charset="0"/>
                <a:cs typeface="Arial" pitchFamily="34" charset="0"/>
              </a:rPr>
              <a:t>Brueckmann</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 M. and Jamal, W., 2020. Cardiovascular and renal outcomes with </a:t>
            </a:r>
            <a:r>
              <a:rPr kumimoji="0" lang="en-GB" sz="2500" b="0" i="0" u="none" strike="noStrike" cap="none" normalizeH="0" baseline="0" dirty="0" err="1">
                <a:ln>
                  <a:noFill/>
                </a:ln>
                <a:solidFill>
                  <a:schemeClr val="tx1"/>
                </a:solidFill>
                <a:effectLst/>
                <a:latin typeface="Arial" pitchFamily="34" charset="0"/>
                <a:ea typeface="Arial" pitchFamily="34" charset="0"/>
                <a:cs typeface="Arial" pitchFamily="34" charset="0"/>
              </a:rPr>
              <a:t>empagliflozin</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 in heart failure. </a:t>
            </a:r>
            <a:r>
              <a:rPr kumimoji="0" lang="en-GB" sz="2500" b="0" i="1" u="none" strike="noStrike" cap="none" normalizeH="0" baseline="0" dirty="0">
                <a:ln>
                  <a:noFill/>
                </a:ln>
                <a:solidFill>
                  <a:schemeClr val="tx1"/>
                </a:solidFill>
                <a:effectLst/>
                <a:latin typeface="Arial" pitchFamily="34" charset="0"/>
                <a:ea typeface="Arial" pitchFamily="34" charset="0"/>
                <a:cs typeface="Arial" pitchFamily="34" charset="0"/>
              </a:rPr>
              <a:t>New England Journal of Medicine</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 </a:t>
            </a:r>
            <a:r>
              <a:rPr kumimoji="0" lang="en-GB" sz="2500" b="0" i="1" u="none" strike="noStrike" cap="none" normalizeH="0" baseline="0" dirty="0">
                <a:ln>
                  <a:noFill/>
                </a:ln>
                <a:solidFill>
                  <a:schemeClr val="tx1"/>
                </a:solidFill>
                <a:effectLst/>
                <a:latin typeface="Arial" pitchFamily="34" charset="0"/>
                <a:ea typeface="Arial" pitchFamily="34" charset="0"/>
                <a:cs typeface="Arial" pitchFamily="34" charset="0"/>
              </a:rPr>
              <a:t>383</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(15), pp.1413-1424.</a:t>
            </a:r>
            <a:endParaRPr kumimoji="0" lang="en-US" sz="25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 typeface="Wingdings" pitchFamily="2" charset="2"/>
              <a:buChar char="ü"/>
              <a:tabLst/>
            </a:pP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Schwinger, R.H., 2021. </a:t>
            </a:r>
            <a:r>
              <a:rPr kumimoji="0" lang="en-GB" sz="2500" b="0" i="0" u="none" strike="noStrike" cap="none" normalizeH="0" baseline="0" dirty="0" err="1">
                <a:ln>
                  <a:noFill/>
                </a:ln>
                <a:solidFill>
                  <a:schemeClr val="tx1"/>
                </a:solidFill>
                <a:effectLst/>
                <a:latin typeface="Arial" pitchFamily="34" charset="0"/>
                <a:ea typeface="Arial" pitchFamily="34" charset="0"/>
                <a:cs typeface="Arial" pitchFamily="34" charset="0"/>
              </a:rPr>
              <a:t>Pathophysiology</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 of heart failure. </a:t>
            </a:r>
            <a:r>
              <a:rPr kumimoji="0" lang="en-GB" sz="2500" b="0" i="1" u="none" strike="noStrike" cap="none" normalizeH="0" baseline="0" dirty="0">
                <a:ln>
                  <a:noFill/>
                </a:ln>
                <a:solidFill>
                  <a:schemeClr val="tx1"/>
                </a:solidFill>
                <a:effectLst/>
                <a:latin typeface="Arial" pitchFamily="34" charset="0"/>
                <a:ea typeface="Arial" pitchFamily="34" charset="0"/>
                <a:cs typeface="Arial" pitchFamily="34" charset="0"/>
              </a:rPr>
              <a:t>Cardiovascular diagnosis and therapy</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 </a:t>
            </a:r>
            <a:r>
              <a:rPr kumimoji="0" lang="en-GB" sz="2500" b="0" i="1" u="none" strike="noStrike" cap="none" normalizeH="0" baseline="0" dirty="0">
                <a:ln>
                  <a:noFill/>
                </a:ln>
                <a:solidFill>
                  <a:schemeClr val="tx1"/>
                </a:solidFill>
                <a:effectLst/>
                <a:latin typeface="Arial" pitchFamily="34" charset="0"/>
                <a:ea typeface="Arial" pitchFamily="34" charset="0"/>
                <a:cs typeface="Arial" pitchFamily="34" charset="0"/>
              </a:rPr>
              <a:t>11</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(1), p.263.</a:t>
            </a:r>
            <a:endParaRPr kumimoji="0" lang="en-US" sz="25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 typeface="Wingdings" pitchFamily="2" charset="2"/>
              <a:buChar char="ü"/>
              <a:tabLst/>
            </a:pP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Stewart, 2021. </a:t>
            </a:r>
            <a:r>
              <a:rPr kumimoji="0" lang="en-GB" sz="2500" b="0" i="1" u="none" strike="noStrike" cap="none" normalizeH="0" baseline="0" dirty="0">
                <a:ln>
                  <a:noFill/>
                </a:ln>
                <a:solidFill>
                  <a:schemeClr val="tx1"/>
                </a:solidFill>
                <a:effectLst/>
                <a:latin typeface="Arial" pitchFamily="34" charset="0"/>
                <a:ea typeface="Arial" pitchFamily="34" charset="0"/>
                <a:cs typeface="Arial" pitchFamily="34" charset="0"/>
              </a:rPr>
              <a:t>Cardiovascular disease in the United Kingdom (UK) - Statistics &amp; Facts. </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Available at: </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hlinkClick r:id="rId11"/>
              </a:rPr>
              <a:t>https://www.statista.com/topics/5003/cardiovascular-disease-in-the-uk/#topicOverview</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 (Accessed: June 7, 2023)</a:t>
            </a:r>
            <a:endParaRPr kumimoji="0" lang="en-US" sz="25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 typeface="Wingdings" pitchFamily="2" charset="2"/>
              <a:buChar char="ü"/>
              <a:tabLst/>
            </a:pP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Stewart, 2022. </a:t>
            </a:r>
            <a:r>
              <a:rPr kumimoji="0" lang="en-GB" sz="2500" b="0" i="1" u="none" strike="noStrike" cap="none" normalizeH="0" baseline="0" dirty="0">
                <a:ln>
                  <a:noFill/>
                </a:ln>
                <a:solidFill>
                  <a:schemeClr val="tx1"/>
                </a:solidFill>
                <a:effectLst/>
                <a:latin typeface="Arial" pitchFamily="34" charset="0"/>
                <a:ea typeface="Arial" pitchFamily="34" charset="0"/>
                <a:cs typeface="Arial" pitchFamily="34" charset="0"/>
              </a:rPr>
              <a:t>Avoidable cardiovascular disease deaths in Great Britain 2020, by gender. </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Available at: </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hlinkClick r:id="rId12"/>
              </a:rPr>
              <a:t>https://www.statista.com/statistics/985598/avoidable-mortality-from-cvd-in-the-uk-by-gender/</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 (Accessed: June 6, 2023)</a:t>
            </a:r>
            <a:endParaRPr kumimoji="0" lang="en-US" sz="25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 typeface="Wingdings" pitchFamily="2" charset="2"/>
              <a:buChar char="ü"/>
              <a:tabLst/>
            </a:pPr>
            <a:r>
              <a:rPr kumimoji="0" lang="en-GB" sz="2500" b="0" i="0" u="none" strike="noStrike" cap="none" normalizeH="0" baseline="0" dirty="0" err="1">
                <a:ln>
                  <a:noFill/>
                </a:ln>
                <a:solidFill>
                  <a:schemeClr val="tx1"/>
                </a:solidFill>
                <a:effectLst/>
                <a:latin typeface="Arial" pitchFamily="34" charset="0"/>
                <a:ea typeface="Arial" pitchFamily="34" charset="0"/>
                <a:cs typeface="Arial" pitchFamily="34" charset="0"/>
              </a:rPr>
              <a:t>Strüven</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 A., </a:t>
            </a:r>
            <a:r>
              <a:rPr kumimoji="0" lang="en-GB" sz="2500" b="0" i="0" u="none" strike="noStrike" cap="none" normalizeH="0" baseline="0" dirty="0" err="1">
                <a:ln>
                  <a:noFill/>
                </a:ln>
                <a:solidFill>
                  <a:schemeClr val="tx1"/>
                </a:solidFill>
                <a:effectLst/>
                <a:latin typeface="Arial" pitchFamily="34" charset="0"/>
                <a:ea typeface="Arial" pitchFamily="34" charset="0"/>
                <a:cs typeface="Arial" pitchFamily="34" charset="0"/>
              </a:rPr>
              <a:t>Holzapfel</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 C., </a:t>
            </a:r>
            <a:r>
              <a:rPr kumimoji="0" lang="en-GB" sz="2500" b="0" i="0" u="none" strike="noStrike" cap="none" normalizeH="0" baseline="0" dirty="0" err="1">
                <a:ln>
                  <a:noFill/>
                </a:ln>
                <a:solidFill>
                  <a:schemeClr val="tx1"/>
                </a:solidFill>
                <a:effectLst/>
                <a:latin typeface="Arial" pitchFamily="34" charset="0"/>
                <a:ea typeface="Arial" pitchFamily="34" charset="0"/>
                <a:cs typeface="Arial" pitchFamily="34" charset="0"/>
              </a:rPr>
              <a:t>Stremmel</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 C. and Brunner, S., 2021. Obesity, nutrition and heart rate variability. </a:t>
            </a:r>
            <a:r>
              <a:rPr kumimoji="0" lang="en-GB" sz="2500" b="0" i="1" u="none" strike="noStrike" cap="none" normalizeH="0" baseline="0" dirty="0">
                <a:ln>
                  <a:noFill/>
                </a:ln>
                <a:solidFill>
                  <a:schemeClr val="tx1"/>
                </a:solidFill>
                <a:effectLst/>
                <a:latin typeface="Arial" pitchFamily="34" charset="0"/>
                <a:ea typeface="Arial" pitchFamily="34" charset="0"/>
                <a:cs typeface="Arial" pitchFamily="34" charset="0"/>
              </a:rPr>
              <a:t>International Journal of Molecular Sciences</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 </a:t>
            </a:r>
            <a:r>
              <a:rPr kumimoji="0" lang="en-GB" sz="2500" b="0" i="1" u="none" strike="noStrike" cap="none" normalizeH="0" baseline="0" dirty="0">
                <a:ln>
                  <a:noFill/>
                </a:ln>
                <a:solidFill>
                  <a:schemeClr val="tx1"/>
                </a:solidFill>
                <a:effectLst/>
                <a:latin typeface="Arial" pitchFamily="34" charset="0"/>
                <a:ea typeface="Arial" pitchFamily="34" charset="0"/>
                <a:cs typeface="Arial" pitchFamily="34" charset="0"/>
              </a:rPr>
              <a:t>22</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(8), p.4215.</a:t>
            </a:r>
            <a:endParaRPr kumimoji="0" lang="en-US" sz="25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 typeface="Wingdings" pitchFamily="2" charset="2"/>
              <a:buChar char="ü"/>
              <a:tabLst/>
            </a:pPr>
            <a:r>
              <a:rPr kumimoji="0" lang="en-GB" sz="2500" b="0" i="0" u="none" strike="noStrike" cap="none" normalizeH="0" baseline="0" dirty="0" err="1">
                <a:ln>
                  <a:noFill/>
                </a:ln>
                <a:solidFill>
                  <a:schemeClr val="tx1"/>
                </a:solidFill>
                <a:effectLst/>
                <a:latin typeface="Arial" pitchFamily="34" charset="0"/>
                <a:ea typeface="Arial" pitchFamily="34" charset="0"/>
                <a:cs typeface="Arial" pitchFamily="34" charset="0"/>
              </a:rPr>
              <a:t>Trøseid</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 M., Andersen, G.Ø., </a:t>
            </a:r>
            <a:r>
              <a:rPr kumimoji="0" lang="en-GB" sz="2500" b="0" i="0" u="none" strike="noStrike" cap="none" normalizeH="0" baseline="0" dirty="0" err="1">
                <a:ln>
                  <a:noFill/>
                </a:ln>
                <a:solidFill>
                  <a:schemeClr val="tx1"/>
                </a:solidFill>
                <a:effectLst/>
                <a:latin typeface="Arial" pitchFamily="34" charset="0"/>
                <a:ea typeface="Arial" pitchFamily="34" charset="0"/>
                <a:cs typeface="Arial" pitchFamily="34" charset="0"/>
              </a:rPr>
              <a:t>Broch</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 K. and </a:t>
            </a:r>
            <a:r>
              <a:rPr kumimoji="0" lang="en-GB" sz="2500" b="0" i="0" u="none" strike="noStrike" cap="none" normalizeH="0" baseline="0" dirty="0" err="1">
                <a:ln>
                  <a:noFill/>
                </a:ln>
                <a:solidFill>
                  <a:schemeClr val="tx1"/>
                </a:solidFill>
                <a:effectLst/>
                <a:latin typeface="Arial" pitchFamily="34" charset="0"/>
                <a:ea typeface="Arial" pitchFamily="34" charset="0"/>
                <a:cs typeface="Arial" pitchFamily="34" charset="0"/>
              </a:rPr>
              <a:t>Hov</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 J.R., 2020. The gut </a:t>
            </a:r>
            <a:r>
              <a:rPr kumimoji="0" lang="en-GB" sz="2500" b="0" i="0" u="none" strike="noStrike" cap="none" normalizeH="0" baseline="0" dirty="0" err="1">
                <a:ln>
                  <a:noFill/>
                </a:ln>
                <a:solidFill>
                  <a:schemeClr val="tx1"/>
                </a:solidFill>
                <a:effectLst/>
                <a:latin typeface="Arial" pitchFamily="34" charset="0"/>
                <a:ea typeface="Arial" pitchFamily="34" charset="0"/>
                <a:cs typeface="Arial" pitchFamily="34" charset="0"/>
              </a:rPr>
              <a:t>microbiome</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 in coronary artery disease and heart failure: Current knowledge and future directions. </a:t>
            </a:r>
            <a:r>
              <a:rPr kumimoji="0" lang="en-GB" sz="2500" b="0" i="0" u="none" strike="noStrike" cap="none" normalizeH="0" baseline="0" dirty="0" err="1">
                <a:ln>
                  <a:noFill/>
                </a:ln>
                <a:solidFill>
                  <a:schemeClr val="tx1"/>
                </a:solidFill>
                <a:effectLst/>
                <a:latin typeface="Arial" pitchFamily="34" charset="0"/>
                <a:ea typeface="Arial" pitchFamily="34" charset="0"/>
                <a:cs typeface="Arial" pitchFamily="34" charset="0"/>
              </a:rPr>
              <a:t>EBioMedicine</a:t>
            </a:r>
            <a:r>
              <a:rPr kumimoji="0" lang="en-GB" sz="2500" b="0" i="0" u="none" strike="noStrike" cap="none" normalizeH="0" baseline="0" dirty="0">
                <a:ln>
                  <a:noFill/>
                </a:ln>
                <a:solidFill>
                  <a:schemeClr val="tx1"/>
                </a:solidFill>
                <a:effectLst/>
                <a:latin typeface="Arial" pitchFamily="34" charset="0"/>
                <a:ea typeface="Arial" pitchFamily="34" charset="0"/>
                <a:cs typeface="Arial" pitchFamily="34" charset="0"/>
              </a:rPr>
              <a:t>, 52, p.102649.</a:t>
            </a:r>
          </a:p>
          <a:p>
            <a:pPr marL="0" marR="0" lvl="0" indent="0" algn="just" defTabSz="914400" rtl="0" eaLnBrk="0" fontAlgn="base" latinLnBrk="0" hangingPunct="0">
              <a:lnSpc>
                <a:spcPct val="100000"/>
              </a:lnSpc>
              <a:spcBef>
                <a:spcPct val="0"/>
              </a:spcBef>
              <a:spcAft>
                <a:spcPct val="0"/>
              </a:spcAft>
              <a:buClrTx/>
              <a:buSzTx/>
              <a:buFont typeface="Wingdings" pitchFamily="2" charset="2"/>
              <a:buChar char="ü"/>
              <a:tabLst/>
            </a:pPr>
            <a:endParaRPr lang="en-GB" sz="3000" dirty="0">
              <a:solidFill>
                <a:schemeClr val="tx1"/>
              </a:solidFill>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 typeface="Wingdings" pitchFamily="2" charset="2"/>
              <a:buChar char="ü"/>
              <a:tabLst/>
            </a:pPr>
            <a:endParaRPr kumimoji="0" lang="en-GB" sz="30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 typeface="Wingdings" pitchFamily="2" charset="2"/>
              <a:buChar char="ü"/>
              <a:tabLst/>
            </a:pPr>
            <a:endParaRPr lang="en-GB" sz="3000" dirty="0">
              <a:solidFill>
                <a:schemeClr val="tx1"/>
              </a:solidFill>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 typeface="Wingdings" pitchFamily="2" charset="2"/>
              <a:buChar char="ü"/>
              <a:tabLst/>
            </a:pPr>
            <a:endParaRPr kumimoji="0" lang="en-GB" sz="30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 typeface="Wingdings" pitchFamily="2" charset="2"/>
              <a:buChar char="ü"/>
              <a:tabLst/>
            </a:pPr>
            <a:endParaRPr lang="en-GB" sz="3000" dirty="0">
              <a:solidFill>
                <a:schemeClr val="tx1"/>
              </a:solidFill>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 typeface="Wingdings" pitchFamily="2" charset="2"/>
              <a:buChar char="ü"/>
              <a:tabLst/>
            </a:pPr>
            <a:endParaRPr kumimoji="0" lang="en-GB" sz="30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 typeface="Wingdings" pitchFamily="2" charset="2"/>
              <a:buChar char="ü"/>
              <a:tabLst/>
            </a:pPr>
            <a:endParaRPr lang="en-GB" sz="3000" dirty="0">
              <a:solidFill>
                <a:schemeClr val="tx1"/>
              </a:solidFill>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 typeface="Wingdings" pitchFamily="2" charset="2"/>
              <a:buChar char="ü"/>
              <a:tabLst/>
            </a:pPr>
            <a:endParaRPr kumimoji="0" lang="en-GB" sz="30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 typeface="Wingdings" pitchFamily="2" charset="2"/>
              <a:buChar char="ü"/>
              <a:tabLst/>
            </a:pPr>
            <a:endParaRPr lang="en-GB" sz="3000" dirty="0">
              <a:solidFill>
                <a:schemeClr val="tx1"/>
              </a:solidFill>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 typeface="Wingdings" pitchFamily="2" charset="2"/>
              <a:buChar char="ü"/>
              <a:tabLst/>
            </a:pPr>
            <a:endParaRPr kumimoji="0" lang="en-GB" sz="30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 typeface="Wingdings" pitchFamily="2" charset="2"/>
              <a:buChar char="ü"/>
              <a:tabLst/>
            </a:pPr>
            <a:endParaRPr lang="en-GB" sz="3000" dirty="0">
              <a:solidFill>
                <a:schemeClr val="tx1"/>
              </a:solidFill>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 typeface="Wingdings" pitchFamily="2" charset="2"/>
              <a:buChar char="ü"/>
              <a:tabLst/>
            </a:pPr>
            <a:endParaRPr kumimoji="0" lang="en-GB" sz="30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 typeface="Wingdings" pitchFamily="2" charset="2"/>
              <a:buChar char="ü"/>
              <a:tabLst/>
            </a:pPr>
            <a:endParaRPr lang="en-GB" sz="3000" dirty="0">
              <a:solidFill>
                <a:schemeClr val="tx1"/>
              </a:solidFill>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 typeface="Wingdings" pitchFamily="2" charset="2"/>
              <a:buChar char="ü"/>
              <a:tabLst/>
            </a:pPr>
            <a:endParaRPr kumimoji="0" lang="en-GB" sz="30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 typeface="Wingdings" pitchFamily="2" charset="2"/>
              <a:buChar char="ü"/>
              <a:tabLst/>
            </a:pPr>
            <a:endParaRPr lang="en-GB" sz="3000" dirty="0">
              <a:solidFill>
                <a:schemeClr val="tx1"/>
              </a:solidFill>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 typeface="Wingdings" pitchFamily="2" charset="2"/>
              <a:buChar char="ü"/>
              <a:tabLst/>
            </a:pPr>
            <a:endParaRPr kumimoji="0" lang="en-GB" sz="3000" b="0" i="0" u="none" strike="noStrike" cap="none" normalizeH="0" baseline="0" dirty="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 typeface="Wingdings" pitchFamily="2" charset="2"/>
              <a:buChar char="ü"/>
              <a:tabLst/>
            </a:pPr>
            <a:endParaRPr kumimoji="0" lang="en-GB" sz="3000" b="0" i="0" u="none" strike="noStrike" cap="none" normalizeH="0" baseline="0" dirty="0">
              <a:ln>
                <a:noFill/>
              </a:ln>
              <a:solidFill>
                <a:schemeClr val="tx1"/>
              </a:solidFill>
              <a:effectLst/>
              <a:latin typeface="Arial" pitchFamily="34" charset="0"/>
              <a:cs typeface="Arial" pitchFamily="34" charset="0"/>
            </a:endParaRPr>
          </a:p>
        </p:txBody>
      </p:sp>
      <p:sp>
        <p:nvSpPr>
          <p:cNvPr id="2" name="TextBox 1">
            <a:extLst>
              <a:ext uri="{FF2B5EF4-FFF2-40B4-BE49-F238E27FC236}">
                <a16:creationId xmlns:a16="http://schemas.microsoft.com/office/drawing/2014/main" id="{84C52834-C4D5-16D8-7AD2-0DDC31D93D9F}"/>
              </a:ext>
            </a:extLst>
          </p:cNvPr>
          <p:cNvSpPr txBox="1"/>
          <p:nvPr/>
        </p:nvSpPr>
        <p:spPr>
          <a:xfrm>
            <a:off x="-1" y="0"/>
            <a:ext cx="21383625" cy="2062103"/>
          </a:xfrm>
          <a:prstGeom prst="rect">
            <a:avLst/>
          </a:prstGeom>
          <a:solidFill>
            <a:srgbClr val="FFFF00"/>
          </a:solidFill>
        </p:spPr>
        <p:txBody>
          <a:bodyPr wrap="square" rtlCol="0">
            <a:spAutoFit/>
          </a:bodyPr>
          <a:lstStyle/>
          <a:p>
            <a:pPr algn="ctr"/>
            <a:r>
              <a:rPr lang="en-GB" sz="3200" b="1" dirty="0">
                <a:latin typeface="Arial" pitchFamily="34" charset="0"/>
                <a:cs typeface="Arial" pitchFamily="34" charset="0"/>
              </a:rPr>
              <a:t>ASSESSMENT 1 – INDIVIDUAL</a:t>
            </a:r>
            <a:endParaRPr lang="en-US" sz="3200" dirty="0">
              <a:latin typeface="Arial" pitchFamily="34" charset="0"/>
              <a:cs typeface="Arial" pitchFamily="34" charset="0"/>
            </a:endParaRPr>
          </a:p>
          <a:p>
            <a:pPr algn="ctr"/>
            <a:r>
              <a:rPr lang="en-GB" sz="3200" b="1" dirty="0">
                <a:latin typeface="Arial" pitchFamily="34" charset="0"/>
                <a:cs typeface="Arial" pitchFamily="34" charset="0"/>
              </a:rPr>
              <a:t>ACADEMIC POSTER PRESENTATION</a:t>
            </a:r>
            <a:endParaRPr lang="en-US" sz="3200" dirty="0">
              <a:latin typeface="Arial" pitchFamily="34" charset="0"/>
              <a:cs typeface="Arial" pitchFamily="34" charset="0"/>
            </a:endParaRPr>
          </a:p>
          <a:p>
            <a:pPr algn="ctr"/>
            <a:r>
              <a:rPr lang="en-GB" sz="3200" b="1" dirty="0">
                <a:latin typeface="Arial" pitchFamily="34" charset="0"/>
                <a:cs typeface="Arial" pitchFamily="34" charset="0"/>
              </a:rPr>
              <a:t> </a:t>
            </a:r>
            <a:endParaRPr lang="en-US" sz="3200" dirty="0">
              <a:latin typeface="Arial" pitchFamily="34" charset="0"/>
              <a:cs typeface="Arial" pitchFamily="34" charset="0"/>
            </a:endParaRPr>
          </a:p>
          <a:p>
            <a:pPr algn="ctr"/>
            <a:r>
              <a:rPr lang="en-GB" sz="3200" b="1" dirty="0">
                <a:latin typeface="Arial" pitchFamily="34" charset="0"/>
                <a:cs typeface="Arial" pitchFamily="34" charset="0"/>
              </a:rPr>
              <a:t>CARDIOVASCULAR SYSTEM: HEART FAILURE</a:t>
            </a:r>
            <a:endParaRPr lang="en-IN" sz="3200" dirty="0">
              <a:latin typeface="Arial" pitchFamily="34" charset="0"/>
              <a:cs typeface="Arial"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ae891439-8e9c-4e45-b222-37405d02424c"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9969D84078C3B47A7CEEAE4DC99A3D0" ma:contentTypeVersion="10" ma:contentTypeDescription="Create a new document." ma:contentTypeScope="" ma:versionID="2f8e0a28db3293dd5db21d97ea42f5c6">
  <xsd:schema xmlns:xsd="http://www.w3.org/2001/XMLSchema" xmlns:xs="http://www.w3.org/2001/XMLSchema" xmlns:p="http://schemas.microsoft.com/office/2006/metadata/properties" xmlns:ns3="ae891439-8e9c-4e45-b222-37405d02424c" xmlns:ns4="b5fc8236-aad4-4bcc-86e8-ed4dbac35257" targetNamespace="http://schemas.microsoft.com/office/2006/metadata/properties" ma:root="true" ma:fieldsID="0d44738ae5872596c6b51f8b04e07a82" ns3:_="" ns4:_="">
    <xsd:import namespace="ae891439-8e9c-4e45-b222-37405d02424c"/>
    <xsd:import namespace="b5fc8236-aad4-4bcc-86e8-ed4dbac35257"/>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e891439-8e9c-4e45-b222-37405d02424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_activity" ma:index="17"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b5fc8236-aad4-4bcc-86e8-ed4dbac35257"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1328F81-E58D-41FC-9567-B1EC94B163CA}">
  <ds:schemaRefs>
    <ds:schemaRef ds:uri="http://www.w3.org/XML/1998/namespace"/>
    <ds:schemaRef ds:uri="http://purl.org/dc/elements/1.1/"/>
    <ds:schemaRef ds:uri="http://schemas.microsoft.com/office/2006/metadata/properties"/>
    <ds:schemaRef ds:uri="b5fc8236-aad4-4bcc-86e8-ed4dbac35257"/>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ae891439-8e9c-4e45-b222-37405d02424c"/>
    <ds:schemaRef ds:uri="http://purl.org/dc/terms/"/>
  </ds:schemaRefs>
</ds:datastoreItem>
</file>

<file path=customXml/itemProps2.xml><?xml version="1.0" encoding="utf-8"?>
<ds:datastoreItem xmlns:ds="http://schemas.openxmlformats.org/officeDocument/2006/customXml" ds:itemID="{A2674958-2DA1-422B-B0DA-50B2858EA352}">
  <ds:schemaRefs>
    <ds:schemaRef ds:uri="http://schemas.microsoft.com/sharepoint/v3/contenttype/forms"/>
  </ds:schemaRefs>
</ds:datastoreItem>
</file>

<file path=customXml/itemProps3.xml><?xml version="1.0" encoding="utf-8"?>
<ds:datastoreItem xmlns:ds="http://schemas.openxmlformats.org/officeDocument/2006/customXml" ds:itemID="{AD823E56-41A1-4059-AA40-F5DC73BAC5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e891439-8e9c-4e45-b222-37405d02424c"/>
    <ds:schemaRef ds:uri="b5fc8236-aad4-4bcc-86e8-ed4dbac3525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 2013 - 2022</Template>
  <TotalTime>214</TotalTime>
  <Words>3275</Words>
  <Application>Microsoft Office PowerPoint</Application>
  <PresentationFormat>Custom</PresentationFormat>
  <Paragraphs>188</Paragraphs>
  <Slides>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Calibri</vt:lpstr>
      <vt:lpstr>Calibri Light</vt:lpstr>
      <vt:lpstr>Wingdings</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Personal</dc:creator>
  <cp:lastModifiedBy>Baqi, Mohammed A.</cp:lastModifiedBy>
  <cp:revision>14</cp:revision>
  <dcterms:created xsi:type="dcterms:W3CDTF">2023-06-12T08:39:42Z</dcterms:created>
  <dcterms:modified xsi:type="dcterms:W3CDTF">2023-06-16T13:50:43Z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0x010100D9969D84078C3B47A7CEEAE4DC99A3D0</vt:lpwstr>
  </property>
</Properties>
</file>