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saveSubsetFonts="1">
  <p:sldMasterIdLst>
    <p:sldMasterId id="2147483648" r:id="rId4"/>
  </p:sldMasterIdLst>
  <p:notesMasterIdLst>
    <p:notesMasterId r:id="rId37"/>
  </p:notesMasterIdLst>
  <p:handoutMasterIdLst>
    <p:handoutMasterId r:id="rId38"/>
  </p:handoutMasterIdLst>
  <p:sldIdLst>
    <p:sldId id="256" r:id="rId5"/>
    <p:sldId id="275" r:id="rId6"/>
    <p:sldId id="365" r:id="rId7"/>
    <p:sldId id="283" r:id="rId8"/>
    <p:sldId id="392" r:id="rId9"/>
    <p:sldId id="299" r:id="rId10"/>
    <p:sldId id="417" r:id="rId11"/>
    <p:sldId id="366" r:id="rId12"/>
    <p:sldId id="394" r:id="rId13"/>
    <p:sldId id="396" r:id="rId14"/>
    <p:sldId id="399" r:id="rId15"/>
    <p:sldId id="339" r:id="rId16"/>
    <p:sldId id="397" r:id="rId17"/>
    <p:sldId id="395" r:id="rId18"/>
    <p:sldId id="418" r:id="rId19"/>
    <p:sldId id="419" r:id="rId20"/>
    <p:sldId id="393" r:id="rId21"/>
    <p:sldId id="369" r:id="rId22"/>
    <p:sldId id="400" r:id="rId23"/>
    <p:sldId id="402" r:id="rId24"/>
    <p:sldId id="420" r:id="rId25"/>
    <p:sldId id="421" r:id="rId26"/>
    <p:sldId id="401" r:id="rId27"/>
    <p:sldId id="422" r:id="rId28"/>
    <p:sldId id="403" r:id="rId29"/>
    <p:sldId id="423" r:id="rId30"/>
    <p:sldId id="424" r:id="rId31"/>
    <p:sldId id="425" r:id="rId32"/>
    <p:sldId id="405" r:id="rId33"/>
    <p:sldId id="426" r:id="rId34"/>
    <p:sldId id="274" r:id="rId35"/>
    <p:sldId id="298" r:id="rId36"/>
  </p:sldIdLst>
  <p:sldSz cx="9144000" cy="6858000" type="screen4x3"/>
  <p:notesSz cx="6858000" cy="9144000"/>
  <p:embeddedFontLst>
    <p:embeddedFont>
      <p:font typeface="Calibri" panose="020F0502020204030204" pitchFamily="34" charset="0"/>
      <p:regular r:id="rId39"/>
      <p:bold r:id="rId40"/>
      <p:italic r:id="rId41"/>
      <p:boldItalic r:id="rId4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8" autoAdjust="0"/>
    <p:restoredTop sz="94660"/>
  </p:normalViewPr>
  <p:slideViewPr>
    <p:cSldViewPr>
      <p:cViewPr varScale="1">
        <p:scale>
          <a:sx n="100" d="100"/>
          <a:sy n="100" d="100"/>
        </p:scale>
        <p:origin x="597" y="51"/>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font" Target="fonts/font1.fntdata"/><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font" Target="fonts/font4.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 Id="rId46"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font" Target="fonts/font3.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font" Target="fonts/font2.fntdata"/><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r>
              <a:rPr lang="en-GB" smtClean="0"/>
              <a:t>n.kaliyamurthy@uwtsd.ac.uk</a:t>
            </a: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12/11/2020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smtClean="0"/>
              <a:t>n.kaliyamurthy@uwtsd.ac.uk</a:t>
            </a:r>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B30FD7-B61A-47AD-9734-0729CE3D67F9}" type="datetimeFigureOut">
              <a:rPr lang="en-GB" smtClean="0"/>
              <a:t>12/11/2020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944230-701F-4349-8BF0-47885920E893}" type="slidenum">
              <a:rPr lang="en-GB" smtClean="0"/>
              <a:t>‹#›</a:t>
            </a:fld>
            <a:endParaRPr lang="en-GB"/>
          </a:p>
        </p:txBody>
      </p:sp>
    </p:spTree>
    <p:extLst>
      <p:ext uri="{BB962C8B-B14F-4D97-AF65-F5344CB8AC3E}">
        <p14:creationId xmlns:p14="http://schemas.microsoft.com/office/powerpoint/2010/main" val="4253430931"/>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r>
              <a:rPr lang="en-US" smtClean="0"/>
              <a:t>n.kaliyamurthy@uwtsd.ac.uk</a:t>
            </a:r>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r>
              <a:rPr lang="en-GB"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r>
              <a:rPr lang="en-GB" smtClean="0"/>
              <a:t>n.kaliyamurthy@uwtsd.ac.uk</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r>
              <a:rPr lang="en-US" smtClean="0"/>
              <a:t>n.kaliyamurthy@uwtsd.ac.uk</a:t>
            </a:r>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r>
              <a:rPr lang="en-US" smtClean="0"/>
              <a:t>n.kaliyamurthy@uwtsd.ac.uk</a:t>
            </a:r>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smtClean="0"/>
              <a:t>n.kaliyamurthy@uwtsd.ac.uk</a:t>
            </a:r>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r>
              <a:rPr lang="en-US" smtClean="0"/>
              <a:t>n.kaliyamurthy@uwtsd.ac.uk</a:t>
            </a:r>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image" Target="../media/image25.png"/></Relationships>
</file>

<file path=ppt/slides/_rels/slide2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2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596" y="1772816"/>
            <a:ext cx="8280920" cy="1470025"/>
          </a:xfrm>
        </p:spPr>
        <p:txBody>
          <a:bodyPr>
            <a:noAutofit/>
          </a:bodyPr>
          <a:lstStyle/>
          <a:p>
            <a:pPr algn="r"/>
            <a:r>
              <a:rPr lang="en-GB" sz="4800" b="1" dirty="0">
                <a:solidFill>
                  <a:schemeClr val="accent2"/>
                </a:solidFill>
              </a:rPr>
              <a:t>Advanced Networking</a:t>
            </a:r>
            <a:r>
              <a:rPr lang="en-GB" sz="6600" dirty="0">
                <a:solidFill>
                  <a:schemeClr val="bg1"/>
                </a:solidFill>
              </a:rPr>
              <a:t/>
            </a:r>
            <a:br>
              <a:rPr lang="en-GB" sz="6600" dirty="0">
                <a:solidFill>
                  <a:schemeClr val="bg1"/>
                </a:solidFill>
              </a:rPr>
            </a:br>
            <a:r>
              <a:rPr lang="en-GB" sz="2800" i="1" dirty="0">
                <a:solidFill>
                  <a:schemeClr val="bg1"/>
                </a:solidFill>
              </a:rPr>
              <a:t>(ACCA5024)</a:t>
            </a:r>
            <a:r>
              <a:rPr lang="en-GB" sz="3200" i="1" dirty="0">
                <a:solidFill>
                  <a:schemeClr val="bg1"/>
                </a:solidFill>
              </a:rPr>
              <a:t/>
            </a:r>
            <a:br>
              <a:rPr lang="en-GB" sz="3200" i="1" dirty="0">
                <a:solidFill>
                  <a:schemeClr val="bg1"/>
                </a:solidFill>
              </a:rPr>
            </a:br>
            <a:r>
              <a:rPr lang="en-GB" sz="2800" i="1" dirty="0" smtClean="0">
                <a:solidFill>
                  <a:schemeClr val="bg1"/>
                </a:solidFill>
              </a:rPr>
              <a:t>Routing Concepts</a:t>
            </a:r>
            <a:endParaRPr lang="en-GB" sz="3600" i="1" dirty="0">
              <a:solidFill>
                <a:schemeClr val="bg1"/>
              </a:solidFill>
            </a:endParaRPr>
          </a:p>
        </p:txBody>
      </p:sp>
      <p:pic>
        <p:nvPicPr>
          <p:cNvPr id="3" name="Picture 2">
            <a:extLst>
              <a:ext uri="{FF2B5EF4-FFF2-40B4-BE49-F238E27FC236}">
                <a16:creationId xmlns:a16="http://schemas.microsoft.com/office/drawing/2014/main" id="{2FA4A25C-5932-4EB6-9528-F433191E8E1A}"/>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7308304" y="5813249"/>
            <a:ext cx="555759" cy="699398"/>
          </a:xfrm>
          <a:prstGeom prst="rect">
            <a:avLst/>
          </a:prstGeom>
        </p:spPr>
      </p:pic>
      <p:pic>
        <p:nvPicPr>
          <p:cNvPr id="4" name="Picture 3">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01480" y="5813249"/>
            <a:ext cx="707013" cy="699398"/>
          </a:xfrm>
          <a:prstGeom prst="rect">
            <a:avLst/>
          </a:prstGeom>
          <a:noFill/>
          <a:ln>
            <a:noFill/>
          </a:ln>
        </p:spPr>
      </p:pic>
      <p:pic>
        <p:nvPicPr>
          <p:cNvPr id="5" name="Picture 4">
            <a:extLst>
              <a:ext uri="{FF2B5EF4-FFF2-40B4-BE49-F238E27FC236}">
                <a16:creationId xmlns:a16="http://schemas.microsoft.com/office/drawing/2014/main" id="{E2059D90-FF17-4043-9C97-7CB2A6EF6DD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4139952" y="6245164"/>
            <a:ext cx="1678208" cy="246676"/>
          </a:xfrm>
          <a:prstGeom prst="rect">
            <a:avLst/>
          </a:prstGeom>
          <a:noFill/>
          <a:ln>
            <a:noFill/>
          </a:ln>
        </p:spPr>
      </p:pic>
      <p:pic>
        <p:nvPicPr>
          <p:cNvPr id="1026" name="Picture 2" descr="Image result for tef silver">
            <a:extLst>
              <a:ext uri="{FF2B5EF4-FFF2-40B4-BE49-F238E27FC236}">
                <a16:creationId xmlns:a16="http://schemas.microsoft.com/office/drawing/2014/main" id="{C735C6D0-8C18-4742-B20E-3DEE68681177}"/>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68144" y="5794007"/>
            <a:ext cx="583430" cy="719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i="1" dirty="0" smtClean="0">
                <a:solidFill>
                  <a:schemeClr val="accent1">
                    <a:lumMod val="50000"/>
                  </a:schemeClr>
                </a:solidFill>
              </a:rPr>
              <a:t>From our previous class… (recap)</a:t>
            </a:r>
            <a:endParaRPr lang="en-GB" sz="3600" i="1"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a:bodyPr>
          <a:lstStyle/>
          <a:p>
            <a:r>
              <a:rPr lang="en-GB" dirty="0"/>
              <a:t>Networks!  </a:t>
            </a:r>
            <a:r>
              <a:rPr lang="en-GB" sz="1800" i="1" dirty="0"/>
              <a:t>(</a:t>
            </a:r>
            <a:r>
              <a:rPr lang="en-GB" sz="1800" b="1" i="1" u="sng" dirty="0"/>
              <a:t>Communication</a:t>
            </a:r>
            <a:r>
              <a:rPr lang="en-GB" sz="1800" b="1" i="1" dirty="0"/>
              <a:t> </a:t>
            </a:r>
            <a:r>
              <a:rPr lang="en-GB" sz="1800" i="1" dirty="0"/>
              <a:t>with the </a:t>
            </a:r>
            <a:r>
              <a:rPr lang="en-GB" sz="1800" b="1" i="1" u="sng" dirty="0"/>
              <a:t>function</a:t>
            </a:r>
            <a:r>
              <a:rPr lang="en-GB" sz="1800" i="1" dirty="0"/>
              <a:t>ing of various </a:t>
            </a:r>
            <a:r>
              <a:rPr lang="en-GB" sz="1800" b="1" i="1" u="sng" dirty="0"/>
              <a:t>devices)</a:t>
            </a:r>
            <a:endParaRPr lang="en-GB" sz="1800" i="1" dirty="0"/>
          </a:p>
          <a:p>
            <a:pPr lvl="1"/>
            <a:r>
              <a:rPr lang="en-GB" dirty="0"/>
              <a:t>Network Components</a:t>
            </a:r>
          </a:p>
          <a:p>
            <a:pPr lvl="1"/>
            <a:r>
              <a:rPr lang="en-GB" dirty="0"/>
              <a:t>Types of Networks</a:t>
            </a:r>
          </a:p>
          <a:p>
            <a:pPr lvl="1"/>
            <a:r>
              <a:rPr lang="en-GB" dirty="0"/>
              <a:t>Trends and Security	</a:t>
            </a:r>
          </a:p>
          <a:p>
            <a:pPr lvl="2"/>
            <a:r>
              <a:rPr lang="en-GB" i="1" dirty="0"/>
              <a:t>Connections, Convergence</a:t>
            </a:r>
          </a:p>
          <a:p>
            <a:pPr lvl="2"/>
            <a:r>
              <a:rPr lang="en-GB" i="1" dirty="0"/>
              <a:t>Reliability (Fault Tolerance, Scalability, Security and </a:t>
            </a:r>
            <a:r>
              <a:rPr lang="en-GB" i="1" dirty="0" err="1"/>
              <a:t>QoS</a:t>
            </a:r>
            <a:r>
              <a:rPr lang="en-GB" i="1" dirty="0"/>
              <a:t>)</a:t>
            </a:r>
          </a:p>
          <a:p>
            <a:pPr lvl="2"/>
            <a:r>
              <a:rPr lang="en-GB" i="1" dirty="0"/>
              <a:t>BYOD, Cloud, Online Collaboration, Communications</a:t>
            </a:r>
          </a:p>
          <a:p>
            <a:pPr lvl="2"/>
            <a:r>
              <a:rPr lang="en-GB" i="1" dirty="0"/>
              <a:t>Security Devices and Techs. (Firewalls, VPN, </a:t>
            </a:r>
            <a:r>
              <a:rPr lang="en-GB" i="1" dirty="0" err="1"/>
              <a:t>acl’s</a:t>
            </a:r>
            <a:r>
              <a:rPr lang="en-GB" i="1" dirty="0"/>
              <a:t>)</a:t>
            </a:r>
          </a:p>
          <a:p>
            <a:pPr marL="0" indent="0">
              <a:buNone/>
            </a:pPr>
            <a:endParaRPr lang="en-GB" dirty="0"/>
          </a:p>
          <a:p>
            <a:endParaRPr lang="en-GB" dirty="0"/>
          </a:p>
        </p:txBody>
      </p:sp>
      <p:sp>
        <p:nvSpPr>
          <p:cNvPr id="6" name="TextBox 5"/>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6211391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i="1" dirty="0" smtClean="0">
                <a:solidFill>
                  <a:schemeClr val="accent1">
                    <a:lumMod val="50000"/>
                  </a:schemeClr>
                </a:solidFill>
              </a:rPr>
              <a:t>From our previous class… (recap)</a:t>
            </a:r>
            <a:endParaRPr lang="en-GB" sz="3600" i="1"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a:bodyPr>
          <a:lstStyle/>
          <a:p>
            <a:r>
              <a:rPr lang="en-GB" dirty="0" smtClean="0"/>
              <a:t>Standards and Protocols</a:t>
            </a:r>
          </a:p>
          <a:p>
            <a:pPr lvl="1"/>
            <a:r>
              <a:rPr lang="en-GB" i="1" dirty="0"/>
              <a:t>OSI Reference Model and TCP/IP Protocol Model</a:t>
            </a:r>
          </a:p>
          <a:p>
            <a:r>
              <a:rPr lang="en-GB" dirty="0" smtClean="0"/>
              <a:t>Ethernet Networks </a:t>
            </a:r>
          </a:p>
          <a:p>
            <a:pPr lvl="1"/>
            <a:r>
              <a:rPr lang="en-GB" dirty="0" smtClean="0"/>
              <a:t>Physical Addressing (MAC Addresses)</a:t>
            </a:r>
          </a:p>
          <a:p>
            <a:pPr lvl="1"/>
            <a:r>
              <a:rPr lang="en-GB" dirty="0" smtClean="0"/>
              <a:t>ARP </a:t>
            </a:r>
          </a:p>
          <a:p>
            <a:pPr lvl="1"/>
            <a:endParaRPr lang="en-GB" dirty="0" smtClean="0"/>
          </a:p>
          <a:p>
            <a:pPr marL="457200" lvl="1" indent="0">
              <a:buNone/>
            </a:pPr>
            <a:endParaRPr lang="en-GB" i="1" dirty="0"/>
          </a:p>
          <a:p>
            <a:pPr marL="0" indent="0">
              <a:buNone/>
            </a:pPr>
            <a:endParaRPr lang="en-GB" dirty="0"/>
          </a:p>
          <a:p>
            <a:endParaRPr lang="en-GB" dirty="0"/>
          </a:p>
        </p:txBody>
      </p:sp>
      <p:sp>
        <p:nvSpPr>
          <p:cNvPr id="6" name="TextBox 5"/>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148452795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i="1" dirty="0">
                <a:solidFill>
                  <a:schemeClr val="accent1">
                    <a:lumMod val="50000"/>
                  </a:schemeClr>
                </a:solidFill>
              </a:rPr>
              <a:t>From our previous class… (recap)</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lnSpcReduction="10000"/>
          </a:bodyPr>
          <a:lstStyle/>
          <a:p>
            <a:r>
              <a:rPr lang="en-GB" dirty="0"/>
              <a:t>Logical Addressing</a:t>
            </a:r>
          </a:p>
          <a:p>
            <a:pPr lvl="1"/>
            <a:r>
              <a:rPr lang="en-GB" dirty="0"/>
              <a:t>IP Addresses</a:t>
            </a:r>
          </a:p>
          <a:p>
            <a:pPr lvl="1"/>
            <a:r>
              <a:rPr lang="en-GB" dirty="0"/>
              <a:t>IPv4, Subnet Mask and Default Gateways</a:t>
            </a:r>
          </a:p>
          <a:p>
            <a:pPr lvl="1"/>
            <a:r>
              <a:rPr lang="en-GB" dirty="0"/>
              <a:t>Subnetting: FLSM and </a:t>
            </a:r>
            <a:r>
              <a:rPr lang="en-GB" dirty="0" smtClean="0"/>
              <a:t>VLSM</a:t>
            </a:r>
          </a:p>
          <a:p>
            <a:pPr lvl="1"/>
            <a:endParaRPr lang="en-GB" dirty="0" smtClean="0"/>
          </a:p>
          <a:p>
            <a:pPr lvl="1"/>
            <a:r>
              <a:rPr lang="en-GB" dirty="0" smtClean="0"/>
              <a:t>IPv6, </a:t>
            </a:r>
            <a:r>
              <a:rPr lang="en-GB" i="1" dirty="0" smtClean="0"/>
              <a:t>Migrating from IPv4 to IPv6</a:t>
            </a:r>
          </a:p>
          <a:p>
            <a:pPr lvl="1"/>
            <a:r>
              <a:rPr lang="en-GB" i="1" dirty="0" smtClean="0"/>
              <a:t>Neighbour Discovery</a:t>
            </a:r>
          </a:p>
          <a:p>
            <a:pPr lvl="1"/>
            <a:r>
              <a:rPr lang="en-GB" i="1" dirty="0" smtClean="0"/>
              <a:t>Auto Configuration</a:t>
            </a: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190781236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i="1" dirty="0">
                <a:solidFill>
                  <a:schemeClr val="accent1">
                    <a:lumMod val="50000"/>
                  </a:schemeClr>
                </a:solidFill>
              </a:rPr>
              <a:t>From our previous class… (recap)</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a:bodyPr>
          <a:lstStyle/>
          <a:p>
            <a:pPr fontAlgn="ctr">
              <a:buFont typeface="Wingdings" panose="05000000000000000000" pitchFamily="2" charset="2"/>
              <a:buChar char="§"/>
            </a:pPr>
            <a:r>
              <a:rPr lang="en-US" dirty="0" smtClean="0"/>
              <a:t>Security </a:t>
            </a:r>
          </a:p>
          <a:p>
            <a:pPr lvl="1" fontAlgn="ctr">
              <a:buFont typeface="Arial" panose="020B0604020202020204" pitchFamily="34" charset="0"/>
              <a:buChar char="•"/>
            </a:pPr>
            <a:r>
              <a:rPr lang="en-US" dirty="0" smtClean="0"/>
              <a:t>Vulnerabilities</a:t>
            </a:r>
            <a:endParaRPr lang="en-US" dirty="0" smtClean="0"/>
          </a:p>
          <a:p>
            <a:pPr lvl="1" fontAlgn="ctr">
              <a:buFont typeface="Arial" panose="020B0604020202020204" pitchFamily="34" charset="0"/>
              <a:buChar char="•"/>
            </a:pPr>
            <a:r>
              <a:rPr lang="en-US" dirty="0"/>
              <a:t>Security </a:t>
            </a:r>
            <a:r>
              <a:rPr lang="en-US" dirty="0" smtClean="0"/>
              <a:t>Threats</a:t>
            </a:r>
            <a:endParaRPr lang="en-GB" dirty="0"/>
          </a:p>
          <a:p>
            <a:pPr lvl="1" fontAlgn="ctr">
              <a:buFont typeface="Arial" panose="020B0604020202020204" pitchFamily="34" charset="0"/>
              <a:buChar char="•"/>
            </a:pPr>
            <a:r>
              <a:rPr lang="en-US" dirty="0"/>
              <a:t>Network Attacks</a:t>
            </a:r>
            <a:endParaRPr lang="en-GB" dirty="0"/>
          </a:p>
          <a:p>
            <a:pPr lvl="1" fontAlgn="ctr">
              <a:buFont typeface="Arial" panose="020B0604020202020204" pitchFamily="34" charset="0"/>
              <a:buChar char="•"/>
            </a:pPr>
            <a:r>
              <a:rPr lang="en-US" dirty="0"/>
              <a:t>Network Attack </a:t>
            </a:r>
            <a:r>
              <a:rPr lang="en-US" dirty="0" smtClean="0"/>
              <a:t>Mitigation</a:t>
            </a:r>
            <a:endParaRPr lang="en-GB" dirty="0"/>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30894891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extLst/>
          </a:blip>
          <a:srcRect l="6932" t="15070" r="26828" b="36711"/>
          <a:stretch/>
        </p:blipFill>
        <p:spPr>
          <a:xfrm>
            <a:off x="899592" y="1700808"/>
            <a:ext cx="7272808" cy="5295132"/>
          </a:xfrm>
          <a:prstGeom prst="rect">
            <a:avLst/>
          </a:prstGeom>
          <a:scene3d>
            <a:camera prst="isometricOffAxis1Top"/>
            <a:lightRig rig="threePt" dir="t"/>
          </a:scene3d>
        </p:spPr>
      </p:pic>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1116632" y="2132856"/>
            <a:ext cx="8229600" cy="3917032"/>
          </a:xfrm>
          <a:ln>
            <a:noFill/>
          </a:ln>
          <a:effectLst>
            <a:outerShdw blurRad="184150" dist="241300" dir="11520000" sx="110000" sy="110000" algn="ctr">
              <a:srgbClr val="000000">
                <a:alpha val="18000"/>
              </a:srgbClr>
            </a:outerShdw>
          </a:effectLst>
          <a:scene3d>
            <a:camera prst="perspectiveFront" fov="5100000">
              <a:rot lat="0" lon="2100000" rev="0"/>
            </a:camera>
            <a:lightRig rig="flood" dir="t">
              <a:rot lat="0" lon="0" rev="13800000"/>
            </a:lightRig>
          </a:scene3d>
          <a:sp3d extrusionH="107950" prstMaterial="plastic">
            <a:bevelT w="82550" h="63500" prst="divot"/>
            <a:bevelB/>
          </a:sp3d>
        </p:spPr>
        <p:txBody>
          <a:bodyPr>
            <a:normAutofit/>
          </a:bodyPr>
          <a:lstStyle/>
          <a:p>
            <a:pPr algn="just"/>
            <a:r>
              <a:rPr lang="en-GB" sz="2400" b="1" i="1" dirty="0" smtClean="0">
                <a:solidFill>
                  <a:schemeClr val="tx2"/>
                </a:solidFill>
              </a:rPr>
              <a:t>Using Packet Tracer – Build simple networks, Configure end devices and test the connection.</a:t>
            </a:r>
          </a:p>
          <a:p>
            <a:r>
              <a:rPr lang="en-GB" sz="2400" b="1" i="1" dirty="0" smtClean="0">
                <a:solidFill>
                  <a:schemeClr val="tx2"/>
                </a:solidFill>
              </a:rPr>
              <a:t>Use Wireshark (Packet Sniffing Tool) to capture the packets and analyse them.</a:t>
            </a:r>
          </a:p>
          <a:p>
            <a:r>
              <a:rPr lang="en-GB" sz="2400" b="1" i="1" dirty="0" smtClean="0">
                <a:solidFill>
                  <a:schemeClr val="tx2"/>
                </a:solidFill>
              </a:rPr>
              <a:t>Analysed ARP and ICMP (Ethernet Frames).</a:t>
            </a:r>
          </a:p>
          <a:p>
            <a:r>
              <a:rPr lang="en-GB" sz="2400" b="1" i="1" dirty="0" smtClean="0">
                <a:solidFill>
                  <a:schemeClr val="tx2"/>
                </a:solidFill>
              </a:rPr>
              <a:t>Configuring IPv4, IPv6 Networks, Troubleshooting </a:t>
            </a:r>
            <a:r>
              <a:rPr lang="en-GB" sz="2400" b="1" i="1" dirty="0" smtClean="0">
                <a:solidFill>
                  <a:schemeClr val="tx2"/>
                </a:solidFill>
              </a:rPr>
              <a:t>them</a:t>
            </a:r>
          </a:p>
          <a:p>
            <a:r>
              <a:rPr lang="en-GB" sz="2400" b="1" i="1" dirty="0" smtClean="0">
                <a:solidFill>
                  <a:schemeClr val="tx2"/>
                </a:solidFill>
              </a:rPr>
              <a:t>Securing devices</a:t>
            </a:r>
            <a:endParaRPr lang="en-GB" sz="2400" b="1" dirty="0"/>
          </a:p>
        </p:txBody>
      </p:sp>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i="1" dirty="0" smtClean="0">
                <a:solidFill>
                  <a:schemeClr val="accent1">
                    <a:lumMod val="50000"/>
                  </a:schemeClr>
                </a:solidFill>
              </a:rPr>
              <a:t>From our previous tutorials… and Independent Learning (recap)</a:t>
            </a:r>
            <a:endParaRPr lang="en-GB" sz="3600" i="1" dirty="0">
              <a:solidFill>
                <a:schemeClr val="accent1">
                  <a:lumMod val="50000"/>
                </a:schemeClr>
              </a:solidFill>
            </a:endParaRPr>
          </a:p>
        </p:txBody>
      </p:sp>
      <p:sp>
        <p:nvSpPr>
          <p:cNvPr id="6" name="TextBox 5"/>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207051672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Objectives and Discussions</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lnSpcReduction="10000"/>
          </a:bodyPr>
          <a:lstStyle/>
          <a:p>
            <a:pPr algn="just"/>
            <a:r>
              <a:rPr lang="en-US" i="1" dirty="0">
                <a:latin typeface="Oswald Light"/>
              </a:rPr>
              <a:t>Router Initial Configurations</a:t>
            </a:r>
          </a:p>
          <a:p>
            <a:pPr algn="just"/>
            <a:r>
              <a:rPr lang="en-US" i="1" dirty="0">
                <a:latin typeface="Oswald Light"/>
                <a:cs typeface="Oswald"/>
              </a:rPr>
              <a:t>Routing Decisions</a:t>
            </a:r>
          </a:p>
          <a:p>
            <a:pPr algn="just"/>
            <a:r>
              <a:rPr lang="en-US" i="1" dirty="0">
                <a:latin typeface="Oswald Light"/>
                <a:cs typeface="Oswald"/>
              </a:rPr>
              <a:t>Router Operations</a:t>
            </a:r>
          </a:p>
          <a:p>
            <a:pPr algn="just"/>
            <a:endParaRPr lang="en-US" i="1" dirty="0">
              <a:latin typeface="Oswald Light"/>
              <a:cs typeface="Oswald"/>
            </a:endParaRPr>
          </a:p>
          <a:p>
            <a:pPr algn="just"/>
            <a:endParaRPr lang="en-US" i="1" dirty="0">
              <a:latin typeface="Oswald Light"/>
              <a:cs typeface="Oswald"/>
            </a:endParaRPr>
          </a:p>
          <a:p>
            <a:pPr algn="just"/>
            <a:r>
              <a:rPr lang="en-US" i="1" dirty="0" smtClean="0">
                <a:latin typeface="Oswald Light"/>
                <a:cs typeface="Oswald"/>
              </a:rPr>
              <a:t>Router Configurations and understanding Routes</a:t>
            </a:r>
            <a:endParaRPr lang="en-US" i="1" dirty="0">
              <a:latin typeface="Oswald Light"/>
              <a:cs typeface="Oswald"/>
            </a:endParaRPr>
          </a:p>
          <a:p>
            <a:pPr algn="just"/>
            <a:endParaRPr lang="en-US" i="1" dirty="0">
              <a:latin typeface="Oswald Light"/>
              <a:cs typeface="Oswald"/>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67723576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a:xfrm>
            <a:off x="467544" y="285936"/>
            <a:ext cx="8229600" cy="1143000"/>
          </a:xfrm>
        </p:spPr>
        <p:txBody>
          <a:bodyPr>
            <a:noAutofit/>
          </a:bodyPr>
          <a:lstStyle/>
          <a:p>
            <a:r>
              <a:rPr lang="en-GB" sz="2800" dirty="0" smtClean="0">
                <a:solidFill>
                  <a:schemeClr val="accent1">
                    <a:lumMod val="50000"/>
                  </a:schemeClr>
                </a:solidFill>
              </a:rPr>
              <a:t>Network Characteristics</a:t>
            </a:r>
            <a:endParaRPr lang="en-GB" sz="2800" b="1" i="1"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518295" y="1349557"/>
            <a:ext cx="4536504" cy="3500063"/>
          </a:xfrm>
        </p:spPr>
        <p:txBody>
          <a:bodyPr>
            <a:noAutofit/>
          </a:bodyPr>
          <a:lstStyle/>
          <a:p>
            <a:pPr algn="just"/>
            <a:r>
              <a:rPr lang="en-CA" altLang="en-US" sz="2000" dirty="0"/>
              <a:t>Networks are </a:t>
            </a:r>
            <a:endParaRPr lang="en-CA" altLang="en-US" sz="2000" dirty="0" smtClean="0"/>
          </a:p>
          <a:p>
            <a:pPr lvl="1" algn="just"/>
            <a:r>
              <a:rPr lang="en-CA" altLang="en-US" sz="1600" dirty="0" smtClean="0"/>
              <a:t>web </a:t>
            </a:r>
            <a:r>
              <a:rPr lang="en-CA" altLang="en-US" sz="1600" dirty="0"/>
              <a:t>applications, </a:t>
            </a:r>
            <a:endParaRPr lang="en-CA" altLang="en-US" sz="1600" dirty="0" smtClean="0"/>
          </a:p>
          <a:p>
            <a:pPr lvl="1" algn="just"/>
            <a:r>
              <a:rPr lang="en-CA" altLang="en-US" sz="1600" dirty="0" smtClean="0"/>
              <a:t>IP </a:t>
            </a:r>
            <a:r>
              <a:rPr lang="en-CA" altLang="en-US" sz="1600" dirty="0"/>
              <a:t>telephony, </a:t>
            </a:r>
            <a:endParaRPr lang="en-CA" altLang="en-US" sz="1600" dirty="0" smtClean="0"/>
          </a:p>
          <a:p>
            <a:pPr lvl="1" algn="just"/>
            <a:r>
              <a:rPr lang="en-CA" altLang="en-US" sz="1600" dirty="0" smtClean="0"/>
              <a:t>video </a:t>
            </a:r>
            <a:r>
              <a:rPr lang="en-CA" altLang="en-US" sz="1600" dirty="0"/>
              <a:t>conferencing, </a:t>
            </a:r>
            <a:endParaRPr lang="en-CA" altLang="en-US" sz="1600" dirty="0" smtClean="0"/>
          </a:p>
          <a:p>
            <a:pPr lvl="1" algn="just"/>
            <a:r>
              <a:rPr lang="en-CA" altLang="en-US" sz="1600" dirty="0" smtClean="0"/>
              <a:t>interactive </a:t>
            </a:r>
            <a:r>
              <a:rPr lang="en-CA" altLang="en-US" sz="1600" dirty="0"/>
              <a:t>gaming, </a:t>
            </a:r>
            <a:endParaRPr lang="en-CA" altLang="en-US" sz="1600" dirty="0" smtClean="0"/>
          </a:p>
          <a:p>
            <a:pPr lvl="1" algn="just"/>
            <a:r>
              <a:rPr lang="en-CA" altLang="en-US" sz="1600" dirty="0" smtClean="0"/>
              <a:t>e-commerce</a:t>
            </a:r>
            <a:r>
              <a:rPr lang="en-CA" altLang="en-US" sz="1600" dirty="0"/>
              <a:t>, </a:t>
            </a:r>
            <a:r>
              <a:rPr lang="en-CA" altLang="en-US" sz="1600" dirty="0" smtClean="0"/>
              <a:t>and more.</a:t>
            </a:r>
            <a:endParaRPr lang="en-CA" altLang="en-US" sz="1600" dirty="0"/>
          </a:p>
          <a:p>
            <a:pPr algn="just"/>
            <a:r>
              <a:rPr lang="en-CA" altLang="en-US" sz="2000" dirty="0" smtClean="0"/>
              <a:t>Characteristics are </a:t>
            </a:r>
            <a:endParaRPr lang="en-CA" altLang="en-US" sz="2000" dirty="0"/>
          </a:p>
          <a:p>
            <a:pPr lvl="1" algn="just"/>
            <a:r>
              <a:rPr lang="en-CA" altLang="en-US" sz="1800" dirty="0"/>
              <a:t>Topology (Physical, </a:t>
            </a:r>
            <a:r>
              <a:rPr lang="en-CA" altLang="en-US" sz="1800" dirty="0" smtClean="0"/>
              <a:t>Logical), Speed, Cost,  Security, Availability, Scalability, Reliability </a:t>
            </a:r>
            <a:endParaRPr lang="en-CA" altLang="en-US" sz="1800" dirty="0"/>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7" name="Picture 6"/>
          <p:cNvPicPr>
            <a:picLocks noChangeAspect="1"/>
          </p:cNvPicPr>
          <p:nvPr/>
        </p:nvPicPr>
        <p:blipFill>
          <a:blip r:embed="rId2"/>
          <a:stretch>
            <a:fillRect/>
          </a:stretch>
        </p:blipFill>
        <p:spPr>
          <a:xfrm>
            <a:off x="5289421" y="1359628"/>
            <a:ext cx="3657600" cy="3781425"/>
          </a:xfrm>
          <a:prstGeom prst="rect">
            <a:avLst/>
          </a:prstGeom>
        </p:spPr>
      </p:pic>
    </p:spTree>
    <p:extLst>
      <p:ext uri="{BB962C8B-B14F-4D97-AF65-F5344CB8AC3E}">
        <p14:creationId xmlns:p14="http://schemas.microsoft.com/office/powerpoint/2010/main" val="36508171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2800" dirty="0" smtClean="0">
                <a:solidFill>
                  <a:schemeClr val="accent1">
                    <a:lumMod val="50000"/>
                  </a:schemeClr>
                </a:solidFill>
              </a:rPr>
              <a:t>Just to give a clear note…</a:t>
            </a:r>
            <a:endParaRPr lang="en-GB" sz="2800" b="1" i="1"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611560" y="1556792"/>
            <a:ext cx="7920880" cy="3500063"/>
          </a:xfrm>
        </p:spPr>
        <p:txBody>
          <a:bodyPr>
            <a:noAutofit/>
          </a:bodyPr>
          <a:lstStyle/>
          <a:p>
            <a:pPr marL="0" lvl="2" indent="0" algn="just">
              <a:buNone/>
            </a:pPr>
            <a:r>
              <a:rPr lang="en-CA" altLang="en-US" sz="1800" b="1" dirty="0"/>
              <a:t>Physical topology </a:t>
            </a:r>
            <a:endParaRPr lang="en-CA" altLang="en-US" sz="1800" b="1" dirty="0" smtClean="0"/>
          </a:p>
          <a:p>
            <a:pPr marL="0" lvl="2" indent="0" algn="just">
              <a:buNone/>
            </a:pPr>
            <a:r>
              <a:rPr lang="en-CA" altLang="en-US" sz="1800" dirty="0" smtClean="0"/>
              <a:t>arrangement </a:t>
            </a:r>
            <a:r>
              <a:rPr lang="en-CA" altLang="en-US" sz="1800" dirty="0"/>
              <a:t>of the cables, network devices, and end systems; </a:t>
            </a:r>
            <a:endParaRPr lang="en-CA" altLang="en-US" sz="1800" dirty="0" smtClean="0"/>
          </a:p>
          <a:p>
            <a:pPr marL="0" lvl="2" indent="0" algn="just">
              <a:buNone/>
            </a:pPr>
            <a:r>
              <a:rPr lang="en-CA" altLang="en-US" sz="1800" dirty="0" smtClean="0"/>
              <a:t>it </a:t>
            </a:r>
            <a:r>
              <a:rPr lang="en-CA" altLang="en-US" sz="1800" dirty="0"/>
              <a:t>describes how the network devices are actually interconnected with wires and </a:t>
            </a:r>
            <a:r>
              <a:rPr lang="en-CA" altLang="en-US" sz="1800" dirty="0" smtClean="0"/>
              <a:t>cables</a:t>
            </a:r>
          </a:p>
          <a:p>
            <a:pPr marL="0" lvl="2" indent="0" algn="just">
              <a:buNone/>
            </a:pPr>
            <a:endParaRPr lang="en-CA" altLang="en-US" sz="1800" dirty="0"/>
          </a:p>
          <a:p>
            <a:pPr marL="0" lvl="2" indent="0" algn="just">
              <a:buNone/>
            </a:pPr>
            <a:r>
              <a:rPr lang="en-CA" altLang="en-US" sz="1800" b="1" dirty="0"/>
              <a:t>Logical topology </a:t>
            </a:r>
            <a:endParaRPr lang="en-CA" altLang="en-US" sz="1800" b="1" dirty="0" smtClean="0"/>
          </a:p>
          <a:p>
            <a:pPr marL="0" lvl="2" indent="0" algn="just">
              <a:buNone/>
            </a:pPr>
            <a:r>
              <a:rPr lang="en-CA" altLang="en-US" sz="1800" dirty="0" smtClean="0"/>
              <a:t>describes </a:t>
            </a:r>
            <a:r>
              <a:rPr lang="en-CA" altLang="en-US" sz="1800" dirty="0"/>
              <a:t>the path over which the data is transferred in a network </a:t>
            </a:r>
            <a:endParaRPr lang="en-CA" altLang="en-US" sz="1800" dirty="0" smtClean="0"/>
          </a:p>
          <a:p>
            <a:pPr marL="0" lvl="2" indent="0" algn="just">
              <a:buNone/>
            </a:pPr>
            <a:r>
              <a:rPr lang="en-CA" altLang="en-US" sz="1800" dirty="0" smtClean="0"/>
              <a:t>how </a:t>
            </a:r>
            <a:r>
              <a:rPr lang="en-CA" altLang="en-US" sz="1800" dirty="0"/>
              <a:t>the network devices appear connected to network users</a:t>
            </a: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390420255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2800" dirty="0" smtClean="0">
                <a:solidFill>
                  <a:schemeClr val="accent1">
                    <a:lumMod val="50000"/>
                  </a:schemeClr>
                </a:solidFill>
              </a:rPr>
              <a:t>Routing!!!</a:t>
            </a:r>
            <a:endParaRPr lang="en-GB" sz="2800" b="1" i="1"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539552" y="1628800"/>
            <a:ext cx="4104456" cy="2016224"/>
          </a:xfrm>
        </p:spPr>
        <p:txBody>
          <a:bodyPr>
            <a:noAutofit/>
          </a:bodyPr>
          <a:lstStyle/>
          <a:p>
            <a:pPr marL="0" lvl="1" indent="0" algn="just">
              <a:buNone/>
            </a:pPr>
            <a:r>
              <a:rPr lang="en-CA" altLang="en-US" sz="1600" dirty="0"/>
              <a:t>Connects one network to another network </a:t>
            </a:r>
          </a:p>
          <a:p>
            <a:pPr marL="0" lvl="1" indent="0" algn="just">
              <a:buNone/>
            </a:pPr>
            <a:endParaRPr lang="en-CA" altLang="en-US" sz="1600" dirty="0" smtClean="0"/>
          </a:p>
          <a:p>
            <a:pPr marL="0" lvl="1" indent="0" algn="just">
              <a:buNone/>
            </a:pPr>
            <a:r>
              <a:rPr lang="en-CA" altLang="en-US" sz="1600" dirty="0" smtClean="0"/>
              <a:t>Determines </a:t>
            </a:r>
            <a:r>
              <a:rPr lang="en-CA" altLang="en-US" sz="1600" dirty="0"/>
              <a:t>the best route to the destination before forwarding traffic to the next router along the path</a:t>
            </a:r>
          </a:p>
          <a:p>
            <a:pPr marL="0" lvl="1" indent="0" algn="just">
              <a:buNone/>
            </a:pPr>
            <a:endParaRPr lang="en-CA" altLang="en-US" sz="1600" dirty="0" smtClean="0"/>
          </a:p>
          <a:p>
            <a:pPr marL="0" lvl="1" indent="0" algn="just">
              <a:buNone/>
            </a:pPr>
            <a:r>
              <a:rPr lang="en-CA" altLang="en-US" sz="1600" dirty="0" smtClean="0"/>
              <a:t>Responsible </a:t>
            </a:r>
            <a:r>
              <a:rPr lang="en-CA" altLang="en-US" sz="1600" dirty="0"/>
              <a:t>for routing traffic between network</a:t>
            </a:r>
          </a:p>
          <a:p>
            <a:pPr marL="0" lvl="1" indent="0" algn="just">
              <a:buNone/>
            </a:pPr>
            <a:endParaRPr lang="en-CA" altLang="en-US" sz="1600" dirty="0" smtClean="0"/>
          </a:p>
          <a:p>
            <a:pPr marL="0" lvl="1" indent="0" algn="just">
              <a:buNone/>
            </a:pPr>
            <a:r>
              <a:rPr lang="en-CA" altLang="en-US" sz="1600" dirty="0" smtClean="0"/>
              <a:t>Routing </a:t>
            </a:r>
            <a:r>
              <a:rPr lang="en-CA" altLang="en-US" sz="1600" dirty="0"/>
              <a:t>table used to determine the most efficient path to reach the destination</a:t>
            </a: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7" name="Picture 6"/>
          <p:cNvPicPr>
            <a:picLocks noChangeAspect="1"/>
          </p:cNvPicPr>
          <p:nvPr/>
        </p:nvPicPr>
        <p:blipFill>
          <a:blip r:embed="rId2"/>
          <a:stretch>
            <a:fillRect/>
          </a:stretch>
        </p:blipFill>
        <p:spPr>
          <a:xfrm>
            <a:off x="4788024" y="1628800"/>
            <a:ext cx="4139062" cy="2971031"/>
          </a:xfrm>
          <a:prstGeom prst="rect">
            <a:avLst/>
          </a:prstGeom>
        </p:spPr>
      </p:pic>
    </p:spTree>
    <p:extLst>
      <p:ext uri="{BB962C8B-B14F-4D97-AF65-F5344CB8AC3E}">
        <p14:creationId xmlns:p14="http://schemas.microsoft.com/office/powerpoint/2010/main" val="363331031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2800" dirty="0" smtClean="0">
                <a:solidFill>
                  <a:schemeClr val="accent1">
                    <a:lumMod val="50000"/>
                  </a:schemeClr>
                </a:solidFill>
              </a:rPr>
              <a:t>Routers</a:t>
            </a:r>
            <a:endParaRPr lang="en-GB" sz="2800" b="1" i="1"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611560" y="1556792"/>
            <a:ext cx="4824536" cy="3500063"/>
          </a:xfrm>
        </p:spPr>
        <p:txBody>
          <a:bodyPr>
            <a:noAutofit/>
          </a:bodyPr>
          <a:lstStyle/>
          <a:p>
            <a:pPr marL="0" indent="0" algn="just">
              <a:buNone/>
            </a:pPr>
            <a:r>
              <a:rPr lang="en-CA" altLang="en-US" sz="2400" dirty="0"/>
              <a:t>A router is a specialized computer and requires the same components to operate as </a:t>
            </a:r>
            <a:r>
              <a:rPr lang="en-CA" altLang="en-US" sz="2400" dirty="0" smtClean="0"/>
              <a:t>computers</a:t>
            </a:r>
          </a:p>
          <a:p>
            <a:pPr marL="0" indent="0" algn="just">
              <a:buNone/>
            </a:pPr>
            <a:r>
              <a:rPr lang="en-CA" altLang="en-US" sz="2400" dirty="0" smtClean="0"/>
              <a:t> </a:t>
            </a:r>
          </a:p>
          <a:p>
            <a:pPr algn="just"/>
            <a:r>
              <a:rPr lang="en-CA" altLang="en-US" sz="2000" dirty="0" smtClean="0"/>
              <a:t>Central </a:t>
            </a:r>
            <a:r>
              <a:rPr lang="en-CA" altLang="en-US" sz="2000" dirty="0"/>
              <a:t>Processing Unit (</a:t>
            </a:r>
            <a:r>
              <a:rPr lang="en-CA" altLang="en-US" sz="2000" dirty="0" smtClean="0"/>
              <a:t>CPU)</a:t>
            </a:r>
          </a:p>
          <a:p>
            <a:pPr algn="just"/>
            <a:r>
              <a:rPr lang="en-CA" altLang="en-US" sz="2000" dirty="0" smtClean="0"/>
              <a:t>Operating </a:t>
            </a:r>
            <a:r>
              <a:rPr lang="en-CA" altLang="en-US" sz="2000" dirty="0"/>
              <a:t>System (</a:t>
            </a:r>
            <a:r>
              <a:rPr lang="en-CA" altLang="en-US" sz="2000" dirty="0" smtClean="0"/>
              <a:t>OS)</a:t>
            </a:r>
          </a:p>
          <a:p>
            <a:pPr algn="just"/>
            <a:r>
              <a:rPr lang="en-CA" altLang="en-US" sz="2000" dirty="0" smtClean="0"/>
              <a:t>Memory </a:t>
            </a:r>
            <a:r>
              <a:rPr lang="en-CA" altLang="en-US" sz="2000" dirty="0"/>
              <a:t>and storage (RAM, ROM, NVRAM, Flash, hard </a:t>
            </a:r>
            <a:r>
              <a:rPr lang="en-CA" altLang="en-US" sz="2000" dirty="0" smtClean="0"/>
              <a:t>drive)</a:t>
            </a:r>
          </a:p>
          <a:p>
            <a:pPr marL="0" indent="0" algn="just">
              <a:buNone/>
            </a:pPr>
            <a:endParaRPr lang="en-CA" altLang="en-US" sz="2400" dirty="0"/>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6" name="Picture 5"/>
          <p:cNvPicPr>
            <a:picLocks noChangeAspect="1"/>
          </p:cNvPicPr>
          <p:nvPr/>
        </p:nvPicPr>
        <p:blipFill>
          <a:blip r:embed="rId2"/>
          <a:stretch>
            <a:fillRect/>
          </a:stretch>
        </p:blipFill>
        <p:spPr>
          <a:xfrm>
            <a:off x="5580112" y="1511360"/>
            <a:ext cx="3486150" cy="3590925"/>
          </a:xfrm>
          <a:prstGeom prst="rect">
            <a:avLst/>
          </a:prstGeom>
        </p:spPr>
      </p:pic>
    </p:spTree>
    <p:extLst>
      <p:ext uri="{BB962C8B-B14F-4D97-AF65-F5344CB8AC3E}">
        <p14:creationId xmlns:p14="http://schemas.microsoft.com/office/powerpoint/2010/main" val="414802695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2800" dirty="0" smtClean="0">
                <a:solidFill>
                  <a:schemeClr val="accent1">
                    <a:lumMod val="50000"/>
                  </a:schemeClr>
                </a:solidFill>
              </a:rPr>
              <a:t>Chats!!! </a:t>
            </a:r>
            <a:endParaRPr lang="en-GB" sz="2800" b="1" i="1"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5652120" y="2276872"/>
            <a:ext cx="3240360" cy="1440160"/>
          </a:xfrm>
        </p:spPr>
        <p:txBody>
          <a:bodyPr>
            <a:noAutofit/>
          </a:bodyPr>
          <a:lstStyle/>
          <a:p>
            <a:pPr marL="0" lvl="2" indent="0" algn="ctr">
              <a:lnSpc>
                <a:spcPct val="85000"/>
              </a:lnSpc>
              <a:spcBef>
                <a:spcPct val="30000"/>
              </a:spcBef>
              <a:buNone/>
            </a:pPr>
            <a:r>
              <a:rPr lang="en-US" sz="1600" i="1" dirty="0" smtClean="0"/>
              <a:t>Talking about memory!</a:t>
            </a:r>
          </a:p>
          <a:p>
            <a:pPr marL="0" lvl="2" indent="0" algn="ctr">
              <a:lnSpc>
                <a:spcPct val="85000"/>
              </a:lnSpc>
              <a:spcBef>
                <a:spcPct val="30000"/>
              </a:spcBef>
              <a:buNone/>
            </a:pPr>
            <a:r>
              <a:rPr lang="en-US" sz="1600" i="1" dirty="0" smtClean="0"/>
              <a:t>Volatile Vs Non-Volatile</a:t>
            </a:r>
            <a:r>
              <a:rPr lang="en-US" sz="1600" i="1" dirty="0" smtClean="0"/>
              <a:t> </a:t>
            </a:r>
            <a:endParaRPr lang="en-US" sz="1600" i="1" dirty="0" smtClean="0"/>
          </a:p>
          <a:p>
            <a:pPr marL="0" lvl="2" indent="0" algn="ctr">
              <a:lnSpc>
                <a:spcPct val="85000"/>
              </a:lnSpc>
              <a:spcBef>
                <a:spcPct val="30000"/>
              </a:spcBef>
              <a:buNone/>
            </a:pPr>
            <a:endParaRPr lang="en-US" sz="1600" i="1" dirty="0"/>
          </a:p>
          <a:p>
            <a:pPr marL="0" lvl="2" indent="0" algn="ctr">
              <a:lnSpc>
                <a:spcPct val="85000"/>
              </a:lnSpc>
              <a:spcBef>
                <a:spcPct val="30000"/>
              </a:spcBef>
              <a:buNone/>
            </a:pPr>
            <a:r>
              <a:rPr lang="en-US" sz="1600" i="1" dirty="0" smtClean="0"/>
              <a:t>What </a:t>
            </a:r>
            <a:r>
              <a:rPr lang="en-US" sz="1600" i="1" dirty="0" smtClean="0"/>
              <a:t>are these?</a:t>
            </a:r>
            <a:endParaRPr lang="en-US" sz="1600" i="1" dirty="0"/>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6" name="Picture 5"/>
          <p:cNvPicPr>
            <a:picLocks noChangeAspect="1"/>
          </p:cNvPicPr>
          <p:nvPr/>
        </p:nvPicPr>
        <p:blipFill>
          <a:blip r:embed="rId2"/>
          <a:stretch>
            <a:fillRect/>
          </a:stretch>
        </p:blipFill>
        <p:spPr>
          <a:xfrm>
            <a:off x="323527" y="1484784"/>
            <a:ext cx="5291681" cy="3816424"/>
          </a:xfrm>
          <a:prstGeom prst="rect">
            <a:avLst/>
          </a:prstGeom>
        </p:spPr>
      </p:pic>
    </p:spTree>
    <p:extLst>
      <p:ext uri="{BB962C8B-B14F-4D97-AF65-F5344CB8AC3E}">
        <p14:creationId xmlns:p14="http://schemas.microsoft.com/office/powerpoint/2010/main" val="239976644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2800" dirty="0" smtClean="0">
                <a:solidFill>
                  <a:schemeClr val="accent1">
                    <a:lumMod val="50000"/>
                  </a:schemeClr>
                </a:solidFill>
              </a:rPr>
              <a:t>Memory</a:t>
            </a:r>
            <a:endParaRPr lang="en-GB" sz="2800" b="1" i="1" dirty="0">
              <a:solidFill>
                <a:schemeClr val="accent1">
                  <a:lumMod val="50000"/>
                </a:schemeClr>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6" name="Picture 5"/>
          <p:cNvPicPr>
            <a:picLocks noChangeAspect="1"/>
          </p:cNvPicPr>
          <p:nvPr/>
        </p:nvPicPr>
        <p:blipFill>
          <a:blip r:embed="rId2"/>
          <a:stretch>
            <a:fillRect/>
          </a:stretch>
        </p:blipFill>
        <p:spPr>
          <a:xfrm>
            <a:off x="733419" y="1417638"/>
            <a:ext cx="7677161" cy="3456384"/>
          </a:xfrm>
          <a:prstGeom prst="rect">
            <a:avLst/>
          </a:prstGeom>
        </p:spPr>
      </p:pic>
    </p:spTree>
    <p:extLst>
      <p:ext uri="{BB962C8B-B14F-4D97-AF65-F5344CB8AC3E}">
        <p14:creationId xmlns:p14="http://schemas.microsoft.com/office/powerpoint/2010/main" val="292322422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2800" dirty="0" smtClean="0">
                <a:solidFill>
                  <a:schemeClr val="accent1">
                    <a:lumMod val="50000"/>
                  </a:schemeClr>
                </a:solidFill>
              </a:rPr>
              <a:t>Routers</a:t>
            </a:r>
            <a:endParaRPr lang="en-GB" sz="2800" b="1" i="1" dirty="0">
              <a:solidFill>
                <a:schemeClr val="accent1">
                  <a:lumMod val="50000"/>
                </a:schemeClr>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6" name="Rectangle 5"/>
          <p:cNvSpPr/>
          <p:nvPr/>
        </p:nvSpPr>
        <p:spPr>
          <a:xfrm>
            <a:off x="390364" y="1124744"/>
            <a:ext cx="4901716" cy="1323439"/>
          </a:xfrm>
          <a:prstGeom prst="rect">
            <a:avLst/>
          </a:prstGeom>
        </p:spPr>
        <p:txBody>
          <a:bodyPr wrap="square">
            <a:spAutoFit/>
          </a:bodyPr>
          <a:lstStyle/>
          <a:p>
            <a:pPr algn="just"/>
            <a:r>
              <a:rPr lang="en-US" sz="1600" dirty="0" smtClean="0">
                <a:solidFill>
                  <a:srgbClr val="000000"/>
                </a:solidFill>
              </a:rPr>
              <a:t>As said during the </a:t>
            </a:r>
            <a:r>
              <a:rPr lang="en-US" sz="1600" dirty="0" smtClean="0">
                <a:solidFill>
                  <a:srgbClr val="000000"/>
                </a:solidFill>
              </a:rPr>
              <a:t>description…</a:t>
            </a:r>
          </a:p>
          <a:p>
            <a:pPr algn="just"/>
            <a:r>
              <a:rPr lang="en-CA" altLang="en-US" sz="1600" dirty="0"/>
              <a:t>Routers </a:t>
            </a:r>
            <a:endParaRPr lang="en-CA" altLang="en-US" sz="1600" dirty="0" smtClean="0"/>
          </a:p>
          <a:p>
            <a:pPr marL="285750" indent="-285750" algn="just">
              <a:buFont typeface="Wingdings" panose="05000000000000000000" pitchFamily="2" charset="2"/>
              <a:buChar char="ü"/>
            </a:pPr>
            <a:r>
              <a:rPr lang="en-CA" altLang="en-US" sz="1600" dirty="0" smtClean="0"/>
              <a:t>Interconnect Networks</a:t>
            </a:r>
          </a:p>
          <a:p>
            <a:pPr marL="285750" indent="-285750" algn="just">
              <a:buFont typeface="Wingdings" panose="05000000000000000000" pitchFamily="2" charset="2"/>
              <a:buChar char="ü"/>
            </a:pPr>
            <a:r>
              <a:rPr lang="en-CA" altLang="en-US" sz="1600" dirty="0"/>
              <a:t>Choose Best </a:t>
            </a:r>
            <a:r>
              <a:rPr lang="en-CA" altLang="en-US" sz="1600" dirty="0" smtClean="0"/>
              <a:t>Paths</a:t>
            </a:r>
          </a:p>
          <a:p>
            <a:pPr marL="285750" indent="-285750" algn="just">
              <a:buFont typeface="Wingdings" panose="05000000000000000000" pitchFamily="2" charset="2"/>
              <a:buChar char="ü"/>
            </a:pPr>
            <a:r>
              <a:rPr lang="en-CA" sz="1600" b="1" i="1" u="sng" dirty="0" smtClean="0">
                <a:solidFill>
                  <a:srgbClr val="FF0000"/>
                </a:solidFill>
                <a:effectLst>
                  <a:outerShdw blurRad="38100" dist="38100" dir="2700000" algn="tl">
                    <a:srgbClr val="000000">
                      <a:alpha val="43137"/>
                    </a:srgbClr>
                  </a:outerShdw>
                </a:effectLst>
              </a:rPr>
              <a:t>Forwards Packets</a:t>
            </a:r>
            <a:endParaRPr lang="en-US" sz="1600" b="1" i="1" u="sng" dirty="0">
              <a:solidFill>
                <a:srgbClr val="FF0000"/>
              </a:solidFill>
              <a:effectLst>
                <a:outerShdw blurRad="38100" dist="38100" dir="2700000" algn="tl">
                  <a:srgbClr val="000000">
                    <a:alpha val="43137"/>
                  </a:srgbClr>
                </a:outerShdw>
              </a:effectLst>
            </a:endParaRPr>
          </a:p>
        </p:txBody>
      </p:sp>
      <p:pic>
        <p:nvPicPr>
          <p:cNvPr id="7" name="Picture 6"/>
          <p:cNvPicPr>
            <a:picLocks noChangeAspect="1"/>
          </p:cNvPicPr>
          <p:nvPr/>
        </p:nvPicPr>
        <p:blipFill>
          <a:blip r:embed="rId2"/>
          <a:stretch>
            <a:fillRect/>
          </a:stretch>
        </p:blipFill>
        <p:spPr>
          <a:xfrm>
            <a:off x="5462397" y="116632"/>
            <a:ext cx="3567807" cy="2592288"/>
          </a:xfrm>
          <a:prstGeom prst="rect">
            <a:avLst/>
          </a:prstGeom>
        </p:spPr>
      </p:pic>
      <p:pic>
        <p:nvPicPr>
          <p:cNvPr id="8" name="Picture 7"/>
          <p:cNvPicPr>
            <a:picLocks noChangeAspect="1"/>
          </p:cNvPicPr>
          <p:nvPr/>
        </p:nvPicPr>
        <p:blipFill>
          <a:blip r:embed="rId3"/>
          <a:stretch>
            <a:fillRect/>
          </a:stretch>
        </p:blipFill>
        <p:spPr>
          <a:xfrm>
            <a:off x="107504" y="2994452"/>
            <a:ext cx="3168352" cy="2366237"/>
          </a:xfrm>
          <a:prstGeom prst="rect">
            <a:avLst/>
          </a:prstGeom>
        </p:spPr>
      </p:pic>
      <p:sp>
        <p:nvSpPr>
          <p:cNvPr id="9" name="Rectangle 8"/>
          <p:cNvSpPr/>
          <p:nvPr/>
        </p:nvSpPr>
        <p:spPr>
          <a:xfrm>
            <a:off x="2438061" y="2117012"/>
            <a:ext cx="3024336" cy="830997"/>
          </a:xfrm>
          <a:prstGeom prst="rect">
            <a:avLst/>
          </a:prstGeom>
        </p:spPr>
        <p:txBody>
          <a:bodyPr wrap="square">
            <a:spAutoFit/>
          </a:bodyPr>
          <a:lstStyle/>
          <a:p>
            <a:pPr algn="just"/>
            <a:r>
              <a:rPr lang="en-CA" altLang="en-US" sz="1600" b="1" dirty="0"/>
              <a:t>Process switching </a:t>
            </a:r>
            <a:endParaRPr lang="en-CA" altLang="en-US" sz="1600" b="1" dirty="0" smtClean="0"/>
          </a:p>
          <a:p>
            <a:pPr algn="just"/>
            <a:r>
              <a:rPr lang="en-CA" altLang="en-US" sz="1600" b="1" dirty="0"/>
              <a:t>Fast Switching </a:t>
            </a:r>
            <a:endParaRPr lang="en-CA" altLang="en-US" sz="1600" b="1" dirty="0" smtClean="0"/>
          </a:p>
          <a:p>
            <a:pPr algn="just"/>
            <a:r>
              <a:rPr lang="en-CA" altLang="en-US" sz="1600" b="1" dirty="0"/>
              <a:t>Cisco Express Forwarding – CEF </a:t>
            </a:r>
          </a:p>
        </p:txBody>
      </p:sp>
      <p:sp>
        <p:nvSpPr>
          <p:cNvPr id="3" name="Rectangle 2"/>
          <p:cNvSpPr/>
          <p:nvPr/>
        </p:nvSpPr>
        <p:spPr>
          <a:xfrm>
            <a:off x="3347864" y="3076845"/>
            <a:ext cx="5682339" cy="1769715"/>
          </a:xfrm>
          <a:prstGeom prst="rect">
            <a:avLst/>
          </a:prstGeom>
        </p:spPr>
        <p:txBody>
          <a:bodyPr wrap="square">
            <a:spAutoFit/>
          </a:bodyPr>
          <a:lstStyle/>
          <a:p>
            <a:pPr marL="0" lvl="1" algn="just"/>
            <a:r>
              <a:rPr lang="en-CA" altLang="en-US" sz="1600" b="1" i="1" u="sng" dirty="0">
                <a:solidFill>
                  <a:srgbClr val="FF0000"/>
                </a:solidFill>
                <a:effectLst>
                  <a:outerShdw blurRad="38100" dist="38100" dir="2700000" algn="tl">
                    <a:srgbClr val="000000">
                      <a:alpha val="43137"/>
                    </a:srgbClr>
                  </a:outerShdw>
                </a:effectLst>
              </a:rPr>
              <a:t>Process </a:t>
            </a:r>
            <a:r>
              <a:rPr lang="en-CA" altLang="en-US" sz="1600" b="1" i="1" u="sng" dirty="0">
                <a:solidFill>
                  <a:srgbClr val="FF0000"/>
                </a:solidFill>
                <a:effectLst>
                  <a:outerShdw blurRad="38100" dist="38100" dir="2700000" algn="tl">
                    <a:srgbClr val="000000">
                      <a:alpha val="43137"/>
                    </a:srgbClr>
                  </a:outerShdw>
                </a:effectLst>
              </a:rPr>
              <a:t>switching</a:t>
            </a:r>
            <a:endParaRPr lang="en-CA" altLang="en-US" sz="1600" b="1" i="1" u="sng" dirty="0">
              <a:solidFill>
                <a:srgbClr val="FF0000"/>
              </a:solidFill>
              <a:effectLst>
                <a:outerShdw blurRad="38100" dist="38100" dir="2700000" algn="tl">
                  <a:srgbClr val="000000">
                    <a:alpha val="43137"/>
                  </a:srgbClr>
                </a:outerShdw>
              </a:effectLst>
            </a:endParaRPr>
          </a:p>
          <a:p>
            <a:pPr marL="180975" lvl="2" indent="-180975" algn="just">
              <a:buFont typeface="Arial" panose="020B0604020202020204" pitchFamily="34" charset="0"/>
              <a:buChar char="•"/>
            </a:pPr>
            <a:r>
              <a:rPr lang="en-CA" altLang="en-US" sz="1300" dirty="0"/>
              <a:t>Slower and older packet forwarding mechanism </a:t>
            </a:r>
            <a:endParaRPr lang="en-CA" altLang="en-US" sz="1300" dirty="0" smtClean="0"/>
          </a:p>
          <a:p>
            <a:pPr marL="180975" lvl="2" indent="-180975" algn="just">
              <a:buFont typeface="Arial" panose="020B0604020202020204" pitchFamily="34" charset="0"/>
              <a:buChar char="•"/>
            </a:pPr>
            <a:endParaRPr lang="en-CA" altLang="en-US" sz="1300" dirty="0"/>
          </a:p>
          <a:p>
            <a:pPr marL="180975" lvl="2" indent="-180975" algn="just">
              <a:buFont typeface="Arial" panose="020B0604020202020204" pitchFamily="34" charset="0"/>
              <a:buChar char="•"/>
            </a:pPr>
            <a:r>
              <a:rPr lang="en-CA" altLang="en-US" sz="1300" dirty="0"/>
              <a:t>Packet arrives on an interface, it is forwarded to the control plane where the CPU matches the destination address with an entry in its routing table in order to determine the exit interface</a:t>
            </a:r>
          </a:p>
          <a:p>
            <a:pPr marL="180975" lvl="2" indent="-180975" algn="just">
              <a:buFont typeface="Arial" panose="020B0604020202020204" pitchFamily="34" charset="0"/>
              <a:buChar char="•"/>
            </a:pPr>
            <a:endParaRPr lang="en-CA" altLang="en-US" sz="1300" dirty="0" smtClean="0"/>
          </a:p>
          <a:p>
            <a:pPr marL="180975" lvl="2" indent="-180975" algn="just">
              <a:buFont typeface="Arial" panose="020B0604020202020204" pitchFamily="34" charset="0"/>
              <a:buChar char="•"/>
            </a:pPr>
            <a:r>
              <a:rPr lang="en-CA" altLang="en-US" sz="1300" b="1" i="1" u="sng" dirty="0" smtClean="0">
                <a:solidFill>
                  <a:srgbClr val="FF0000"/>
                </a:solidFill>
                <a:effectLst>
                  <a:outerShdw blurRad="38100" dist="38100" dir="2700000" algn="tl">
                    <a:srgbClr val="000000">
                      <a:alpha val="43137"/>
                    </a:srgbClr>
                  </a:outerShdw>
                </a:effectLst>
              </a:rPr>
              <a:t>Slow </a:t>
            </a:r>
            <a:r>
              <a:rPr lang="en-CA" altLang="en-US" sz="1300" b="1" i="1" u="sng" dirty="0">
                <a:solidFill>
                  <a:srgbClr val="FF0000"/>
                </a:solidFill>
                <a:effectLst>
                  <a:outerShdw blurRad="38100" dist="38100" dir="2700000" algn="tl">
                    <a:srgbClr val="000000">
                      <a:alpha val="43137"/>
                    </a:srgbClr>
                  </a:outerShdw>
                </a:effectLst>
              </a:rPr>
              <a:t>because it does this for every packet in a stream </a:t>
            </a:r>
          </a:p>
        </p:txBody>
      </p:sp>
    </p:spTree>
    <p:extLst>
      <p:ext uri="{BB962C8B-B14F-4D97-AF65-F5344CB8AC3E}">
        <p14:creationId xmlns:p14="http://schemas.microsoft.com/office/powerpoint/2010/main" val="409700842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2800" dirty="0" smtClean="0">
                <a:solidFill>
                  <a:schemeClr val="accent1">
                    <a:lumMod val="50000"/>
                  </a:schemeClr>
                </a:solidFill>
              </a:rPr>
              <a:t>Routers</a:t>
            </a:r>
            <a:endParaRPr lang="en-GB" sz="2800" b="1" i="1" dirty="0">
              <a:solidFill>
                <a:schemeClr val="accent1">
                  <a:lumMod val="50000"/>
                </a:schemeClr>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6" name="Rectangle 5"/>
          <p:cNvSpPr/>
          <p:nvPr/>
        </p:nvSpPr>
        <p:spPr>
          <a:xfrm>
            <a:off x="390364" y="1124744"/>
            <a:ext cx="4901716" cy="1323439"/>
          </a:xfrm>
          <a:prstGeom prst="rect">
            <a:avLst/>
          </a:prstGeom>
        </p:spPr>
        <p:txBody>
          <a:bodyPr wrap="square">
            <a:spAutoFit/>
          </a:bodyPr>
          <a:lstStyle/>
          <a:p>
            <a:pPr algn="just"/>
            <a:r>
              <a:rPr lang="en-US" sz="1600" dirty="0" smtClean="0">
                <a:solidFill>
                  <a:srgbClr val="000000"/>
                </a:solidFill>
              </a:rPr>
              <a:t>As said during the </a:t>
            </a:r>
            <a:r>
              <a:rPr lang="en-US" sz="1600" dirty="0" smtClean="0">
                <a:solidFill>
                  <a:srgbClr val="000000"/>
                </a:solidFill>
              </a:rPr>
              <a:t>description…</a:t>
            </a:r>
          </a:p>
          <a:p>
            <a:pPr algn="just"/>
            <a:r>
              <a:rPr lang="en-CA" altLang="en-US" sz="1600" dirty="0"/>
              <a:t>Routers </a:t>
            </a:r>
            <a:endParaRPr lang="en-CA" altLang="en-US" sz="1600" dirty="0" smtClean="0"/>
          </a:p>
          <a:p>
            <a:pPr marL="285750" indent="-285750" algn="just">
              <a:buFont typeface="Wingdings" panose="05000000000000000000" pitchFamily="2" charset="2"/>
              <a:buChar char="ü"/>
            </a:pPr>
            <a:r>
              <a:rPr lang="en-CA" altLang="en-US" sz="1600" dirty="0" smtClean="0"/>
              <a:t>Interconnect Networks</a:t>
            </a:r>
          </a:p>
          <a:p>
            <a:pPr marL="285750" indent="-285750" algn="just">
              <a:buFont typeface="Wingdings" panose="05000000000000000000" pitchFamily="2" charset="2"/>
              <a:buChar char="ü"/>
            </a:pPr>
            <a:r>
              <a:rPr lang="en-CA" altLang="en-US" sz="1600" dirty="0"/>
              <a:t>Choose Best </a:t>
            </a:r>
            <a:r>
              <a:rPr lang="en-CA" altLang="en-US" sz="1600" dirty="0" smtClean="0"/>
              <a:t>Paths</a:t>
            </a:r>
          </a:p>
          <a:p>
            <a:pPr marL="285750" indent="-285750" algn="just">
              <a:buFont typeface="Wingdings" panose="05000000000000000000" pitchFamily="2" charset="2"/>
              <a:buChar char="ü"/>
            </a:pPr>
            <a:r>
              <a:rPr lang="en-CA" sz="1600" b="1" i="1" u="sng" dirty="0" smtClean="0">
                <a:solidFill>
                  <a:srgbClr val="FF0000"/>
                </a:solidFill>
                <a:effectLst>
                  <a:outerShdw blurRad="38100" dist="38100" dir="2700000" algn="tl">
                    <a:srgbClr val="000000">
                      <a:alpha val="43137"/>
                    </a:srgbClr>
                  </a:outerShdw>
                </a:effectLst>
              </a:rPr>
              <a:t>Forwards Packets</a:t>
            </a:r>
            <a:endParaRPr lang="en-US" sz="1600" b="1" i="1" u="sng" dirty="0">
              <a:solidFill>
                <a:srgbClr val="FF0000"/>
              </a:solidFill>
              <a:effectLst>
                <a:outerShdw blurRad="38100" dist="38100" dir="2700000" algn="tl">
                  <a:srgbClr val="000000">
                    <a:alpha val="43137"/>
                  </a:srgbClr>
                </a:outerShdw>
              </a:effectLst>
            </a:endParaRPr>
          </a:p>
        </p:txBody>
      </p:sp>
      <p:pic>
        <p:nvPicPr>
          <p:cNvPr id="7" name="Picture 6"/>
          <p:cNvPicPr>
            <a:picLocks noChangeAspect="1"/>
          </p:cNvPicPr>
          <p:nvPr/>
        </p:nvPicPr>
        <p:blipFill>
          <a:blip r:embed="rId2"/>
          <a:stretch>
            <a:fillRect/>
          </a:stretch>
        </p:blipFill>
        <p:spPr>
          <a:xfrm>
            <a:off x="5462397" y="116632"/>
            <a:ext cx="3567807" cy="2592288"/>
          </a:xfrm>
          <a:prstGeom prst="rect">
            <a:avLst/>
          </a:prstGeom>
        </p:spPr>
      </p:pic>
      <p:sp>
        <p:nvSpPr>
          <p:cNvPr id="9" name="Rectangle 8"/>
          <p:cNvSpPr/>
          <p:nvPr/>
        </p:nvSpPr>
        <p:spPr>
          <a:xfrm>
            <a:off x="2438061" y="2117012"/>
            <a:ext cx="3024336" cy="830997"/>
          </a:xfrm>
          <a:prstGeom prst="rect">
            <a:avLst/>
          </a:prstGeom>
        </p:spPr>
        <p:txBody>
          <a:bodyPr wrap="square">
            <a:spAutoFit/>
          </a:bodyPr>
          <a:lstStyle/>
          <a:p>
            <a:pPr algn="just"/>
            <a:r>
              <a:rPr lang="en-CA" altLang="en-US" sz="1600" b="1" dirty="0"/>
              <a:t>Process switching </a:t>
            </a:r>
            <a:endParaRPr lang="en-CA" altLang="en-US" sz="1600" b="1" dirty="0" smtClean="0"/>
          </a:p>
          <a:p>
            <a:pPr algn="just"/>
            <a:r>
              <a:rPr lang="en-CA" altLang="en-US" sz="1600" b="1" dirty="0"/>
              <a:t>Fast Switching </a:t>
            </a:r>
            <a:endParaRPr lang="en-CA" altLang="en-US" sz="1600" b="1" dirty="0" smtClean="0"/>
          </a:p>
          <a:p>
            <a:pPr algn="just"/>
            <a:r>
              <a:rPr lang="en-CA" altLang="en-US" sz="1600" b="1" dirty="0"/>
              <a:t>Cisco Express Forwarding – CEF </a:t>
            </a:r>
          </a:p>
        </p:txBody>
      </p:sp>
      <p:sp>
        <p:nvSpPr>
          <p:cNvPr id="3" name="Rectangle 2"/>
          <p:cNvSpPr/>
          <p:nvPr/>
        </p:nvSpPr>
        <p:spPr>
          <a:xfrm>
            <a:off x="3347864" y="3076845"/>
            <a:ext cx="5682339" cy="2431435"/>
          </a:xfrm>
          <a:prstGeom prst="rect">
            <a:avLst/>
          </a:prstGeom>
        </p:spPr>
        <p:txBody>
          <a:bodyPr wrap="square">
            <a:spAutoFit/>
          </a:bodyPr>
          <a:lstStyle/>
          <a:p>
            <a:pPr marL="0" lvl="1"/>
            <a:r>
              <a:rPr lang="en-CA" altLang="en-US" sz="1600" b="1" i="1" u="sng" dirty="0">
                <a:solidFill>
                  <a:srgbClr val="FF0000"/>
                </a:solidFill>
                <a:effectLst>
                  <a:outerShdw blurRad="38100" dist="38100" dir="2700000" algn="tl">
                    <a:srgbClr val="000000">
                      <a:alpha val="43137"/>
                    </a:srgbClr>
                  </a:outerShdw>
                </a:effectLst>
              </a:rPr>
              <a:t>Fast Switching </a:t>
            </a:r>
            <a:endParaRPr lang="en-CA" altLang="en-US" dirty="0"/>
          </a:p>
          <a:p>
            <a:pPr marL="285750" lvl="2" indent="-285750" algn="just">
              <a:buFont typeface="Arial" panose="020B0604020202020204" pitchFamily="34" charset="0"/>
              <a:buChar char="•"/>
            </a:pPr>
            <a:r>
              <a:rPr lang="en-CA" altLang="en-US" sz="1300" dirty="0"/>
              <a:t>Common packet forwarding mechanism which uses a fast-switching cache to store the next-hop </a:t>
            </a:r>
            <a:r>
              <a:rPr lang="en-CA" altLang="en-US" sz="1300" dirty="0" smtClean="0"/>
              <a:t>information</a:t>
            </a:r>
          </a:p>
          <a:p>
            <a:pPr marL="285750" lvl="2" indent="-285750" algn="just">
              <a:buFont typeface="Arial" panose="020B0604020202020204" pitchFamily="34" charset="0"/>
              <a:buChar char="•"/>
            </a:pPr>
            <a:endParaRPr lang="en-CA" altLang="en-US" sz="1300" dirty="0"/>
          </a:p>
          <a:p>
            <a:pPr marL="285750" lvl="2" indent="-285750" algn="just">
              <a:buClr>
                <a:srgbClr val="58585B"/>
              </a:buClr>
              <a:buFont typeface="Arial" panose="020B0604020202020204" pitchFamily="34" charset="0"/>
              <a:buChar char="•"/>
            </a:pPr>
            <a:r>
              <a:rPr lang="en-CA" altLang="en-US" sz="1300" dirty="0"/>
              <a:t>Packet arrives on an interface, it is forwarded to the control plane where the CPU searches for a match in the fast-switching cache</a:t>
            </a:r>
          </a:p>
          <a:p>
            <a:pPr marL="285750" lvl="2" indent="-285750" algn="just">
              <a:buClr>
                <a:srgbClr val="58585B"/>
              </a:buClr>
              <a:buFont typeface="Arial" panose="020B0604020202020204" pitchFamily="34" charset="0"/>
              <a:buChar char="•"/>
            </a:pPr>
            <a:endParaRPr lang="en-CA" altLang="en-US" sz="1300" dirty="0" smtClean="0"/>
          </a:p>
          <a:p>
            <a:pPr marL="285750" lvl="2" indent="-285750" algn="just">
              <a:buClr>
                <a:srgbClr val="58585B"/>
              </a:buClr>
              <a:buFont typeface="Arial" panose="020B0604020202020204" pitchFamily="34" charset="0"/>
              <a:buChar char="•"/>
            </a:pPr>
            <a:r>
              <a:rPr lang="en-CA" altLang="en-US" sz="1300" dirty="0" smtClean="0"/>
              <a:t>If </a:t>
            </a:r>
            <a:r>
              <a:rPr lang="en-CA" altLang="en-US" sz="1300" dirty="0"/>
              <a:t>no match, it is process-switched and forwarded to the exit interface  </a:t>
            </a:r>
          </a:p>
          <a:p>
            <a:pPr marL="285750" lvl="2" indent="-285750" algn="just">
              <a:buClr>
                <a:srgbClr val="58585B"/>
              </a:buClr>
              <a:buFont typeface="Arial" panose="020B0604020202020204" pitchFamily="34" charset="0"/>
              <a:buChar char="•"/>
            </a:pPr>
            <a:endParaRPr lang="en-CA" altLang="en-US" sz="1300" dirty="0" smtClean="0"/>
          </a:p>
          <a:p>
            <a:pPr marL="285750" lvl="2" indent="-285750" algn="just">
              <a:buClr>
                <a:srgbClr val="58585B"/>
              </a:buClr>
              <a:buFont typeface="Arial" panose="020B0604020202020204" pitchFamily="34" charset="0"/>
              <a:buChar char="•"/>
            </a:pPr>
            <a:r>
              <a:rPr lang="en-CA" altLang="en-US" sz="1600" b="1" i="1" u="sng" dirty="0">
                <a:solidFill>
                  <a:srgbClr val="FF0000"/>
                </a:solidFill>
                <a:effectLst>
                  <a:outerShdw blurRad="38100" dist="38100" dir="2700000" algn="tl">
                    <a:srgbClr val="000000">
                      <a:alpha val="43137"/>
                    </a:srgbClr>
                  </a:outerShdw>
                </a:effectLst>
              </a:rPr>
              <a:t>Packet </a:t>
            </a:r>
            <a:r>
              <a:rPr lang="en-CA" altLang="en-US" sz="1600" b="1" i="1" u="sng" dirty="0">
                <a:solidFill>
                  <a:srgbClr val="FF0000"/>
                </a:solidFill>
                <a:effectLst>
                  <a:outerShdw blurRad="38100" dist="38100" dir="2700000" algn="tl">
                    <a:srgbClr val="000000">
                      <a:alpha val="43137"/>
                    </a:srgbClr>
                  </a:outerShdw>
                </a:effectLst>
              </a:rPr>
              <a:t>flow information stored in the fast-switching cache for quick lookup</a:t>
            </a:r>
          </a:p>
        </p:txBody>
      </p:sp>
      <p:pic>
        <p:nvPicPr>
          <p:cNvPr id="10" name="Picture 9"/>
          <p:cNvPicPr>
            <a:picLocks noChangeAspect="1"/>
          </p:cNvPicPr>
          <p:nvPr/>
        </p:nvPicPr>
        <p:blipFill>
          <a:blip r:embed="rId3"/>
          <a:stretch>
            <a:fillRect/>
          </a:stretch>
        </p:blipFill>
        <p:spPr>
          <a:xfrm>
            <a:off x="107504" y="3012430"/>
            <a:ext cx="3240360" cy="2381288"/>
          </a:xfrm>
          <a:prstGeom prst="rect">
            <a:avLst/>
          </a:prstGeom>
        </p:spPr>
      </p:pic>
    </p:spTree>
    <p:extLst>
      <p:ext uri="{BB962C8B-B14F-4D97-AF65-F5344CB8AC3E}">
        <p14:creationId xmlns:p14="http://schemas.microsoft.com/office/powerpoint/2010/main" val="64295562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2800" dirty="0" smtClean="0">
                <a:solidFill>
                  <a:schemeClr val="accent1">
                    <a:lumMod val="50000"/>
                  </a:schemeClr>
                </a:solidFill>
              </a:rPr>
              <a:t>Routers</a:t>
            </a:r>
            <a:endParaRPr lang="en-GB" sz="2800" b="1" i="1" dirty="0">
              <a:solidFill>
                <a:schemeClr val="accent1">
                  <a:lumMod val="50000"/>
                </a:schemeClr>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6" name="Rectangle 5"/>
          <p:cNvSpPr/>
          <p:nvPr/>
        </p:nvSpPr>
        <p:spPr>
          <a:xfrm>
            <a:off x="441251" y="815775"/>
            <a:ext cx="4901716" cy="1323439"/>
          </a:xfrm>
          <a:prstGeom prst="rect">
            <a:avLst/>
          </a:prstGeom>
        </p:spPr>
        <p:txBody>
          <a:bodyPr wrap="square">
            <a:spAutoFit/>
          </a:bodyPr>
          <a:lstStyle/>
          <a:p>
            <a:pPr algn="just"/>
            <a:r>
              <a:rPr lang="en-US" sz="1600" dirty="0" smtClean="0">
                <a:solidFill>
                  <a:srgbClr val="000000"/>
                </a:solidFill>
              </a:rPr>
              <a:t>As said during the </a:t>
            </a:r>
            <a:r>
              <a:rPr lang="en-US" sz="1600" dirty="0" smtClean="0">
                <a:solidFill>
                  <a:srgbClr val="000000"/>
                </a:solidFill>
              </a:rPr>
              <a:t>description…</a:t>
            </a:r>
          </a:p>
          <a:p>
            <a:pPr algn="just"/>
            <a:r>
              <a:rPr lang="en-CA" altLang="en-US" sz="1600" dirty="0"/>
              <a:t>Routers </a:t>
            </a:r>
            <a:endParaRPr lang="en-CA" altLang="en-US" sz="1600" dirty="0" smtClean="0"/>
          </a:p>
          <a:p>
            <a:pPr marL="285750" indent="-285750" algn="just">
              <a:buFont typeface="Wingdings" panose="05000000000000000000" pitchFamily="2" charset="2"/>
              <a:buChar char="ü"/>
            </a:pPr>
            <a:r>
              <a:rPr lang="en-CA" altLang="en-US" sz="1600" dirty="0" smtClean="0"/>
              <a:t>Interconnect Networks</a:t>
            </a:r>
          </a:p>
          <a:p>
            <a:pPr marL="285750" indent="-285750" algn="just">
              <a:buFont typeface="Wingdings" panose="05000000000000000000" pitchFamily="2" charset="2"/>
              <a:buChar char="ü"/>
            </a:pPr>
            <a:r>
              <a:rPr lang="en-CA" altLang="en-US" sz="1600" dirty="0"/>
              <a:t>Choose Best </a:t>
            </a:r>
            <a:r>
              <a:rPr lang="en-CA" altLang="en-US" sz="1600" dirty="0" smtClean="0"/>
              <a:t>Paths</a:t>
            </a:r>
          </a:p>
          <a:p>
            <a:pPr marL="285750" indent="-285750" algn="just">
              <a:buFont typeface="Wingdings" panose="05000000000000000000" pitchFamily="2" charset="2"/>
              <a:buChar char="ü"/>
            </a:pPr>
            <a:r>
              <a:rPr lang="en-CA" sz="1600" b="1" i="1" u="sng" dirty="0" smtClean="0">
                <a:solidFill>
                  <a:srgbClr val="FF0000"/>
                </a:solidFill>
                <a:effectLst>
                  <a:outerShdw blurRad="38100" dist="38100" dir="2700000" algn="tl">
                    <a:srgbClr val="000000">
                      <a:alpha val="43137"/>
                    </a:srgbClr>
                  </a:outerShdw>
                </a:effectLst>
              </a:rPr>
              <a:t>Forwards Packets</a:t>
            </a:r>
            <a:endParaRPr lang="en-US" sz="1600" b="1" i="1" u="sng" dirty="0">
              <a:solidFill>
                <a:srgbClr val="FF0000"/>
              </a:solidFill>
              <a:effectLst>
                <a:outerShdw blurRad="38100" dist="38100" dir="2700000" algn="tl">
                  <a:srgbClr val="000000">
                    <a:alpha val="43137"/>
                  </a:srgbClr>
                </a:outerShdw>
              </a:effectLst>
            </a:endParaRPr>
          </a:p>
        </p:txBody>
      </p:sp>
      <p:pic>
        <p:nvPicPr>
          <p:cNvPr id="7" name="Picture 6"/>
          <p:cNvPicPr>
            <a:picLocks noChangeAspect="1"/>
          </p:cNvPicPr>
          <p:nvPr/>
        </p:nvPicPr>
        <p:blipFill>
          <a:blip r:embed="rId2"/>
          <a:stretch>
            <a:fillRect/>
          </a:stretch>
        </p:blipFill>
        <p:spPr>
          <a:xfrm>
            <a:off x="6453454" y="116632"/>
            <a:ext cx="2576750" cy="1872208"/>
          </a:xfrm>
          <a:prstGeom prst="rect">
            <a:avLst/>
          </a:prstGeom>
        </p:spPr>
      </p:pic>
      <p:sp>
        <p:nvSpPr>
          <p:cNvPr id="9" name="Rectangle 8"/>
          <p:cNvSpPr/>
          <p:nvPr/>
        </p:nvSpPr>
        <p:spPr>
          <a:xfrm>
            <a:off x="2483768" y="1876299"/>
            <a:ext cx="3024336" cy="830997"/>
          </a:xfrm>
          <a:prstGeom prst="rect">
            <a:avLst/>
          </a:prstGeom>
        </p:spPr>
        <p:txBody>
          <a:bodyPr wrap="square">
            <a:spAutoFit/>
          </a:bodyPr>
          <a:lstStyle/>
          <a:p>
            <a:pPr algn="just"/>
            <a:r>
              <a:rPr lang="en-CA" altLang="en-US" sz="1600" b="1" dirty="0"/>
              <a:t>Process switching </a:t>
            </a:r>
            <a:endParaRPr lang="en-CA" altLang="en-US" sz="1600" b="1" dirty="0" smtClean="0"/>
          </a:p>
          <a:p>
            <a:pPr algn="just"/>
            <a:r>
              <a:rPr lang="en-CA" altLang="en-US" sz="1600" b="1" dirty="0"/>
              <a:t>Fast Switching </a:t>
            </a:r>
            <a:endParaRPr lang="en-CA" altLang="en-US" sz="1600" b="1" dirty="0" smtClean="0"/>
          </a:p>
          <a:p>
            <a:pPr algn="just"/>
            <a:r>
              <a:rPr lang="en-CA" altLang="en-US" sz="1600" b="1" dirty="0"/>
              <a:t>Cisco Express Forwarding – CEF </a:t>
            </a:r>
          </a:p>
        </p:txBody>
      </p:sp>
      <p:sp>
        <p:nvSpPr>
          <p:cNvPr id="3" name="Rectangle 2"/>
          <p:cNvSpPr/>
          <p:nvPr/>
        </p:nvSpPr>
        <p:spPr>
          <a:xfrm>
            <a:off x="3461661" y="2714364"/>
            <a:ext cx="5682339" cy="2739211"/>
          </a:xfrm>
          <a:prstGeom prst="rect">
            <a:avLst/>
          </a:prstGeom>
        </p:spPr>
        <p:txBody>
          <a:bodyPr wrap="square">
            <a:spAutoFit/>
          </a:bodyPr>
          <a:lstStyle/>
          <a:p>
            <a:pPr marL="0" lvl="1"/>
            <a:r>
              <a:rPr lang="en-CA" altLang="en-US" sz="1600" b="1" i="1" u="sng" dirty="0" smtClean="0">
                <a:solidFill>
                  <a:srgbClr val="FF0000"/>
                </a:solidFill>
                <a:effectLst>
                  <a:outerShdw blurRad="38100" dist="38100" dir="2700000" algn="tl">
                    <a:srgbClr val="000000">
                      <a:alpha val="43137"/>
                    </a:srgbClr>
                  </a:outerShdw>
                </a:effectLst>
              </a:rPr>
              <a:t>Cisco </a:t>
            </a:r>
            <a:r>
              <a:rPr lang="en-CA" altLang="en-US" sz="1600" b="1" i="1" u="sng" dirty="0">
                <a:solidFill>
                  <a:srgbClr val="FF0000"/>
                </a:solidFill>
                <a:effectLst>
                  <a:outerShdw blurRad="38100" dist="38100" dir="2700000" algn="tl">
                    <a:srgbClr val="000000">
                      <a:alpha val="43137"/>
                    </a:srgbClr>
                  </a:outerShdw>
                </a:effectLst>
              </a:rPr>
              <a:t>Express Forwarding – CEF </a:t>
            </a:r>
            <a:endParaRPr lang="en-CA" altLang="en-US" sz="1600" b="1" i="1" u="sng" dirty="0">
              <a:solidFill>
                <a:srgbClr val="FF0000"/>
              </a:solidFill>
              <a:effectLst>
                <a:outerShdw blurRad="38100" dist="38100" dir="2700000" algn="tl">
                  <a:srgbClr val="000000">
                    <a:alpha val="43137"/>
                  </a:srgbClr>
                </a:outerShdw>
              </a:effectLst>
            </a:endParaRPr>
          </a:p>
          <a:p>
            <a:pPr marL="285750" lvl="1" indent="-285750" algn="just">
              <a:buFont typeface="Arial" panose="020B0604020202020204" pitchFamily="34" charset="0"/>
              <a:buChar char="•"/>
            </a:pPr>
            <a:r>
              <a:rPr lang="en-CA" altLang="en-US" sz="1300" dirty="0" smtClean="0"/>
              <a:t>Fastest</a:t>
            </a:r>
            <a:r>
              <a:rPr lang="en-CA" altLang="en-US" sz="1300" dirty="0"/>
              <a:t>, most recent, and preferred packet-forwarding </a:t>
            </a:r>
            <a:r>
              <a:rPr lang="en-CA" altLang="en-US" sz="1300" dirty="0" smtClean="0"/>
              <a:t>mechanism</a:t>
            </a:r>
          </a:p>
          <a:p>
            <a:pPr marL="285750" lvl="1" indent="-285750" algn="just">
              <a:buFont typeface="Arial" panose="020B0604020202020204" pitchFamily="34" charset="0"/>
              <a:buChar char="•"/>
            </a:pPr>
            <a:endParaRPr lang="en-CA" altLang="en-US" sz="1300" dirty="0" smtClean="0"/>
          </a:p>
          <a:p>
            <a:pPr marL="285750" lvl="1" indent="-285750" algn="just">
              <a:buFont typeface="Arial" panose="020B0604020202020204" pitchFamily="34" charset="0"/>
              <a:buChar char="•"/>
            </a:pPr>
            <a:r>
              <a:rPr lang="en-CA" altLang="en-US" sz="1300" dirty="0" smtClean="0"/>
              <a:t>CEF </a:t>
            </a:r>
            <a:r>
              <a:rPr lang="en-CA" altLang="en-US" sz="1300" dirty="0"/>
              <a:t>builds a Forwarding Information Base (FIB) and an adjacency </a:t>
            </a:r>
            <a:r>
              <a:rPr lang="en-CA" altLang="en-US" sz="1300" dirty="0" smtClean="0"/>
              <a:t>table</a:t>
            </a:r>
          </a:p>
          <a:p>
            <a:pPr marL="285750" lvl="1" indent="-285750" algn="just">
              <a:buFont typeface="Arial" panose="020B0604020202020204" pitchFamily="34" charset="0"/>
              <a:buChar char="•"/>
            </a:pPr>
            <a:endParaRPr lang="en-CA" altLang="en-US" sz="1300" dirty="0" smtClean="0"/>
          </a:p>
          <a:p>
            <a:pPr marL="285750" lvl="1" indent="-285750" algn="just">
              <a:buFont typeface="Arial" panose="020B0604020202020204" pitchFamily="34" charset="0"/>
              <a:buChar char="•"/>
            </a:pPr>
            <a:r>
              <a:rPr lang="en-CA" altLang="en-US" sz="1300" dirty="0" smtClean="0"/>
              <a:t>Table </a:t>
            </a:r>
            <a:r>
              <a:rPr lang="en-CA" altLang="en-US" sz="1300" dirty="0"/>
              <a:t>entries are </a:t>
            </a:r>
            <a:r>
              <a:rPr lang="en-CA" altLang="en-US" sz="1300" b="1" i="1" dirty="0">
                <a:solidFill>
                  <a:schemeClr val="tx2"/>
                </a:solidFill>
                <a:effectLst>
                  <a:outerShdw blurRad="38100" dist="38100" dir="2700000" algn="tl">
                    <a:srgbClr val="000000">
                      <a:alpha val="43137"/>
                    </a:srgbClr>
                  </a:outerShdw>
                </a:effectLst>
              </a:rPr>
              <a:t>not packet-triggered </a:t>
            </a:r>
            <a:r>
              <a:rPr lang="en-CA" altLang="en-US" sz="1300" dirty="0"/>
              <a:t>like fast switching, </a:t>
            </a:r>
            <a:r>
              <a:rPr lang="en-CA" altLang="en-US" sz="1300" b="1" i="1" dirty="0">
                <a:solidFill>
                  <a:schemeClr val="tx2"/>
                </a:solidFill>
                <a:effectLst>
                  <a:outerShdw blurRad="38100" dist="38100" dir="2700000" algn="tl">
                    <a:srgbClr val="000000">
                      <a:alpha val="43137"/>
                    </a:srgbClr>
                  </a:outerShdw>
                </a:effectLst>
              </a:rPr>
              <a:t>but change-triggered </a:t>
            </a:r>
            <a:r>
              <a:rPr lang="en-CA" altLang="en-US" sz="1300" dirty="0"/>
              <a:t>when something changes in the network </a:t>
            </a:r>
            <a:r>
              <a:rPr lang="en-CA" altLang="en-US" sz="1300" dirty="0" smtClean="0"/>
              <a:t>topology</a:t>
            </a:r>
          </a:p>
          <a:p>
            <a:pPr marL="285750" lvl="1" indent="-285750" algn="just">
              <a:buFont typeface="Arial" panose="020B0604020202020204" pitchFamily="34" charset="0"/>
              <a:buChar char="•"/>
            </a:pPr>
            <a:endParaRPr lang="en-CA" altLang="en-US" sz="1300" dirty="0" smtClean="0"/>
          </a:p>
          <a:p>
            <a:pPr marL="285750" lvl="1" indent="-285750" algn="just">
              <a:buFont typeface="Arial" panose="020B0604020202020204" pitchFamily="34" charset="0"/>
              <a:buChar char="•"/>
            </a:pPr>
            <a:r>
              <a:rPr lang="en-CA" altLang="en-US" sz="1300" dirty="0" smtClean="0"/>
              <a:t>When </a:t>
            </a:r>
            <a:r>
              <a:rPr lang="en-CA" altLang="en-US" sz="1300" dirty="0"/>
              <a:t>a network has converged, the FIB and adjacency tables contain all the information a router would have to consider when forwarding a </a:t>
            </a:r>
            <a:r>
              <a:rPr lang="en-CA" altLang="en-US" sz="1300" dirty="0" smtClean="0"/>
              <a:t>packet</a:t>
            </a:r>
          </a:p>
          <a:p>
            <a:pPr marL="285750" lvl="1" indent="-285750" algn="just">
              <a:buFont typeface="Arial" panose="020B0604020202020204" pitchFamily="34" charset="0"/>
              <a:buChar char="•"/>
            </a:pPr>
            <a:endParaRPr lang="en-CA" altLang="en-US" sz="1300" dirty="0" smtClean="0"/>
          </a:p>
          <a:p>
            <a:pPr marL="285750" lvl="1" indent="-285750" algn="just">
              <a:buFont typeface="Arial" panose="020B0604020202020204" pitchFamily="34" charset="0"/>
              <a:buChar char="•"/>
            </a:pPr>
            <a:r>
              <a:rPr lang="en-CA" altLang="en-US" sz="1300" dirty="0" smtClean="0"/>
              <a:t>FIB </a:t>
            </a:r>
            <a:r>
              <a:rPr lang="en-CA" altLang="en-US" sz="1300" dirty="0"/>
              <a:t>contains pre-computed reverse lookups, next hop information for routes including the interface and Layer 2 information</a:t>
            </a:r>
            <a:endParaRPr lang="en-CA" altLang="en-US" sz="1300" dirty="0"/>
          </a:p>
        </p:txBody>
      </p:sp>
      <p:pic>
        <p:nvPicPr>
          <p:cNvPr id="11" name="Picture 10"/>
          <p:cNvPicPr>
            <a:picLocks noChangeAspect="1"/>
          </p:cNvPicPr>
          <p:nvPr/>
        </p:nvPicPr>
        <p:blipFill>
          <a:blip r:embed="rId3"/>
          <a:stretch>
            <a:fillRect/>
          </a:stretch>
        </p:blipFill>
        <p:spPr>
          <a:xfrm>
            <a:off x="116805" y="2924944"/>
            <a:ext cx="3306213" cy="2501280"/>
          </a:xfrm>
          <a:prstGeom prst="rect">
            <a:avLst/>
          </a:prstGeom>
        </p:spPr>
      </p:pic>
    </p:spTree>
    <p:extLst>
      <p:ext uri="{BB962C8B-B14F-4D97-AF65-F5344CB8AC3E}">
        <p14:creationId xmlns:p14="http://schemas.microsoft.com/office/powerpoint/2010/main" val="277993488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a:xfrm>
            <a:off x="5024611" y="188640"/>
            <a:ext cx="3672408" cy="1143000"/>
          </a:xfrm>
        </p:spPr>
        <p:txBody>
          <a:bodyPr>
            <a:noAutofit/>
          </a:bodyPr>
          <a:lstStyle/>
          <a:p>
            <a:r>
              <a:rPr lang="en-GB" sz="2800" dirty="0" smtClean="0">
                <a:solidFill>
                  <a:schemeClr val="accent1">
                    <a:lumMod val="50000"/>
                  </a:schemeClr>
                </a:solidFill>
              </a:rPr>
              <a:t>Chats!!! </a:t>
            </a:r>
            <a:endParaRPr lang="en-GB" sz="2800" b="1" i="1" dirty="0">
              <a:solidFill>
                <a:schemeClr val="accent1">
                  <a:lumMod val="50000"/>
                </a:schemeClr>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7" name="Picture 6"/>
          <p:cNvPicPr>
            <a:picLocks noChangeAspect="1"/>
          </p:cNvPicPr>
          <p:nvPr/>
        </p:nvPicPr>
        <p:blipFill>
          <a:blip r:embed="rId2"/>
          <a:stretch>
            <a:fillRect/>
          </a:stretch>
        </p:blipFill>
        <p:spPr>
          <a:xfrm>
            <a:off x="179511" y="188640"/>
            <a:ext cx="4685507" cy="3240360"/>
          </a:xfrm>
          <a:prstGeom prst="rect">
            <a:avLst/>
          </a:prstGeom>
        </p:spPr>
      </p:pic>
      <p:pic>
        <p:nvPicPr>
          <p:cNvPr id="8" name="Picture 7"/>
          <p:cNvPicPr>
            <a:picLocks noChangeAspect="1"/>
          </p:cNvPicPr>
          <p:nvPr/>
        </p:nvPicPr>
        <p:blipFill rotWithShape="1">
          <a:blip r:embed="rId3"/>
          <a:srcRect l="9404" t="8771" r="9094" b="45707"/>
          <a:stretch/>
        </p:blipFill>
        <p:spPr>
          <a:xfrm>
            <a:off x="4927104" y="1340768"/>
            <a:ext cx="3744416" cy="1584176"/>
          </a:xfrm>
          <a:prstGeom prst="rect">
            <a:avLst/>
          </a:prstGeom>
        </p:spPr>
      </p:pic>
      <p:pic>
        <p:nvPicPr>
          <p:cNvPr id="9" name="Picture 8"/>
          <p:cNvPicPr>
            <a:picLocks noChangeAspect="1"/>
          </p:cNvPicPr>
          <p:nvPr/>
        </p:nvPicPr>
        <p:blipFill rotWithShape="1">
          <a:blip r:embed="rId3"/>
          <a:srcRect t="55868"/>
          <a:stretch/>
        </p:blipFill>
        <p:spPr>
          <a:xfrm>
            <a:off x="1475656" y="3581367"/>
            <a:ext cx="5600602" cy="1872208"/>
          </a:xfrm>
          <a:prstGeom prst="rect">
            <a:avLst/>
          </a:prstGeom>
        </p:spPr>
      </p:pic>
    </p:spTree>
    <p:extLst>
      <p:ext uri="{BB962C8B-B14F-4D97-AF65-F5344CB8AC3E}">
        <p14:creationId xmlns:p14="http://schemas.microsoft.com/office/powerpoint/2010/main" val="278804226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2800" dirty="0" smtClean="0">
                <a:solidFill>
                  <a:schemeClr val="accent1">
                    <a:lumMod val="50000"/>
                  </a:schemeClr>
                </a:solidFill>
              </a:rPr>
              <a:t>Loopback Interface</a:t>
            </a:r>
            <a:endParaRPr lang="en-GB" sz="2800" b="1" i="1" dirty="0">
              <a:solidFill>
                <a:schemeClr val="accent1">
                  <a:lumMod val="50000"/>
                </a:schemeClr>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9" name="Rectangle 8"/>
          <p:cNvSpPr/>
          <p:nvPr/>
        </p:nvSpPr>
        <p:spPr>
          <a:xfrm>
            <a:off x="5580112" y="1254072"/>
            <a:ext cx="3384375" cy="4185761"/>
          </a:xfrm>
          <a:prstGeom prst="rect">
            <a:avLst/>
          </a:prstGeom>
        </p:spPr>
        <p:txBody>
          <a:bodyPr wrap="square">
            <a:spAutoFit/>
          </a:bodyPr>
          <a:lstStyle/>
          <a:p>
            <a:pPr algn="just"/>
            <a:r>
              <a:rPr lang="en-CA" altLang="en-US" sz="1400" dirty="0"/>
              <a:t>An IPv4 loopback interface is typically configured on a router for testing and management purposes</a:t>
            </a:r>
            <a:r>
              <a:rPr lang="en-CA" altLang="en-US" sz="1400" dirty="0" smtClean="0"/>
              <a:t>.</a:t>
            </a:r>
          </a:p>
          <a:p>
            <a:pPr algn="just"/>
            <a:endParaRPr lang="en-CA" altLang="en-US" sz="1400" dirty="0"/>
          </a:p>
          <a:p>
            <a:pPr algn="just"/>
            <a:r>
              <a:rPr lang="en-CA" altLang="en-US" sz="1400" b="1" i="1" dirty="0">
                <a:solidFill>
                  <a:schemeClr val="tx2"/>
                </a:solidFill>
                <a:effectLst>
                  <a:outerShdw blurRad="38100" dist="38100" dir="2700000" algn="tl">
                    <a:srgbClr val="000000">
                      <a:alpha val="43137"/>
                    </a:srgbClr>
                  </a:outerShdw>
                </a:effectLst>
              </a:rPr>
              <a:t>A loopback interface is a logical interface internal to the router</a:t>
            </a:r>
            <a:r>
              <a:rPr lang="en-CA" altLang="en-US" sz="1400" dirty="0"/>
              <a:t>. </a:t>
            </a:r>
            <a:endParaRPr lang="en-CA" altLang="en-US" sz="1400" dirty="0" smtClean="0"/>
          </a:p>
          <a:p>
            <a:pPr algn="just"/>
            <a:endParaRPr lang="en-CA" altLang="en-US" sz="1400" dirty="0"/>
          </a:p>
          <a:p>
            <a:pPr algn="just"/>
            <a:r>
              <a:rPr lang="en-CA" altLang="en-US" sz="1400" dirty="0" smtClean="0"/>
              <a:t>It </a:t>
            </a:r>
            <a:r>
              <a:rPr lang="en-CA" altLang="en-US" sz="1400" dirty="0"/>
              <a:t>is not assigned to a physical port and can not be connected to any other device. </a:t>
            </a:r>
            <a:endParaRPr lang="en-CA" altLang="en-US" sz="1400" dirty="0" smtClean="0"/>
          </a:p>
          <a:p>
            <a:pPr algn="just"/>
            <a:endParaRPr lang="en-CA" altLang="en-US" sz="1400" dirty="0"/>
          </a:p>
          <a:p>
            <a:pPr algn="just"/>
            <a:r>
              <a:rPr lang="en-CA" altLang="en-US" sz="1400" dirty="0" smtClean="0"/>
              <a:t>It </a:t>
            </a:r>
            <a:r>
              <a:rPr lang="en-CA" altLang="en-US" sz="1400" dirty="0"/>
              <a:t>is a </a:t>
            </a:r>
            <a:r>
              <a:rPr lang="en-CA" altLang="en-US" sz="1400" b="1" i="1" dirty="0">
                <a:solidFill>
                  <a:schemeClr val="tx2"/>
                </a:solidFill>
                <a:effectLst>
                  <a:outerShdw blurRad="38100" dist="38100" dir="2700000" algn="tl">
                    <a:srgbClr val="000000">
                      <a:alpha val="43137"/>
                    </a:srgbClr>
                  </a:outerShdw>
                </a:effectLst>
              </a:rPr>
              <a:t>software interface that is automatically placed in an “up” state </a:t>
            </a:r>
            <a:r>
              <a:rPr lang="en-CA" altLang="en-US" sz="1400" dirty="0"/>
              <a:t>as long as the router is functioning.</a:t>
            </a:r>
          </a:p>
          <a:p>
            <a:pPr algn="just"/>
            <a:endParaRPr lang="en-CA" altLang="en-US" sz="1400" dirty="0" smtClean="0"/>
          </a:p>
          <a:p>
            <a:pPr algn="just"/>
            <a:r>
              <a:rPr lang="en-CA" altLang="en-US" sz="1400" dirty="0" smtClean="0"/>
              <a:t>Some </a:t>
            </a:r>
            <a:r>
              <a:rPr lang="en-CA" altLang="en-US" sz="1400" dirty="0"/>
              <a:t>routing protocols such as OSPF require an address for identification, the loopback address can be used rather than an interface address which might go down on occasion, disrupting OSPF routing.  </a:t>
            </a:r>
          </a:p>
        </p:txBody>
      </p:sp>
      <p:pic>
        <p:nvPicPr>
          <p:cNvPr id="6" name="Picture 5"/>
          <p:cNvPicPr>
            <a:picLocks noChangeAspect="1"/>
          </p:cNvPicPr>
          <p:nvPr/>
        </p:nvPicPr>
        <p:blipFill>
          <a:blip r:embed="rId2"/>
          <a:stretch>
            <a:fillRect/>
          </a:stretch>
        </p:blipFill>
        <p:spPr>
          <a:xfrm>
            <a:off x="251520" y="1484784"/>
            <a:ext cx="5229225" cy="3028950"/>
          </a:xfrm>
          <a:prstGeom prst="rect">
            <a:avLst/>
          </a:prstGeom>
        </p:spPr>
      </p:pic>
    </p:spTree>
    <p:extLst>
      <p:ext uri="{BB962C8B-B14F-4D97-AF65-F5344CB8AC3E}">
        <p14:creationId xmlns:p14="http://schemas.microsoft.com/office/powerpoint/2010/main" val="22804547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2800" dirty="0" smtClean="0">
                <a:solidFill>
                  <a:schemeClr val="accent1">
                    <a:lumMod val="50000"/>
                  </a:schemeClr>
                </a:solidFill>
              </a:rPr>
              <a:t>Other commands to try…</a:t>
            </a:r>
            <a:endParaRPr lang="en-GB" sz="2800" b="1" i="1" dirty="0">
              <a:solidFill>
                <a:schemeClr val="accent1">
                  <a:lumMod val="50000"/>
                </a:schemeClr>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6" name="Picture 5"/>
          <p:cNvPicPr>
            <a:picLocks noChangeAspect="1"/>
          </p:cNvPicPr>
          <p:nvPr/>
        </p:nvPicPr>
        <p:blipFill>
          <a:blip r:embed="rId2"/>
          <a:stretch>
            <a:fillRect/>
          </a:stretch>
        </p:blipFill>
        <p:spPr>
          <a:xfrm>
            <a:off x="539552" y="1340768"/>
            <a:ext cx="3962400" cy="2409825"/>
          </a:xfrm>
          <a:prstGeom prst="rect">
            <a:avLst/>
          </a:prstGeom>
        </p:spPr>
      </p:pic>
      <p:pic>
        <p:nvPicPr>
          <p:cNvPr id="7" name="Picture 6"/>
          <p:cNvPicPr>
            <a:picLocks noChangeAspect="1"/>
          </p:cNvPicPr>
          <p:nvPr/>
        </p:nvPicPr>
        <p:blipFill>
          <a:blip r:embed="rId3"/>
          <a:stretch>
            <a:fillRect/>
          </a:stretch>
        </p:blipFill>
        <p:spPr>
          <a:xfrm>
            <a:off x="4860032" y="2708920"/>
            <a:ext cx="3816424" cy="2397710"/>
          </a:xfrm>
          <a:prstGeom prst="rect">
            <a:avLst/>
          </a:prstGeom>
        </p:spPr>
      </p:pic>
    </p:spTree>
    <p:extLst>
      <p:ext uri="{BB962C8B-B14F-4D97-AF65-F5344CB8AC3E}">
        <p14:creationId xmlns:p14="http://schemas.microsoft.com/office/powerpoint/2010/main" val="266855559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2800" dirty="0" smtClean="0">
                <a:solidFill>
                  <a:schemeClr val="accent1">
                    <a:lumMod val="50000"/>
                  </a:schemeClr>
                </a:solidFill>
              </a:rPr>
              <a:t>Routing</a:t>
            </a:r>
            <a:endParaRPr lang="en-GB" sz="2800" b="1" i="1" dirty="0">
              <a:solidFill>
                <a:schemeClr val="accent1">
                  <a:lumMod val="50000"/>
                </a:schemeClr>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9" name="Rectangle 8"/>
          <p:cNvSpPr/>
          <p:nvPr/>
        </p:nvSpPr>
        <p:spPr>
          <a:xfrm>
            <a:off x="428823" y="1124744"/>
            <a:ext cx="3711129" cy="4247317"/>
          </a:xfrm>
          <a:prstGeom prst="rect">
            <a:avLst/>
          </a:prstGeom>
        </p:spPr>
        <p:txBody>
          <a:bodyPr wrap="square">
            <a:spAutoFit/>
          </a:bodyPr>
          <a:lstStyle/>
          <a:p>
            <a:pPr algn="just"/>
            <a:r>
              <a:rPr lang="en-CA" altLang="en-US" dirty="0"/>
              <a:t>The primary function of a router is to forward packets toward their </a:t>
            </a:r>
            <a:r>
              <a:rPr lang="en-CA" altLang="en-US" dirty="0" smtClean="0"/>
              <a:t>destination.</a:t>
            </a:r>
          </a:p>
          <a:p>
            <a:pPr algn="just"/>
            <a:endParaRPr lang="en-CA" altLang="en-US" dirty="0"/>
          </a:p>
          <a:p>
            <a:pPr algn="just"/>
            <a:r>
              <a:rPr lang="en-CA" altLang="en-US" dirty="0" smtClean="0"/>
              <a:t>Uses </a:t>
            </a:r>
            <a:r>
              <a:rPr lang="en-CA" altLang="en-US" dirty="0"/>
              <a:t>a switching function which is a process that accepts a packet on one interface and forwards it out of another interface. </a:t>
            </a:r>
            <a:r>
              <a:rPr lang="en-CA" altLang="en-US" b="1" i="1" dirty="0">
                <a:effectLst>
                  <a:outerShdw blurRad="38100" dist="38100" dir="2700000" algn="tl">
                    <a:srgbClr val="000000">
                      <a:alpha val="43137"/>
                    </a:srgbClr>
                  </a:outerShdw>
                </a:effectLst>
              </a:rPr>
              <a:t>This is not to be confused with the function of a Layer 2 </a:t>
            </a:r>
            <a:r>
              <a:rPr lang="en-CA" altLang="en-US" b="1" i="1" dirty="0" smtClean="0">
                <a:effectLst>
                  <a:outerShdw blurRad="38100" dist="38100" dir="2700000" algn="tl">
                    <a:srgbClr val="000000">
                      <a:alpha val="43137"/>
                    </a:srgbClr>
                  </a:outerShdw>
                </a:effectLst>
              </a:rPr>
              <a:t>switch.</a:t>
            </a:r>
          </a:p>
          <a:p>
            <a:pPr algn="just"/>
            <a:endParaRPr lang="en-CA" altLang="en-US" dirty="0"/>
          </a:p>
          <a:p>
            <a:pPr algn="just"/>
            <a:r>
              <a:rPr lang="en-CA" altLang="en-US" dirty="0" smtClean="0"/>
              <a:t>The </a:t>
            </a:r>
            <a:r>
              <a:rPr lang="en-CA" altLang="en-US" dirty="0"/>
              <a:t>switching function also encapsulates the packets in the appropriate data link frame type for the outgoing interface</a:t>
            </a:r>
            <a:r>
              <a:rPr lang="en-CA" altLang="en-US" dirty="0" smtClean="0"/>
              <a:t>.</a:t>
            </a:r>
            <a:endParaRPr lang="en-CA" altLang="en-US" dirty="0"/>
          </a:p>
        </p:txBody>
      </p:sp>
      <p:pic>
        <p:nvPicPr>
          <p:cNvPr id="6" name="Picture 5"/>
          <p:cNvPicPr>
            <a:picLocks noChangeAspect="1"/>
          </p:cNvPicPr>
          <p:nvPr/>
        </p:nvPicPr>
        <p:blipFill>
          <a:blip r:embed="rId2"/>
          <a:stretch>
            <a:fillRect/>
          </a:stretch>
        </p:blipFill>
        <p:spPr>
          <a:xfrm>
            <a:off x="4272855" y="1268760"/>
            <a:ext cx="4619625" cy="3476625"/>
          </a:xfrm>
          <a:prstGeom prst="rect">
            <a:avLst/>
          </a:prstGeom>
        </p:spPr>
      </p:pic>
    </p:spTree>
    <p:extLst>
      <p:ext uri="{BB962C8B-B14F-4D97-AF65-F5344CB8AC3E}">
        <p14:creationId xmlns:p14="http://schemas.microsoft.com/office/powerpoint/2010/main" val="331011787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2800" dirty="0" smtClean="0">
                <a:solidFill>
                  <a:schemeClr val="accent1">
                    <a:lumMod val="50000"/>
                  </a:schemeClr>
                </a:solidFill>
              </a:rPr>
              <a:t>Routing</a:t>
            </a:r>
            <a:endParaRPr lang="en-GB" sz="2800" b="1" i="1" dirty="0">
              <a:solidFill>
                <a:schemeClr val="accent1">
                  <a:lumMod val="50000"/>
                </a:schemeClr>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9" name="Rectangle 8"/>
          <p:cNvSpPr/>
          <p:nvPr/>
        </p:nvSpPr>
        <p:spPr>
          <a:xfrm>
            <a:off x="428823" y="1124744"/>
            <a:ext cx="3711129" cy="4247317"/>
          </a:xfrm>
          <a:prstGeom prst="rect">
            <a:avLst/>
          </a:prstGeom>
        </p:spPr>
        <p:txBody>
          <a:bodyPr wrap="square">
            <a:spAutoFit/>
          </a:bodyPr>
          <a:lstStyle/>
          <a:p>
            <a:pPr algn="just"/>
            <a:r>
              <a:rPr lang="en-CA" altLang="en-US" sz="1400" dirty="0"/>
              <a:t>When a router receives a packet from one network that is destined for another network, the router performs the following three </a:t>
            </a:r>
            <a:r>
              <a:rPr lang="en-CA" altLang="en-US" sz="1400" dirty="0" smtClean="0"/>
              <a:t>steps:</a:t>
            </a:r>
          </a:p>
          <a:p>
            <a:pPr algn="just"/>
            <a:endParaRPr lang="en-CA" altLang="en-US" sz="1400" dirty="0"/>
          </a:p>
          <a:p>
            <a:pPr algn="just"/>
            <a:r>
              <a:rPr lang="en-CA" altLang="en-US" sz="1300" dirty="0" smtClean="0"/>
              <a:t>Step </a:t>
            </a:r>
            <a:r>
              <a:rPr lang="en-CA" altLang="en-US" sz="1300" dirty="0"/>
              <a:t>1. De-encapsulates the Layer 2 frame header and trailer to expose the Layer 3 </a:t>
            </a:r>
            <a:r>
              <a:rPr lang="en-CA" altLang="en-US" sz="1300" dirty="0" smtClean="0"/>
              <a:t>packet.</a:t>
            </a:r>
          </a:p>
          <a:p>
            <a:pPr algn="just"/>
            <a:endParaRPr lang="en-CA" altLang="en-US" sz="1300" dirty="0"/>
          </a:p>
          <a:p>
            <a:pPr algn="just"/>
            <a:r>
              <a:rPr lang="en-CA" altLang="en-US" sz="1300" dirty="0" smtClean="0"/>
              <a:t>Step </a:t>
            </a:r>
            <a:r>
              <a:rPr lang="en-CA" altLang="en-US" sz="1300" dirty="0"/>
              <a:t>2.  Examines the destination IP address of the IP packet to find the best path in the routing </a:t>
            </a:r>
            <a:r>
              <a:rPr lang="en-CA" altLang="en-US" sz="1300" dirty="0" smtClean="0"/>
              <a:t>table</a:t>
            </a:r>
          </a:p>
          <a:p>
            <a:pPr algn="just"/>
            <a:endParaRPr lang="en-CA" altLang="en-US" sz="1300" dirty="0"/>
          </a:p>
          <a:p>
            <a:pPr algn="just"/>
            <a:r>
              <a:rPr lang="en-CA" altLang="en-US" sz="1300" dirty="0" smtClean="0"/>
              <a:t>Step </a:t>
            </a:r>
            <a:r>
              <a:rPr lang="en-CA" altLang="en-US" sz="1300" dirty="0"/>
              <a:t>3.  If the router finds a path to the destination, it encapsulates the Layer 3 packet into a new Layer 2 frame and forwards the frame out the exit interface.</a:t>
            </a:r>
          </a:p>
          <a:p>
            <a:pPr lvl="0" algn="just">
              <a:buClr>
                <a:srgbClr val="58585B"/>
              </a:buClr>
            </a:pPr>
            <a:endParaRPr lang="en-CA" altLang="en-US" sz="1400" dirty="0" smtClean="0"/>
          </a:p>
          <a:p>
            <a:pPr lvl="0" algn="just">
              <a:buClr>
                <a:srgbClr val="58585B"/>
              </a:buClr>
            </a:pPr>
            <a:r>
              <a:rPr lang="en-CA" altLang="en-US" sz="1400" b="1" i="1" dirty="0" smtClean="0">
                <a:solidFill>
                  <a:schemeClr val="tx2"/>
                </a:solidFill>
                <a:effectLst>
                  <a:outerShdw blurRad="38100" dist="38100" dir="2700000" algn="tl">
                    <a:srgbClr val="000000">
                      <a:alpha val="43137"/>
                    </a:srgbClr>
                  </a:outerShdw>
                </a:effectLst>
              </a:rPr>
              <a:t>As </a:t>
            </a:r>
            <a:r>
              <a:rPr lang="en-CA" altLang="en-US" sz="1400" b="1" i="1" dirty="0">
                <a:solidFill>
                  <a:schemeClr val="tx2"/>
                </a:solidFill>
                <a:effectLst>
                  <a:outerShdw blurRad="38100" dist="38100" dir="2700000" algn="tl">
                    <a:srgbClr val="000000">
                      <a:alpha val="43137"/>
                    </a:srgbClr>
                  </a:outerShdw>
                </a:effectLst>
              </a:rPr>
              <a:t>a packet travels from the source device to the destination device, the Layer 3 IP addresses do not change.  However, the Layer 2 data link addresses change at every hop as it is de-encapsulated and re-encapsulated</a:t>
            </a:r>
            <a:r>
              <a:rPr lang="en-CA" altLang="en-US" sz="1400" b="1" i="1" dirty="0" smtClean="0">
                <a:solidFill>
                  <a:schemeClr val="tx2"/>
                </a:solidFill>
                <a:effectLst>
                  <a:outerShdw blurRad="38100" dist="38100" dir="2700000" algn="tl">
                    <a:srgbClr val="000000">
                      <a:alpha val="43137"/>
                    </a:srgbClr>
                  </a:outerShdw>
                </a:effectLst>
              </a:rPr>
              <a:t>.</a:t>
            </a:r>
            <a:endParaRPr lang="en-CA" altLang="en-US" sz="1400" b="1" i="1" dirty="0">
              <a:solidFill>
                <a:schemeClr val="tx2"/>
              </a:solidFill>
              <a:effectLst>
                <a:outerShdw blurRad="38100" dist="38100" dir="2700000" algn="tl">
                  <a:srgbClr val="000000">
                    <a:alpha val="43137"/>
                  </a:srgbClr>
                </a:outerShdw>
              </a:effectLst>
            </a:endParaRPr>
          </a:p>
        </p:txBody>
      </p:sp>
      <p:pic>
        <p:nvPicPr>
          <p:cNvPr id="6" name="Picture 5"/>
          <p:cNvPicPr>
            <a:picLocks noChangeAspect="1"/>
          </p:cNvPicPr>
          <p:nvPr/>
        </p:nvPicPr>
        <p:blipFill>
          <a:blip r:embed="rId2"/>
          <a:stretch>
            <a:fillRect/>
          </a:stretch>
        </p:blipFill>
        <p:spPr>
          <a:xfrm>
            <a:off x="4272855" y="1268760"/>
            <a:ext cx="4619625" cy="3476625"/>
          </a:xfrm>
          <a:prstGeom prst="rect">
            <a:avLst/>
          </a:prstGeom>
        </p:spPr>
      </p:pic>
    </p:spTree>
    <p:extLst>
      <p:ext uri="{BB962C8B-B14F-4D97-AF65-F5344CB8AC3E}">
        <p14:creationId xmlns:p14="http://schemas.microsoft.com/office/powerpoint/2010/main" val="13111382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a:xfrm>
            <a:off x="5024611" y="188640"/>
            <a:ext cx="3672408" cy="792088"/>
          </a:xfrm>
        </p:spPr>
        <p:txBody>
          <a:bodyPr>
            <a:noAutofit/>
          </a:bodyPr>
          <a:lstStyle/>
          <a:p>
            <a:r>
              <a:rPr lang="en-GB" sz="2800" dirty="0" smtClean="0">
                <a:solidFill>
                  <a:schemeClr val="accent1">
                    <a:lumMod val="50000"/>
                  </a:schemeClr>
                </a:solidFill>
              </a:rPr>
              <a:t>Chats!!! </a:t>
            </a:r>
            <a:endParaRPr lang="en-GB" sz="2800" b="1" i="1" dirty="0">
              <a:solidFill>
                <a:schemeClr val="accent1">
                  <a:lumMod val="50000"/>
                </a:schemeClr>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10" name="Picture 9"/>
          <p:cNvPicPr>
            <a:picLocks noChangeAspect="1"/>
          </p:cNvPicPr>
          <p:nvPr/>
        </p:nvPicPr>
        <p:blipFill>
          <a:blip r:embed="rId2"/>
          <a:stretch>
            <a:fillRect/>
          </a:stretch>
        </p:blipFill>
        <p:spPr>
          <a:xfrm>
            <a:off x="107503" y="110566"/>
            <a:ext cx="5087401" cy="3030402"/>
          </a:xfrm>
          <a:prstGeom prst="rect">
            <a:avLst/>
          </a:prstGeom>
        </p:spPr>
      </p:pic>
      <p:pic>
        <p:nvPicPr>
          <p:cNvPr id="11" name="Picture 10"/>
          <p:cNvPicPr>
            <a:picLocks noChangeAspect="1"/>
          </p:cNvPicPr>
          <p:nvPr/>
        </p:nvPicPr>
        <p:blipFill>
          <a:blip r:embed="rId3"/>
          <a:stretch>
            <a:fillRect/>
          </a:stretch>
        </p:blipFill>
        <p:spPr>
          <a:xfrm>
            <a:off x="5436096" y="836712"/>
            <a:ext cx="3301008" cy="2225680"/>
          </a:xfrm>
          <a:prstGeom prst="rect">
            <a:avLst/>
          </a:prstGeom>
        </p:spPr>
      </p:pic>
      <p:pic>
        <p:nvPicPr>
          <p:cNvPr id="12" name="Picture 11"/>
          <p:cNvPicPr>
            <a:picLocks noChangeAspect="1"/>
          </p:cNvPicPr>
          <p:nvPr/>
        </p:nvPicPr>
        <p:blipFill>
          <a:blip r:embed="rId4"/>
          <a:stretch>
            <a:fillRect/>
          </a:stretch>
        </p:blipFill>
        <p:spPr>
          <a:xfrm>
            <a:off x="4932040" y="3436524"/>
            <a:ext cx="4078984" cy="2023128"/>
          </a:xfrm>
          <a:prstGeom prst="rect">
            <a:avLst/>
          </a:prstGeom>
        </p:spPr>
      </p:pic>
      <p:pic>
        <p:nvPicPr>
          <p:cNvPr id="13" name="Picture 12"/>
          <p:cNvPicPr>
            <a:picLocks noChangeAspect="1"/>
          </p:cNvPicPr>
          <p:nvPr/>
        </p:nvPicPr>
        <p:blipFill>
          <a:blip r:embed="rId5"/>
          <a:stretch>
            <a:fillRect/>
          </a:stretch>
        </p:blipFill>
        <p:spPr>
          <a:xfrm>
            <a:off x="179513" y="3356993"/>
            <a:ext cx="4680520" cy="2149038"/>
          </a:xfrm>
          <a:prstGeom prst="rect">
            <a:avLst/>
          </a:prstGeom>
        </p:spPr>
      </p:pic>
      <p:sp>
        <p:nvSpPr>
          <p:cNvPr id="3" name="Right Arrow 2"/>
          <p:cNvSpPr/>
          <p:nvPr/>
        </p:nvSpPr>
        <p:spPr>
          <a:xfrm>
            <a:off x="3059832" y="2636912"/>
            <a:ext cx="1008112"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ight Arrow 13"/>
          <p:cNvSpPr/>
          <p:nvPr/>
        </p:nvSpPr>
        <p:spPr>
          <a:xfrm rot="5400000">
            <a:off x="4981738" y="3002444"/>
            <a:ext cx="1008112"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ight Arrow 14"/>
          <p:cNvSpPr/>
          <p:nvPr/>
        </p:nvSpPr>
        <p:spPr>
          <a:xfrm rot="10800000">
            <a:off x="4090814" y="3539044"/>
            <a:ext cx="1008112"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8940530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2800" dirty="0" smtClean="0">
                <a:solidFill>
                  <a:schemeClr val="accent1">
                    <a:lumMod val="50000"/>
                  </a:schemeClr>
                </a:solidFill>
              </a:rPr>
              <a:t>Flowchart</a:t>
            </a:r>
            <a:endParaRPr lang="en-GB" sz="2800" b="1" i="1" dirty="0">
              <a:solidFill>
                <a:schemeClr val="accent1">
                  <a:lumMod val="50000"/>
                </a:schemeClr>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6" name="Picture 5"/>
          <p:cNvPicPr>
            <a:picLocks noChangeAspect="1"/>
          </p:cNvPicPr>
          <p:nvPr/>
        </p:nvPicPr>
        <p:blipFill>
          <a:blip r:embed="rId2"/>
          <a:stretch>
            <a:fillRect/>
          </a:stretch>
        </p:blipFill>
        <p:spPr>
          <a:xfrm>
            <a:off x="1547664" y="1124744"/>
            <a:ext cx="5832648" cy="4255936"/>
          </a:xfrm>
          <a:prstGeom prst="rect">
            <a:avLst/>
          </a:prstGeom>
        </p:spPr>
      </p:pic>
    </p:spTree>
    <p:extLst>
      <p:ext uri="{BB962C8B-B14F-4D97-AF65-F5344CB8AC3E}">
        <p14:creationId xmlns:p14="http://schemas.microsoft.com/office/powerpoint/2010/main" val="415099107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2800" dirty="0" smtClean="0">
                <a:solidFill>
                  <a:schemeClr val="accent1">
                    <a:lumMod val="50000"/>
                  </a:schemeClr>
                </a:solidFill>
              </a:rPr>
              <a:t>Best Path – Load Balancing </a:t>
            </a:r>
            <a:endParaRPr lang="en-GB" sz="2800" b="1" i="1" dirty="0">
              <a:solidFill>
                <a:schemeClr val="accent1">
                  <a:lumMod val="50000"/>
                </a:schemeClr>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7" name="Picture 6"/>
          <p:cNvPicPr>
            <a:picLocks noChangeAspect="1"/>
          </p:cNvPicPr>
          <p:nvPr/>
        </p:nvPicPr>
        <p:blipFill>
          <a:blip r:embed="rId2"/>
          <a:stretch>
            <a:fillRect/>
          </a:stretch>
        </p:blipFill>
        <p:spPr>
          <a:xfrm>
            <a:off x="179512" y="1196752"/>
            <a:ext cx="2952328" cy="2537157"/>
          </a:xfrm>
          <a:prstGeom prst="rect">
            <a:avLst/>
          </a:prstGeom>
        </p:spPr>
      </p:pic>
      <p:pic>
        <p:nvPicPr>
          <p:cNvPr id="8" name="Picture 7"/>
          <p:cNvPicPr>
            <a:picLocks noChangeAspect="1"/>
          </p:cNvPicPr>
          <p:nvPr/>
        </p:nvPicPr>
        <p:blipFill>
          <a:blip r:embed="rId3"/>
          <a:stretch>
            <a:fillRect/>
          </a:stretch>
        </p:blipFill>
        <p:spPr>
          <a:xfrm>
            <a:off x="5651352" y="1184945"/>
            <a:ext cx="3035448" cy="2604095"/>
          </a:xfrm>
          <a:prstGeom prst="rect">
            <a:avLst/>
          </a:prstGeom>
        </p:spPr>
      </p:pic>
      <p:pic>
        <p:nvPicPr>
          <p:cNvPr id="9" name="Picture 8"/>
          <p:cNvPicPr>
            <a:picLocks noChangeAspect="1"/>
          </p:cNvPicPr>
          <p:nvPr/>
        </p:nvPicPr>
        <p:blipFill>
          <a:blip r:embed="rId4"/>
          <a:stretch>
            <a:fillRect/>
          </a:stretch>
        </p:blipFill>
        <p:spPr>
          <a:xfrm>
            <a:off x="3131840" y="3429000"/>
            <a:ext cx="3098392" cy="1899837"/>
          </a:xfrm>
          <a:prstGeom prst="rect">
            <a:avLst/>
          </a:prstGeom>
        </p:spPr>
      </p:pic>
    </p:spTree>
    <p:extLst>
      <p:ext uri="{BB962C8B-B14F-4D97-AF65-F5344CB8AC3E}">
        <p14:creationId xmlns:p14="http://schemas.microsoft.com/office/powerpoint/2010/main" val="412342738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2800" dirty="0" smtClean="0">
                <a:solidFill>
                  <a:schemeClr val="accent1">
                    <a:lumMod val="50000"/>
                  </a:schemeClr>
                </a:solidFill>
              </a:rPr>
              <a:t>The Table!!!</a:t>
            </a:r>
            <a:endParaRPr lang="en-GB" sz="2800" b="1" i="1" dirty="0">
              <a:solidFill>
                <a:schemeClr val="accent1">
                  <a:lumMod val="50000"/>
                </a:schemeClr>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6" name="Picture 5"/>
          <p:cNvPicPr>
            <a:picLocks noChangeAspect="1"/>
          </p:cNvPicPr>
          <p:nvPr/>
        </p:nvPicPr>
        <p:blipFill>
          <a:blip r:embed="rId2"/>
          <a:stretch>
            <a:fillRect/>
          </a:stretch>
        </p:blipFill>
        <p:spPr>
          <a:xfrm>
            <a:off x="323528" y="1124744"/>
            <a:ext cx="3436243" cy="1920253"/>
          </a:xfrm>
          <a:prstGeom prst="rect">
            <a:avLst/>
          </a:prstGeom>
        </p:spPr>
      </p:pic>
      <p:sp>
        <p:nvSpPr>
          <p:cNvPr id="3" name="Rectangle 2"/>
          <p:cNvSpPr/>
          <p:nvPr/>
        </p:nvSpPr>
        <p:spPr>
          <a:xfrm>
            <a:off x="251520" y="3287484"/>
            <a:ext cx="3744416" cy="1923604"/>
          </a:xfrm>
          <a:prstGeom prst="rect">
            <a:avLst/>
          </a:prstGeom>
        </p:spPr>
        <p:txBody>
          <a:bodyPr wrap="square">
            <a:spAutoFit/>
          </a:bodyPr>
          <a:lstStyle/>
          <a:p>
            <a:r>
              <a:rPr lang="en-CA" altLang="en-US" sz="1400" dirty="0"/>
              <a:t>Sources of the routing table entries are identified by a code:</a:t>
            </a:r>
          </a:p>
          <a:p>
            <a:pPr lvl="1"/>
            <a:r>
              <a:rPr lang="en-CA" altLang="en-US" sz="1300" dirty="0"/>
              <a:t>L - Local Route interfaces</a:t>
            </a:r>
          </a:p>
          <a:p>
            <a:pPr lvl="1"/>
            <a:r>
              <a:rPr lang="en-CA" altLang="en-US" sz="1300" dirty="0"/>
              <a:t>C - Directly connected interfaces</a:t>
            </a:r>
          </a:p>
          <a:p>
            <a:pPr lvl="1"/>
            <a:r>
              <a:rPr lang="en-CA" altLang="en-US" sz="1300" dirty="0"/>
              <a:t>S - Static routes</a:t>
            </a:r>
          </a:p>
          <a:p>
            <a:pPr lvl="1"/>
            <a:r>
              <a:rPr lang="en-CA" altLang="en-US" sz="1300" dirty="0"/>
              <a:t>D – Learned dynamically from another router using the EIGRP routing protocol.  </a:t>
            </a:r>
          </a:p>
          <a:p>
            <a:pPr lvl="1"/>
            <a:r>
              <a:rPr lang="en-CA" altLang="en-US" sz="1300" dirty="0"/>
              <a:t>O – Learned dynamically from another router using the OSPF routing protocol.</a:t>
            </a:r>
          </a:p>
        </p:txBody>
      </p:sp>
      <p:pic>
        <p:nvPicPr>
          <p:cNvPr id="7" name="Picture 6"/>
          <p:cNvPicPr>
            <a:picLocks noChangeAspect="1"/>
          </p:cNvPicPr>
          <p:nvPr/>
        </p:nvPicPr>
        <p:blipFill>
          <a:blip r:embed="rId3"/>
          <a:stretch>
            <a:fillRect/>
          </a:stretch>
        </p:blipFill>
        <p:spPr>
          <a:xfrm>
            <a:off x="4067944" y="1540131"/>
            <a:ext cx="4810125" cy="3790950"/>
          </a:xfrm>
          <a:prstGeom prst="rect">
            <a:avLst/>
          </a:prstGeom>
        </p:spPr>
      </p:pic>
    </p:spTree>
    <p:extLst>
      <p:ext uri="{BB962C8B-B14F-4D97-AF65-F5344CB8AC3E}">
        <p14:creationId xmlns:p14="http://schemas.microsoft.com/office/powerpoint/2010/main" val="368147714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2800" dirty="0" smtClean="0">
                <a:solidFill>
                  <a:schemeClr val="accent1">
                    <a:lumMod val="50000"/>
                  </a:schemeClr>
                </a:solidFill>
              </a:rPr>
              <a:t>The Table!!!</a:t>
            </a:r>
            <a:endParaRPr lang="en-GB" sz="2800" b="1" i="1" dirty="0">
              <a:solidFill>
                <a:schemeClr val="accent1">
                  <a:lumMod val="50000"/>
                </a:schemeClr>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8" name="Picture 7"/>
          <p:cNvPicPr>
            <a:picLocks noChangeAspect="1"/>
          </p:cNvPicPr>
          <p:nvPr/>
        </p:nvPicPr>
        <p:blipFill>
          <a:blip r:embed="rId2"/>
          <a:stretch>
            <a:fillRect/>
          </a:stretch>
        </p:blipFill>
        <p:spPr>
          <a:xfrm>
            <a:off x="251520" y="1196752"/>
            <a:ext cx="4536504" cy="3285999"/>
          </a:xfrm>
          <a:prstGeom prst="rect">
            <a:avLst/>
          </a:prstGeom>
        </p:spPr>
      </p:pic>
      <p:pic>
        <p:nvPicPr>
          <p:cNvPr id="9" name="Picture 8"/>
          <p:cNvPicPr>
            <a:picLocks noChangeAspect="1"/>
          </p:cNvPicPr>
          <p:nvPr/>
        </p:nvPicPr>
        <p:blipFill rotWithShape="1">
          <a:blip r:embed="rId3"/>
          <a:srcRect b="93936"/>
          <a:stretch/>
        </p:blipFill>
        <p:spPr>
          <a:xfrm>
            <a:off x="251520" y="4600587"/>
            <a:ext cx="4714875" cy="216024"/>
          </a:xfrm>
          <a:prstGeom prst="rect">
            <a:avLst/>
          </a:prstGeom>
        </p:spPr>
      </p:pic>
      <p:pic>
        <p:nvPicPr>
          <p:cNvPr id="10" name="Picture 9"/>
          <p:cNvPicPr>
            <a:picLocks noChangeAspect="1"/>
          </p:cNvPicPr>
          <p:nvPr/>
        </p:nvPicPr>
        <p:blipFill rotWithShape="1">
          <a:blip r:embed="rId3"/>
          <a:srcRect t="59879" b="21929"/>
          <a:stretch/>
        </p:blipFill>
        <p:spPr>
          <a:xfrm>
            <a:off x="251520" y="4816342"/>
            <a:ext cx="4714875" cy="648072"/>
          </a:xfrm>
          <a:prstGeom prst="rect">
            <a:avLst/>
          </a:prstGeom>
        </p:spPr>
      </p:pic>
      <p:sp>
        <p:nvSpPr>
          <p:cNvPr id="4" name="Rectangle 3"/>
          <p:cNvSpPr/>
          <p:nvPr/>
        </p:nvSpPr>
        <p:spPr>
          <a:xfrm>
            <a:off x="4861452" y="4353647"/>
            <a:ext cx="4247567" cy="1169551"/>
          </a:xfrm>
          <a:prstGeom prst="rect">
            <a:avLst/>
          </a:prstGeom>
        </p:spPr>
        <p:txBody>
          <a:bodyPr wrap="square">
            <a:spAutoFit/>
          </a:bodyPr>
          <a:lstStyle/>
          <a:p>
            <a:pPr marL="90488" lvl="1" algn="just"/>
            <a:r>
              <a:rPr lang="en-CA" altLang="en-US" sz="1400" dirty="0"/>
              <a:t>The route source “C” identifies the route as a directly connected network</a:t>
            </a:r>
            <a:r>
              <a:rPr lang="en-CA" altLang="en-US" sz="1400" dirty="0" smtClean="0"/>
              <a:t>.</a:t>
            </a:r>
          </a:p>
          <a:p>
            <a:pPr marL="90488" lvl="1" algn="just"/>
            <a:endParaRPr lang="en-CA" altLang="en-US" sz="1400" dirty="0"/>
          </a:p>
          <a:p>
            <a:pPr marL="90488" lvl="1" algn="just"/>
            <a:r>
              <a:rPr lang="en-CA" altLang="en-US" sz="1400" dirty="0"/>
              <a:t>The route source “L” identifies the IPv4 address assigned to the router’s interface.</a:t>
            </a:r>
          </a:p>
        </p:txBody>
      </p:sp>
    </p:spTree>
    <p:extLst>
      <p:ext uri="{BB962C8B-B14F-4D97-AF65-F5344CB8AC3E}">
        <p14:creationId xmlns:p14="http://schemas.microsoft.com/office/powerpoint/2010/main" val="45039448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2800" dirty="0" smtClean="0">
                <a:solidFill>
                  <a:schemeClr val="accent1">
                    <a:lumMod val="50000"/>
                  </a:schemeClr>
                </a:solidFill>
              </a:rPr>
              <a:t>The Route!!!</a:t>
            </a:r>
            <a:endParaRPr lang="en-GB" sz="2800" b="1" i="1" dirty="0">
              <a:solidFill>
                <a:schemeClr val="accent1">
                  <a:lumMod val="50000"/>
                </a:schemeClr>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4" name="Rectangle 3"/>
          <p:cNvSpPr/>
          <p:nvPr/>
        </p:nvSpPr>
        <p:spPr>
          <a:xfrm>
            <a:off x="4938481" y="1916832"/>
            <a:ext cx="4205520" cy="2862322"/>
          </a:xfrm>
          <a:prstGeom prst="rect">
            <a:avLst/>
          </a:prstGeom>
        </p:spPr>
        <p:txBody>
          <a:bodyPr wrap="square">
            <a:spAutoFit/>
          </a:bodyPr>
          <a:lstStyle/>
          <a:p>
            <a:pPr algn="just"/>
            <a:r>
              <a:rPr lang="en-CA" altLang="en-US" dirty="0"/>
              <a:t>When the interfaces are configured with an appropriate IP address, </a:t>
            </a:r>
            <a:r>
              <a:rPr lang="en-CA" altLang="en-US" dirty="0" err="1"/>
              <a:t>subnetmask</a:t>
            </a:r>
            <a:r>
              <a:rPr lang="en-CA" altLang="en-US" dirty="0"/>
              <a:t>, and activated with the </a:t>
            </a:r>
            <a:r>
              <a:rPr lang="en-CA" altLang="en-US" b="1" dirty="0"/>
              <a:t>no shutdown </a:t>
            </a:r>
            <a:r>
              <a:rPr lang="en-CA" altLang="en-US" dirty="0"/>
              <a:t>command, they will be automatically added to the routing table as shown in the figure to the left</a:t>
            </a:r>
            <a:r>
              <a:rPr lang="en-CA" altLang="en-US" dirty="0" smtClean="0"/>
              <a:t>.</a:t>
            </a:r>
          </a:p>
          <a:p>
            <a:pPr algn="just"/>
            <a:endParaRPr lang="en-CA" altLang="en-US" dirty="0"/>
          </a:p>
          <a:p>
            <a:pPr algn="just"/>
            <a:r>
              <a:rPr lang="en-CA" altLang="en-US" dirty="0"/>
              <a:t>As each interface is added, the routing table automatically adds the connected (‘C’) and local (‘L’) entries.</a:t>
            </a:r>
          </a:p>
        </p:txBody>
      </p:sp>
      <p:pic>
        <p:nvPicPr>
          <p:cNvPr id="11" name="Picture 10"/>
          <p:cNvPicPr>
            <a:picLocks noChangeAspect="1"/>
          </p:cNvPicPr>
          <p:nvPr/>
        </p:nvPicPr>
        <p:blipFill>
          <a:blip r:embed="rId2"/>
          <a:stretch>
            <a:fillRect/>
          </a:stretch>
        </p:blipFill>
        <p:spPr>
          <a:xfrm>
            <a:off x="109306" y="1556792"/>
            <a:ext cx="4829175" cy="3381375"/>
          </a:xfrm>
          <a:prstGeom prst="rect">
            <a:avLst/>
          </a:prstGeom>
        </p:spPr>
      </p:pic>
    </p:spTree>
    <p:extLst>
      <p:ext uri="{BB962C8B-B14F-4D97-AF65-F5344CB8AC3E}">
        <p14:creationId xmlns:p14="http://schemas.microsoft.com/office/powerpoint/2010/main" val="428870180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2800" dirty="0" smtClean="0">
                <a:solidFill>
                  <a:schemeClr val="accent1">
                    <a:lumMod val="50000"/>
                  </a:schemeClr>
                </a:solidFill>
              </a:rPr>
              <a:t>The Route!!!</a:t>
            </a:r>
            <a:endParaRPr lang="en-GB" sz="2800" b="1" i="1" dirty="0">
              <a:solidFill>
                <a:schemeClr val="accent1">
                  <a:lumMod val="50000"/>
                </a:schemeClr>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4" name="Rectangle 3"/>
          <p:cNvSpPr/>
          <p:nvPr/>
        </p:nvSpPr>
        <p:spPr>
          <a:xfrm>
            <a:off x="4860032" y="1439069"/>
            <a:ext cx="4205520" cy="3693319"/>
          </a:xfrm>
          <a:prstGeom prst="rect">
            <a:avLst/>
          </a:prstGeom>
        </p:spPr>
        <p:txBody>
          <a:bodyPr wrap="square">
            <a:spAutoFit/>
          </a:bodyPr>
          <a:lstStyle/>
          <a:p>
            <a:pPr algn="just"/>
            <a:r>
              <a:rPr lang="en-CA" altLang="en-US" dirty="0" smtClean="0"/>
              <a:t>The </a:t>
            </a:r>
            <a:r>
              <a:rPr lang="en-CA" altLang="en-US" dirty="0"/>
              <a:t>configuration steps for the directly connected interfaces of R1 with the indicated IPv6 addresses</a:t>
            </a:r>
            <a:r>
              <a:rPr lang="en-CA" altLang="en-US" dirty="0" smtClean="0"/>
              <a:t>.</a:t>
            </a:r>
          </a:p>
          <a:p>
            <a:pPr algn="just"/>
            <a:endParaRPr lang="en-CA" altLang="en-US" dirty="0"/>
          </a:p>
          <a:p>
            <a:pPr algn="just"/>
            <a:r>
              <a:rPr lang="en-CA" altLang="en-US" dirty="0"/>
              <a:t>The </a:t>
            </a:r>
            <a:r>
              <a:rPr lang="en-CA" altLang="en-US" b="1" dirty="0"/>
              <a:t>show ipv6 route </a:t>
            </a:r>
            <a:r>
              <a:rPr lang="en-CA" altLang="en-US" dirty="0"/>
              <a:t>command is used to verify that the IPv6 networks and specific IPv6 interface addresses have been installed in the IPv6 routing </a:t>
            </a:r>
            <a:r>
              <a:rPr lang="en-CA" altLang="en-US" dirty="0" smtClean="0"/>
              <a:t>table.</a:t>
            </a:r>
          </a:p>
          <a:p>
            <a:pPr algn="just"/>
            <a:endParaRPr lang="en-CA" altLang="en-US" dirty="0"/>
          </a:p>
          <a:p>
            <a:pPr algn="just"/>
            <a:r>
              <a:rPr lang="en-CA" altLang="en-US" dirty="0" smtClean="0"/>
              <a:t>A </a:t>
            </a:r>
            <a:r>
              <a:rPr lang="en-CA" altLang="en-US" dirty="0"/>
              <a:t>‘C’ indicates that it is a directly connected </a:t>
            </a:r>
            <a:r>
              <a:rPr lang="en-CA" altLang="en-US" dirty="0" smtClean="0"/>
              <a:t>route.</a:t>
            </a:r>
          </a:p>
          <a:p>
            <a:pPr algn="just"/>
            <a:r>
              <a:rPr lang="en-CA" altLang="en-US" dirty="0" smtClean="0"/>
              <a:t>An </a:t>
            </a:r>
            <a:r>
              <a:rPr lang="en-CA" altLang="en-US" dirty="0"/>
              <a:t>‘L’ indicates it is a local route, but with IPv6, it has a /128 prefix</a:t>
            </a:r>
            <a:r>
              <a:rPr lang="en-CA" altLang="en-US" dirty="0" smtClean="0"/>
              <a:t>.</a:t>
            </a:r>
            <a:endParaRPr lang="en-CA" altLang="en-US" dirty="0"/>
          </a:p>
        </p:txBody>
      </p:sp>
      <p:pic>
        <p:nvPicPr>
          <p:cNvPr id="6" name="Picture 5"/>
          <p:cNvPicPr>
            <a:picLocks noChangeAspect="1"/>
          </p:cNvPicPr>
          <p:nvPr/>
        </p:nvPicPr>
        <p:blipFill>
          <a:blip r:embed="rId2"/>
          <a:stretch>
            <a:fillRect/>
          </a:stretch>
        </p:blipFill>
        <p:spPr>
          <a:xfrm>
            <a:off x="107504" y="1417638"/>
            <a:ext cx="4657725" cy="3714750"/>
          </a:xfrm>
          <a:prstGeom prst="rect">
            <a:avLst/>
          </a:prstGeom>
        </p:spPr>
      </p:pic>
    </p:spTree>
    <p:extLst>
      <p:ext uri="{BB962C8B-B14F-4D97-AF65-F5344CB8AC3E}">
        <p14:creationId xmlns:p14="http://schemas.microsoft.com/office/powerpoint/2010/main" val="273611261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2800" dirty="0" smtClean="0">
                <a:solidFill>
                  <a:schemeClr val="accent1">
                    <a:lumMod val="50000"/>
                  </a:schemeClr>
                </a:solidFill>
              </a:rPr>
              <a:t>Route Types</a:t>
            </a:r>
            <a:endParaRPr lang="en-GB" sz="2800" b="1" i="1" dirty="0">
              <a:solidFill>
                <a:schemeClr val="accent1">
                  <a:lumMod val="50000"/>
                </a:schemeClr>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6" name="Picture 5"/>
          <p:cNvPicPr>
            <a:picLocks noChangeAspect="1"/>
          </p:cNvPicPr>
          <p:nvPr/>
        </p:nvPicPr>
        <p:blipFill>
          <a:blip r:embed="rId2"/>
          <a:stretch>
            <a:fillRect/>
          </a:stretch>
        </p:blipFill>
        <p:spPr>
          <a:xfrm>
            <a:off x="251519" y="1196752"/>
            <a:ext cx="4403147" cy="2880320"/>
          </a:xfrm>
          <a:prstGeom prst="rect">
            <a:avLst/>
          </a:prstGeom>
        </p:spPr>
      </p:pic>
      <p:pic>
        <p:nvPicPr>
          <p:cNvPr id="7" name="Picture 6"/>
          <p:cNvPicPr>
            <a:picLocks noChangeAspect="1"/>
          </p:cNvPicPr>
          <p:nvPr/>
        </p:nvPicPr>
        <p:blipFill>
          <a:blip r:embed="rId3"/>
          <a:stretch>
            <a:fillRect/>
          </a:stretch>
        </p:blipFill>
        <p:spPr>
          <a:xfrm>
            <a:off x="4788024" y="2599779"/>
            <a:ext cx="4065661" cy="2766244"/>
          </a:xfrm>
          <a:prstGeom prst="rect">
            <a:avLst/>
          </a:prstGeom>
        </p:spPr>
      </p:pic>
    </p:spTree>
    <p:extLst>
      <p:ext uri="{BB962C8B-B14F-4D97-AF65-F5344CB8AC3E}">
        <p14:creationId xmlns:p14="http://schemas.microsoft.com/office/powerpoint/2010/main" val="294710735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2800" dirty="0" smtClean="0">
                <a:solidFill>
                  <a:schemeClr val="accent1">
                    <a:lumMod val="50000"/>
                  </a:schemeClr>
                </a:solidFill>
              </a:rPr>
              <a:t>Protocols</a:t>
            </a:r>
            <a:endParaRPr lang="en-GB" sz="2800" b="1" i="1" dirty="0">
              <a:solidFill>
                <a:schemeClr val="accent1">
                  <a:lumMod val="50000"/>
                </a:schemeClr>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8" name="Picture 7"/>
          <p:cNvPicPr>
            <a:picLocks noChangeAspect="1"/>
          </p:cNvPicPr>
          <p:nvPr/>
        </p:nvPicPr>
        <p:blipFill>
          <a:blip r:embed="rId2"/>
          <a:stretch>
            <a:fillRect/>
          </a:stretch>
        </p:blipFill>
        <p:spPr>
          <a:xfrm>
            <a:off x="1979712" y="1196752"/>
            <a:ext cx="4829175" cy="3371850"/>
          </a:xfrm>
          <a:prstGeom prst="rect">
            <a:avLst/>
          </a:prstGeom>
        </p:spPr>
      </p:pic>
    </p:spTree>
    <p:extLst>
      <p:ext uri="{BB962C8B-B14F-4D97-AF65-F5344CB8AC3E}">
        <p14:creationId xmlns:p14="http://schemas.microsoft.com/office/powerpoint/2010/main" val="223746164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rotWithShape="1">
          <a:blip r:embed="rId2"/>
          <a:srcRect t="36457" b="32695"/>
          <a:stretch/>
        </p:blipFill>
        <p:spPr>
          <a:xfrm>
            <a:off x="35496" y="548680"/>
            <a:ext cx="9001000" cy="1584176"/>
          </a:xfrm>
          <a:prstGeom prst="rect">
            <a:avLst/>
          </a:prstGeom>
        </p:spPr>
      </p:pic>
      <p:sp>
        <p:nvSpPr>
          <p:cNvPr id="6" name="TextBox 5"/>
          <p:cNvSpPr txBox="1"/>
          <p:nvPr/>
        </p:nvSpPr>
        <p:spPr>
          <a:xfrm>
            <a:off x="1691680" y="2852936"/>
            <a:ext cx="6336704" cy="923330"/>
          </a:xfrm>
          <a:prstGeom prst="rect">
            <a:avLst/>
          </a:prstGeom>
          <a:noFill/>
        </p:spPr>
        <p:txBody>
          <a:bodyPr wrap="square" rtlCol="0">
            <a:spAutoFit/>
          </a:bodyPr>
          <a:lstStyle/>
          <a:p>
            <a:pPr algn="just"/>
            <a:r>
              <a:rPr lang="en-US" b="1" kern="0" baseline="-25000" dirty="0" smtClean="0"/>
              <a:t>Contents/ References/ Images used in this Presentation:</a:t>
            </a:r>
            <a:endParaRPr lang="en-US" b="1" kern="0" baseline="-25000" dirty="0"/>
          </a:p>
          <a:p>
            <a:pPr algn="just"/>
            <a:r>
              <a:rPr lang="en-US" kern="0" baseline="-25000" dirty="0" smtClean="0"/>
              <a:t>Contents &amp; Selective Images : </a:t>
            </a:r>
            <a:r>
              <a:rPr lang="en-US" b="1" kern="0" baseline="-25000" dirty="0" smtClean="0"/>
              <a:t>Cisco Networking Academy </a:t>
            </a:r>
            <a:r>
              <a:rPr lang="en-US" b="1" kern="0" baseline="-25000" dirty="0"/>
              <a:t>Course </a:t>
            </a:r>
            <a:r>
              <a:rPr lang="en-US" kern="0" baseline="-25000" dirty="0"/>
              <a:t>– Network </a:t>
            </a:r>
            <a:r>
              <a:rPr lang="en-US" kern="0" baseline="-25000" dirty="0" smtClean="0"/>
              <a:t>Essentials | Selective images from </a:t>
            </a:r>
            <a:r>
              <a:rPr lang="en-US" b="1" kern="0" baseline="-25000" dirty="0" smtClean="0"/>
              <a:t>Bing Internet Search </a:t>
            </a:r>
            <a:r>
              <a:rPr lang="en-US" kern="0" baseline="-25000" dirty="0" smtClean="0"/>
              <a:t>| Peter Packet Animation on Subnets</a:t>
            </a:r>
            <a:r>
              <a:rPr lang="en-US" kern="0" dirty="0" smtClean="0"/>
              <a:t>  </a:t>
            </a:r>
            <a:r>
              <a:rPr lang="en-US" kern="0" baseline="-25000" dirty="0" smtClean="0"/>
              <a:t>https</a:t>
            </a:r>
            <a:r>
              <a:rPr lang="en-US" kern="0" baseline="-25000" dirty="0"/>
              <a:t>://youtu.be/VcVz6Lwxe2c</a:t>
            </a:r>
            <a:endParaRPr lang="en-US" kern="0" baseline="-25000" dirty="0" smtClean="0"/>
          </a:p>
        </p:txBody>
      </p:sp>
      <p:pic>
        <p:nvPicPr>
          <p:cNvPr id="7" name="Picture 6" descr="CNA_largo-onwhite"/>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91680" y="4553049"/>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7983207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457200" y="1417638"/>
            <a:ext cx="8075240" cy="3917032"/>
          </a:xfrm>
        </p:spPr>
        <p:txBody>
          <a:bodyPr>
            <a:normAutofit/>
          </a:bodyPr>
          <a:lstStyle/>
          <a:p>
            <a:pPr marL="0" indent="0" algn="just">
              <a:buNone/>
            </a:pPr>
            <a:r>
              <a:rPr lang="en-US" sz="2200" dirty="0" smtClean="0"/>
              <a:t>Reminders/ Action Plans:</a:t>
            </a:r>
          </a:p>
          <a:p>
            <a:pPr algn="just">
              <a:buFont typeface="Wingdings" panose="05000000000000000000" pitchFamily="2" charset="2"/>
              <a:buChar char="ü"/>
            </a:pPr>
            <a:r>
              <a:rPr lang="en-US" sz="2200" b="1" dirty="0" smtClean="0"/>
              <a:t>All your </a:t>
            </a:r>
            <a:r>
              <a:rPr lang="en-US" sz="2200" b="1" dirty="0" err="1" smtClean="0"/>
              <a:t>homeworks</a:t>
            </a:r>
            <a:r>
              <a:rPr lang="en-US" sz="2200" b="1" dirty="0" smtClean="0"/>
              <a:t> – Independent Learning – Will be useful to complete your Assessments (Component 1 &amp; 2).</a:t>
            </a:r>
          </a:p>
          <a:p>
            <a:pPr algn="just">
              <a:buFont typeface="Wingdings" panose="05000000000000000000" pitchFamily="2" charset="2"/>
              <a:buChar char="ü"/>
            </a:pPr>
            <a:r>
              <a:rPr lang="en-US" sz="2200" b="1" dirty="0" smtClean="0"/>
              <a:t>Introduction to Networks v7 course</a:t>
            </a:r>
            <a:endParaRPr lang="en-US" sz="2200" b="1" dirty="0"/>
          </a:p>
        </p:txBody>
      </p:sp>
    </p:spTree>
    <p:extLst>
      <p:ext uri="{BB962C8B-B14F-4D97-AF65-F5344CB8AC3E}">
        <p14:creationId xmlns:p14="http://schemas.microsoft.com/office/powerpoint/2010/main" val="2613831008"/>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96AEF0-AA4C-48CB-8EF3-EB81F34C81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9902240c-f584-4322-946e-7b0be23bca91"/>
    <ds:schemaRef ds:uri="http://schemas.microsoft.com/office/2006/documentManagement/types"/>
    <ds:schemaRef ds:uri="http://schemas.microsoft.com/office/infopath/2007/PartnerControls"/>
    <ds:schemaRef ds:uri="d2ec016d-25cf-4c07-aa6b-c53e267faa6f"/>
    <ds:schemaRef ds:uri="http://purl.org/dc/elements/1.1/"/>
    <ds:schemaRef ds:uri="http://schemas.microsoft.com/office/2006/metadata/properties"/>
    <ds:schemaRef ds:uri="http://purl.org/dc/term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2270</TotalTime>
  <Words>1482</Words>
  <Application>Microsoft Office PowerPoint</Application>
  <PresentationFormat>On-screen Show (4:3)</PresentationFormat>
  <Paragraphs>223</Paragraphs>
  <Slides>32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Myriad Pro</vt:lpstr>
      <vt:lpstr>Arial</vt:lpstr>
      <vt:lpstr>Calibri</vt:lpstr>
      <vt:lpstr>Wingdings</vt:lpstr>
      <vt:lpstr>Oswald</vt:lpstr>
      <vt:lpstr>Oswald Light</vt:lpstr>
      <vt:lpstr>20140311PresentationUWTSDTemplate</vt:lpstr>
      <vt:lpstr>Advanced Networking (ACCA5024) Routing Concepts</vt:lpstr>
      <vt:lpstr>From our previous class… (recap)</vt:lpstr>
      <vt:lpstr>From our previous class… (recap)</vt:lpstr>
      <vt:lpstr>From our previous class… (recap)</vt:lpstr>
      <vt:lpstr>From our previous class… (recap)</vt:lpstr>
      <vt:lpstr>From our previous tutorials… and Independent Learning (recap)</vt:lpstr>
      <vt:lpstr>Objectives and Discussions</vt:lpstr>
      <vt:lpstr>Network Characteristics</vt:lpstr>
      <vt:lpstr>Just to give a clear note…</vt:lpstr>
      <vt:lpstr>Routing!!!</vt:lpstr>
      <vt:lpstr>Routers</vt:lpstr>
      <vt:lpstr>Chats!!! </vt:lpstr>
      <vt:lpstr>Memory</vt:lpstr>
      <vt:lpstr>Routers</vt:lpstr>
      <vt:lpstr>Routers</vt:lpstr>
      <vt:lpstr>Routers</vt:lpstr>
      <vt:lpstr>Chats!!! </vt:lpstr>
      <vt:lpstr>Loopback Interface</vt:lpstr>
      <vt:lpstr>Other commands to try…</vt:lpstr>
      <vt:lpstr>Routing</vt:lpstr>
      <vt:lpstr>Routing</vt:lpstr>
      <vt:lpstr>Chats!!! </vt:lpstr>
      <vt:lpstr>Flowchart</vt:lpstr>
      <vt:lpstr>Best Path – Load Balancing </vt:lpstr>
      <vt:lpstr>The Table!!!</vt:lpstr>
      <vt:lpstr>The Table!!!</vt:lpstr>
      <vt:lpstr>The Route!!!</vt:lpstr>
      <vt:lpstr>The Route!!!</vt:lpstr>
      <vt:lpstr>Route Types</vt:lpstr>
      <vt:lpstr>Protocols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Networks and Cybersecurity Applied Computing Wales Institute of Science and Art (WISA)</dc:title>
  <dc:creator>Kapilan Radhakrishnan</dc:creator>
  <cp:lastModifiedBy>Nitheesh Kaliyamurthy</cp:lastModifiedBy>
  <cp:revision>101</cp:revision>
  <dcterms:created xsi:type="dcterms:W3CDTF">2020-09-20T20:16:38Z</dcterms:created>
  <dcterms:modified xsi:type="dcterms:W3CDTF">2020-11-12T08:00:18Z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