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theme/themeOverride4.xml" ContentType="application/vnd.openxmlformats-officedocument.themeOverride+xml"/>
  <Override PartName="/ppt/notesSlides/notesSlide3.xml" ContentType="application/vnd.openxmlformats-officedocument.presentationml.notesSlide+xml"/>
  <Override PartName="/ppt/theme/themeOverride5.xml" ContentType="application/vnd.openxmlformats-officedocument.themeOverride+xml"/>
  <Override PartName="/ppt/notesSlides/notesSlide4.xml" ContentType="application/vnd.openxmlformats-officedocument.presentationml.notesSlide+xml"/>
  <Override PartName="/ppt/theme/themeOverride6.xml" ContentType="application/vnd.openxmlformats-officedocument.themeOverride+xml"/>
  <Override PartName="/ppt/notesSlides/notesSlide5.xml" ContentType="application/vnd.openxmlformats-officedocument.presentationml.notesSlide+xml"/>
  <Override PartName="/ppt/theme/themeOverride7.xml" ContentType="application/vnd.openxmlformats-officedocument.themeOverride+xml"/>
  <Override PartName="/ppt/notesSlides/notesSlide6.xml" ContentType="application/vnd.openxmlformats-officedocument.presentationml.notesSlide+xml"/>
  <Override PartName="/ppt/theme/themeOverride8.xml" ContentType="application/vnd.openxmlformats-officedocument.themeOverride+xml"/>
  <Override PartName="/ppt/notesSlides/notesSlide7.xml" ContentType="application/vnd.openxmlformats-officedocument.presentationml.notesSlide+xml"/>
  <Override PartName="/ppt/theme/themeOverride9.xml" ContentType="application/vnd.openxmlformats-officedocument.themeOverride+xml"/>
  <Override PartName="/ppt/notesSlides/notesSlide8.xml" ContentType="application/vnd.openxmlformats-officedocument.presentationml.notesSlide+xml"/>
  <Override PartName="/ppt/theme/themeOverride10.xml" ContentType="application/vnd.openxmlformats-officedocument.themeOverride+xml"/>
  <Override PartName="/ppt/notesSlides/notesSlide9.xml" ContentType="application/vnd.openxmlformats-officedocument.presentationml.notesSlide+xml"/>
  <Override PartName="/ppt/theme/themeOverride11.xml" ContentType="application/vnd.openxmlformats-officedocument.themeOverride+xml"/>
  <Override PartName="/ppt/notesSlides/notesSlide10.xml" ContentType="application/vnd.openxmlformats-officedocument.presentationml.notesSlide+xml"/>
  <Override PartName="/ppt/theme/themeOverride12.xml" ContentType="application/vnd.openxmlformats-officedocument.themeOverride+xml"/>
  <Override PartName="/ppt/notesSlides/notesSlide11.xml" ContentType="application/vnd.openxmlformats-officedocument.presentationml.notesSlide+xml"/>
  <Override PartName="/ppt/theme/themeOverride13.xml" ContentType="application/vnd.openxmlformats-officedocument.themeOverride+xml"/>
  <Override PartName="/ppt/notesSlides/notesSlide12.xml" ContentType="application/vnd.openxmlformats-officedocument.presentationml.notesSlide+xml"/>
  <Override PartName="/ppt/theme/themeOverride14.xml" ContentType="application/vnd.openxmlformats-officedocument.themeOverride+xml"/>
  <Override PartName="/ppt/notesSlides/notesSlide13.xml" ContentType="application/vnd.openxmlformats-officedocument.presentationml.notesSlide+xml"/>
  <Override PartName="/ppt/theme/themeOverride15.xml" ContentType="application/vnd.openxmlformats-officedocument.themeOverride+xml"/>
  <Override PartName="/ppt/notesSlides/notesSlide14.xml" ContentType="application/vnd.openxmlformats-officedocument.presentationml.notesSlide+xml"/>
  <Override PartName="/ppt/theme/themeOverride16.xml" ContentType="application/vnd.openxmlformats-officedocument.themeOverride+xml"/>
  <Override PartName="/ppt/notesSlides/notesSlide15.xml" ContentType="application/vnd.openxmlformats-officedocument.presentationml.notesSlide+xml"/>
  <Override PartName="/ppt/theme/themeOverride17.xml" ContentType="application/vnd.openxmlformats-officedocument.themeOverride+xml"/>
  <Override PartName="/ppt/notesSlides/notesSlide16.xml" ContentType="application/vnd.openxmlformats-officedocument.presentationml.notesSlide+xml"/>
  <Override PartName="/ppt/theme/themeOverride18.xml" ContentType="application/vnd.openxmlformats-officedocument.themeOverride+xml"/>
  <Override PartName="/ppt/notesSlides/notesSlide17.xml" ContentType="application/vnd.openxmlformats-officedocument.presentationml.notesSlide+xml"/>
  <Override PartName="/ppt/theme/themeOverride19.xml" ContentType="application/vnd.openxmlformats-officedocument.themeOverride+xml"/>
  <Override PartName="/ppt/notesSlides/notesSlide18.xml" ContentType="application/vnd.openxmlformats-officedocument.presentationml.notesSlide+xml"/>
  <Override PartName="/ppt/theme/themeOverride20.xml" ContentType="application/vnd.openxmlformats-officedocument.themeOverr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sldIdLst>
    <p:sldId id="278" r:id="rId5"/>
    <p:sldId id="281" r:id="rId6"/>
    <p:sldId id="294" r:id="rId7"/>
    <p:sldId id="301" r:id="rId8"/>
    <p:sldId id="296" r:id="rId9"/>
    <p:sldId id="302" r:id="rId10"/>
    <p:sldId id="283" r:id="rId11"/>
    <p:sldId id="282" r:id="rId12"/>
    <p:sldId id="286" r:id="rId13"/>
    <p:sldId id="289" r:id="rId14"/>
    <p:sldId id="288" r:id="rId15"/>
    <p:sldId id="287" r:id="rId16"/>
    <p:sldId id="292" r:id="rId17"/>
    <p:sldId id="295" r:id="rId18"/>
    <p:sldId id="293" r:id="rId19"/>
    <p:sldId id="291" r:id="rId20"/>
    <p:sldId id="297" r:id="rId21"/>
    <p:sldId id="298" r:id="rId22"/>
    <p:sldId id="299" r:id="rId23"/>
    <p:sldId id="300"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309" autoAdjust="0"/>
    <p:restoredTop sz="94619" autoAdjust="0"/>
  </p:normalViewPr>
  <p:slideViewPr>
    <p:cSldViewPr snapToGrid="0">
      <p:cViewPr>
        <p:scale>
          <a:sx n="61" d="100"/>
          <a:sy n="61" d="100"/>
        </p:scale>
        <p:origin x="604" y="8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6/23/2022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5088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2534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9516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7077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87644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0071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5265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1201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2865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6515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26011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6046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20870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2550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788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48146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42365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451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586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6/23/2022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6/23/2022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6/23/2022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6/23/2022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6/23/2022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8.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8.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9.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9.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0.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0.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1.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1.xml"/><Relationship Id="rId7"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hemeOverride" Target="../theme/themeOverride13.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hemeOverride" Target="../theme/themeOverride14.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hemeOverride" Target="../theme/themeOverride15.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hemeOverride" Target="../theme/themeOverride1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1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18.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19.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hemeOverride" Target="../theme/themeOverride20.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21.xml.rels><?xml version="1.0" encoding="UTF-8" standalone="yes"?>
<Relationships xmlns="http://schemas.openxmlformats.org/package/2006/relationships"><Relationship Id="rId8" Type="http://schemas.openxmlformats.org/officeDocument/2006/relationships/hyperlink" Target="https://www.bbc.co.uk/news/uk-politics-22070491" TargetMode="External"/><Relationship Id="rId3" Type="http://schemas.openxmlformats.org/officeDocument/2006/relationships/hyperlink" Target="https://www.definitions.net/definition/youth+training+scheme" TargetMode="External"/><Relationship Id="rId7" Type="http://schemas.openxmlformats.org/officeDocument/2006/relationships/hyperlink" Target="https://www.npg.org.uk/collections/search/portrait/mw07953/Margaret-Thatcher" TargetMode="External"/><Relationship Id="rId2" Type="http://schemas.openxmlformats.org/officeDocument/2006/relationships/hyperlink" Target="http://news.bbc.co.uk/onthisday/hi/dates/stories/january/26/newsid_2506000/2506335.stm" TargetMode="External"/><Relationship Id="rId1" Type="http://schemas.openxmlformats.org/officeDocument/2006/relationships/slideLayout" Target="../slideLayouts/slideLayout2.xml"/><Relationship Id="rId6" Type="http://schemas.openxmlformats.org/officeDocument/2006/relationships/hyperlink" Target="https://web.archive.org/web/20081006195150/http:/www.keele.ac.uk/depts/so/youthchron/Education/8090educ.htm" TargetMode="External"/><Relationship Id="rId11" Type="http://schemas.openxmlformats.org/officeDocument/2006/relationships/hyperlink" Target="https://www.livescience.com/Margaret-Thatcher.html" TargetMode="External"/><Relationship Id="rId5" Type="http://schemas.openxmlformats.org/officeDocument/2006/relationships/hyperlink" Target="https://www.history.com/topics/british-history/margaret-thatcher" TargetMode="External"/><Relationship Id="rId10" Type="http://schemas.openxmlformats.org/officeDocument/2006/relationships/hyperlink" Target="https://www.theguardian.com/society/2020/oct/07/covid-generation-uk-youth-unemployment-set-to-triple-to-80s-levels" TargetMode="External"/><Relationship Id="rId4" Type="http://schemas.openxmlformats.org/officeDocument/2006/relationships/hyperlink" Target="https://www.gov.uk/government/collections/kickstart-scheme" TargetMode="External"/><Relationship Id="rId9" Type="http://schemas.openxmlformats.org/officeDocument/2006/relationships/hyperlink" Target="https://leftfootforward.org/2009/12/1980s-recession-was-worse-for-young-people/#:~:text=In%20the%201980s%2C%2026%25%20o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4" y="1470008"/>
            <a:ext cx="3485073" cy="2420504"/>
          </a:xfrm>
        </p:spPr>
        <p:txBody>
          <a:bodyPr>
            <a:normAutofit/>
          </a:bodyPr>
          <a:lstStyle/>
          <a:p>
            <a:r>
              <a:rPr lang="en-US" sz="4000" dirty="0"/>
              <a:t>Eighties: The Crisis and Struggle for Young People</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a:normAutofit/>
          </a:bodyPr>
          <a:lstStyle/>
          <a:p>
            <a:pPr algn="r"/>
            <a:r>
              <a:rPr lang="en-US" sz="2300" dirty="0"/>
              <a:t>Leesum (Lee) Kelly</a:t>
            </a:r>
            <a:r>
              <a:rPr lang="en-US" dirty="0"/>
              <a:t>       (2109359)</a:t>
            </a:r>
            <a:endParaRPr lang="en-US" sz="2300" dirty="0"/>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257026" y="-1"/>
            <a:ext cx="5934974"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9" name="TextBox 8">
            <a:extLst>
              <a:ext uri="{FF2B5EF4-FFF2-40B4-BE49-F238E27FC236}">
                <a16:creationId xmlns:a16="http://schemas.microsoft.com/office/drawing/2014/main" id="{098E6A0E-52F1-4896-99F0-781B831C7936}"/>
              </a:ext>
            </a:extLst>
          </p:cNvPr>
          <p:cNvSpPr txBox="1"/>
          <p:nvPr/>
        </p:nvSpPr>
        <p:spPr>
          <a:xfrm>
            <a:off x="364688" y="1397876"/>
            <a:ext cx="5527651" cy="378565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presentation is going to look at the different struggles that young people, their families and communities faced throughout the 1980’s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There will be information about Margaret Thatcher and the role that she played in the loss of jobs for many people across the nation especially young people.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There will be a look into the Youth Training Scheme (YTS) and how that was used to help with the development of youth people.</a:t>
            </a:r>
          </a:p>
        </p:txBody>
      </p:sp>
    </p:spTree>
    <p:extLst>
      <p:ext uri="{BB962C8B-B14F-4D97-AF65-F5344CB8AC3E}">
        <p14:creationId xmlns:p14="http://schemas.microsoft.com/office/powerpoint/2010/main" val="824984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257026" y="-1"/>
            <a:ext cx="5934974"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TextBox 4">
            <a:extLst>
              <a:ext uri="{FF2B5EF4-FFF2-40B4-BE49-F238E27FC236}">
                <a16:creationId xmlns:a16="http://schemas.microsoft.com/office/drawing/2014/main" id="{9A6DFB86-BEE4-1E3A-35D2-BDD61C61D628}"/>
              </a:ext>
            </a:extLst>
          </p:cNvPr>
          <p:cNvSpPr txBox="1"/>
          <p:nvPr/>
        </p:nvSpPr>
        <p:spPr>
          <a:xfrm>
            <a:off x="410713" y="736601"/>
            <a:ext cx="5435600" cy="163121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Life for young people in the 1980’s has seen a considerable shift in comparison to today. There would have been many influences during the decade. </a:t>
            </a:r>
          </a:p>
          <a:p>
            <a:pPr algn="ct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76602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257026" y="-1"/>
            <a:ext cx="5934974"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TextBox 4">
            <a:extLst>
              <a:ext uri="{FF2B5EF4-FFF2-40B4-BE49-F238E27FC236}">
                <a16:creationId xmlns:a16="http://schemas.microsoft.com/office/drawing/2014/main" id="{9A6DFB86-BEE4-1E3A-35D2-BDD61C61D628}"/>
              </a:ext>
            </a:extLst>
          </p:cNvPr>
          <p:cNvSpPr txBox="1"/>
          <p:nvPr/>
        </p:nvSpPr>
        <p:spPr>
          <a:xfrm>
            <a:off x="410713" y="736601"/>
            <a:ext cx="5435600" cy="5632311"/>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Life for young people in the 1980’s has seen a considerable shift in comparison to today. There would have been many influences during the decade. </a:t>
            </a: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There was debate as to the purpose of the youth service to which HMSO (1982: 27) had came up with the conclusion after going out seeking information into how other people viewed the youth service </a:t>
            </a: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all the respondents to HMSO “saw the Youth Service as an educational one. While the term social education was not usually defined, the aim of the process was clearly seen as helping the young person on the path to maturity, with participation in leisure-time activity as the main beneficial factor.”</a:t>
            </a:r>
          </a:p>
        </p:txBody>
      </p:sp>
    </p:spTree>
    <p:extLst>
      <p:ext uri="{BB962C8B-B14F-4D97-AF65-F5344CB8AC3E}">
        <p14:creationId xmlns:p14="http://schemas.microsoft.com/office/powerpoint/2010/main" val="2132643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257026" y="-1"/>
            <a:ext cx="5934974"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TextBox 4">
            <a:extLst>
              <a:ext uri="{FF2B5EF4-FFF2-40B4-BE49-F238E27FC236}">
                <a16:creationId xmlns:a16="http://schemas.microsoft.com/office/drawing/2014/main" id="{9A6DFB86-BEE4-1E3A-35D2-BDD61C61D628}"/>
              </a:ext>
            </a:extLst>
          </p:cNvPr>
          <p:cNvSpPr txBox="1"/>
          <p:nvPr/>
        </p:nvSpPr>
        <p:spPr>
          <a:xfrm>
            <a:off x="410713" y="736601"/>
            <a:ext cx="5435600" cy="2554545"/>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Smith (1988) says that the meaning of the Youth Service had shifted. He described it in the past as generally being more of an encompassing term covering youth work agencies on a whole– statutory and voluntary. Today it is more generally used as a term to refer to the youth work undertaken or directly funded by local authorities.</a:t>
            </a:r>
          </a:p>
          <a:p>
            <a:pPr algn="ct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51505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257026" y="-1"/>
            <a:ext cx="5934974"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TextBox 4">
            <a:extLst>
              <a:ext uri="{FF2B5EF4-FFF2-40B4-BE49-F238E27FC236}">
                <a16:creationId xmlns:a16="http://schemas.microsoft.com/office/drawing/2014/main" id="{9A6DFB86-BEE4-1E3A-35D2-BDD61C61D628}"/>
              </a:ext>
            </a:extLst>
          </p:cNvPr>
          <p:cNvSpPr txBox="1"/>
          <p:nvPr/>
        </p:nvSpPr>
        <p:spPr>
          <a:xfrm>
            <a:off x="410713" y="736601"/>
            <a:ext cx="5435600" cy="5324535"/>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Smith (1988) says that the meaning of the Youth Service had shifted. He described it in the past as generally being more of an encompassing term covering youth work agencies on a whole– statutory and voluntary. Today it is more generally used as a term to refer to the youth work undertaken or directly funded by local authorities.</a:t>
            </a: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Smith had also predicted that back in the late 1980’s that the youth service would meet its demise. This stemmed from many problems, some being lack of funding, loss of jobs due to a shift in economy, etc. </a:t>
            </a: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However after changes to policy and different acts, there was more support put into place for young people. However, it was not always that way.  </a:t>
            </a:r>
          </a:p>
        </p:txBody>
      </p:sp>
    </p:spTree>
    <p:extLst>
      <p:ext uri="{BB962C8B-B14F-4D97-AF65-F5344CB8AC3E}">
        <p14:creationId xmlns:p14="http://schemas.microsoft.com/office/powerpoint/2010/main" val="40109088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00436"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4" name="Rectangle 3">
            <a:extLst>
              <a:ext uri="{FF2B5EF4-FFF2-40B4-BE49-F238E27FC236}">
                <a16:creationId xmlns:a16="http://schemas.microsoft.com/office/drawing/2014/main" id="{82554F71-C5CA-4461-B6AA-236AA6601B1F}"/>
              </a:ext>
            </a:extLst>
          </p:cNvPr>
          <p:cNvSpPr/>
          <p:nvPr/>
        </p:nvSpPr>
        <p:spPr>
          <a:xfrm>
            <a:off x="724386" y="610886"/>
            <a:ext cx="4518068" cy="563621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A16A52E7-38E1-43F9-9C9A-E694E09CA55C}"/>
              </a:ext>
            </a:extLst>
          </p:cNvPr>
          <p:cNvPicPr>
            <a:picLocks noChangeAspect="1"/>
          </p:cNvPicPr>
          <p:nvPr/>
        </p:nvPicPr>
        <p:blipFill>
          <a:blip r:embed="rId7"/>
          <a:stretch>
            <a:fillRect/>
          </a:stretch>
        </p:blipFill>
        <p:spPr>
          <a:xfrm>
            <a:off x="632355" y="908846"/>
            <a:ext cx="4687198" cy="4539659"/>
          </a:xfrm>
          <a:prstGeom prst="rect">
            <a:avLst/>
          </a:prstGeom>
        </p:spPr>
      </p:pic>
      <p:sp>
        <p:nvSpPr>
          <p:cNvPr id="6" name="TextBox 5">
            <a:extLst>
              <a:ext uri="{FF2B5EF4-FFF2-40B4-BE49-F238E27FC236}">
                <a16:creationId xmlns:a16="http://schemas.microsoft.com/office/drawing/2014/main" id="{D1468E14-44D3-471A-A453-886A73B69A8A}"/>
              </a:ext>
            </a:extLst>
          </p:cNvPr>
          <p:cNvSpPr txBox="1"/>
          <p:nvPr/>
        </p:nvSpPr>
        <p:spPr>
          <a:xfrm>
            <a:off x="1093122" y="5487924"/>
            <a:ext cx="3765665" cy="646331"/>
          </a:xfrm>
          <a:prstGeom prst="rect">
            <a:avLst/>
          </a:prstGeom>
          <a:noFill/>
        </p:spPr>
        <p:txBody>
          <a:bodyPr wrap="square" rtlCol="0">
            <a:spAutoFit/>
          </a:bodyPr>
          <a:lstStyle/>
          <a:p>
            <a:r>
              <a:rPr lang="en-GB" dirty="0"/>
              <a:t>Figure 1. Portrait of Margaret Thatcher.  </a:t>
            </a:r>
          </a:p>
          <a:p>
            <a:r>
              <a:rPr lang="en-GB" dirty="0"/>
              <a:t>(Moynihan, 1985)</a:t>
            </a:r>
          </a:p>
        </p:txBody>
      </p:sp>
      <p:sp>
        <p:nvSpPr>
          <p:cNvPr id="7" name="TextBox 6">
            <a:extLst>
              <a:ext uri="{FF2B5EF4-FFF2-40B4-BE49-F238E27FC236}">
                <a16:creationId xmlns:a16="http://schemas.microsoft.com/office/drawing/2014/main" id="{513C6750-B0FC-4858-92A6-9A3143A175BB}"/>
              </a:ext>
            </a:extLst>
          </p:cNvPr>
          <p:cNvSpPr txBox="1"/>
          <p:nvPr/>
        </p:nvSpPr>
        <p:spPr>
          <a:xfrm>
            <a:off x="5995836" y="785555"/>
            <a:ext cx="6061626" cy="3416320"/>
          </a:xfrm>
          <a:prstGeom prst="rect">
            <a:avLst/>
          </a:prstGeom>
          <a:noFill/>
        </p:spPr>
        <p:txBody>
          <a:bodyPr wrap="square" rtlCol="0">
            <a:spAutoFit/>
          </a:bodyPr>
          <a:lstStyle/>
          <a:p>
            <a:pPr algn="ctr"/>
            <a:r>
              <a:rPr lang="en-GB" sz="2400" dirty="0">
                <a:latin typeface="Times New Roman" panose="02020603050405020304" pitchFamily="18" charset="0"/>
                <a:cs typeface="Times New Roman" panose="02020603050405020304" pitchFamily="18" charset="0"/>
              </a:rPr>
              <a:t>Margaret Thatcher (1925-2013) was Britain's first female prime minister and held the title for almost twelve years between 1979 and 1990. “Whilst she was in the office, Margaret was able to reduce the influence of trade unions, scaled back public benefits, privatised certain industries and also had a part in changing the terms of political debate.” (History Staff, 2009)</a:t>
            </a:r>
          </a:p>
          <a:p>
            <a:pPr algn="ctr"/>
            <a:endParaRPr lang="en-GB" sz="2400" dirty="0"/>
          </a:p>
        </p:txBody>
      </p:sp>
    </p:spTree>
    <p:extLst>
      <p:ext uri="{BB962C8B-B14F-4D97-AF65-F5344CB8AC3E}">
        <p14:creationId xmlns:p14="http://schemas.microsoft.com/office/powerpoint/2010/main" val="374469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00436"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4" name="Rectangle 3">
            <a:extLst>
              <a:ext uri="{FF2B5EF4-FFF2-40B4-BE49-F238E27FC236}">
                <a16:creationId xmlns:a16="http://schemas.microsoft.com/office/drawing/2014/main" id="{82554F71-C5CA-4461-B6AA-236AA6601B1F}"/>
              </a:ext>
            </a:extLst>
          </p:cNvPr>
          <p:cNvSpPr/>
          <p:nvPr/>
        </p:nvSpPr>
        <p:spPr>
          <a:xfrm>
            <a:off x="724386" y="610886"/>
            <a:ext cx="4518068" cy="563621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A16A52E7-38E1-43F9-9C9A-E694E09CA55C}"/>
              </a:ext>
            </a:extLst>
          </p:cNvPr>
          <p:cNvPicPr>
            <a:picLocks noChangeAspect="1"/>
          </p:cNvPicPr>
          <p:nvPr/>
        </p:nvPicPr>
        <p:blipFill>
          <a:blip r:embed="rId7"/>
          <a:stretch>
            <a:fillRect/>
          </a:stretch>
        </p:blipFill>
        <p:spPr>
          <a:xfrm>
            <a:off x="632355" y="908846"/>
            <a:ext cx="4687198" cy="4539659"/>
          </a:xfrm>
          <a:prstGeom prst="rect">
            <a:avLst/>
          </a:prstGeom>
        </p:spPr>
      </p:pic>
      <p:sp>
        <p:nvSpPr>
          <p:cNvPr id="6" name="TextBox 5">
            <a:extLst>
              <a:ext uri="{FF2B5EF4-FFF2-40B4-BE49-F238E27FC236}">
                <a16:creationId xmlns:a16="http://schemas.microsoft.com/office/drawing/2014/main" id="{D1468E14-44D3-471A-A453-886A73B69A8A}"/>
              </a:ext>
            </a:extLst>
          </p:cNvPr>
          <p:cNvSpPr txBox="1"/>
          <p:nvPr/>
        </p:nvSpPr>
        <p:spPr>
          <a:xfrm>
            <a:off x="1093122" y="5487924"/>
            <a:ext cx="3765665" cy="646331"/>
          </a:xfrm>
          <a:prstGeom prst="rect">
            <a:avLst/>
          </a:prstGeom>
          <a:noFill/>
        </p:spPr>
        <p:txBody>
          <a:bodyPr wrap="square" rtlCol="0">
            <a:spAutoFit/>
          </a:bodyPr>
          <a:lstStyle/>
          <a:p>
            <a:r>
              <a:rPr lang="en-GB" dirty="0"/>
              <a:t>Figure 1. Portrait of Margaret Thatcher.  </a:t>
            </a:r>
          </a:p>
          <a:p>
            <a:r>
              <a:rPr lang="en-GB" dirty="0"/>
              <a:t>(Moynihan, 1985)</a:t>
            </a:r>
          </a:p>
        </p:txBody>
      </p:sp>
      <p:sp>
        <p:nvSpPr>
          <p:cNvPr id="7" name="TextBox 6">
            <a:extLst>
              <a:ext uri="{FF2B5EF4-FFF2-40B4-BE49-F238E27FC236}">
                <a16:creationId xmlns:a16="http://schemas.microsoft.com/office/drawing/2014/main" id="{513C6750-B0FC-4858-92A6-9A3143A175BB}"/>
              </a:ext>
            </a:extLst>
          </p:cNvPr>
          <p:cNvSpPr txBox="1"/>
          <p:nvPr/>
        </p:nvSpPr>
        <p:spPr>
          <a:xfrm>
            <a:off x="5995836" y="785555"/>
            <a:ext cx="6061626" cy="5632311"/>
          </a:xfrm>
          <a:prstGeom prst="rect">
            <a:avLst/>
          </a:prstGeom>
          <a:noFill/>
        </p:spPr>
        <p:txBody>
          <a:bodyPr wrap="square" rtlCol="0">
            <a:spAutoFit/>
          </a:bodyPr>
          <a:lstStyle/>
          <a:p>
            <a:pPr algn="ctr"/>
            <a:r>
              <a:rPr lang="en-GB" sz="2400" dirty="0">
                <a:latin typeface="Times New Roman" panose="02020603050405020304" pitchFamily="18" charset="0"/>
                <a:cs typeface="Times New Roman" panose="02020603050405020304" pitchFamily="18" charset="0"/>
              </a:rPr>
              <a:t>Margaret Thatcher (1925-2013) was Britain's first female prime minister and held the title for almost twelve years between 1979 and 1990. “Whilst she was in the office, Margaret was able to reduce the influence of trade unions, scaled back public benefits, privatised certain industries and also had a part in changing the terms of political debate.” (History Staff, 2009)</a:t>
            </a:r>
          </a:p>
          <a:p>
            <a:pPr algn="ctr"/>
            <a:endParaRPr lang="en-GB" sz="2400" dirty="0">
              <a:latin typeface="Times New Roman" panose="02020603050405020304" pitchFamily="18" charset="0"/>
              <a:cs typeface="Times New Roman" panose="02020603050405020304" pitchFamily="18" charset="0"/>
            </a:endParaRPr>
          </a:p>
          <a:p>
            <a:pPr algn="ctr"/>
            <a:r>
              <a:rPr lang="en-GB" sz="2400" dirty="0">
                <a:latin typeface="Times New Roman" panose="02020603050405020304" pitchFamily="18" charset="0"/>
                <a:cs typeface="Times New Roman" panose="02020603050405020304" pitchFamily="18" charset="0"/>
              </a:rPr>
              <a:t>According to Williamson (2020), there were some individuals who viewed Margaret Thatcher as an influential figure who was able to save Britain, whilst others say that for millions of workers, she destroyed their livelihoods. </a:t>
            </a:r>
          </a:p>
        </p:txBody>
      </p:sp>
    </p:spTree>
    <p:extLst>
      <p:ext uri="{BB962C8B-B14F-4D97-AF65-F5344CB8AC3E}">
        <p14:creationId xmlns:p14="http://schemas.microsoft.com/office/powerpoint/2010/main" val="3184993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350614" y="10"/>
            <a:ext cx="5841386"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Rectangle 4">
            <a:extLst>
              <a:ext uri="{FF2B5EF4-FFF2-40B4-BE49-F238E27FC236}">
                <a16:creationId xmlns:a16="http://schemas.microsoft.com/office/drawing/2014/main" id="{6748BA26-90B6-4F3E-8F46-AB33DBAE3028}"/>
              </a:ext>
            </a:extLst>
          </p:cNvPr>
          <p:cNvSpPr/>
          <p:nvPr/>
        </p:nvSpPr>
        <p:spPr>
          <a:xfrm>
            <a:off x="6571737" y="3428999"/>
            <a:ext cx="5351260" cy="3340531"/>
          </a:xfrm>
          <a:prstGeom prst="rect">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Content Placeholder 3">
            <a:extLst>
              <a:ext uri="{FF2B5EF4-FFF2-40B4-BE49-F238E27FC236}">
                <a16:creationId xmlns:a16="http://schemas.microsoft.com/office/drawing/2014/main" id="{3418544B-AA0A-4A5C-A7EE-BE1AE0A41ACF}"/>
              </a:ext>
            </a:extLst>
          </p:cNvPr>
          <p:cNvPicPr>
            <a:picLocks noGrp="1" noChangeAspect="1"/>
          </p:cNvPicPr>
          <p:nvPr>
            <p:ph idx="1"/>
          </p:nvPr>
        </p:nvPicPr>
        <p:blipFill>
          <a:blip r:embed="rId7"/>
          <a:stretch>
            <a:fillRect/>
          </a:stretch>
        </p:blipFill>
        <p:spPr>
          <a:xfrm>
            <a:off x="6790414" y="3483743"/>
            <a:ext cx="4913906" cy="2569788"/>
          </a:xfrm>
          <a:prstGeom prst="rect">
            <a:avLst/>
          </a:prstGeom>
        </p:spPr>
      </p:pic>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646331"/>
          </a:xfrm>
          <a:prstGeom prst="rect">
            <a:avLst/>
          </a:prstGeom>
          <a:noFill/>
        </p:spPr>
        <p:txBody>
          <a:bodyPr wrap="square" rtlCol="0">
            <a:spAutoFit/>
          </a:bodyPr>
          <a:lstStyle/>
          <a:p>
            <a:r>
              <a:rPr lang="en-GB" dirty="0"/>
              <a:t>Figure 3. A march against unemployment in Cardiff in 1982. (Weaver, R, 1982)</a:t>
            </a:r>
          </a:p>
        </p:txBody>
      </p:sp>
      <p:sp>
        <p:nvSpPr>
          <p:cNvPr id="7" name="TextBox 6">
            <a:extLst>
              <a:ext uri="{FF2B5EF4-FFF2-40B4-BE49-F238E27FC236}">
                <a16:creationId xmlns:a16="http://schemas.microsoft.com/office/drawing/2014/main" id="{9C46D2BD-747E-4160-BCA5-3A127D03EEBB}"/>
              </a:ext>
            </a:extLst>
          </p:cNvPr>
          <p:cNvSpPr txBox="1"/>
          <p:nvPr/>
        </p:nvSpPr>
        <p:spPr>
          <a:xfrm>
            <a:off x="161027" y="38077"/>
            <a:ext cx="5934973" cy="584775"/>
          </a:xfrm>
          <a:prstGeom prst="rect">
            <a:avLst/>
          </a:prstGeom>
          <a:noFill/>
        </p:spPr>
        <p:txBody>
          <a:bodyPr wrap="square" rtlCol="0">
            <a:spAutoFit/>
          </a:bodyPr>
          <a:lstStyle/>
          <a:p>
            <a:pPr algn="ctr"/>
            <a:r>
              <a:rPr lang="en-GB" sz="3200" b="1" u="sng" dirty="0">
                <a:latin typeface="Times New Roman" panose="02020603050405020304" pitchFamily="18" charset="0"/>
                <a:cs typeface="Times New Roman" panose="02020603050405020304" pitchFamily="18" charset="0"/>
              </a:rPr>
              <a:t>Unemployment</a:t>
            </a:r>
          </a:p>
        </p:txBody>
      </p:sp>
      <p:sp>
        <p:nvSpPr>
          <p:cNvPr id="8" name="Rectangle 7">
            <a:extLst>
              <a:ext uri="{FF2B5EF4-FFF2-40B4-BE49-F238E27FC236}">
                <a16:creationId xmlns:a16="http://schemas.microsoft.com/office/drawing/2014/main" id="{639C3EBE-2FBA-400F-AD03-56DEBA560159}"/>
              </a:ext>
            </a:extLst>
          </p:cNvPr>
          <p:cNvSpPr/>
          <p:nvPr/>
        </p:nvSpPr>
        <p:spPr>
          <a:xfrm>
            <a:off x="6571737" y="88470"/>
            <a:ext cx="5351260" cy="325207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E5DBE666-3451-45B3-A4D0-BA766DF3E4A2}"/>
              </a:ext>
            </a:extLst>
          </p:cNvPr>
          <p:cNvPicPr>
            <a:picLocks noChangeAspect="1"/>
          </p:cNvPicPr>
          <p:nvPr/>
        </p:nvPicPr>
        <p:blipFill>
          <a:blip r:embed="rId8"/>
          <a:stretch>
            <a:fillRect/>
          </a:stretch>
        </p:blipFill>
        <p:spPr>
          <a:xfrm>
            <a:off x="6667051" y="158138"/>
            <a:ext cx="5114922" cy="2550228"/>
          </a:xfrm>
          <a:prstGeom prst="rect">
            <a:avLst/>
          </a:prstGeom>
        </p:spPr>
      </p:pic>
      <p:sp>
        <p:nvSpPr>
          <p:cNvPr id="10" name="TextBox 9">
            <a:extLst>
              <a:ext uri="{FF2B5EF4-FFF2-40B4-BE49-F238E27FC236}">
                <a16:creationId xmlns:a16="http://schemas.microsoft.com/office/drawing/2014/main" id="{80CE6CBB-C579-466C-A592-A8F4D2F20679}"/>
              </a:ext>
            </a:extLst>
          </p:cNvPr>
          <p:cNvSpPr txBox="1"/>
          <p:nvPr/>
        </p:nvSpPr>
        <p:spPr>
          <a:xfrm>
            <a:off x="6667051" y="2708366"/>
            <a:ext cx="5114922" cy="646331"/>
          </a:xfrm>
          <a:prstGeom prst="rect">
            <a:avLst/>
          </a:prstGeom>
          <a:noFill/>
        </p:spPr>
        <p:txBody>
          <a:bodyPr wrap="square" rtlCol="0">
            <a:spAutoFit/>
          </a:bodyPr>
          <a:lstStyle/>
          <a:p>
            <a:r>
              <a:rPr lang="en-GB" dirty="0"/>
              <a:t>Figure 2. Unemployment rates per million from 1976-1993 (Office for National Statistics, n.d.)</a:t>
            </a:r>
          </a:p>
        </p:txBody>
      </p:sp>
      <p:sp>
        <p:nvSpPr>
          <p:cNvPr id="11" name="TextBox 10">
            <a:extLst>
              <a:ext uri="{FF2B5EF4-FFF2-40B4-BE49-F238E27FC236}">
                <a16:creationId xmlns:a16="http://schemas.microsoft.com/office/drawing/2014/main" id="{A1E64986-DBCC-4EAE-82A5-E652BECE1C9B}"/>
              </a:ext>
            </a:extLst>
          </p:cNvPr>
          <p:cNvSpPr txBox="1"/>
          <p:nvPr/>
        </p:nvSpPr>
        <p:spPr>
          <a:xfrm>
            <a:off x="161027" y="660929"/>
            <a:ext cx="6111934" cy="2246769"/>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According to Smith, N (2009), after doing research, it was discovered that in ‘1984 (three years after the recession ended) that more than a quarter (26 per cent) of 16-24 year olds (roughly around 2.1million young people) were not in full-time education and that they were either unemployed or economically inactive.’ </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2068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350614" y="10"/>
            <a:ext cx="5841386"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Rectangle 4">
            <a:extLst>
              <a:ext uri="{FF2B5EF4-FFF2-40B4-BE49-F238E27FC236}">
                <a16:creationId xmlns:a16="http://schemas.microsoft.com/office/drawing/2014/main" id="{6748BA26-90B6-4F3E-8F46-AB33DBAE3028}"/>
              </a:ext>
            </a:extLst>
          </p:cNvPr>
          <p:cNvSpPr/>
          <p:nvPr/>
        </p:nvSpPr>
        <p:spPr>
          <a:xfrm>
            <a:off x="6571737" y="3428999"/>
            <a:ext cx="5351260" cy="3340531"/>
          </a:xfrm>
          <a:prstGeom prst="rect">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Content Placeholder 3">
            <a:extLst>
              <a:ext uri="{FF2B5EF4-FFF2-40B4-BE49-F238E27FC236}">
                <a16:creationId xmlns:a16="http://schemas.microsoft.com/office/drawing/2014/main" id="{3418544B-AA0A-4A5C-A7EE-BE1AE0A41ACF}"/>
              </a:ext>
            </a:extLst>
          </p:cNvPr>
          <p:cNvPicPr>
            <a:picLocks noGrp="1" noChangeAspect="1"/>
          </p:cNvPicPr>
          <p:nvPr>
            <p:ph idx="1"/>
          </p:nvPr>
        </p:nvPicPr>
        <p:blipFill>
          <a:blip r:embed="rId7"/>
          <a:stretch>
            <a:fillRect/>
          </a:stretch>
        </p:blipFill>
        <p:spPr>
          <a:xfrm>
            <a:off x="6790414" y="3483743"/>
            <a:ext cx="4913906" cy="2569788"/>
          </a:xfrm>
          <a:prstGeom prst="rect">
            <a:avLst/>
          </a:prstGeom>
        </p:spPr>
      </p:pic>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646331"/>
          </a:xfrm>
          <a:prstGeom prst="rect">
            <a:avLst/>
          </a:prstGeom>
          <a:noFill/>
        </p:spPr>
        <p:txBody>
          <a:bodyPr wrap="square" rtlCol="0">
            <a:spAutoFit/>
          </a:bodyPr>
          <a:lstStyle/>
          <a:p>
            <a:r>
              <a:rPr lang="en-GB" dirty="0"/>
              <a:t>Figure 3. A march against unemployment in Cardiff in 1982. (Weaver, R, 1982)</a:t>
            </a:r>
          </a:p>
        </p:txBody>
      </p:sp>
      <p:sp>
        <p:nvSpPr>
          <p:cNvPr id="7" name="TextBox 6">
            <a:extLst>
              <a:ext uri="{FF2B5EF4-FFF2-40B4-BE49-F238E27FC236}">
                <a16:creationId xmlns:a16="http://schemas.microsoft.com/office/drawing/2014/main" id="{9C46D2BD-747E-4160-BCA5-3A127D03EEBB}"/>
              </a:ext>
            </a:extLst>
          </p:cNvPr>
          <p:cNvSpPr txBox="1"/>
          <p:nvPr/>
        </p:nvSpPr>
        <p:spPr>
          <a:xfrm>
            <a:off x="161027" y="38077"/>
            <a:ext cx="5934973" cy="584775"/>
          </a:xfrm>
          <a:prstGeom prst="rect">
            <a:avLst/>
          </a:prstGeom>
          <a:noFill/>
        </p:spPr>
        <p:txBody>
          <a:bodyPr wrap="square" rtlCol="0">
            <a:spAutoFit/>
          </a:bodyPr>
          <a:lstStyle/>
          <a:p>
            <a:pPr algn="ctr"/>
            <a:r>
              <a:rPr lang="en-GB" sz="3200" b="1" u="sng" dirty="0">
                <a:latin typeface="Times New Roman" panose="02020603050405020304" pitchFamily="18" charset="0"/>
                <a:cs typeface="Times New Roman" panose="02020603050405020304" pitchFamily="18" charset="0"/>
              </a:rPr>
              <a:t>Unemployment</a:t>
            </a:r>
          </a:p>
        </p:txBody>
      </p:sp>
      <p:sp>
        <p:nvSpPr>
          <p:cNvPr id="8" name="Rectangle 7">
            <a:extLst>
              <a:ext uri="{FF2B5EF4-FFF2-40B4-BE49-F238E27FC236}">
                <a16:creationId xmlns:a16="http://schemas.microsoft.com/office/drawing/2014/main" id="{639C3EBE-2FBA-400F-AD03-56DEBA560159}"/>
              </a:ext>
            </a:extLst>
          </p:cNvPr>
          <p:cNvSpPr/>
          <p:nvPr/>
        </p:nvSpPr>
        <p:spPr>
          <a:xfrm>
            <a:off x="6571737" y="88470"/>
            <a:ext cx="5351260" cy="325207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E5DBE666-3451-45B3-A4D0-BA766DF3E4A2}"/>
              </a:ext>
            </a:extLst>
          </p:cNvPr>
          <p:cNvPicPr>
            <a:picLocks noChangeAspect="1"/>
          </p:cNvPicPr>
          <p:nvPr/>
        </p:nvPicPr>
        <p:blipFill>
          <a:blip r:embed="rId8"/>
          <a:stretch>
            <a:fillRect/>
          </a:stretch>
        </p:blipFill>
        <p:spPr>
          <a:xfrm>
            <a:off x="6667051" y="158138"/>
            <a:ext cx="5114922" cy="2550228"/>
          </a:xfrm>
          <a:prstGeom prst="rect">
            <a:avLst/>
          </a:prstGeom>
        </p:spPr>
      </p:pic>
      <p:sp>
        <p:nvSpPr>
          <p:cNvPr id="10" name="TextBox 9">
            <a:extLst>
              <a:ext uri="{FF2B5EF4-FFF2-40B4-BE49-F238E27FC236}">
                <a16:creationId xmlns:a16="http://schemas.microsoft.com/office/drawing/2014/main" id="{80CE6CBB-C579-466C-A592-A8F4D2F20679}"/>
              </a:ext>
            </a:extLst>
          </p:cNvPr>
          <p:cNvSpPr txBox="1"/>
          <p:nvPr/>
        </p:nvSpPr>
        <p:spPr>
          <a:xfrm>
            <a:off x="6667051" y="2708366"/>
            <a:ext cx="5114922" cy="646331"/>
          </a:xfrm>
          <a:prstGeom prst="rect">
            <a:avLst/>
          </a:prstGeom>
          <a:noFill/>
        </p:spPr>
        <p:txBody>
          <a:bodyPr wrap="square" rtlCol="0">
            <a:spAutoFit/>
          </a:bodyPr>
          <a:lstStyle/>
          <a:p>
            <a:r>
              <a:rPr lang="en-GB" dirty="0"/>
              <a:t>Figure 2. Unemployment rates per million from 1976-1993 (Office for National Statistics, n.d.)</a:t>
            </a:r>
          </a:p>
        </p:txBody>
      </p:sp>
      <p:sp>
        <p:nvSpPr>
          <p:cNvPr id="11" name="TextBox 10">
            <a:extLst>
              <a:ext uri="{FF2B5EF4-FFF2-40B4-BE49-F238E27FC236}">
                <a16:creationId xmlns:a16="http://schemas.microsoft.com/office/drawing/2014/main" id="{A1E64986-DBCC-4EAE-82A5-E652BECE1C9B}"/>
              </a:ext>
            </a:extLst>
          </p:cNvPr>
          <p:cNvSpPr txBox="1"/>
          <p:nvPr/>
        </p:nvSpPr>
        <p:spPr>
          <a:xfrm>
            <a:off x="161027" y="660929"/>
            <a:ext cx="6111934" cy="347787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According to Smith, N (2009), after doing research, it was discovered that in ‘1984 (three years after the recession ended) that more than a quarter (26 per cent) of 16-24 year olds (roughly around 2.1million young people) were not in full-time education and that they were either unemployed or economically inactive.’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two main factors behind the rise in the jobless total are the economic recession and the restructuring of industry.” (BBC News, n.d.)</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5647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350614" y="10"/>
            <a:ext cx="5841386"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Rectangle 4">
            <a:extLst>
              <a:ext uri="{FF2B5EF4-FFF2-40B4-BE49-F238E27FC236}">
                <a16:creationId xmlns:a16="http://schemas.microsoft.com/office/drawing/2014/main" id="{6748BA26-90B6-4F3E-8F46-AB33DBAE3028}"/>
              </a:ext>
            </a:extLst>
          </p:cNvPr>
          <p:cNvSpPr/>
          <p:nvPr/>
        </p:nvSpPr>
        <p:spPr>
          <a:xfrm>
            <a:off x="6571737" y="3428999"/>
            <a:ext cx="5351260" cy="3340531"/>
          </a:xfrm>
          <a:prstGeom prst="rect">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Content Placeholder 3">
            <a:extLst>
              <a:ext uri="{FF2B5EF4-FFF2-40B4-BE49-F238E27FC236}">
                <a16:creationId xmlns:a16="http://schemas.microsoft.com/office/drawing/2014/main" id="{3418544B-AA0A-4A5C-A7EE-BE1AE0A41ACF}"/>
              </a:ext>
            </a:extLst>
          </p:cNvPr>
          <p:cNvPicPr>
            <a:picLocks noGrp="1" noChangeAspect="1"/>
          </p:cNvPicPr>
          <p:nvPr>
            <p:ph idx="1"/>
          </p:nvPr>
        </p:nvPicPr>
        <p:blipFill>
          <a:blip r:embed="rId7"/>
          <a:stretch>
            <a:fillRect/>
          </a:stretch>
        </p:blipFill>
        <p:spPr>
          <a:xfrm>
            <a:off x="6790414" y="3483743"/>
            <a:ext cx="4913906" cy="2569788"/>
          </a:xfrm>
          <a:prstGeom prst="rect">
            <a:avLst/>
          </a:prstGeom>
        </p:spPr>
      </p:pic>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646331"/>
          </a:xfrm>
          <a:prstGeom prst="rect">
            <a:avLst/>
          </a:prstGeom>
          <a:noFill/>
        </p:spPr>
        <p:txBody>
          <a:bodyPr wrap="square" rtlCol="0">
            <a:spAutoFit/>
          </a:bodyPr>
          <a:lstStyle/>
          <a:p>
            <a:r>
              <a:rPr lang="en-GB" dirty="0"/>
              <a:t>Figure 3. A march against unemployment in Cardiff in 1982. (Weaver, R, 1982)</a:t>
            </a:r>
          </a:p>
        </p:txBody>
      </p:sp>
      <p:sp>
        <p:nvSpPr>
          <p:cNvPr id="7" name="TextBox 6">
            <a:extLst>
              <a:ext uri="{FF2B5EF4-FFF2-40B4-BE49-F238E27FC236}">
                <a16:creationId xmlns:a16="http://schemas.microsoft.com/office/drawing/2014/main" id="{9C46D2BD-747E-4160-BCA5-3A127D03EEBB}"/>
              </a:ext>
            </a:extLst>
          </p:cNvPr>
          <p:cNvSpPr txBox="1"/>
          <p:nvPr/>
        </p:nvSpPr>
        <p:spPr>
          <a:xfrm>
            <a:off x="161027" y="38077"/>
            <a:ext cx="5934973" cy="584775"/>
          </a:xfrm>
          <a:prstGeom prst="rect">
            <a:avLst/>
          </a:prstGeom>
          <a:noFill/>
        </p:spPr>
        <p:txBody>
          <a:bodyPr wrap="square" rtlCol="0">
            <a:spAutoFit/>
          </a:bodyPr>
          <a:lstStyle/>
          <a:p>
            <a:pPr algn="ctr"/>
            <a:r>
              <a:rPr lang="en-GB" sz="3200" b="1" u="sng" dirty="0">
                <a:latin typeface="Times New Roman" panose="02020603050405020304" pitchFamily="18" charset="0"/>
                <a:cs typeface="Times New Roman" panose="02020603050405020304" pitchFamily="18" charset="0"/>
              </a:rPr>
              <a:t>Unemployment</a:t>
            </a:r>
          </a:p>
        </p:txBody>
      </p:sp>
      <p:sp>
        <p:nvSpPr>
          <p:cNvPr id="8" name="Rectangle 7">
            <a:extLst>
              <a:ext uri="{FF2B5EF4-FFF2-40B4-BE49-F238E27FC236}">
                <a16:creationId xmlns:a16="http://schemas.microsoft.com/office/drawing/2014/main" id="{639C3EBE-2FBA-400F-AD03-56DEBA560159}"/>
              </a:ext>
            </a:extLst>
          </p:cNvPr>
          <p:cNvSpPr/>
          <p:nvPr/>
        </p:nvSpPr>
        <p:spPr>
          <a:xfrm>
            <a:off x="6571737" y="88470"/>
            <a:ext cx="5351260" cy="325207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E5DBE666-3451-45B3-A4D0-BA766DF3E4A2}"/>
              </a:ext>
            </a:extLst>
          </p:cNvPr>
          <p:cNvPicPr>
            <a:picLocks noChangeAspect="1"/>
          </p:cNvPicPr>
          <p:nvPr/>
        </p:nvPicPr>
        <p:blipFill>
          <a:blip r:embed="rId8"/>
          <a:stretch>
            <a:fillRect/>
          </a:stretch>
        </p:blipFill>
        <p:spPr>
          <a:xfrm>
            <a:off x="6667051" y="158138"/>
            <a:ext cx="5114922" cy="2550228"/>
          </a:xfrm>
          <a:prstGeom prst="rect">
            <a:avLst/>
          </a:prstGeom>
        </p:spPr>
      </p:pic>
      <p:sp>
        <p:nvSpPr>
          <p:cNvPr id="10" name="TextBox 9">
            <a:extLst>
              <a:ext uri="{FF2B5EF4-FFF2-40B4-BE49-F238E27FC236}">
                <a16:creationId xmlns:a16="http://schemas.microsoft.com/office/drawing/2014/main" id="{80CE6CBB-C579-466C-A592-A8F4D2F20679}"/>
              </a:ext>
            </a:extLst>
          </p:cNvPr>
          <p:cNvSpPr txBox="1"/>
          <p:nvPr/>
        </p:nvSpPr>
        <p:spPr>
          <a:xfrm>
            <a:off x="6667051" y="2708366"/>
            <a:ext cx="5114922" cy="646331"/>
          </a:xfrm>
          <a:prstGeom prst="rect">
            <a:avLst/>
          </a:prstGeom>
          <a:noFill/>
        </p:spPr>
        <p:txBody>
          <a:bodyPr wrap="square" rtlCol="0">
            <a:spAutoFit/>
          </a:bodyPr>
          <a:lstStyle/>
          <a:p>
            <a:r>
              <a:rPr lang="en-GB" dirty="0"/>
              <a:t>Figure 2. Unemployment rates per million from 1976-1993 (Office for National Statistics, n.d.)</a:t>
            </a:r>
          </a:p>
        </p:txBody>
      </p:sp>
      <p:sp>
        <p:nvSpPr>
          <p:cNvPr id="11" name="TextBox 10">
            <a:extLst>
              <a:ext uri="{FF2B5EF4-FFF2-40B4-BE49-F238E27FC236}">
                <a16:creationId xmlns:a16="http://schemas.microsoft.com/office/drawing/2014/main" id="{A1E64986-DBCC-4EAE-82A5-E652BECE1C9B}"/>
              </a:ext>
            </a:extLst>
          </p:cNvPr>
          <p:cNvSpPr txBox="1"/>
          <p:nvPr/>
        </p:nvSpPr>
        <p:spPr>
          <a:xfrm>
            <a:off x="161027" y="660929"/>
            <a:ext cx="6111934" cy="5016758"/>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According to Smith, N (2009), after doing research, it was discovered that in ‘1984 (three years after the recession ended) that more than a quarter (26 per cent) of 16-24 year olds (roughly around 2.1million young people) were not in full-time education and that they were either unemployed or economically inactive.’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two main factors behind the rise in the jobless total are the economic recession and the restructuring of industry.” (BBC News, n.d.)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According to Roberts, K (1985, p429) the decline of youth unemployment was not always considered a problem as job losses were compensated by expansions in education. </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6552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6350614" y="10"/>
            <a:ext cx="5841386"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5" name="Rectangle 4">
            <a:extLst>
              <a:ext uri="{FF2B5EF4-FFF2-40B4-BE49-F238E27FC236}">
                <a16:creationId xmlns:a16="http://schemas.microsoft.com/office/drawing/2014/main" id="{6748BA26-90B6-4F3E-8F46-AB33DBAE3028}"/>
              </a:ext>
            </a:extLst>
          </p:cNvPr>
          <p:cNvSpPr/>
          <p:nvPr/>
        </p:nvSpPr>
        <p:spPr>
          <a:xfrm>
            <a:off x="6571737" y="3428999"/>
            <a:ext cx="5351260" cy="3340531"/>
          </a:xfrm>
          <a:prstGeom prst="rect">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Content Placeholder 3">
            <a:extLst>
              <a:ext uri="{FF2B5EF4-FFF2-40B4-BE49-F238E27FC236}">
                <a16:creationId xmlns:a16="http://schemas.microsoft.com/office/drawing/2014/main" id="{3418544B-AA0A-4A5C-A7EE-BE1AE0A41ACF}"/>
              </a:ext>
            </a:extLst>
          </p:cNvPr>
          <p:cNvPicPr>
            <a:picLocks noGrp="1" noChangeAspect="1"/>
          </p:cNvPicPr>
          <p:nvPr>
            <p:ph idx="1"/>
          </p:nvPr>
        </p:nvPicPr>
        <p:blipFill>
          <a:blip r:embed="rId7"/>
          <a:stretch>
            <a:fillRect/>
          </a:stretch>
        </p:blipFill>
        <p:spPr>
          <a:xfrm>
            <a:off x="6790414" y="3483743"/>
            <a:ext cx="4913906" cy="2569788"/>
          </a:xfrm>
          <a:prstGeom prst="rect">
            <a:avLst/>
          </a:prstGeom>
        </p:spPr>
      </p:pic>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646331"/>
          </a:xfrm>
          <a:prstGeom prst="rect">
            <a:avLst/>
          </a:prstGeom>
          <a:noFill/>
        </p:spPr>
        <p:txBody>
          <a:bodyPr wrap="square" rtlCol="0">
            <a:spAutoFit/>
          </a:bodyPr>
          <a:lstStyle/>
          <a:p>
            <a:r>
              <a:rPr lang="en-GB" dirty="0"/>
              <a:t>Figure 3. A march against unemployment in Cardiff in 1982. (Weaver, R, 1982)</a:t>
            </a:r>
          </a:p>
        </p:txBody>
      </p:sp>
      <p:sp>
        <p:nvSpPr>
          <p:cNvPr id="7" name="TextBox 6">
            <a:extLst>
              <a:ext uri="{FF2B5EF4-FFF2-40B4-BE49-F238E27FC236}">
                <a16:creationId xmlns:a16="http://schemas.microsoft.com/office/drawing/2014/main" id="{9C46D2BD-747E-4160-BCA5-3A127D03EEBB}"/>
              </a:ext>
            </a:extLst>
          </p:cNvPr>
          <p:cNvSpPr txBox="1"/>
          <p:nvPr/>
        </p:nvSpPr>
        <p:spPr>
          <a:xfrm>
            <a:off x="161027" y="38077"/>
            <a:ext cx="5934973" cy="584775"/>
          </a:xfrm>
          <a:prstGeom prst="rect">
            <a:avLst/>
          </a:prstGeom>
          <a:noFill/>
        </p:spPr>
        <p:txBody>
          <a:bodyPr wrap="square" rtlCol="0">
            <a:spAutoFit/>
          </a:bodyPr>
          <a:lstStyle/>
          <a:p>
            <a:pPr algn="ctr"/>
            <a:r>
              <a:rPr lang="en-GB" sz="3200" b="1" u="sng" dirty="0">
                <a:latin typeface="Times New Roman" panose="02020603050405020304" pitchFamily="18" charset="0"/>
                <a:cs typeface="Times New Roman" panose="02020603050405020304" pitchFamily="18" charset="0"/>
              </a:rPr>
              <a:t>Unemployment</a:t>
            </a:r>
          </a:p>
        </p:txBody>
      </p:sp>
      <p:sp>
        <p:nvSpPr>
          <p:cNvPr id="8" name="Rectangle 7">
            <a:extLst>
              <a:ext uri="{FF2B5EF4-FFF2-40B4-BE49-F238E27FC236}">
                <a16:creationId xmlns:a16="http://schemas.microsoft.com/office/drawing/2014/main" id="{639C3EBE-2FBA-400F-AD03-56DEBA560159}"/>
              </a:ext>
            </a:extLst>
          </p:cNvPr>
          <p:cNvSpPr/>
          <p:nvPr/>
        </p:nvSpPr>
        <p:spPr>
          <a:xfrm>
            <a:off x="6571737" y="88470"/>
            <a:ext cx="5351260" cy="325207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E5DBE666-3451-45B3-A4D0-BA766DF3E4A2}"/>
              </a:ext>
            </a:extLst>
          </p:cNvPr>
          <p:cNvPicPr>
            <a:picLocks noChangeAspect="1"/>
          </p:cNvPicPr>
          <p:nvPr/>
        </p:nvPicPr>
        <p:blipFill>
          <a:blip r:embed="rId8"/>
          <a:stretch>
            <a:fillRect/>
          </a:stretch>
        </p:blipFill>
        <p:spPr>
          <a:xfrm>
            <a:off x="6667051" y="158138"/>
            <a:ext cx="5114922" cy="2550228"/>
          </a:xfrm>
          <a:prstGeom prst="rect">
            <a:avLst/>
          </a:prstGeom>
        </p:spPr>
      </p:pic>
      <p:sp>
        <p:nvSpPr>
          <p:cNvPr id="10" name="TextBox 9">
            <a:extLst>
              <a:ext uri="{FF2B5EF4-FFF2-40B4-BE49-F238E27FC236}">
                <a16:creationId xmlns:a16="http://schemas.microsoft.com/office/drawing/2014/main" id="{80CE6CBB-C579-466C-A592-A8F4D2F20679}"/>
              </a:ext>
            </a:extLst>
          </p:cNvPr>
          <p:cNvSpPr txBox="1"/>
          <p:nvPr/>
        </p:nvSpPr>
        <p:spPr>
          <a:xfrm>
            <a:off x="6667051" y="2708366"/>
            <a:ext cx="5114922" cy="646331"/>
          </a:xfrm>
          <a:prstGeom prst="rect">
            <a:avLst/>
          </a:prstGeom>
          <a:noFill/>
        </p:spPr>
        <p:txBody>
          <a:bodyPr wrap="square" rtlCol="0">
            <a:spAutoFit/>
          </a:bodyPr>
          <a:lstStyle/>
          <a:p>
            <a:r>
              <a:rPr lang="en-GB" dirty="0"/>
              <a:t>Figure 2. Unemployment rates per million from 1976-1993 (Office for National Statistics, n.d.)</a:t>
            </a:r>
          </a:p>
        </p:txBody>
      </p:sp>
      <p:sp>
        <p:nvSpPr>
          <p:cNvPr id="11" name="TextBox 10">
            <a:extLst>
              <a:ext uri="{FF2B5EF4-FFF2-40B4-BE49-F238E27FC236}">
                <a16:creationId xmlns:a16="http://schemas.microsoft.com/office/drawing/2014/main" id="{A1E64986-DBCC-4EAE-82A5-E652BECE1C9B}"/>
              </a:ext>
            </a:extLst>
          </p:cNvPr>
          <p:cNvSpPr txBox="1"/>
          <p:nvPr/>
        </p:nvSpPr>
        <p:spPr>
          <a:xfrm>
            <a:off x="161027" y="660929"/>
            <a:ext cx="6111934" cy="6247864"/>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According to Smith, N (2009), after doing research, it was discovered that ‘in 1984 (three years after the recession ended) that more than a quarter (26 per cent) of 16-24 year olds (roughly around 2.1million young people) were not in full-time education and that they were either unemployed or economically inactive.’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two main factors behind the rise in the jobless total are the economic recession and the restructuring of industry.” (BBC News, n.d.)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According to Roberts, K (1985, p429) the decline of youth unemployment was not always considered a problem as job losses were compensated by expansions in education.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An argument that can be used to this statement was that “young people are being prepared more thoroughly than before for employment that has become scarcer than ever”. (Bates, I.. et al, 1984)</a:t>
            </a:r>
          </a:p>
        </p:txBody>
      </p:sp>
    </p:spTree>
    <p:extLst>
      <p:ext uri="{BB962C8B-B14F-4D97-AF65-F5344CB8AC3E}">
        <p14:creationId xmlns:p14="http://schemas.microsoft.com/office/powerpoint/2010/main" val="1760353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flipH="1">
            <a:off x="-76200" y="-1"/>
            <a:ext cx="762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C3E2079F-DB56-12E9-33BF-D34367C74118}"/>
              </a:ext>
            </a:extLst>
          </p:cNvPr>
          <p:cNvSpPr txBox="1"/>
          <p:nvPr/>
        </p:nvSpPr>
        <p:spPr>
          <a:xfrm>
            <a:off x="6257025" y="1866816"/>
            <a:ext cx="5489841" cy="707886"/>
          </a:xfrm>
          <a:prstGeom prst="rect">
            <a:avLst/>
          </a:prstGeom>
          <a:noFill/>
        </p:spPr>
        <p:txBody>
          <a:bodyPr wrap="square" rtlCol="0">
            <a:spAutoFit/>
          </a:bodyPr>
          <a:lstStyle/>
          <a:p>
            <a:pPr algn="ct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32A9CC1-F1D0-BD81-7591-A974FB48AF7C}"/>
              </a:ext>
            </a:extLst>
          </p:cNvPr>
          <p:cNvSpPr txBox="1"/>
          <p:nvPr/>
        </p:nvSpPr>
        <p:spPr>
          <a:xfrm>
            <a:off x="702733" y="448733"/>
            <a:ext cx="10397067" cy="532453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Throughout the 1980’s, there were many changes that were made to different laws effecting young people, specifically linked to education.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According to a document uploaded by </a:t>
            </a:r>
            <a:r>
              <a:rPr lang="en-GB" sz="2000" dirty="0" err="1">
                <a:latin typeface="Times New Roman" panose="02020603050405020304" pitchFamily="18" charset="0"/>
                <a:cs typeface="Times New Roman" panose="02020603050405020304" pitchFamily="18" charset="0"/>
              </a:rPr>
              <a:t>Keele</a:t>
            </a:r>
            <a:r>
              <a:rPr lang="en-GB" sz="2000" dirty="0">
                <a:latin typeface="Times New Roman" panose="02020603050405020304" pitchFamily="18" charset="0"/>
                <a:cs typeface="Times New Roman" panose="02020603050405020304" pitchFamily="18" charset="0"/>
              </a:rPr>
              <a:t> University (2008), some of the main changes in youth work policy definitely helped change the way young people were supported throughout challenging times.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‘Some of the changes in policy included:</a:t>
            </a:r>
          </a:p>
          <a:p>
            <a:endParaRPr lang="en-GB" sz="2000" dirty="0">
              <a:latin typeface="Times New Roman" panose="02020603050405020304" pitchFamily="18" charset="0"/>
              <a:cs typeface="Times New Roman" panose="02020603050405020304" pitchFamily="18" charset="0"/>
            </a:endParaRPr>
          </a:p>
          <a:p>
            <a:pPr marL="342900" indent="-342900">
              <a:buFontTx/>
              <a:buChar char="-"/>
            </a:pPr>
            <a:r>
              <a:rPr lang="en-GB" sz="2000" dirty="0">
                <a:latin typeface="Times New Roman" panose="02020603050405020304" pitchFamily="18" charset="0"/>
                <a:cs typeface="Times New Roman" panose="02020603050405020304" pitchFamily="18" charset="0"/>
              </a:rPr>
              <a:t>Education Act (Scotland). Scottish equivalent of 1962 Act. This act placed parents under a legal duty to ensure that their children receive a suitable education until they reach 16. </a:t>
            </a:r>
          </a:p>
          <a:p>
            <a:pPr marL="342900" indent="-342900">
              <a:buFontTx/>
              <a:buChar char="-"/>
            </a:pPr>
            <a:r>
              <a:rPr lang="en-GB" sz="2000" dirty="0">
                <a:latin typeface="Times New Roman" panose="02020603050405020304" pitchFamily="18" charset="0"/>
                <a:cs typeface="Times New Roman" panose="02020603050405020304" pitchFamily="18" charset="0"/>
              </a:rPr>
              <a:t>YTS extended to two years and allowance fixed at £35.00 for 17 year-olds. No housing cost element included</a:t>
            </a:r>
          </a:p>
          <a:p>
            <a:pPr marL="342900" indent="-342900">
              <a:buFontTx/>
              <a:buChar char="-"/>
            </a:pPr>
            <a:r>
              <a:rPr lang="en-GB" sz="2000" dirty="0">
                <a:latin typeface="Times New Roman" panose="02020603050405020304" pitchFamily="18" charset="0"/>
                <a:cs typeface="Times New Roman" panose="02020603050405020304" pitchFamily="18" charset="0"/>
              </a:rPr>
              <a:t>Social Security Act. 16/17 year-olds required to register for YTS. </a:t>
            </a:r>
          </a:p>
          <a:p>
            <a:pPr marL="342900" indent="-342900">
              <a:buFontTx/>
              <a:buChar char="-"/>
            </a:pPr>
            <a:r>
              <a:rPr lang="en-GB" sz="2000" dirty="0">
                <a:latin typeface="Times New Roman" panose="02020603050405020304" pitchFamily="18" charset="0"/>
                <a:cs typeface="Times New Roman" panose="02020603050405020304" pitchFamily="18" charset="0"/>
              </a:rPr>
              <a:t>Youth Training Guarantee introduced. This was with the aim for no 16/17 year-olds to be without education, employment or training.’</a:t>
            </a:r>
          </a:p>
          <a:p>
            <a:pPr marL="342900" indent="-342900">
              <a:buFontTx/>
              <a:buChar char="-"/>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498470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47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69C643F2-9A78-105F-1619-C8F5CE04C0F9}"/>
              </a:ext>
            </a:extLst>
          </p:cNvPr>
          <p:cNvSpPr txBox="1"/>
          <p:nvPr/>
        </p:nvSpPr>
        <p:spPr>
          <a:xfrm>
            <a:off x="6257025" y="286434"/>
            <a:ext cx="5722040" cy="1200329"/>
          </a:xfrm>
          <a:prstGeom prst="rect">
            <a:avLst/>
          </a:prstGeom>
          <a:noFill/>
        </p:spPr>
        <p:txBody>
          <a:bodyPr wrap="square" rtlCol="0">
            <a:spAutoFit/>
          </a:bodyPr>
          <a:lstStyle/>
          <a:p>
            <a:pPr algn="ctr"/>
            <a:r>
              <a:rPr lang="en-GB" sz="3600" b="1" u="sng" dirty="0"/>
              <a:t>The Youth Training Scheme</a:t>
            </a:r>
          </a:p>
          <a:p>
            <a:pPr algn="ctr"/>
            <a:r>
              <a:rPr lang="en-GB" sz="3600" b="1" u="sng" dirty="0"/>
              <a:t>(YTS) </a:t>
            </a:r>
          </a:p>
        </p:txBody>
      </p:sp>
      <p:sp>
        <p:nvSpPr>
          <p:cNvPr id="15" name="TextBox 14">
            <a:extLst>
              <a:ext uri="{FF2B5EF4-FFF2-40B4-BE49-F238E27FC236}">
                <a16:creationId xmlns:a16="http://schemas.microsoft.com/office/drawing/2014/main" id="{C3E2079F-DB56-12E9-33BF-D34367C74118}"/>
              </a:ext>
            </a:extLst>
          </p:cNvPr>
          <p:cNvSpPr txBox="1"/>
          <p:nvPr/>
        </p:nvSpPr>
        <p:spPr>
          <a:xfrm>
            <a:off x="6257025" y="1866816"/>
            <a:ext cx="5489841" cy="163121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A definition of the YTS from (Definitions.net, n.d.) “The Youth Training Scheme was an on-the-job training course for school leavers aged 16 and 17.”</a:t>
            </a:r>
          </a:p>
          <a:p>
            <a:pPr algn="ct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33974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47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69C643F2-9A78-105F-1619-C8F5CE04C0F9}"/>
              </a:ext>
            </a:extLst>
          </p:cNvPr>
          <p:cNvSpPr txBox="1"/>
          <p:nvPr/>
        </p:nvSpPr>
        <p:spPr>
          <a:xfrm>
            <a:off x="6257025" y="286434"/>
            <a:ext cx="5722040" cy="1200329"/>
          </a:xfrm>
          <a:prstGeom prst="rect">
            <a:avLst/>
          </a:prstGeom>
          <a:noFill/>
        </p:spPr>
        <p:txBody>
          <a:bodyPr wrap="square" rtlCol="0">
            <a:spAutoFit/>
          </a:bodyPr>
          <a:lstStyle/>
          <a:p>
            <a:pPr algn="ctr"/>
            <a:r>
              <a:rPr lang="en-GB" sz="3600" b="1" u="sng" dirty="0"/>
              <a:t>The Youth Training Scheme</a:t>
            </a:r>
          </a:p>
          <a:p>
            <a:pPr algn="ctr"/>
            <a:r>
              <a:rPr lang="en-GB" sz="3600" b="1" u="sng" dirty="0"/>
              <a:t>(YTS) </a:t>
            </a:r>
          </a:p>
        </p:txBody>
      </p:sp>
      <p:sp>
        <p:nvSpPr>
          <p:cNvPr id="15" name="TextBox 14">
            <a:extLst>
              <a:ext uri="{FF2B5EF4-FFF2-40B4-BE49-F238E27FC236}">
                <a16:creationId xmlns:a16="http://schemas.microsoft.com/office/drawing/2014/main" id="{C3E2079F-DB56-12E9-33BF-D34367C74118}"/>
              </a:ext>
            </a:extLst>
          </p:cNvPr>
          <p:cNvSpPr txBox="1"/>
          <p:nvPr/>
        </p:nvSpPr>
        <p:spPr>
          <a:xfrm>
            <a:off x="6257025" y="1866816"/>
            <a:ext cx="5489841" cy="2554545"/>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A definition of the YTS from (Definitions.net, n.d.) “The Youth Training Scheme was an on-the-job training course for school leavers aged 16 and 17.”</a:t>
            </a: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“The scheme was first outlined in 1980 and was brought into operation in 1983, replacing the Youth Opportunities Programme”</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738868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47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69C643F2-9A78-105F-1619-C8F5CE04C0F9}"/>
              </a:ext>
            </a:extLst>
          </p:cNvPr>
          <p:cNvSpPr txBox="1"/>
          <p:nvPr/>
        </p:nvSpPr>
        <p:spPr>
          <a:xfrm>
            <a:off x="6257025" y="286434"/>
            <a:ext cx="5722040" cy="1200329"/>
          </a:xfrm>
          <a:prstGeom prst="rect">
            <a:avLst/>
          </a:prstGeom>
          <a:noFill/>
        </p:spPr>
        <p:txBody>
          <a:bodyPr wrap="square" rtlCol="0">
            <a:spAutoFit/>
          </a:bodyPr>
          <a:lstStyle/>
          <a:p>
            <a:pPr algn="ctr"/>
            <a:r>
              <a:rPr lang="en-GB" sz="3600" b="1" u="sng" dirty="0"/>
              <a:t>The Youth Training Scheme</a:t>
            </a:r>
          </a:p>
          <a:p>
            <a:pPr algn="ctr"/>
            <a:r>
              <a:rPr lang="en-GB" sz="3600" b="1" u="sng" dirty="0"/>
              <a:t>(YTS) </a:t>
            </a:r>
          </a:p>
        </p:txBody>
      </p:sp>
      <p:sp>
        <p:nvSpPr>
          <p:cNvPr id="15" name="TextBox 14">
            <a:extLst>
              <a:ext uri="{FF2B5EF4-FFF2-40B4-BE49-F238E27FC236}">
                <a16:creationId xmlns:a16="http://schemas.microsoft.com/office/drawing/2014/main" id="{C3E2079F-DB56-12E9-33BF-D34367C74118}"/>
              </a:ext>
            </a:extLst>
          </p:cNvPr>
          <p:cNvSpPr txBox="1"/>
          <p:nvPr/>
        </p:nvSpPr>
        <p:spPr>
          <a:xfrm>
            <a:off x="6257025" y="1866816"/>
            <a:ext cx="5489841" cy="3170099"/>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A definition of the YTS from (Definitions.net, n.d.) “The Youth Training Scheme was an on-the-job training course for school leavers aged 16 and 17.”</a:t>
            </a: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“The scheme was first outlined in 1980 </a:t>
            </a:r>
          </a:p>
          <a:p>
            <a:pPr algn="ctr"/>
            <a:r>
              <a:rPr lang="en-GB" sz="2000" dirty="0">
                <a:latin typeface="Times New Roman" panose="02020603050405020304" pitchFamily="18" charset="0"/>
                <a:cs typeface="Times New Roman" panose="02020603050405020304" pitchFamily="18" charset="0"/>
              </a:rPr>
              <a:t>and was brought into operation in 1983, replacing the Youth Opportunities Programme”</a:t>
            </a:r>
          </a:p>
          <a:p>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The scheme initially lasted for one year but was amended in 1986.</a:t>
            </a:r>
          </a:p>
        </p:txBody>
      </p:sp>
    </p:spTree>
    <p:extLst>
      <p:ext uri="{BB962C8B-B14F-4D97-AF65-F5344CB8AC3E}">
        <p14:creationId xmlns:p14="http://schemas.microsoft.com/office/powerpoint/2010/main" val="2833452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47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2C02611D-BAAA-A29C-EC6B-992BED6F01A6}"/>
              </a:ext>
            </a:extLst>
          </p:cNvPr>
          <p:cNvSpPr txBox="1"/>
          <p:nvPr/>
        </p:nvSpPr>
        <p:spPr>
          <a:xfrm>
            <a:off x="6667051" y="292608"/>
            <a:ext cx="4771566"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Whilst we no longer have the Youth Training Scheme it has helped inspire other initiatives that are on the same lines. Something that was introduced recently was the Kickstart scheme. </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20718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47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2C02611D-BAAA-A29C-EC6B-992BED6F01A6}"/>
              </a:ext>
            </a:extLst>
          </p:cNvPr>
          <p:cNvSpPr txBox="1"/>
          <p:nvPr/>
        </p:nvSpPr>
        <p:spPr>
          <a:xfrm>
            <a:off x="6667051" y="292608"/>
            <a:ext cx="4771566" cy="440120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Whilst we no longer have the Youth Training Scheme it has helped inspire other initiatives that are on the same lines. Something that was introduced recently was the Kickstart scheme.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Kickstart Scheme provides funding to create new jobs for 16 to 24 year olds on Universal Credit who are at risk of long term unemployment.” (Department for Work and Pensions, 2020)</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5545401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5847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2C02611D-BAAA-A29C-EC6B-992BED6F01A6}"/>
              </a:ext>
            </a:extLst>
          </p:cNvPr>
          <p:cNvSpPr txBox="1"/>
          <p:nvPr/>
        </p:nvSpPr>
        <p:spPr>
          <a:xfrm>
            <a:off x="6667051" y="292608"/>
            <a:ext cx="4771566" cy="6555641"/>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Whilst we no longer have the Youth Training Scheme it has helped inspire other initiatives that are on the same lines. Something that was introduced recently was the Kickstart scheme.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Kickstart Scheme provides funding to create new jobs for 16 to 24 year olds on Universal Credit who are at risk of long term unemployment.” (Department for Work and Pensions, 2020)</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Kickstart Scheme provides £2 billion worth of funding via wage subsidies to employers of any industry or size to create high quality 6-month jobs, with a minimum of 25 hours per week for young people aged 16-24 in receipt of Universal Credit.” (Business Westminster, n.d.)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971127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0" y="-1"/>
            <a:ext cx="45719"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6" name="TextBox 5">
            <a:extLst>
              <a:ext uri="{FF2B5EF4-FFF2-40B4-BE49-F238E27FC236}">
                <a16:creationId xmlns:a16="http://schemas.microsoft.com/office/drawing/2014/main" id="{B281F31F-95A6-4064-83D3-27B9AD03A547}"/>
              </a:ext>
            </a:extLst>
          </p:cNvPr>
          <p:cNvSpPr txBox="1"/>
          <p:nvPr/>
        </p:nvSpPr>
        <p:spPr>
          <a:xfrm>
            <a:off x="6667051" y="6053531"/>
            <a:ext cx="5114922"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2C02611D-BAAA-A29C-EC6B-992BED6F01A6}"/>
              </a:ext>
            </a:extLst>
          </p:cNvPr>
          <p:cNvSpPr txBox="1"/>
          <p:nvPr/>
        </p:nvSpPr>
        <p:spPr>
          <a:xfrm>
            <a:off x="6667051" y="292608"/>
            <a:ext cx="4771566" cy="707886"/>
          </a:xfrm>
          <a:prstGeom prst="rect">
            <a:avLst/>
          </a:prstGeom>
          <a:noFill/>
        </p:spPr>
        <p:txBody>
          <a:bodyPr wrap="square" rtlCol="0">
            <a:spAutoFit/>
          </a:bodyPr>
          <a:lstStyle/>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FF77B68A-B657-AE99-7627-71CCEA717736}"/>
              </a:ext>
            </a:extLst>
          </p:cNvPr>
          <p:cNvSpPr txBox="1"/>
          <p:nvPr/>
        </p:nvSpPr>
        <p:spPr>
          <a:xfrm>
            <a:off x="2482563" y="872569"/>
            <a:ext cx="7198118" cy="4893647"/>
          </a:xfrm>
          <a:prstGeom prst="rect">
            <a:avLst/>
          </a:prstGeom>
          <a:noFill/>
        </p:spPr>
        <p:txBody>
          <a:bodyPr wrap="square" rtlCol="0">
            <a:spAutoFit/>
          </a:bodyPr>
          <a:lstStyle/>
          <a:p>
            <a:pPr algn="ctr"/>
            <a:r>
              <a:rPr lang="en-GB" sz="2400" dirty="0">
                <a:latin typeface="Times New Roman" panose="02020603050405020304" pitchFamily="18" charset="0"/>
                <a:cs typeface="Times New Roman" panose="02020603050405020304" pitchFamily="18" charset="0"/>
              </a:rPr>
              <a:t>In Conclusion, it is clear that there are quite a few in initiatives and policies from  the 1980’s that may not be exactly the same but these have been put into place whilst trying to fit around the different changes and shifts within the society and the economy. </a:t>
            </a:r>
          </a:p>
          <a:p>
            <a:endParaRPr lang="en-GB" sz="2400" dirty="0"/>
          </a:p>
          <a:p>
            <a:pPr algn="ctr"/>
            <a:r>
              <a:rPr lang="en-GB" sz="2400" dirty="0"/>
              <a:t>It can be said that the main aims for youth work have always stayed the same as the goals, responsibilities and aims for what a youth worker does hasn’t really changed too much. Instead people have started to look more in depth at the work that is done in society now and realising the benefits/advantages that are gained from youth work. </a:t>
            </a:r>
          </a:p>
        </p:txBody>
      </p:sp>
    </p:spTree>
    <p:extLst>
      <p:ext uri="{BB962C8B-B14F-4D97-AF65-F5344CB8AC3E}">
        <p14:creationId xmlns:p14="http://schemas.microsoft.com/office/powerpoint/2010/main" val="2080446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9AD97F-7FCE-4472-8EC7-EB287192E09B}"/>
              </a:ext>
            </a:extLst>
          </p:cNvPr>
          <p:cNvSpPr txBox="1"/>
          <p:nvPr/>
        </p:nvSpPr>
        <p:spPr>
          <a:xfrm>
            <a:off x="540327" y="157942"/>
            <a:ext cx="11380124" cy="6186309"/>
          </a:xfrm>
          <a:prstGeom prst="rect">
            <a:avLst/>
          </a:prstGeom>
          <a:noFill/>
        </p:spPr>
        <p:txBody>
          <a:bodyPr wrap="square" rtlCol="0">
            <a:spAutoFit/>
          </a:bodyPr>
          <a:lstStyle/>
          <a:p>
            <a:r>
              <a:rPr lang="en-GB" u="sng" dirty="0"/>
              <a:t>Reference List: </a:t>
            </a:r>
          </a:p>
          <a:p>
            <a:r>
              <a:rPr lang="en-GB" sz="1400" dirty="0">
                <a:latin typeface="Times New Roman" panose="02020603050405020304" pitchFamily="18" charset="0"/>
                <a:cs typeface="Times New Roman" panose="02020603050405020304" pitchFamily="18" charset="0"/>
              </a:rPr>
              <a:t>- Bates, I., Clarke, J., Cohen, P., Finn, D., Moore, R., Willis, P. (1984</a:t>
            </a:r>
            <a:r>
              <a:rPr lang="en-GB" sz="1400" i="1" dirty="0">
                <a:latin typeface="Times New Roman" panose="02020603050405020304" pitchFamily="18" charset="0"/>
                <a:cs typeface="Times New Roman" panose="02020603050405020304" pitchFamily="18" charset="0"/>
              </a:rPr>
              <a:t>).  Schooling for  the Dole. London, Macmillan.</a:t>
            </a:r>
          </a:p>
          <a:p>
            <a:r>
              <a:rPr lang="en-GB" sz="1400" dirty="0">
                <a:latin typeface="Times New Roman" panose="02020603050405020304" pitchFamily="18" charset="0"/>
                <a:cs typeface="Times New Roman" panose="02020603050405020304" pitchFamily="18" charset="0"/>
              </a:rPr>
              <a:t>- BBC News (n.d.). </a:t>
            </a:r>
            <a:r>
              <a:rPr lang="en-GB" sz="1400" i="1" dirty="0">
                <a:latin typeface="Times New Roman" panose="02020603050405020304" pitchFamily="18" charset="0"/>
                <a:cs typeface="Times New Roman" panose="02020603050405020304" pitchFamily="18" charset="0"/>
              </a:rPr>
              <a:t>1982: UK unemployment tops three million</a:t>
            </a:r>
            <a:r>
              <a:rPr lang="en-GB" sz="1400" dirty="0">
                <a:latin typeface="Times New Roman" panose="02020603050405020304" pitchFamily="18" charset="0"/>
                <a:cs typeface="Times New Roman" panose="02020603050405020304" pitchFamily="18" charset="0"/>
              </a:rPr>
              <a:t>. news.bbc.co.uk. [online] Available at: </a:t>
            </a:r>
            <a:r>
              <a:rPr lang="en-GB" sz="1400" dirty="0">
                <a:latin typeface="Times New Roman" panose="02020603050405020304" pitchFamily="18" charset="0"/>
                <a:cs typeface="Times New Roman" panose="02020603050405020304" pitchFamily="18" charset="0"/>
                <a:hlinkClick r:id="rId2"/>
              </a:rPr>
              <a:t>http://news.bbc.co.uk/onthisday/hi/dates/stories/january/26/newsid_2506000/2506335.stm</a:t>
            </a:r>
            <a:r>
              <a:rPr lang="en-GB" sz="1400" dirty="0">
                <a:latin typeface="Times New Roman" panose="02020603050405020304" pitchFamily="18" charset="0"/>
                <a:cs typeface="Times New Roman" panose="02020603050405020304" pitchFamily="18" charset="0"/>
              </a:rPr>
              <a:t>. [Accessed 18 March 2022]</a:t>
            </a:r>
          </a:p>
          <a:p>
            <a:r>
              <a:rPr lang="en-GB" sz="1400" dirty="0">
                <a:latin typeface="Times New Roman" panose="02020603050405020304" pitchFamily="18" charset="0"/>
                <a:cs typeface="Times New Roman" panose="02020603050405020304" pitchFamily="18" charset="0"/>
              </a:rPr>
              <a:t>- Business Westminster. (n.d.). Kickstart Scheme. [online] Available at: https://businesswestminster.com/employment-skills-2/kickstart-scheme/ [Accessed 23 Mar. 2022].</a:t>
            </a:r>
          </a:p>
          <a:p>
            <a:r>
              <a:rPr lang="en-GB" sz="1400" dirty="0">
                <a:latin typeface="Times New Roman" panose="02020603050405020304" pitchFamily="18" charset="0"/>
                <a:cs typeface="Times New Roman" panose="02020603050405020304" pitchFamily="18" charset="0"/>
              </a:rPr>
              <a:t>- Definitions.net. (n.d.). </a:t>
            </a:r>
            <a:r>
              <a:rPr lang="en-GB" sz="1400" i="1" dirty="0">
                <a:latin typeface="Times New Roman" panose="02020603050405020304" pitchFamily="18" charset="0"/>
                <a:cs typeface="Times New Roman" panose="02020603050405020304" pitchFamily="18" charset="0"/>
              </a:rPr>
              <a:t>What does youth training scheme mean? </a:t>
            </a:r>
            <a:r>
              <a:rPr lang="en-GB" sz="1400" dirty="0">
                <a:latin typeface="Times New Roman" panose="02020603050405020304" pitchFamily="18" charset="0"/>
                <a:cs typeface="Times New Roman" panose="02020603050405020304" pitchFamily="18" charset="0"/>
              </a:rPr>
              <a:t>[online] Available at: </a:t>
            </a:r>
            <a:r>
              <a:rPr lang="en-GB" sz="1400" dirty="0">
                <a:latin typeface="Times New Roman" panose="02020603050405020304" pitchFamily="18" charset="0"/>
                <a:cs typeface="Times New Roman" panose="02020603050405020304" pitchFamily="18" charset="0"/>
                <a:hlinkClick r:id="rId3"/>
              </a:rPr>
              <a:t>https://www.definitions.net/definition/youth+training+scheme</a:t>
            </a:r>
            <a:r>
              <a:rPr lang="en-GB" sz="1400" dirty="0">
                <a:latin typeface="Times New Roman" panose="02020603050405020304" pitchFamily="18" charset="0"/>
                <a:cs typeface="Times New Roman" panose="02020603050405020304" pitchFamily="18" charset="0"/>
              </a:rPr>
              <a:t> [Accessed 21 March 2022].</a:t>
            </a:r>
          </a:p>
          <a:p>
            <a:r>
              <a:rPr lang="en-GB" sz="1400" dirty="0">
                <a:latin typeface="Times New Roman" panose="02020603050405020304" pitchFamily="18" charset="0"/>
                <a:cs typeface="Times New Roman" panose="02020603050405020304" pitchFamily="18" charset="0"/>
              </a:rPr>
              <a:t>- Department for Work and Pensions (2020). </a:t>
            </a:r>
            <a:r>
              <a:rPr lang="en-GB" sz="1400" i="1" dirty="0">
                <a:latin typeface="Times New Roman" panose="02020603050405020304" pitchFamily="18" charset="0"/>
                <a:cs typeface="Times New Roman" panose="02020603050405020304" pitchFamily="18" charset="0"/>
              </a:rPr>
              <a:t>Kickstart Scheme</a:t>
            </a:r>
            <a:r>
              <a:rPr lang="en-GB" sz="1400" dirty="0">
                <a:latin typeface="Times New Roman" panose="02020603050405020304" pitchFamily="18" charset="0"/>
                <a:cs typeface="Times New Roman" panose="02020603050405020304" pitchFamily="18" charset="0"/>
              </a:rPr>
              <a:t>. [online] GOV.UK. Available at: </a:t>
            </a:r>
            <a:r>
              <a:rPr lang="en-GB" sz="1400" dirty="0">
                <a:latin typeface="Times New Roman" panose="02020603050405020304" pitchFamily="18" charset="0"/>
                <a:cs typeface="Times New Roman" panose="02020603050405020304" pitchFamily="18" charset="0"/>
                <a:hlinkClick r:id="rId4"/>
              </a:rPr>
              <a:t>https://www.gov.uk/government/collections/kickstart-scheme</a:t>
            </a:r>
            <a:r>
              <a:rPr lang="en-GB" sz="1400" dirty="0">
                <a:latin typeface="Times New Roman" panose="02020603050405020304" pitchFamily="18" charset="0"/>
                <a:cs typeface="Times New Roman" panose="02020603050405020304" pitchFamily="18" charset="0"/>
              </a:rPr>
              <a:t>.</a:t>
            </a:r>
          </a:p>
          <a:p>
            <a:r>
              <a:rPr lang="en-GB" sz="1400" dirty="0">
                <a:effectLst/>
                <a:latin typeface="Times New Roman" panose="02020603050405020304" pitchFamily="18" charset="0"/>
                <a:cs typeface="Times New Roman" panose="02020603050405020304" pitchFamily="18" charset="0"/>
              </a:rPr>
              <a:t>- History Staff (2009). </a:t>
            </a:r>
            <a:r>
              <a:rPr lang="en-GB" sz="1400" i="1" dirty="0">
                <a:effectLst/>
                <a:latin typeface="Times New Roman" panose="02020603050405020304" pitchFamily="18" charset="0"/>
                <a:cs typeface="Times New Roman" panose="02020603050405020304" pitchFamily="18" charset="0"/>
              </a:rPr>
              <a:t>Margaret Thatcher</a:t>
            </a:r>
            <a:r>
              <a:rPr lang="en-GB" sz="1400" dirty="0">
                <a:effectLst/>
                <a:latin typeface="Times New Roman" panose="02020603050405020304" pitchFamily="18" charset="0"/>
                <a:cs typeface="Times New Roman" panose="02020603050405020304" pitchFamily="18" charset="0"/>
              </a:rPr>
              <a:t>. [online] HISTORY. Available at: </a:t>
            </a:r>
            <a:r>
              <a:rPr lang="en-GB" sz="1400" dirty="0">
                <a:effectLst/>
                <a:latin typeface="Times New Roman" panose="02020603050405020304" pitchFamily="18" charset="0"/>
                <a:cs typeface="Times New Roman" panose="02020603050405020304" pitchFamily="18" charset="0"/>
                <a:hlinkClick r:id="rId5"/>
              </a:rPr>
              <a:t>https://www.history.com/topics/british-history/margaret-thatcher</a:t>
            </a:r>
            <a:r>
              <a:rPr lang="en-GB" sz="1400" dirty="0">
                <a:effectLst/>
                <a:latin typeface="Times New Roman" panose="02020603050405020304" pitchFamily="18" charset="0"/>
                <a:cs typeface="Times New Roman" panose="02020603050405020304" pitchFamily="18" charset="0"/>
              </a:rPr>
              <a:t> [Accessed 17 March 2022].</a:t>
            </a:r>
          </a:p>
          <a:p>
            <a:r>
              <a:rPr lang="en-GB" sz="1400" dirty="0">
                <a:latin typeface="Times New Roman" panose="02020603050405020304" pitchFamily="18" charset="0"/>
                <a:cs typeface="Times New Roman" panose="02020603050405020304" pitchFamily="18" charset="0"/>
              </a:rPr>
              <a:t>- HMSO (1982) </a:t>
            </a:r>
            <a:r>
              <a:rPr lang="en-GB" sz="1400" i="1" dirty="0">
                <a:latin typeface="Times New Roman" panose="02020603050405020304" pitchFamily="18" charset="0"/>
                <a:cs typeface="Times New Roman" panose="02020603050405020304" pitchFamily="18" charset="0"/>
              </a:rPr>
              <a:t>Experience and Participation. Report of the Review Group on the Youth Service in England</a:t>
            </a:r>
            <a:r>
              <a:rPr lang="en-GB" sz="1400" dirty="0">
                <a:latin typeface="Times New Roman" panose="02020603050405020304" pitchFamily="18" charset="0"/>
                <a:cs typeface="Times New Roman" panose="02020603050405020304" pitchFamily="18" charset="0"/>
              </a:rPr>
              <a:t> (The Thompson Report). London, HMSO.</a:t>
            </a:r>
          </a:p>
          <a:p>
            <a:r>
              <a:rPr lang="en-GB" sz="1400" dirty="0">
                <a:effectLst/>
                <a:latin typeface="Times New Roman" panose="02020603050405020304" pitchFamily="18" charset="0"/>
                <a:cs typeface="Times New Roman" panose="02020603050405020304" pitchFamily="18" charset="0"/>
              </a:rPr>
              <a:t>- </a:t>
            </a:r>
            <a:r>
              <a:rPr lang="en-GB" sz="1400" dirty="0" err="1">
                <a:effectLst/>
                <a:latin typeface="Times New Roman" panose="02020603050405020304" pitchFamily="18" charset="0"/>
                <a:cs typeface="Times New Roman" panose="02020603050405020304" pitchFamily="18" charset="0"/>
              </a:rPr>
              <a:t>Keele</a:t>
            </a:r>
            <a:r>
              <a:rPr lang="en-GB" sz="1400" dirty="0">
                <a:effectLst/>
                <a:latin typeface="Times New Roman" panose="02020603050405020304" pitchFamily="18" charset="0"/>
                <a:cs typeface="Times New Roman" panose="02020603050405020304" pitchFamily="18" charset="0"/>
              </a:rPr>
              <a:t> University (2008). Youth Policies in the UK. [online] web.archive.org. Available at: </a:t>
            </a:r>
            <a:r>
              <a:rPr lang="en-GB" sz="1400" dirty="0">
                <a:effectLst/>
                <a:latin typeface="Times New Roman" panose="02020603050405020304" pitchFamily="18" charset="0"/>
                <a:cs typeface="Times New Roman" panose="02020603050405020304" pitchFamily="18" charset="0"/>
                <a:hlinkClick r:id="rId6"/>
              </a:rPr>
              <a:t>https://web.archive.org/web/20081006195150/http://www.keele.ac.uk/depts/so/youthchron/Education/8090educ.htm</a:t>
            </a:r>
            <a:r>
              <a:rPr lang="en-GB" sz="1400" dirty="0">
                <a:effectLst/>
                <a:latin typeface="Times New Roman" panose="02020603050405020304" pitchFamily="18" charset="0"/>
                <a:cs typeface="Times New Roman" panose="02020603050405020304" pitchFamily="18" charset="0"/>
              </a:rPr>
              <a:t> [Accessed 21 March 2022]</a:t>
            </a:r>
          </a:p>
          <a:p>
            <a:r>
              <a:rPr lang="en-GB" sz="1400" dirty="0">
                <a:effectLst/>
                <a:latin typeface="Times New Roman" panose="02020603050405020304" pitchFamily="18" charset="0"/>
                <a:cs typeface="Times New Roman" panose="02020603050405020304" pitchFamily="18" charset="0"/>
              </a:rPr>
              <a:t>- Moynihan, R. (1985) </a:t>
            </a:r>
            <a:r>
              <a:rPr lang="en-GB" sz="1400" i="1" dirty="0">
                <a:effectLst/>
                <a:latin typeface="Times New Roman" panose="02020603050405020304" pitchFamily="18" charset="0"/>
                <a:cs typeface="Times New Roman" panose="02020603050405020304" pitchFamily="18" charset="0"/>
              </a:rPr>
              <a:t>Margaret Thatcher</a:t>
            </a:r>
            <a:r>
              <a:rPr lang="en-GB" sz="1400" dirty="0">
                <a:effectLst/>
                <a:latin typeface="Times New Roman" panose="02020603050405020304" pitchFamily="18" charset="0"/>
                <a:cs typeface="Times New Roman" panose="02020603050405020304" pitchFamily="18" charset="0"/>
              </a:rPr>
              <a:t>. [oil on canvas]. London: National Portrait Gallery. Available at: </a:t>
            </a:r>
          </a:p>
          <a:p>
            <a:r>
              <a:rPr lang="en-GB" sz="1400" dirty="0">
                <a:effectLst/>
                <a:latin typeface="Times New Roman" panose="02020603050405020304" pitchFamily="18" charset="0"/>
                <a:cs typeface="Times New Roman" panose="02020603050405020304" pitchFamily="18" charset="0"/>
                <a:hlinkClick r:id="rId7"/>
              </a:rPr>
              <a:t>https://www.npg.org.uk/collections/search/portrait/mw07953/Margaret-Thatcher</a:t>
            </a:r>
            <a:r>
              <a:rPr lang="en-GB" sz="1400" dirty="0">
                <a:effectLst/>
                <a:latin typeface="Times New Roman" panose="02020603050405020304" pitchFamily="18" charset="0"/>
                <a:cs typeface="Times New Roman" panose="02020603050405020304" pitchFamily="18" charset="0"/>
              </a:rPr>
              <a:t> [Accessed </a:t>
            </a:r>
            <a:r>
              <a:rPr lang="en-GB" sz="1400" dirty="0">
                <a:latin typeface="Times New Roman" panose="02020603050405020304" pitchFamily="18" charset="0"/>
                <a:cs typeface="Times New Roman" panose="02020603050405020304" pitchFamily="18" charset="0"/>
              </a:rPr>
              <a:t>17 March</a:t>
            </a:r>
            <a:r>
              <a:rPr lang="en-GB" sz="1400" dirty="0">
                <a:effectLst/>
                <a:latin typeface="Times New Roman" panose="02020603050405020304" pitchFamily="18" charset="0"/>
                <a:cs typeface="Times New Roman" panose="02020603050405020304" pitchFamily="18" charset="0"/>
              </a:rPr>
              <a:t> 2022]</a:t>
            </a:r>
          </a:p>
          <a:p>
            <a:r>
              <a:rPr lang="en-GB" sz="1400" dirty="0">
                <a:latin typeface="Times New Roman" panose="02020603050405020304" pitchFamily="18" charset="0"/>
                <a:cs typeface="Times New Roman" panose="02020603050405020304" pitchFamily="18" charset="0"/>
              </a:rPr>
              <a:t>- Office for National Statistics (2013). </a:t>
            </a:r>
            <a:r>
              <a:rPr lang="en-GB" sz="1400" i="1" dirty="0">
                <a:latin typeface="Times New Roman" panose="02020603050405020304" pitchFamily="18" charset="0"/>
                <a:cs typeface="Times New Roman" panose="02020603050405020304" pitchFamily="18" charset="0"/>
              </a:rPr>
              <a:t>The Thatcher years in statistics - unemployment graph</a:t>
            </a:r>
            <a:r>
              <a:rPr lang="en-GB" sz="1400" dirty="0">
                <a:latin typeface="Times New Roman" panose="02020603050405020304" pitchFamily="18" charset="0"/>
                <a:cs typeface="Times New Roman" panose="02020603050405020304" pitchFamily="18" charset="0"/>
              </a:rPr>
              <a:t>. [online] BBC NEWS. Available at: </a:t>
            </a:r>
            <a:r>
              <a:rPr lang="en-GB" sz="1400" dirty="0">
                <a:latin typeface="Times New Roman" panose="02020603050405020304" pitchFamily="18" charset="0"/>
                <a:cs typeface="Times New Roman" panose="02020603050405020304" pitchFamily="18" charset="0"/>
                <a:hlinkClick r:id="rId8"/>
              </a:rPr>
              <a:t>https://www.bbc.co.uk/news/uk-politics-22070491</a:t>
            </a:r>
            <a:r>
              <a:rPr lang="en-GB" sz="1400" dirty="0">
                <a:latin typeface="Times New Roman" panose="02020603050405020304" pitchFamily="18" charset="0"/>
                <a:cs typeface="Times New Roman" panose="02020603050405020304" pitchFamily="18" charset="0"/>
              </a:rPr>
              <a:t> [Accessed 17 March 2022].</a:t>
            </a:r>
          </a:p>
          <a:p>
            <a:r>
              <a:rPr lang="en-GB" sz="1400" dirty="0">
                <a:latin typeface="Times New Roman" panose="02020603050405020304" pitchFamily="18" charset="0"/>
                <a:cs typeface="Times New Roman" panose="02020603050405020304" pitchFamily="18" charset="0"/>
              </a:rPr>
              <a:t>- Roberts, K. (1985). Youth in the 1980s: a new way of life. In: </a:t>
            </a:r>
            <a:r>
              <a:rPr lang="en-GB" sz="1400" i="1" dirty="0">
                <a:latin typeface="Times New Roman" panose="02020603050405020304" pitchFamily="18" charset="0"/>
                <a:cs typeface="Times New Roman" panose="02020603050405020304" pitchFamily="18" charset="0"/>
              </a:rPr>
              <a:t>International social science journal</a:t>
            </a:r>
            <a:r>
              <a:rPr lang="en-GB" sz="1400" dirty="0">
                <a:latin typeface="Times New Roman" panose="02020603050405020304" pitchFamily="18" charset="0"/>
                <a:cs typeface="Times New Roman" panose="02020603050405020304" pitchFamily="18" charset="0"/>
              </a:rPr>
              <a:t>, 37</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Edition. UNESCO, 427-440.</a:t>
            </a:r>
          </a:p>
          <a:p>
            <a:r>
              <a:rPr lang="en-GB" sz="1400" dirty="0">
                <a:latin typeface="Times New Roman" panose="02020603050405020304" pitchFamily="18" charset="0"/>
                <a:cs typeface="Times New Roman" panose="02020603050405020304" pitchFamily="18" charset="0"/>
              </a:rPr>
              <a:t>- Smith, M. (1988). Developing youth work : informal education, mutual aid, and popular practice. Milton Keynes, Angleterre: Open University Press.</a:t>
            </a:r>
          </a:p>
          <a:p>
            <a:r>
              <a:rPr lang="en-GB" sz="1400" dirty="0">
                <a:effectLst/>
                <a:latin typeface="Times New Roman" panose="02020603050405020304" pitchFamily="18" charset="0"/>
                <a:cs typeface="Times New Roman" panose="02020603050405020304" pitchFamily="18" charset="0"/>
              </a:rPr>
              <a:t>- Smith, N. (2009</a:t>
            </a:r>
            <a:r>
              <a:rPr lang="en-GB" sz="1400" i="1" dirty="0">
                <a:effectLst/>
                <a:latin typeface="Times New Roman" panose="02020603050405020304" pitchFamily="18" charset="0"/>
                <a:cs typeface="Times New Roman" panose="02020603050405020304" pitchFamily="18" charset="0"/>
              </a:rPr>
              <a:t>). 1980s Recession Was Worse for Young People. </a:t>
            </a:r>
            <a:r>
              <a:rPr lang="en-GB" sz="1400" dirty="0">
                <a:effectLst/>
                <a:latin typeface="Times New Roman" panose="02020603050405020304" pitchFamily="18" charset="0"/>
                <a:cs typeface="Times New Roman" panose="02020603050405020304" pitchFamily="18" charset="0"/>
              </a:rPr>
              <a:t>[online] Left Foot Forward. Available at: </a:t>
            </a:r>
            <a:r>
              <a:rPr lang="en-GB" sz="1400" dirty="0">
                <a:effectLst/>
                <a:latin typeface="Times New Roman" panose="02020603050405020304" pitchFamily="18" charset="0"/>
                <a:cs typeface="Times New Roman" panose="02020603050405020304" pitchFamily="18" charset="0"/>
                <a:hlinkClick r:id="rId9"/>
              </a:rPr>
              <a:t>https://leftfootforward.org/2009/12/1980s-recession-was-worse-for-young-people/#:~:text=In%20the%201980s%2C%2026%25%20of</a:t>
            </a:r>
            <a:r>
              <a:rPr lang="en-GB" sz="1400" dirty="0">
                <a:effectLst/>
                <a:latin typeface="Times New Roman" panose="02020603050405020304" pitchFamily="18" charset="0"/>
                <a:cs typeface="Times New Roman" panose="02020603050405020304" pitchFamily="18" charset="0"/>
              </a:rPr>
              <a:t> [Accessed 18 March 2022].</a:t>
            </a:r>
          </a:p>
          <a:p>
            <a:r>
              <a:rPr lang="en-GB" sz="1400" dirty="0">
                <a:latin typeface="Times New Roman" panose="02020603050405020304" pitchFamily="18" charset="0"/>
                <a:cs typeface="Times New Roman" panose="02020603050405020304" pitchFamily="18" charset="0"/>
              </a:rPr>
              <a:t>- Weaver, R. (1982) </a:t>
            </a:r>
            <a:r>
              <a:rPr lang="en-GB" sz="1400" i="1" dirty="0">
                <a:latin typeface="Times New Roman" panose="02020603050405020304" pitchFamily="18" charset="0"/>
                <a:cs typeface="Times New Roman" panose="02020603050405020304" pitchFamily="18" charset="0"/>
              </a:rPr>
              <a:t>A march against unemployment in Cardiff</a:t>
            </a:r>
            <a:r>
              <a:rPr lang="en-GB" sz="1400" dirty="0">
                <a:latin typeface="Times New Roman" panose="02020603050405020304" pitchFamily="18" charset="0"/>
                <a:cs typeface="Times New Roman" panose="02020603050405020304" pitchFamily="18" charset="0"/>
              </a:rPr>
              <a:t> [online]. Cardiff, UK. Available from: </a:t>
            </a:r>
            <a:r>
              <a:rPr lang="en-GB" sz="1400" dirty="0">
                <a:latin typeface="Times New Roman" panose="02020603050405020304" pitchFamily="18" charset="0"/>
                <a:cs typeface="Times New Roman" panose="02020603050405020304" pitchFamily="18" charset="0"/>
                <a:hlinkClick r:id="rId10"/>
              </a:rPr>
              <a:t>https://www.theguardian.com/society/2020/oct/07/covid-generation-uk-youth-unemployment-set-to-triple-to-80s-levels</a:t>
            </a:r>
            <a:r>
              <a:rPr lang="en-GB" sz="1400" dirty="0">
                <a:latin typeface="Times New Roman" panose="02020603050405020304" pitchFamily="18" charset="0"/>
                <a:cs typeface="Times New Roman" panose="02020603050405020304" pitchFamily="18" charset="0"/>
              </a:rPr>
              <a:t> [Accessed 17 March 2022</a:t>
            </a:r>
            <a:r>
              <a:rPr lang="en-GB" sz="1400" dirty="0"/>
              <a:t>] </a:t>
            </a:r>
          </a:p>
          <a:p>
            <a:r>
              <a:rPr lang="en-GB" sz="1400" dirty="0"/>
              <a:t>- Williamson, D.J. (2020). </a:t>
            </a:r>
            <a:r>
              <a:rPr lang="en-GB" sz="1400" i="1" dirty="0"/>
              <a:t>Margaret Thatcher: Facts about the controversial prime minister in ‘The Crown</a:t>
            </a:r>
            <a:r>
              <a:rPr lang="en-GB" sz="1400" dirty="0"/>
              <a:t>’. [online] livescience.com. Available at: </a:t>
            </a:r>
            <a:r>
              <a:rPr lang="en-GB" sz="1400" dirty="0">
                <a:hlinkClick r:id="rId11"/>
              </a:rPr>
              <a:t>https://www.livescience.com/Margaret-Thatcher.html</a:t>
            </a:r>
            <a:r>
              <a:rPr lang="en-GB" sz="1400" dirty="0"/>
              <a:t> [Accessed 17 March 2022].</a:t>
            </a:r>
          </a:p>
        </p:txBody>
      </p:sp>
    </p:spTree>
    <p:extLst>
      <p:ext uri="{BB962C8B-B14F-4D97-AF65-F5344CB8AC3E}">
        <p14:creationId xmlns:p14="http://schemas.microsoft.com/office/powerpoint/2010/main" val="3625324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4.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5.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6.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7.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8.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9.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0.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3.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4.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5.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6.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7.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8.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19.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0.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{A162FAAC-AB77-424D-97DD-F9E5BFCA5138}tf55705232_win32</Template>
  <TotalTime>881</TotalTime>
  <Words>2613</Words>
  <Application>Microsoft Office PowerPoint</Application>
  <PresentationFormat>Widescreen</PresentationFormat>
  <Paragraphs>155</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Goudy Old Style</vt:lpstr>
      <vt:lpstr>Times New Roman</vt:lpstr>
      <vt:lpstr>Wingdings 2</vt:lpstr>
      <vt:lpstr>SlateVTI</vt:lpstr>
      <vt:lpstr>Eighties: The Crisis and Struggle for Young People</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Nineties: The Decade For Young People and Historical Change </dc:title>
  <dc:creator>Lee Kelly (2109359)</dc:creator>
  <cp:lastModifiedBy>Lee Kelly (2109359)</cp:lastModifiedBy>
  <cp:revision>41</cp:revision>
  <dcterms:created xsi:type="dcterms:W3CDTF">2022-04-15T10:57:33Z</dcterms:created>
  <dcterms:modified xsi:type="dcterms:W3CDTF">2022-06-23T14:51:26Z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