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711" r:id="rId1"/>
  </p:sldMasterIdLst>
  <p:notesMasterIdLst>
    <p:notesMasterId r:id="rId27"/>
  </p:notesMasterIdLst>
  <p:handoutMasterIdLst>
    <p:handoutMasterId r:id="rId28"/>
  </p:handoutMasterIdLst>
  <p:sldIdLst>
    <p:sldId id="350" r:id="rId2"/>
    <p:sldId id="352" r:id="rId3"/>
    <p:sldId id="353" r:id="rId4"/>
    <p:sldId id="354" r:id="rId5"/>
    <p:sldId id="355" r:id="rId6"/>
    <p:sldId id="356" r:id="rId7"/>
    <p:sldId id="357" r:id="rId8"/>
    <p:sldId id="358" r:id="rId9"/>
    <p:sldId id="359" r:id="rId10"/>
    <p:sldId id="360" r:id="rId11"/>
    <p:sldId id="335" r:id="rId12"/>
    <p:sldId id="361" r:id="rId13"/>
    <p:sldId id="362" r:id="rId14"/>
    <p:sldId id="363" r:id="rId15"/>
    <p:sldId id="364" r:id="rId16"/>
    <p:sldId id="365" r:id="rId17"/>
    <p:sldId id="366" r:id="rId18"/>
    <p:sldId id="367" r:id="rId19"/>
    <p:sldId id="373" r:id="rId20"/>
    <p:sldId id="368" r:id="rId21"/>
    <p:sldId id="344" r:id="rId22"/>
    <p:sldId id="369" r:id="rId23"/>
    <p:sldId id="370" r:id="rId24"/>
    <p:sldId id="371" r:id="rId25"/>
    <p:sldId id="372" r:id="rId26"/>
  </p:sldIdLst>
  <p:sldSz cx="9144000" cy="6858000" type="screen4x3"/>
  <p:notesSz cx="6997700" cy="9283700"/>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924">
          <p15:clr>
            <a:srgbClr val="A4A3A4"/>
          </p15:clr>
        </p15:guide>
        <p15:guide id="2" pos="2204">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525" autoAdjust="0"/>
    <p:restoredTop sz="94650" autoAdjust="0"/>
  </p:normalViewPr>
  <p:slideViewPr>
    <p:cSldViewPr>
      <p:cViewPr varScale="1">
        <p:scale>
          <a:sx n="84" d="100"/>
          <a:sy n="84" d="100"/>
        </p:scale>
        <p:origin x="480" y="9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6660"/>
    </p:cViewPr>
  </p:sorterViewPr>
  <p:notesViewPr>
    <p:cSldViewPr>
      <p:cViewPr varScale="1">
        <p:scale>
          <a:sx n="58" d="100"/>
          <a:sy n="58" d="100"/>
        </p:scale>
        <p:origin x="-912" y="-112"/>
      </p:cViewPr>
      <p:guideLst>
        <p:guide orient="horz" pos="2924"/>
        <p:guide pos="2204"/>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1858" name="Rectangle 2"/>
          <p:cNvSpPr>
            <a:spLocks noGrp="1" noChangeArrowheads="1"/>
          </p:cNvSpPr>
          <p:nvPr>
            <p:ph type="hdr" sz="quarter"/>
          </p:nvPr>
        </p:nvSpPr>
        <p:spPr bwMode="auto">
          <a:xfrm>
            <a:off x="0" y="0"/>
            <a:ext cx="3032125" cy="4635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0" hangingPunct="0">
              <a:defRPr sz="1200">
                <a:latin typeface="Times" charset="0"/>
              </a:defRPr>
            </a:lvl1pPr>
          </a:lstStyle>
          <a:p>
            <a:pPr>
              <a:defRPr/>
            </a:pPr>
            <a:r>
              <a:rPr lang="en-US"/>
              <a:t>CMM506 Human-Computer Interaction</a:t>
            </a:r>
          </a:p>
        </p:txBody>
      </p:sp>
      <p:sp>
        <p:nvSpPr>
          <p:cNvPr id="121859" name="Rectangle 3"/>
          <p:cNvSpPr>
            <a:spLocks noGrp="1" noChangeArrowheads="1"/>
          </p:cNvSpPr>
          <p:nvPr>
            <p:ph type="dt" sz="quarter" idx="1"/>
          </p:nvPr>
        </p:nvSpPr>
        <p:spPr bwMode="auto">
          <a:xfrm>
            <a:off x="3963988" y="0"/>
            <a:ext cx="3032125" cy="4635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0" hangingPunct="0">
              <a:defRPr sz="1200">
                <a:latin typeface="Times" charset="0"/>
              </a:defRPr>
            </a:lvl1pPr>
          </a:lstStyle>
          <a:p>
            <a:pPr>
              <a:defRPr/>
            </a:pPr>
            <a:endParaRPr lang="en-US"/>
          </a:p>
        </p:txBody>
      </p:sp>
      <p:sp>
        <p:nvSpPr>
          <p:cNvPr id="121860" name="Rectangle 4"/>
          <p:cNvSpPr>
            <a:spLocks noGrp="1" noChangeArrowheads="1"/>
          </p:cNvSpPr>
          <p:nvPr>
            <p:ph type="ftr" sz="quarter" idx="2"/>
          </p:nvPr>
        </p:nvSpPr>
        <p:spPr bwMode="auto">
          <a:xfrm>
            <a:off x="0" y="8818563"/>
            <a:ext cx="3032125" cy="4635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0" hangingPunct="0">
              <a:defRPr sz="1200">
                <a:latin typeface="Times" charset="0"/>
              </a:defRPr>
            </a:lvl1pPr>
          </a:lstStyle>
          <a:p>
            <a:pPr>
              <a:defRPr/>
            </a:pPr>
            <a:r>
              <a:rPr lang="en-US"/>
              <a:t>Dr Nik Whitehead</a:t>
            </a:r>
          </a:p>
        </p:txBody>
      </p:sp>
      <p:sp>
        <p:nvSpPr>
          <p:cNvPr id="121861" name="Rectangle 5"/>
          <p:cNvSpPr>
            <a:spLocks noGrp="1" noChangeArrowheads="1"/>
          </p:cNvSpPr>
          <p:nvPr>
            <p:ph type="sldNum" sz="quarter" idx="3"/>
          </p:nvPr>
        </p:nvSpPr>
        <p:spPr bwMode="auto">
          <a:xfrm>
            <a:off x="3963988" y="8818563"/>
            <a:ext cx="3032125" cy="4635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0" hangingPunct="0">
              <a:defRPr sz="1200">
                <a:latin typeface="Times" charset="0"/>
              </a:defRPr>
            </a:lvl1pPr>
          </a:lstStyle>
          <a:p>
            <a:pPr>
              <a:defRPr/>
            </a:pPr>
            <a:fld id="{DB0F7997-9C5B-463B-825A-762FCB6D9A93}" type="slidenum">
              <a:rPr lang="en-US"/>
              <a:pPr>
                <a:defRPr/>
              </a:pPr>
              <a:t>‹#›</a:t>
            </a:fld>
            <a:endParaRPr lang="en-US"/>
          </a:p>
        </p:txBody>
      </p:sp>
    </p:spTree>
    <p:extLst>
      <p:ext uri="{BB962C8B-B14F-4D97-AF65-F5344CB8AC3E}">
        <p14:creationId xmlns:p14="http://schemas.microsoft.com/office/powerpoint/2010/main" val="244527993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2"/>
          <p:cNvSpPr>
            <a:spLocks noGrp="1" noChangeArrowheads="1"/>
          </p:cNvSpPr>
          <p:nvPr>
            <p:ph type="hdr" sz="quarter"/>
          </p:nvPr>
        </p:nvSpPr>
        <p:spPr bwMode="auto">
          <a:xfrm>
            <a:off x="0" y="0"/>
            <a:ext cx="3032125" cy="463550"/>
          </a:xfrm>
          <a:prstGeom prst="rect">
            <a:avLst/>
          </a:prstGeom>
          <a:noFill/>
          <a:ln w="9525">
            <a:noFill/>
            <a:miter lim="800000"/>
            <a:headEnd/>
            <a:tailEnd/>
          </a:ln>
          <a:effectLst/>
        </p:spPr>
        <p:txBody>
          <a:bodyPr vert="horz" wrap="square" lIns="93031" tIns="46516" rIns="93031" bIns="46516" numCol="1" anchor="t" anchorCtr="0" compatLnSpc="1">
            <a:prstTxWarp prst="textNoShape">
              <a:avLst/>
            </a:prstTxWarp>
          </a:bodyPr>
          <a:lstStyle>
            <a:lvl1pPr defTabSz="930275" eaLnBrk="0" hangingPunct="0">
              <a:defRPr sz="1200">
                <a:latin typeface="Times" charset="0"/>
              </a:defRPr>
            </a:lvl1pPr>
          </a:lstStyle>
          <a:p>
            <a:pPr>
              <a:defRPr/>
            </a:pPr>
            <a:r>
              <a:rPr lang="en-GB"/>
              <a:t>CMM506 Human-Computer Interaction</a:t>
            </a:r>
          </a:p>
        </p:txBody>
      </p:sp>
      <p:sp>
        <p:nvSpPr>
          <p:cNvPr id="6147" name="Rectangle 3"/>
          <p:cNvSpPr>
            <a:spLocks noGrp="1" noChangeArrowheads="1"/>
          </p:cNvSpPr>
          <p:nvPr>
            <p:ph type="dt" idx="1"/>
          </p:nvPr>
        </p:nvSpPr>
        <p:spPr bwMode="auto">
          <a:xfrm>
            <a:off x="3965575" y="0"/>
            <a:ext cx="3032125" cy="463550"/>
          </a:xfrm>
          <a:prstGeom prst="rect">
            <a:avLst/>
          </a:prstGeom>
          <a:noFill/>
          <a:ln w="9525">
            <a:noFill/>
            <a:miter lim="800000"/>
            <a:headEnd/>
            <a:tailEnd/>
          </a:ln>
          <a:effectLst/>
        </p:spPr>
        <p:txBody>
          <a:bodyPr vert="horz" wrap="square" lIns="93031" tIns="46516" rIns="93031" bIns="46516" numCol="1" anchor="t" anchorCtr="0" compatLnSpc="1">
            <a:prstTxWarp prst="textNoShape">
              <a:avLst/>
            </a:prstTxWarp>
          </a:bodyPr>
          <a:lstStyle>
            <a:lvl1pPr algn="r" defTabSz="930275" eaLnBrk="0" hangingPunct="0">
              <a:defRPr sz="1200">
                <a:latin typeface="Times" charset="0"/>
              </a:defRPr>
            </a:lvl1pPr>
          </a:lstStyle>
          <a:p>
            <a:pPr>
              <a:defRPr/>
            </a:pPr>
            <a:endParaRPr lang="en-GB"/>
          </a:p>
        </p:txBody>
      </p:sp>
      <p:sp>
        <p:nvSpPr>
          <p:cNvPr id="66564" name="Rectangle 4"/>
          <p:cNvSpPr>
            <a:spLocks noGrp="1" noRot="1" noChangeAspect="1" noChangeArrowheads="1" noTextEdit="1"/>
          </p:cNvSpPr>
          <p:nvPr>
            <p:ph type="sldImg" idx="2"/>
          </p:nvPr>
        </p:nvSpPr>
        <p:spPr bwMode="auto">
          <a:xfrm>
            <a:off x="1177925" y="696913"/>
            <a:ext cx="4641850" cy="3481387"/>
          </a:xfrm>
          <a:prstGeom prst="rect">
            <a:avLst/>
          </a:prstGeom>
          <a:noFill/>
          <a:ln w="9525">
            <a:solidFill>
              <a:srgbClr val="000000"/>
            </a:solidFill>
            <a:miter lim="800000"/>
            <a:headEnd/>
            <a:tailEnd/>
          </a:ln>
        </p:spPr>
      </p:sp>
      <p:sp>
        <p:nvSpPr>
          <p:cNvPr id="6149" name="Rectangle 5"/>
          <p:cNvSpPr>
            <a:spLocks noGrp="1" noChangeArrowheads="1"/>
          </p:cNvSpPr>
          <p:nvPr>
            <p:ph type="body" sz="quarter" idx="3"/>
          </p:nvPr>
        </p:nvSpPr>
        <p:spPr bwMode="auto">
          <a:xfrm>
            <a:off x="933450" y="4410075"/>
            <a:ext cx="5130800" cy="4176713"/>
          </a:xfrm>
          <a:prstGeom prst="rect">
            <a:avLst/>
          </a:prstGeom>
          <a:noFill/>
          <a:ln w="9525">
            <a:noFill/>
            <a:miter lim="800000"/>
            <a:headEnd/>
            <a:tailEnd/>
          </a:ln>
          <a:effectLst/>
        </p:spPr>
        <p:txBody>
          <a:bodyPr vert="horz" wrap="square" lIns="93031" tIns="46516" rIns="93031" bIns="46516"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150" name="Rectangle 6"/>
          <p:cNvSpPr>
            <a:spLocks noGrp="1" noChangeArrowheads="1"/>
          </p:cNvSpPr>
          <p:nvPr>
            <p:ph type="ftr" sz="quarter" idx="4"/>
          </p:nvPr>
        </p:nvSpPr>
        <p:spPr bwMode="auto">
          <a:xfrm>
            <a:off x="0" y="8820150"/>
            <a:ext cx="3032125" cy="463550"/>
          </a:xfrm>
          <a:prstGeom prst="rect">
            <a:avLst/>
          </a:prstGeom>
          <a:noFill/>
          <a:ln w="9525">
            <a:noFill/>
            <a:miter lim="800000"/>
            <a:headEnd/>
            <a:tailEnd/>
          </a:ln>
          <a:effectLst/>
        </p:spPr>
        <p:txBody>
          <a:bodyPr vert="horz" wrap="square" lIns="93031" tIns="46516" rIns="93031" bIns="46516" numCol="1" anchor="b" anchorCtr="0" compatLnSpc="1">
            <a:prstTxWarp prst="textNoShape">
              <a:avLst/>
            </a:prstTxWarp>
          </a:bodyPr>
          <a:lstStyle>
            <a:lvl1pPr defTabSz="930275" eaLnBrk="0" hangingPunct="0">
              <a:defRPr sz="1200">
                <a:latin typeface="Times" charset="0"/>
              </a:defRPr>
            </a:lvl1pPr>
          </a:lstStyle>
          <a:p>
            <a:pPr>
              <a:defRPr/>
            </a:pPr>
            <a:r>
              <a:rPr lang="en-GB"/>
              <a:t>Dr Nik Whitehead</a:t>
            </a:r>
          </a:p>
        </p:txBody>
      </p:sp>
      <p:sp>
        <p:nvSpPr>
          <p:cNvPr id="6151" name="Rectangle 7"/>
          <p:cNvSpPr>
            <a:spLocks noGrp="1" noChangeArrowheads="1"/>
          </p:cNvSpPr>
          <p:nvPr>
            <p:ph type="sldNum" sz="quarter" idx="5"/>
          </p:nvPr>
        </p:nvSpPr>
        <p:spPr bwMode="auto">
          <a:xfrm>
            <a:off x="3965575" y="8820150"/>
            <a:ext cx="3032125" cy="463550"/>
          </a:xfrm>
          <a:prstGeom prst="rect">
            <a:avLst/>
          </a:prstGeom>
          <a:noFill/>
          <a:ln w="9525">
            <a:noFill/>
            <a:miter lim="800000"/>
            <a:headEnd/>
            <a:tailEnd/>
          </a:ln>
          <a:effectLst/>
        </p:spPr>
        <p:txBody>
          <a:bodyPr vert="horz" wrap="square" lIns="93031" tIns="46516" rIns="93031" bIns="46516" numCol="1" anchor="b" anchorCtr="0" compatLnSpc="1">
            <a:prstTxWarp prst="textNoShape">
              <a:avLst/>
            </a:prstTxWarp>
          </a:bodyPr>
          <a:lstStyle>
            <a:lvl1pPr algn="r" defTabSz="930275" eaLnBrk="0" hangingPunct="0">
              <a:defRPr sz="1200">
                <a:latin typeface="Times" charset="0"/>
              </a:defRPr>
            </a:lvl1pPr>
          </a:lstStyle>
          <a:p>
            <a:pPr>
              <a:defRPr/>
            </a:pPr>
            <a:fld id="{8FFD7F3E-1091-46DE-8502-BA17B21478B4}" type="slidenum">
              <a:rPr lang="en-GB"/>
              <a:pPr>
                <a:defRPr/>
              </a:pPr>
              <a:t>‹#›</a:t>
            </a:fld>
            <a:endParaRPr lang="en-GB"/>
          </a:p>
        </p:txBody>
      </p:sp>
    </p:spTree>
    <p:extLst>
      <p:ext uri="{BB962C8B-B14F-4D97-AF65-F5344CB8AC3E}">
        <p14:creationId xmlns:p14="http://schemas.microsoft.com/office/powerpoint/2010/main" val="932758345"/>
      </p:ext>
    </p:extLst>
  </p:cSld>
  <p:clrMap bg1="lt1" tx1="dk1" bg2="lt2" tx2="dk2" accent1="accent1" accent2="accent2" accent3="accent3" accent4="accent4" accent5="accent5" accent6="accent6" hlink="hlink" folHlink="folHlink"/>
  <p:hf dt="0"/>
  <p:notesStyle>
    <a:lvl1pPr algn="l" rtl="0" eaLnBrk="0" fontAlgn="base" hangingPunct="0">
      <a:spcBef>
        <a:spcPct val="30000"/>
      </a:spcBef>
      <a:spcAft>
        <a:spcPct val="0"/>
      </a:spcAft>
      <a:defRPr sz="1200" kern="1200">
        <a:solidFill>
          <a:schemeClr val="tx1"/>
        </a:solidFill>
        <a:latin typeface="Times" charset="0"/>
        <a:ea typeface="+mn-ea"/>
        <a:cs typeface="+mn-cs"/>
      </a:defRPr>
    </a:lvl1pPr>
    <a:lvl2pPr marL="457200" algn="l" rtl="0" eaLnBrk="0" fontAlgn="base" hangingPunct="0">
      <a:spcBef>
        <a:spcPct val="30000"/>
      </a:spcBef>
      <a:spcAft>
        <a:spcPct val="0"/>
      </a:spcAft>
      <a:defRPr sz="1200" kern="1200">
        <a:solidFill>
          <a:schemeClr val="tx1"/>
        </a:solidFill>
        <a:latin typeface="Times" charset="0"/>
        <a:ea typeface="+mn-ea"/>
        <a:cs typeface="+mn-cs"/>
      </a:defRPr>
    </a:lvl2pPr>
    <a:lvl3pPr marL="914400" algn="l" rtl="0" eaLnBrk="0" fontAlgn="base" hangingPunct="0">
      <a:spcBef>
        <a:spcPct val="30000"/>
      </a:spcBef>
      <a:spcAft>
        <a:spcPct val="0"/>
      </a:spcAft>
      <a:defRPr sz="1200" kern="1200">
        <a:solidFill>
          <a:schemeClr val="tx1"/>
        </a:solidFill>
        <a:latin typeface="Times" charset="0"/>
        <a:ea typeface="+mn-ea"/>
        <a:cs typeface="+mn-cs"/>
      </a:defRPr>
    </a:lvl3pPr>
    <a:lvl4pPr marL="1371600" algn="l" rtl="0" eaLnBrk="0" fontAlgn="base" hangingPunct="0">
      <a:spcBef>
        <a:spcPct val="30000"/>
      </a:spcBef>
      <a:spcAft>
        <a:spcPct val="0"/>
      </a:spcAft>
      <a:defRPr sz="1200" kern="1200">
        <a:solidFill>
          <a:schemeClr val="tx1"/>
        </a:solidFill>
        <a:latin typeface="Times" charset="0"/>
        <a:ea typeface="+mn-ea"/>
        <a:cs typeface="+mn-cs"/>
      </a:defRPr>
    </a:lvl4pPr>
    <a:lvl5pPr marL="1828800" algn="l" rtl="0" eaLnBrk="0" fontAlgn="base" hangingPunct="0">
      <a:spcBef>
        <a:spcPct val="30000"/>
      </a:spcBef>
      <a:spcAft>
        <a:spcPct val="0"/>
      </a:spcAft>
      <a:defRPr sz="1200" kern="1200">
        <a:solidFill>
          <a:schemeClr val="tx1"/>
        </a:solidFill>
        <a:latin typeface="Times"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3" name="Rectangle 22"/>
          <p:cNvSpPr/>
          <p:nvPr/>
        </p:nvSpPr>
        <p:spPr>
          <a:xfrm flipV="1">
            <a:off x="5410182" y="3810000"/>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4" name="Rectangle 23"/>
          <p:cNvSpPr/>
          <p:nvPr/>
        </p:nvSpPr>
        <p:spPr>
          <a:xfrm flipV="1">
            <a:off x="5410200" y="3897010"/>
            <a:ext cx="3733801" cy="192024"/>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5" name="Rectangle 24"/>
          <p:cNvSpPr/>
          <p:nvPr/>
        </p:nvSpPr>
        <p:spPr>
          <a:xfrm flipV="1">
            <a:off x="5410200" y="4115167"/>
            <a:ext cx="3733801"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6" name="Rectangle 25"/>
          <p:cNvSpPr/>
          <p:nvPr/>
        </p:nvSpPr>
        <p:spPr>
          <a:xfrm flipV="1">
            <a:off x="5410200" y="4164403"/>
            <a:ext cx="1965960" cy="18288"/>
          </a:xfrm>
          <a:prstGeom prst="rect">
            <a:avLst/>
          </a:prstGeom>
          <a:solidFill>
            <a:schemeClr val="accent2">
              <a:alpha val="6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Rectangle 26"/>
          <p:cNvSpPr/>
          <p:nvPr/>
        </p:nvSpPr>
        <p:spPr>
          <a:xfrm flipV="1">
            <a:off x="5410200" y="4199572"/>
            <a:ext cx="1965960"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0" name="Rounded Rectangle 29"/>
          <p:cNvSpPr/>
          <p:nvPr/>
        </p:nvSpPr>
        <p:spPr bwMode="white">
          <a:xfrm>
            <a:off x="5410200" y="3962400"/>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1" name="Rounded Rectangle 30"/>
          <p:cNvSpPr/>
          <p:nvPr/>
        </p:nvSpPr>
        <p:spPr bwMode="white">
          <a:xfrm>
            <a:off x="7376507" y="406098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Rectangle 6"/>
          <p:cNvSpPr/>
          <p:nvPr/>
        </p:nvSpPr>
        <p:spPr>
          <a:xfrm>
            <a:off x="1" y="3649662"/>
            <a:ext cx="9144000" cy="244170"/>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0" y="3675527"/>
            <a:ext cx="9144001" cy="14067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flipV="1">
            <a:off x="6414051" y="3643090"/>
            <a:ext cx="2729950" cy="248432"/>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a:xfrm>
            <a:off x="0" y="0"/>
            <a:ext cx="9144000" cy="3701700"/>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2401887"/>
            <a:ext cx="8458200" cy="1470025"/>
          </a:xfrm>
        </p:spPr>
        <p:txBody>
          <a:bodyPr anchor="b"/>
          <a:lstStyle>
            <a:lvl1pPr>
              <a:defRPr sz="4400">
                <a:solidFill>
                  <a:schemeClr val="bg1"/>
                </a:solidFill>
              </a:defRPr>
            </a:lvl1pPr>
          </a:lstStyle>
          <a:p>
            <a:r>
              <a:rPr kumimoji="0" lang="en-US"/>
              <a:t>Click to edit Master title style</a:t>
            </a:r>
          </a:p>
        </p:txBody>
      </p:sp>
      <p:sp>
        <p:nvSpPr>
          <p:cNvPr id="9" name="Subtitle 8"/>
          <p:cNvSpPr>
            <a:spLocks noGrp="1"/>
          </p:cNvSpPr>
          <p:nvPr>
            <p:ph type="subTitle" idx="1"/>
          </p:nvPr>
        </p:nvSpPr>
        <p:spPr>
          <a:xfrm>
            <a:off x="457200" y="3899938"/>
            <a:ext cx="4953000" cy="1752600"/>
          </a:xfrm>
        </p:spPr>
        <p:txBody>
          <a:bodyPr/>
          <a:lstStyle>
            <a:lvl1pPr marL="64008" indent="0" algn="l">
              <a:buNone/>
              <a:defRPr sz="24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9" name="Slide Number Placeholder 28"/>
          <p:cNvSpPr>
            <a:spLocks noGrp="1"/>
          </p:cNvSpPr>
          <p:nvPr>
            <p:ph type="sldNum" sz="quarter" idx="12"/>
          </p:nvPr>
        </p:nvSpPr>
        <p:spPr>
          <a:xfrm>
            <a:off x="8320088" y="1136"/>
            <a:ext cx="747712" cy="365760"/>
          </a:xfrm>
        </p:spPr>
        <p:txBody>
          <a:bodyPr/>
          <a:lstStyle>
            <a:lvl1pPr algn="r">
              <a:defRPr sz="1800">
                <a:solidFill>
                  <a:schemeClr val="bg1"/>
                </a:solidFill>
              </a:defRPr>
            </a:lvl1pPr>
          </a:lstStyle>
          <a:p>
            <a:pPr>
              <a:defRPr/>
            </a:pPr>
            <a:fld id="{B9CFC1F9-0224-4068-BDCB-0B61F20E9E88}" type="slidenum">
              <a:rPr lang="en-GB" smtClean="0"/>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dirty="0"/>
              <a:t>Click to edit Master text styles</a:t>
            </a:r>
          </a:p>
          <a:p>
            <a:pPr lvl="1" eaLnBrk="1" latinLnBrk="0" hangingPunct="1"/>
            <a:r>
              <a:rPr lang="en-US" dirty="0"/>
              <a:t>Second level</a:t>
            </a:r>
          </a:p>
          <a:p>
            <a:pPr lvl="2" eaLnBrk="1" latinLnBrk="0" hangingPunct="1"/>
            <a:r>
              <a:rPr lang="en-US" dirty="0"/>
              <a:t>Third level</a:t>
            </a:r>
          </a:p>
          <a:p>
            <a:pPr lvl="3" eaLnBrk="1" latinLnBrk="0" hangingPunct="1"/>
            <a:r>
              <a:rPr lang="en-US" dirty="0"/>
              <a:t>Fourth level</a:t>
            </a:r>
          </a:p>
          <a:p>
            <a:pPr lvl="4" eaLnBrk="1" latinLnBrk="0" hangingPunct="1"/>
            <a:r>
              <a:rPr lang="en-US" dirty="0"/>
              <a:t>Fifth level</a:t>
            </a:r>
            <a:endParaRPr kumimoji="0" lang="en-US" dirty="0"/>
          </a:p>
        </p:txBody>
      </p:sp>
      <p:sp>
        <p:nvSpPr>
          <p:cNvPr id="6" name="Slide Number Placeholder 5"/>
          <p:cNvSpPr>
            <a:spLocks noGrp="1"/>
          </p:cNvSpPr>
          <p:nvPr>
            <p:ph type="sldNum" sz="quarter" idx="12"/>
          </p:nvPr>
        </p:nvSpPr>
        <p:spPr/>
        <p:txBody>
          <a:bodyPr/>
          <a:lstStyle/>
          <a:p>
            <a:pPr>
              <a:defRPr/>
            </a:pPr>
            <a:fld id="{B8DC1DF0-C459-4FAC-B5CD-FE67B92595BB}" type="slidenum">
              <a:rPr lang="en-GB" smtClean="0"/>
              <a:pPr>
                <a:defRPr/>
              </a:pPr>
              <a:t>‹#›</a:t>
            </a:fld>
            <a:endParaRPr lang="en-GB"/>
          </a:p>
        </p:txBody>
      </p:sp>
      <p:sp>
        <p:nvSpPr>
          <p:cNvPr id="4" name="Title 2"/>
          <p:cNvSpPr>
            <a:spLocks noGrp="1"/>
          </p:cNvSpPr>
          <p:nvPr>
            <p:ph type="title"/>
          </p:nvPr>
        </p:nvSpPr>
        <p:spPr>
          <a:xfrm>
            <a:off x="457200" y="404664"/>
            <a:ext cx="8229600" cy="576064"/>
          </a:xfrm>
        </p:spPr>
        <p:txBody>
          <a:bodyPr>
            <a:normAutofit fontScale="90000"/>
          </a:bodyPr>
          <a:lstStyle/>
          <a:p>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1981200"/>
            <a:ext cx="7772400" cy="1362075"/>
          </a:xfrm>
        </p:spPr>
        <p:txBody>
          <a:bodyPr anchor="b">
            <a:noAutofit/>
          </a:bodyPr>
          <a:lstStyle>
            <a:lvl1pPr algn="l">
              <a:buNone/>
              <a:defRPr sz="4300" b="1" cap="none" baseline="0">
                <a:ln w="12700">
                  <a:solidFill>
                    <a:schemeClr val="accent2">
                      <a:shade val="90000"/>
                      <a:satMod val="150000"/>
                    </a:schemeClr>
                  </a:solidFill>
                </a:ln>
                <a:solidFill>
                  <a:srgbClr val="FFFFFF"/>
                </a:solidFill>
                <a:effectLst>
                  <a:outerShdw blurRad="38100" dist="38100" dir="5400000" algn="tl" rotWithShape="0">
                    <a:srgbClr val="000000">
                      <a:alpha val="25000"/>
                    </a:srgbClr>
                  </a:outerShdw>
                </a:effectLst>
              </a:defRPr>
            </a:lvl1pPr>
          </a:lstStyle>
          <a:p>
            <a:r>
              <a:rPr kumimoji="0" lang="en-US"/>
              <a:t>Click to edit Master title style</a:t>
            </a:r>
          </a:p>
        </p:txBody>
      </p:sp>
      <p:sp>
        <p:nvSpPr>
          <p:cNvPr id="3" name="Text Placeholder 2"/>
          <p:cNvSpPr>
            <a:spLocks noGrp="1"/>
          </p:cNvSpPr>
          <p:nvPr>
            <p:ph type="body" idx="1"/>
          </p:nvPr>
        </p:nvSpPr>
        <p:spPr>
          <a:xfrm>
            <a:off x="722313" y="3367088"/>
            <a:ext cx="7772400" cy="1509712"/>
          </a:xfrm>
        </p:spPr>
        <p:txBody>
          <a:bodyPr anchor="t"/>
          <a:lstStyle>
            <a:lvl1pPr marL="45720" indent="0">
              <a:buNone/>
              <a:defRPr sz="2100" b="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6" name="Slide Number Placeholder 5"/>
          <p:cNvSpPr>
            <a:spLocks noGrp="1"/>
          </p:cNvSpPr>
          <p:nvPr>
            <p:ph type="sldNum" sz="quarter" idx="12"/>
          </p:nvPr>
        </p:nvSpPr>
        <p:spPr/>
        <p:txBody>
          <a:bodyPr/>
          <a:lstStyle/>
          <a:p>
            <a:pPr>
              <a:defRPr/>
            </a:pPr>
            <a:fld id="{E27CB091-F898-4451-BEE5-4CF916484350}" type="slidenum">
              <a:rPr lang="en-GB" smtClean="0"/>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980728"/>
            <a:ext cx="4038600" cy="5794659"/>
          </a:xfrm>
        </p:spPr>
        <p:txBody>
          <a:bodyPr/>
          <a:lstStyle>
            <a:lvl1pPr>
              <a:defRPr sz="2000"/>
            </a:lvl1pPr>
            <a:lvl2pPr>
              <a:defRPr sz="1900"/>
            </a:lvl2pPr>
            <a:lvl3pPr>
              <a:defRPr sz="18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980728"/>
            <a:ext cx="4038600" cy="5794659"/>
          </a:xfrm>
        </p:spPr>
        <p:txBody>
          <a:bodyPr/>
          <a:lstStyle>
            <a:lvl1pPr>
              <a:defRPr sz="2000"/>
            </a:lvl1pPr>
            <a:lvl2pPr>
              <a:defRPr sz="1900"/>
            </a:lvl2pPr>
            <a:lvl3pPr>
              <a:defRPr sz="18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dirty="0"/>
          </a:p>
        </p:txBody>
      </p:sp>
      <p:sp>
        <p:nvSpPr>
          <p:cNvPr id="7" name="Slide Number Placeholder 6"/>
          <p:cNvSpPr>
            <a:spLocks noGrp="1"/>
          </p:cNvSpPr>
          <p:nvPr>
            <p:ph type="sldNum" sz="quarter" idx="12"/>
          </p:nvPr>
        </p:nvSpPr>
        <p:spPr/>
        <p:txBody>
          <a:bodyPr/>
          <a:lstStyle/>
          <a:p>
            <a:pPr>
              <a:defRPr/>
            </a:pPr>
            <a:fld id="{3B1E401F-5D30-45FD-B22D-6C5BA0C277D0}" type="slidenum">
              <a:rPr lang="en-GB" smtClean="0"/>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81000" y="404664"/>
            <a:ext cx="8382000" cy="1069848"/>
          </a:xfrm>
        </p:spPr>
        <p:txBody>
          <a:bodyPr anchor="ctr"/>
          <a:lstStyle>
            <a:lvl1pPr>
              <a:defRPr sz="4000" b="0" i="0" cap="none" baseline="0"/>
            </a:lvl1pPr>
          </a:lstStyle>
          <a:p>
            <a:r>
              <a:rPr kumimoji="0" lang="en-US"/>
              <a:t>Click to edit Master title style</a:t>
            </a:r>
          </a:p>
        </p:txBody>
      </p:sp>
      <p:sp>
        <p:nvSpPr>
          <p:cNvPr id="3" name="Text Placeholder 2"/>
          <p:cNvSpPr>
            <a:spLocks noGrp="1"/>
          </p:cNvSpPr>
          <p:nvPr>
            <p:ph type="body" idx="1"/>
          </p:nvPr>
        </p:nvSpPr>
        <p:spPr>
          <a:xfrm>
            <a:off x="381000" y="1484784"/>
            <a:ext cx="4041648"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721225" y="1484784"/>
            <a:ext cx="4041775"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381000" y="1988840"/>
            <a:ext cx="4041648" cy="4605879"/>
          </a:xfrm>
        </p:spPr>
        <p:txBody>
          <a:bodyPr/>
          <a:lstStyle>
            <a:lvl1pPr>
              <a:defRPr sz="20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718304" y="1988840"/>
            <a:ext cx="4041775" cy="4605879"/>
          </a:xfrm>
        </p:spPr>
        <p:txBody>
          <a:bodyPr/>
          <a:lstStyle>
            <a:lvl1pPr>
              <a:defRPr sz="20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7" name="Slide Number Placeholder 26"/>
          <p:cNvSpPr>
            <a:spLocks noGrp="1"/>
          </p:cNvSpPr>
          <p:nvPr>
            <p:ph type="sldNum" sz="quarter" idx="11"/>
          </p:nvPr>
        </p:nvSpPr>
        <p:spPr/>
        <p:txBody>
          <a:bodyPr rtlCol="0"/>
          <a:lstStyle/>
          <a:p>
            <a:pPr>
              <a:defRPr/>
            </a:pPr>
            <a:fld id="{1C63FECA-9A53-4110-A7CF-BBF19DD213F3}" type="slidenum">
              <a:rPr lang="en-GB" smtClean="0"/>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404664"/>
            <a:ext cx="8229600" cy="576064"/>
          </a:xfrm>
        </p:spPr>
        <p:txBody>
          <a:bodyPr anchor="ctr"/>
          <a:lstStyle>
            <a:lvl1pPr>
              <a:defRPr sz="4000">
                <a:solidFill>
                  <a:schemeClr val="tx2"/>
                </a:solidFill>
              </a:defRPr>
            </a:lvl1pPr>
          </a:lstStyle>
          <a:p>
            <a:r>
              <a:rPr kumimoji="0" lang="en-US"/>
              <a:t>Click to edit Master title style</a:t>
            </a:r>
            <a:endParaRPr kumimoji="0" lang="en-US" dirty="0"/>
          </a:p>
        </p:txBody>
      </p:sp>
      <p:sp>
        <p:nvSpPr>
          <p:cNvPr id="5" name="Slide Number Placeholder 4"/>
          <p:cNvSpPr>
            <a:spLocks noGrp="1"/>
          </p:cNvSpPr>
          <p:nvPr>
            <p:ph type="sldNum" sz="quarter" idx="12"/>
          </p:nvPr>
        </p:nvSpPr>
        <p:spPr>
          <a:xfrm>
            <a:off x="8174736" y="2272"/>
            <a:ext cx="762000" cy="365760"/>
          </a:xfrm>
        </p:spPr>
        <p:txBody>
          <a:bodyPr/>
          <a:lstStyle/>
          <a:p>
            <a:pPr>
              <a:defRPr/>
            </a:pPr>
            <a:fld id="{9BBAADA5-3101-4842-B897-93FAEE5E0C60}" type="slidenum">
              <a:rPr lang="en-GB" smtClean="0"/>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a:defRPr/>
            </a:pPr>
            <a:fld id="{18968322-4995-4E26-8351-F3D43FF50AF3}" type="slidenum">
              <a:rPr lang="en-GB" smtClean="0"/>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53496" y="620688"/>
            <a:ext cx="3383280" cy="877824"/>
          </a:xfrm>
        </p:spPr>
        <p:txBody>
          <a:bodyPr anchor="b"/>
          <a:lstStyle>
            <a:lvl1pPr algn="l">
              <a:buNone/>
              <a:defRPr sz="1800" b="1"/>
            </a:lvl1pPr>
          </a:lstStyle>
          <a:p>
            <a:r>
              <a:rPr kumimoji="0" lang="en-US"/>
              <a:t>Click to edit Master title style</a:t>
            </a:r>
          </a:p>
        </p:txBody>
      </p:sp>
      <p:sp>
        <p:nvSpPr>
          <p:cNvPr id="3" name="Text Placeholder 2"/>
          <p:cNvSpPr>
            <a:spLocks noGrp="1"/>
          </p:cNvSpPr>
          <p:nvPr>
            <p:ph type="body" idx="2"/>
          </p:nvPr>
        </p:nvSpPr>
        <p:spPr>
          <a:xfrm>
            <a:off x="5353496" y="1556792"/>
            <a:ext cx="3383280" cy="5071655"/>
          </a:xfrm>
        </p:spPr>
        <p:txBody>
          <a:bodyPr/>
          <a:lstStyle>
            <a:lvl1pPr marL="9144"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152400" y="476672"/>
            <a:ext cx="5102352" cy="6151775"/>
          </a:xfrm>
        </p:spPr>
        <p:txBody>
          <a:bodyPr/>
          <a:lstStyle>
            <a:lvl1pPr>
              <a:defRPr sz="3200"/>
            </a:lvl1pPr>
            <a:lvl2pPr>
              <a:defRPr sz="2800"/>
            </a:lvl2pPr>
            <a:lvl3pPr>
              <a:defRPr sz="2400"/>
            </a:lvl3pPr>
            <a:lvl4pPr>
              <a:defRPr sz="2000"/>
            </a:lvl4pPr>
            <a:lvl5pPr>
              <a:defRPr sz="20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Slide Number Placeholder 6"/>
          <p:cNvSpPr>
            <a:spLocks noGrp="1"/>
          </p:cNvSpPr>
          <p:nvPr>
            <p:ph type="sldNum" sz="quarter" idx="12"/>
          </p:nvPr>
        </p:nvSpPr>
        <p:spPr/>
        <p:txBody>
          <a:bodyPr/>
          <a:lstStyle/>
          <a:p>
            <a:pPr>
              <a:defRPr/>
            </a:pPr>
            <a:fld id="{52485D34-6734-4605-A2EF-C90A5D68B8B1}" type="slidenum">
              <a:rPr lang="en-GB" smtClean="0"/>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440434" y="1109160"/>
            <a:ext cx="586803" cy="4681637"/>
          </a:xfrm>
        </p:spPr>
        <p:txBody>
          <a:bodyPr vert="vert270" lIns="45720" tIns="0" rIns="45720" anchor="t"/>
          <a:lstStyle>
            <a:lvl1pPr algn="ctr">
              <a:buNone/>
              <a:defRPr sz="2000" b="1"/>
            </a:lvl1pPr>
          </a:lstStyle>
          <a:p>
            <a:r>
              <a:rPr kumimoji="0" lang="en-US"/>
              <a:t>Click to edit Master title style</a:t>
            </a:r>
          </a:p>
        </p:txBody>
      </p:sp>
      <p:sp>
        <p:nvSpPr>
          <p:cNvPr id="3" name="Picture Placeholder 2"/>
          <p:cNvSpPr>
            <a:spLocks noGrp="1"/>
          </p:cNvSpPr>
          <p:nvPr>
            <p:ph type="pic" idx="1"/>
          </p:nvPr>
        </p:nvSpPr>
        <p:spPr>
          <a:xfrm>
            <a:off x="403671" y="1143000"/>
            <a:ext cx="4572000" cy="4572000"/>
          </a:xfrm>
          <a:solidFill>
            <a:srgbClr val="EAEAEA"/>
          </a:solidFill>
          <a:ln w="50800">
            <a:solidFill>
              <a:srgbClr val="FFFFFF"/>
            </a:solidFill>
            <a:miter lim="800000"/>
          </a:ln>
          <a:effectLst>
            <a:outerShdw blurRad="57150" dist="31750" dir="4800000" algn="tl" rotWithShape="0">
              <a:srgbClr val="000000">
                <a:alpha val="25000"/>
              </a:srgbClr>
            </a:outerShdw>
          </a:effectLst>
          <a:scene3d>
            <a:camera prst="orthographicFront"/>
            <a:lightRig rig="twoPt" dir="t">
              <a:rot lat="0" lon="0" rev="7200000"/>
            </a:lightRig>
          </a:scene3d>
          <a:sp3d contourW="2540">
            <a:bevelT w="25400" h="19050"/>
            <a:contourClr>
              <a:srgbClr val="AEAEAE"/>
            </a:contourClr>
          </a:sp3d>
        </p:spPr>
        <p:txBody>
          <a:bodyPr/>
          <a:lstStyle>
            <a:lvl1pPr marL="0" indent="0">
              <a:buNone/>
              <a:defRPr sz="32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6088443" y="3274308"/>
            <a:ext cx="2590800" cy="2516489"/>
          </a:xfrm>
        </p:spPr>
        <p:txBody>
          <a:bodyPr lIns="0" tIns="0" rIns="45720" anchor="t"/>
          <a:lstStyle>
            <a:lvl1pPr marL="0" indent="0">
              <a:lnSpc>
                <a:spcPct val="100000"/>
              </a:lnSpc>
              <a:spcBef>
                <a:spcPts val="0"/>
              </a:spcBef>
              <a:buFontTx/>
              <a:buNone/>
              <a:defRPr sz="13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a:t>Click to edit Master text styles</a:t>
            </a:r>
          </a:p>
        </p:txBody>
      </p:sp>
      <p:sp>
        <p:nvSpPr>
          <p:cNvPr id="7" name="Slide Number Placeholder 6"/>
          <p:cNvSpPr>
            <a:spLocks noGrp="1"/>
          </p:cNvSpPr>
          <p:nvPr>
            <p:ph type="sldNum" sz="quarter" idx="12"/>
          </p:nvPr>
        </p:nvSpPr>
        <p:spPr/>
        <p:txBody>
          <a:bodyPr/>
          <a:lstStyle/>
          <a:p>
            <a:pPr>
              <a:defRPr/>
            </a:pPr>
            <a:fld id="{C7100091-285F-4A40-BE6F-6CD1EEA29772}" type="slidenum">
              <a:rPr lang="en-GB" smtClean="0"/>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Slide Number Placeholder 5"/>
          <p:cNvSpPr>
            <a:spLocks noGrp="1"/>
          </p:cNvSpPr>
          <p:nvPr>
            <p:ph type="sldNum" sz="quarter" idx="12"/>
          </p:nvPr>
        </p:nvSpPr>
        <p:spPr/>
        <p:txBody>
          <a:bodyPr/>
          <a:lstStyle/>
          <a:p>
            <a:pPr>
              <a:defRPr/>
            </a:pPr>
            <a:fld id="{DA7BD54E-AF30-4E64-83C3-048EFD6ECBF4}" type="slidenum">
              <a:rPr lang="en-GB" smtClean="0"/>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0" y="620688"/>
            <a:ext cx="1905000" cy="6008712"/>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620688"/>
            <a:ext cx="6248400" cy="6008712"/>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Slide Number Placeholder 5"/>
          <p:cNvSpPr>
            <a:spLocks noGrp="1"/>
          </p:cNvSpPr>
          <p:nvPr>
            <p:ph type="sldNum" sz="quarter" idx="12"/>
          </p:nvPr>
        </p:nvSpPr>
        <p:spPr/>
        <p:txBody>
          <a:bodyPr/>
          <a:lstStyle/>
          <a:p>
            <a:pPr>
              <a:defRPr/>
            </a:pPr>
            <a:fld id="{137E4857-8F5E-4421-8596-1BD8F1B9E83B}" type="slidenum">
              <a:rPr lang="en-GB" smtClean="0"/>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8" name="Rectangle 27"/>
          <p:cNvSpPr/>
          <p:nvPr/>
        </p:nvSpPr>
        <p:spPr>
          <a:xfrm>
            <a:off x="1" y="366818"/>
            <a:ext cx="9144000" cy="84407"/>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Rectangle 28"/>
          <p:cNvSpPr/>
          <p:nvPr/>
        </p:nvSpPr>
        <p:spPr>
          <a:xfrm>
            <a:off x="0" y="-1"/>
            <a:ext cx="9144000" cy="310663"/>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0" name="Rectangle 29"/>
          <p:cNvSpPr/>
          <p:nvPr/>
        </p:nvSpPr>
        <p:spPr>
          <a:xfrm>
            <a:off x="0" y="308276"/>
            <a:ext cx="9144001" cy="91441"/>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1" name="Rectangle 30"/>
          <p:cNvSpPr/>
          <p:nvPr/>
        </p:nvSpPr>
        <p:spPr>
          <a:xfrm flipV="1">
            <a:off x="5410182" y="360246"/>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flipV="1">
            <a:off x="5410200" y="440112"/>
            <a:ext cx="3733801" cy="180035"/>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3" name="Rounded Rectangle 32"/>
          <p:cNvSpPr/>
          <p:nvPr/>
        </p:nvSpPr>
        <p:spPr bwMode="white">
          <a:xfrm>
            <a:off x="5407339" y="497504"/>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4" name="Rounded Rectangle 33"/>
          <p:cNvSpPr/>
          <p:nvPr/>
        </p:nvSpPr>
        <p:spPr bwMode="white">
          <a:xfrm>
            <a:off x="7373646" y="58894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5" name="Rectangle 34"/>
          <p:cNvSpPr/>
          <p:nvPr/>
        </p:nvSpPr>
        <p:spPr bwMode="invGray">
          <a:xfrm>
            <a:off x="9084966" y="-2001"/>
            <a:ext cx="57626"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6" name="Rectangle 35"/>
          <p:cNvSpPr/>
          <p:nvPr/>
        </p:nvSpPr>
        <p:spPr bwMode="invGray">
          <a:xfrm>
            <a:off x="9044481" y="-2001"/>
            <a:ext cx="27432"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7" name="Rectangle 36"/>
          <p:cNvSpPr/>
          <p:nvPr/>
        </p:nvSpPr>
        <p:spPr bwMode="invGray">
          <a:xfrm>
            <a:off x="9025428" y="-2001"/>
            <a:ext cx="9144" cy="621792"/>
          </a:xfrm>
          <a:prstGeom prst="rect">
            <a:avLst/>
          </a:prstGeom>
          <a:solidFill>
            <a:srgbClr val="FFFFFF">
              <a:alpha val="6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8" name="Rectangle 37"/>
          <p:cNvSpPr/>
          <p:nvPr/>
        </p:nvSpPr>
        <p:spPr bwMode="invGray">
          <a:xfrm>
            <a:off x="8975423" y="-2001"/>
            <a:ext cx="27432" cy="621792"/>
          </a:xfrm>
          <a:prstGeom prst="rect">
            <a:avLst/>
          </a:prstGeom>
          <a:solidFill>
            <a:srgbClr val="FFFFFF">
              <a:alpha val="4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9" name="Rectangle 38"/>
          <p:cNvSpPr/>
          <p:nvPr/>
        </p:nvSpPr>
        <p:spPr bwMode="invGray">
          <a:xfrm>
            <a:off x="8915677" y="380"/>
            <a:ext cx="54864" cy="585216"/>
          </a:xfrm>
          <a:prstGeom prst="rect">
            <a:avLst/>
          </a:prstGeom>
          <a:solidFill>
            <a:srgbClr val="FFFFFF">
              <a:alpha val="2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0" name="Rectangle 39"/>
          <p:cNvSpPr/>
          <p:nvPr/>
        </p:nvSpPr>
        <p:spPr bwMode="invGray">
          <a:xfrm>
            <a:off x="8873475" y="380"/>
            <a:ext cx="9144" cy="585216"/>
          </a:xfrm>
          <a:prstGeom prst="rect">
            <a:avLst/>
          </a:prstGeom>
          <a:solidFill>
            <a:srgbClr val="FFFFFF">
              <a:alpha val="30196"/>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Title Placeholder 21"/>
          <p:cNvSpPr>
            <a:spLocks noGrp="1"/>
          </p:cNvSpPr>
          <p:nvPr>
            <p:ph type="title"/>
          </p:nvPr>
        </p:nvSpPr>
        <p:spPr>
          <a:xfrm>
            <a:off x="457200" y="404664"/>
            <a:ext cx="8229600" cy="576064"/>
          </a:xfrm>
          <a:prstGeom prst="rect">
            <a:avLst/>
          </a:prstGeom>
        </p:spPr>
        <p:txBody>
          <a:bodyPr vert="horz" anchor="ctr">
            <a:normAutofit/>
          </a:bodyPr>
          <a:lstStyle/>
          <a:p>
            <a:r>
              <a:rPr kumimoji="0" lang="en-US"/>
              <a:t>Click to edit Master title style</a:t>
            </a:r>
            <a:endParaRPr kumimoji="0" lang="en-US" dirty="0"/>
          </a:p>
        </p:txBody>
      </p:sp>
      <p:sp>
        <p:nvSpPr>
          <p:cNvPr id="13" name="Text Placeholder 12"/>
          <p:cNvSpPr>
            <a:spLocks noGrp="1"/>
          </p:cNvSpPr>
          <p:nvPr>
            <p:ph type="body" idx="1"/>
          </p:nvPr>
        </p:nvSpPr>
        <p:spPr>
          <a:xfrm>
            <a:off x="457200" y="980728"/>
            <a:ext cx="8229600" cy="5593808"/>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endParaRPr kumimoji="0" lang="en-US" dirty="0"/>
          </a:p>
        </p:txBody>
      </p:sp>
      <p:sp>
        <p:nvSpPr>
          <p:cNvPr id="23" name="Slide Number Placeholder 22"/>
          <p:cNvSpPr>
            <a:spLocks noGrp="1"/>
          </p:cNvSpPr>
          <p:nvPr>
            <p:ph type="sldNum" sz="quarter" idx="4"/>
          </p:nvPr>
        </p:nvSpPr>
        <p:spPr>
          <a:xfrm>
            <a:off x="8174736" y="2272"/>
            <a:ext cx="762000" cy="365760"/>
          </a:xfrm>
          <a:prstGeom prst="rect">
            <a:avLst/>
          </a:prstGeom>
        </p:spPr>
        <p:txBody>
          <a:bodyPr vert="horz" anchor="b"/>
          <a:lstStyle>
            <a:lvl1pPr algn="r" eaLnBrk="1" latinLnBrk="0" hangingPunct="1">
              <a:defRPr kumimoji="0" sz="1800">
                <a:solidFill>
                  <a:srgbClr val="FFFFFF"/>
                </a:solidFill>
              </a:defRPr>
            </a:lvl1pPr>
          </a:lstStyle>
          <a:p>
            <a:pPr>
              <a:defRPr/>
            </a:pPr>
            <a:fld id="{6F19F083-1A81-436F-ACC8-1E71BA0B26EC}" type="slidenum">
              <a:rPr lang="en-GB" smtClean="0"/>
              <a:pPr>
                <a:defRPr/>
              </a:pPr>
              <a:t>‹#›</a:t>
            </a:fld>
            <a:endParaRPr lang="en-GB"/>
          </a:p>
        </p:txBody>
      </p:sp>
    </p:spTree>
  </p:cSld>
  <p:clrMap bg1="lt1" tx1="dk1" bg2="lt2" tx2="dk2" accent1="accent1" accent2="accent2" accent3="accent3" accent4="accent4" accent5="accent5" accent6="accent6" hlink="hlink" folHlink="folHlink"/>
  <p:sldLayoutIdLst>
    <p:sldLayoutId id="2147483712" r:id="rId1"/>
    <p:sldLayoutId id="2147483713" r:id="rId2"/>
    <p:sldLayoutId id="2147483714" r:id="rId3"/>
    <p:sldLayoutId id="2147483715" r:id="rId4"/>
    <p:sldLayoutId id="2147483716" r:id="rId5"/>
    <p:sldLayoutId id="2147483717" r:id="rId6"/>
    <p:sldLayoutId id="2147483718" r:id="rId7"/>
    <p:sldLayoutId id="2147483719" r:id="rId8"/>
    <p:sldLayoutId id="2147483720" r:id="rId9"/>
    <p:sldLayoutId id="2147483721" r:id="rId10"/>
    <p:sldLayoutId id="2147483722" r:id="rId11"/>
  </p:sldLayoutIdLst>
  <p:hf sldNum="0" hdr="0" ftr="0"/>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365760" indent="-256032" algn="l" rtl="0" eaLnBrk="1" latinLnBrk="0" hangingPunct="1">
        <a:spcBef>
          <a:spcPts val="300"/>
        </a:spcBef>
        <a:buClr>
          <a:schemeClr val="accent3"/>
        </a:buClr>
        <a:buFont typeface="Georgia"/>
        <a:buChar char="•"/>
        <a:defRPr kumimoji="0" sz="2800" kern="1200">
          <a:solidFill>
            <a:schemeClr val="tx1"/>
          </a:solidFill>
          <a:latin typeface="+mn-lt"/>
          <a:ea typeface="+mn-ea"/>
          <a:cs typeface="+mn-cs"/>
        </a:defRPr>
      </a:lvl1pPr>
      <a:lvl2pPr marL="658368" indent="-246888" algn="l" rtl="0" eaLnBrk="1" latinLnBrk="0" hangingPunct="1">
        <a:spcBef>
          <a:spcPts val="300"/>
        </a:spcBef>
        <a:buClr>
          <a:schemeClr val="accent2"/>
        </a:buClr>
        <a:buFont typeface="Georgia"/>
        <a:buChar char="▫"/>
        <a:defRPr kumimoji="0" sz="2600" kern="1200">
          <a:solidFill>
            <a:schemeClr val="accent2">
              <a:lumMod val="50000"/>
            </a:schemeClr>
          </a:solidFill>
          <a:latin typeface="+mn-lt"/>
          <a:ea typeface="+mn-ea"/>
          <a:cs typeface="+mn-cs"/>
        </a:defRPr>
      </a:lvl2pPr>
      <a:lvl3pPr marL="923544" indent="-219456" algn="l" rtl="0" eaLnBrk="1" latinLnBrk="0" hangingPunct="1">
        <a:spcBef>
          <a:spcPts val="300"/>
        </a:spcBef>
        <a:buClr>
          <a:schemeClr val="accent1"/>
        </a:buClr>
        <a:buFont typeface="Wingdings 2"/>
        <a:buChar char=""/>
        <a:defRPr kumimoji="0" sz="2400" kern="1200">
          <a:solidFill>
            <a:schemeClr val="accent1"/>
          </a:solidFill>
          <a:latin typeface="+mn-lt"/>
          <a:ea typeface="+mn-ea"/>
          <a:cs typeface="+mn-cs"/>
        </a:defRPr>
      </a:lvl3pPr>
      <a:lvl4pPr marL="1179576" indent="-201168" algn="l" rtl="0" eaLnBrk="1" latinLnBrk="0" hangingPunct="1">
        <a:spcBef>
          <a:spcPts val="300"/>
        </a:spcBef>
        <a:buClr>
          <a:schemeClr val="accent1"/>
        </a:buClr>
        <a:buFont typeface="Wingdings 2"/>
        <a:buChar char=""/>
        <a:defRPr kumimoji="0" sz="2200" kern="1200">
          <a:solidFill>
            <a:schemeClr val="accent1"/>
          </a:solidFill>
          <a:latin typeface="+mn-lt"/>
          <a:ea typeface="+mn-ea"/>
          <a:cs typeface="+mn-cs"/>
        </a:defRPr>
      </a:lvl4pPr>
      <a:lvl5pPr marL="1389888" indent="-182880" algn="l" rtl="0" eaLnBrk="1" latinLnBrk="0" hangingPunct="1">
        <a:spcBef>
          <a:spcPts val="300"/>
        </a:spcBef>
        <a:buClr>
          <a:schemeClr val="accent3"/>
        </a:buClr>
        <a:buFont typeface="Georgia"/>
        <a:buChar char="▫"/>
        <a:defRPr kumimoji="0" sz="2000" kern="1200">
          <a:solidFill>
            <a:schemeClr val="accent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8F6CB5F9-AA11-2672-474B-790516F8B5E8}"/>
              </a:ext>
            </a:extLst>
          </p:cNvPr>
          <p:cNvSpPr>
            <a:spLocks noGrp="1"/>
          </p:cNvSpPr>
          <p:nvPr>
            <p:ph idx="1"/>
          </p:nvPr>
        </p:nvSpPr>
        <p:spPr>
          <a:xfrm>
            <a:off x="457200" y="980728"/>
            <a:ext cx="8435280" cy="5877272"/>
          </a:xfrm>
        </p:spPr>
        <p:txBody>
          <a:bodyPr>
            <a:normAutofit lnSpcReduction="10000"/>
          </a:bodyPr>
          <a:lstStyle/>
          <a:p>
            <a:r>
              <a:rPr lang="en-GB" dirty="0"/>
              <a:t>User research investigates</a:t>
            </a:r>
          </a:p>
          <a:p>
            <a:pPr lvl="1"/>
            <a:r>
              <a:rPr lang="en-GB" dirty="0"/>
              <a:t>Who the users are</a:t>
            </a:r>
          </a:p>
          <a:p>
            <a:pPr lvl="1"/>
            <a:r>
              <a:rPr lang="en-GB" dirty="0"/>
              <a:t>What they are trying to achieve</a:t>
            </a:r>
          </a:p>
          <a:p>
            <a:pPr lvl="1"/>
            <a:r>
              <a:rPr lang="en-GB" dirty="0"/>
              <a:t>How they currently complete their tasks</a:t>
            </a:r>
          </a:p>
          <a:p>
            <a:pPr lvl="1"/>
            <a:r>
              <a:rPr lang="en-GB" dirty="0"/>
              <a:t>The conditions in which they work</a:t>
            </a:r>
          </a:p>
          <a:p>
            <a:pPr lvl="1"/>
            <a:r>
              <a:rPr lang="en-GB" dirty="0"/>
              <a:t>The problems they encounter</a:t>
            </a:r>
          </a:p>
          <a:p>
            <a:pPr lvl="1"/>
            <a:r>
              <a:rPr lang="en-GB" dirty="0"/>
              <a:t>What they need from a new or redesigned system</a:t>
            </a:r>
          </a:p>
          <a:p>
            <a:endParaRPr lang="en-GB" dirty="0"/>
          </a:p>
          <a:p>
            <a:r>
              <a:rPr lang="en-GB" dirty="0"/>
              <a:t>User research helps us design for real users rather than relying on assumptions about them</a:t>
            </a:r>
          </a:p>
          <a:p>
            <a:r>
              <a:rPr lang="en-GB" dirty="0"/>
              <a:t>‘Users’ may include more than the people directly operating the interface – think ‘stakeholders’</a:t>
            </a:r>
          </a:p>
          <a:p>
            <a:r>
              <a:rPr lang="en-GB" dirty="0"/>
              <a:t>User research reduces uncertainty, it does not eliminate it</a:t>
            </a:r>
          </a:p>
        </p:txBody>
      </p:sp>
      <p:sp>
        <p:nvSpPr>
          <p:cNvPr id="3" name="Title 2">
            <a:extLst>
              <a:ext uri="{FF2B5EF4-FFF2-40B4-BE49-F238E27FC236}">
                <a16:creationId xmlns:a16="http://schemas.microsoft.com/office/drawing/2014/main" id="{C55A4513-A3E8-78DD-B5E4-FB22BA596377}"/>
              </a:ext>
            </a:extLst>
          </p:cNvPr>
          <p:cNvSpPr>
            <a:spLocks noGrp="1"/>
          </p:cNvSpPr>
          <p:nvPr>
            <p:ph type="title"/>
          </p:nvPr>
        </p:nvSpPr>
        <p:spPr/>
        <p:txBody>
          <a:bodyPr/>
          <a:lstStyle/>
          <a:p>
            <a:r>
              <a:rPr lang="en-GB" dirty="0"/>
              <a:t>What is User Research?</a:t>
            </a:r>
          </a:p>
        </p:txBody>
      </p:sp>
    </p:spTree>
    <p:extLst>
      <p:ext uri="{BB962C8B-B14F-4D97-AF65-F5344CB8AC3E}">
        <p14:creationId xmlns:p14="http://schemas.microsoft.com/office/powerpoint/2010/main" val="7818690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C03EC804-5EE7-C5DE-F824-8779C59B34B6}"/>
              </a:ext>
            </a:extLst>
          </p:cNvPr>
          <p:cNvSpPr>
            <a:spLocks noGrp="1"/>
          </p:cNvSpPr>
          <p:nvPr>
            <p:ph idx="1"/>
          </p:nvPr>
        </p:nvSpPr>
        <p:spPr>
          <a:xfrm>
            <a:off x="457200" y="980728"/>
            <a:ext cx="8229600" cy="5877272"/>
          </a:xfrm>
        </p:spPr>
        <p:txBody>
          <a:bodyPr/>
          <a:lstStyle/>
          <a:p>
            <a:r>
              <a:rPr lang="en-GB" dirty="0"/>
              <a:t>User research</a:t>
            </a:r>
          </a:p>
          <a:p>
            <a:pPr lvl="1"/>
            <a:r>
              <a:rPr lang="en-GB" dirty="0"/>
              <a:t>Investigates users, tasks, and contexts</a:t>
            </a:r>
          </a:p>
          <a:p>
            <a:pPr lvl="1"/>
            <a:r>
              <a:rPr lang="en-GB" dirty="0"/>
              <a:t>Often takes place before detailed design begins</a:t>
            </a:r>
          </a:p>
          <a:p>
            <a:pPr lvl="1"/>
            <a:r>
              <a:rPr lang="en-GB" dirty="0"/>
              <a:t>Helps determine what should be designed</a:t>
            </a:r>
          </a:p>
          <a:p>
            <a:r>
              <a:rPr lang="en-GB" dirty="0"/>
              <a:t>Usability evaluation</a:t>
            </a:r>
          </a:p>
          <a:p>
            <a:pPr lvl="1"/>
            <a:r>
              <a:rPr lang="en-GB" dirty="0"/>
              <a:t>Investigates how people interact with a design</a:t>
            </a:r>
          </a:p>
          <a:p>
            <a:pPr lvl="1"/>
            <a:r>
              <a:rPr lang="en-GB" dirty="0"/>
              <a:t>Requires a concept, prototype, or existing system</a:t>
            </a:r>
          </a:p>
          <a:p>
            <a:pPr lvl="1"/>
            <a:r>
              <a:rPr lang="en-GB" dirty="0"/>
              <a:t>Helps determine whether the system supports its intended users and tasks</a:t>
            </a:r>
          </a:p>
          <a:p>
            <a:pPr lvl="1"/>
            <a:endParaRPr lang="en-GB" dirty="0"/>
          </a:p>
          <a:p>
            <a:r>
              <a:rPr lang="en-GB" dirty="0"/>
              <a:t>User research helps us understand the problem</a:t>
            </a:r>
          </a:p>
          <a:p>
            <a:r>
              <a:rPr lang="en-GB" dirty="0"/>
              <a:t>Usability evaluation helps us judge a proposed solution</a:t>
            </a:r>
          </a:p>
        </p:txBody>
      </p:sp>
      <p:sp>
        <p:nvSpPr>
          <p:cNvPr id="3" name="Title 2">
            <a:extLst>
              <a:ext uri="{FF2B5EF4-FFF2-40B4-BE49-F238E27FC236}">
                <a16:creationId xmlns:a16="http://schemas.microsoft.com/office/drawing/2014/main" id="{3AE36388-04C5-4097-D358-3BBFADA01614}"/>
              </a:ext>
            </a:extLst>
          </p:cNvPr>
          <p:cNvSpPr>
            <a:spLocks noGrp="1"/>
          </p:cNvSpPr>
          <p:nvPr>
            <p:ph type="title"/>
          </p:nvPr>
        </p:nvSpPr>
        <p:spPr/>
        <p:txBody>
          <a:bodyPr/>
          <a:lstStyle/>
          <a:p>
            <a:r>
              <a:rPr lang="en-GB" dirty="0"/>
              <a:t>User Research and Usability Evaluation</a:t>
            </a:r>
          </a:p>
        </p:txBody>
      </p:sp>
    </p:spTree>
    <p:extLst>
      <p:ext uri="{BB962C8B-B14F-4D97-AF65-F5344CB8AC3E}">
        <p14:creationId xmlns:p14="http://schemas.microsoft.com/office/powerpoint/2010/main" val="16140536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260C224-C1CE-4662-A99F-50DF59B2A577}"/>
              </a:ext>
            </a:extLst>
          </p:cNvPr>
          <p:cNvSpPr>
            <a:spLocks noGrp="1"/>
          </p:cNvSpPr>
          <p:nvPr>
            <p:ph idx="1"/>
          </p:nvPr>
        </p:nvSpPr>
        <p:spPr>
          <a:xfrm>
            <a:off x="457200" y="980728"/>
            <a:ext cx="8363272" cy="5877272"/>
          </a:xfrm>
        </p:spPr>
        <p:txBody>
          <a:bodyPr>
            <a:normAutofit/>
          </a:bodyPr>
          <a:lstStyle/>
          <a:p>
            <a:r>
              <a:rPr lang="en-GB" dirty="0"/>
              <a:t>Users can describe</a:t>
            </a:r>
          </a:p>
          <a:p>
            <a:pPr lvl="1"/>
            <a:r>
              <a:rPr lang="en-GB" dirty="0"/>
              <a:t>Their goals and priorities</a:t>
            </a:r>
          </a:p>
          <a:p>
            <a:pPr lvl="1"/>
            <a:r>
              <a:rPr lang="en-GB" dirty="0"/>
              <a:t>Their previous experiences</a:t>
            </a:r>
          </a:p>
          <a:p>
            <a:pPr lvl="1"/>
            <a:r>
              <a:rPr lang="en-GB" dirty="0"/>
              <a:t>Problems they remember encountering</a:t>
            </a:r>
          </a:p>
          <a:p>
            <a:pPr lvl="1"/>
            <a:r>
              <a:rPr lang="en-GB" dirty="0"/>
              <a:t>Their attitudes and preferences</a:t>
            </a:r>
          </a:p>
          <a:p>
            <a:pPr lvl="1"/>
            <a:r>
              <a:rPr lang="en-GB" dirty="0"/>
              <a:t>The context in which they work</a:t>
            </a:r>
          </a:p>
          <a:p>
            <a:endParaRPr lang="en-GB" dirty="0"/>
          </a:p>
          <a:p>
            <a:r>
              <a:rPr lang="en-GB" dirty="0"/>
              <a:t>People may not accurately remember or explain everything they do</a:t>
            </a:r>
          </a:p>
          <a:p>
            <a:r>
              <a:rPr lang="en-GB" i="1" dirty="0"/>
              <a:t>What users say </a:t>
            </a:r>
            <a:r>
              <a:rPr lang="en-GB" dirty="0"/>
              <a:t>and </a:t>
            </a:r>
            <a:r>
              <a:rPr lang="en-GB" i="1" dirty="0"/>
              <a:t>what researchers observe  </a:t>
            </a:r>
            <a:r>
              <a:rPr lang="en-GB" dirty="0"/>
              <a:t>provide different forms of evidence</a:t>
            </a:r>
          </a:p>
          <a:p>
            <a:r>
              <a:rPr lang="en-GB" dirty="0"/>
              <a:t>Users forget details, reconstruct events, and may be unaware of what influenced their behaviour</a:t>
            </a:r>
          </a:p>
        </p:txBody>
      </p:sp>
      <p:sp>
        <p:nvSpPr>
          <p:cNvPr id="3" name="Title 2">
            <a:extLst>
              <a:ext uri="{FF2B5EF4-FFF2-40B4-BE49-F238E27FC236}">
                <a16:creationId xmlns:a16="http://schemas.microsoft.com/office/drawing/2014/main" id="{547F7249-1A29-236E-E50C-C7B77551743F}"/>
              </a:ext>
            </a:extLst>
          </p:cNvPr>
          <p:cNvSpPr>
            <a:spLocks noGrp="1"/>
          </p:cNvSpPr>
          <p:nvPr>
            <p:ph type="title"/>
          </p:nvPr>
        </p:nvSpPr>
        <p:spPr/>
        <p:txBody>
          <a:bodyPr/>
          <a:lstStyle/>
          <a:p>
            <a:r>
              <a:rPr lang="en-GB" dirty="0"/>
              <a:t>What Can Users Tell Us?</a:t>
            </a:r>
          </a:p>
        </p:txBody>
      </p:sp>
    </p:spTree>
    <p:extLst>
      <p:ext uri="{BB962C8B-B14F-4D97-AF65-F5344CB8AC3E}">
        <p14:creationId xmlns:p14="http://schemas.microsoft.com/office/powerpoint/2010/main" val="25181353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9D6B36BA-C969-5A69-4026-8CD152A0D0F4}"/>
              </a:ext>
            </a:extLst>
          </p:cNvPr>
          <p:cNvSpPr>
            <a:spLocks noGrp="1"/>
          </p:cNvSpPr>
          <p:nvPr>
            <p:ph idx="1"/>
          </p:nvPr>
        </p:nvSpPr>
        <p:spPr>
          <a:xfrm>
            <a:off x="457200" y="980728"/>
            <a:ext cx="8229600" cy="5877272"/>
          </a:xfrm>
        </p:spPr>
        <p:txBody>
          <a:bodyPr>
            <a:normAutofit lnSpcReduction="10000"/>
          </a:bodyPr>
          <a:lstStyle/>
          <a:p>
            <a:r>
              <a:rPr lang="en-GB" dirty="0"/>
              <a:t>Self-reported evidence: what participants say about their experiences</a:t>
            </a:r>
          </a:p>
          <a:p>
            <a:pPr lvl="1"/>
            <a:r>
              <a:rPr lang="en-GB" dirty="0"/>
              <a:t>Opinions, preferences, explanations, recollections, ratings…</a:t>
            </a:r>
          </a:p>
          <a:p>
            <a:r>
              <a:rPr lang="en-GB" dirty="0"/>
              <a:t>Observed evidence: what the researcher records</a:t>
            </a:r>
          </a:p>
          <a:p>
            <a:pPr lvl="1"/>
            <a:r>
              <a:rPr lang="en-GB" dirty="0"/>
              <a:t>Actions, errors, task completion, workarounds, environmental conditions…</a:t>
            </a:r>
          </a:p>
          <a:p>
            <a:endParaRPr lang="en-GB" dirty="0"/>
          </a:p>
          <a:p>
            <a:r>
              <a:rPr lang="en-GB" dirty="0"/>
              <a:t>Both forms of evidence need interpretation</a:t>
            </a:r>
          </a:p>
          <a:p>
            <a:endParaRPr lang="en-GB" dirty="0"/>
          </a:p>
          <a:p>
            <a:r>
              <a:rPr lang="en-GB" dirty="0"/>
              <a:t>A good study combines several forms of evidence</a:t>
            </a:r>
          </a:p>
          <a:p>
            <a:pPr lvl="1"/>
            <a:r>
              <a:rPr lang="en-GB" dirty="0"/>
              <a:t>Triangulation</a:t>
            </a:r>
          </a:p>
          <a:p>
            <a:pPr lvl="1"/>
            <a:r>
              <a:rPr lang="en-GB" dirty="0"/>
              <a:t>Looks at the same issue using evidence from more than one source or method</a:t>
            </a:r>
          </a:p>
        </p:txBody>
      </p:sp>
      <p:sp>
        <p:nvSpPr>
          <p:cNvPr id="3" name="Title 2">
            <a:extLst>
              <a:ext uri="{FF2B5EF4-FFF2-40B4-BE49-F238E27FC236}">
                <a16:creationId xmlns:a16="http://schemas.microsoft.com/office/drawing/2014/main" id="{060734D2-2567-3489-D941-2B9A162C1A44}"/>
              </a:ext>
            </a:extLst>
          </p:cNvPr>
          <p:cNvSpPr>
            <a:spLocks noGrp="1"/>
          </p:cNvSpPr>
          <p:nvPr>
            <p:ph type="title"/>
          </p:nvPr>
        </p:nvSpPr>
        <p:spPr/>
        <p:txBody>
          <a:bodyPr/>
          <a:lstStyle/>
          <a:p>
            <a:r>
              <a:rPr lang="en-GB" dirty="0"/>
              <a:t>Types of Research Evidence</a:t>
            </a:r>
          </a:p>
        </p:txBody>
      </p:sp>
    </p:spTree>
    <p:extLst>
      <p:ext uri="{BB962C8B-B14F-4D97-AF65-F5344CB8AC3E}">
        <p14:creationId xmlns:p14="http://schemas.microsoft.com/office/powerpoint/2010/main" val="3710545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8AB8F37E-E9F3-21AB-6105-935C6EA1FAE1}"/>
              </a:ext>
            </a:extLst>
          </p:cNvPr>
          <p:cNvSpPr>
            <a:spLocks noGrp="1"/>
          </p:cNvSpPr>
          <p:nvPr>
            <p:ph idx="1"/>
          </p:nvPr>
        </p:nvSpPr>
        <p:spPr>
          <a:xfrm>
            <a:off x="457200" y="980728"/>
            <a:ext cx="8229600" cy="5877272"/>
          </a:xfrm>
        </p:spPr>
        <p:txBody>
          <a:bodyPr/>
          <a:lstStyle/>
          <a:p>
            <a:r>
              <a:rPr lang="en-GB" dirty="0"/>
              <a:t>The research method should follow from what you need to know</a:t>
            </a:r>
          </a:p>
          <a:p>
            <a:pPr lvl="1"/>
            <a:r>
              <a:rPr lang="en-GB" dirty="0"/>
              <a:t>Who might use this system?</a:t>
            </a:r>
          </a:p>
          <a:p>
            <a:pPr lvl="1"/>
            <a:r>
              <a:rPr lang="en-GB" dirty="0"/>
              <a:t>What are users trying to accomplish?</a:t>
            </a:r>
          </a:p>
          <a:p>
            <a:pPr lvl="1"/>
            <a:r>
              <a:rPr lang="en-GB" dirty="0"/>
              <a:t>How do they currently complete this task?</a:t>
            </a:r>
          </a:p>
          <a:p>
            <a:pPr lvl="1"/>
            <a:r>
              <a:rPr lang="en-GB" dirty="0"/>
              <a:t>What problems do they encounter?</a:t>
            </a:r>
          </a:p>
          <a:p>
            <a:pPr lvl="1"/>
            <a:r>
              <a:rPr lang="en-GB" dirty="0"/>
              <a:t>How do users organise this information?</a:t>
            </a:r>
          </a:p>
          <a:p>
            <a:pPr lvl="1"/>
            <a:r>
              <a:rPr lang="en-GB" dirty="0"/>
              <a:t>What influences their decisions?</a:t>
            </a:r>
          </a:p>
          <a:p>
            <a:r>
              <a:rPr lang="en-GB" dirty="0"/>
              <a:t>Vague research questions produce vague evidence - compare</a:t>
            </a:r>
          </a:p>
          <a:p>
            <a:pPr lvl="1"/>
            <a:r>
              <a:rPr lang="en-GB" dirty="0"/>
              <a:t>What do people think about university websites?</a:t>
            </a:r>
          </a:p>
          <a:p>
            <a:pPr lvl="1"/>
            <a:r>
              <a:rPr lang="en-GB" dirty="0"/>
              <a:t>How do prospective undergraduate students find and compare entry requirements?</a:t>
            </a:r>
          </a:p>
          <a:p>
            <a:endParaRPr lang="en-GB" dirty="0"/>
          </a:p>
        </p:txBody>
      </p:sp>
      <p:sp>
        <p:nvSpPr>
          <p:cNvPr id="3" name="Title 2">
            <a:extLst>
              <a:ext uri="{FF2B5EF4-FFF2-40B4-BE49-F238E27FC236}">
                <a16:creationId xmlns:a16="http://schemas.microsoft.com/office/drawing/2014/main" id="{02773FB2-3E77-F00D-F384-8F92AFDEB969}"/>
              </a:ext>
            </a:extLst>
          </p:cNvPr>
          <p:cNvSpPr>
            <a:spLocks noGrp="1"/>
          </p:cNvSpPr>
          <p:nvPr>
            <p:ph type="title"/>
          </p:nvPr>
        </p:nvSpPr>
        <p:spPr/>
        <p:txBody>
          <a:bodyPr/>
          <a:lstStyle/>
          <a:p>
            <a:r>
              <a:rPr lang="en-GB" dirty="0"/>
              <a:t>Research Starts With A Question</a:t>
            </a:r>
          </a:p>
        </p:txBody>
      </p:sp>
    </p:spTree>
    <p:extLst>
      <p:ext uri="{BB962C8B-B14F-4D97-AF65-F5344CB8AC3E}">
        <p14:creationId xmlns:p14="http://schemas.microsoft.com/office/powerpoint/2010/main" val="30438003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D9CA30C-4809-CAE7-270F-A52C5C7F0D5B}"/>
              </a:ext>
            </a:extLst>
          </p:cNvPr>
          <p:cNvSpPr>
            <a:spLocks noGrp="1"/>
          </p:cNvSpPr>
          <p:nvPr>
            <p:ph idx="1"/>
          </p:nvPr>
        </p:nvSpPr>
        <p:spPr>
          <a:xfrm>
            <a:off x="457200" y="4941168"/>
            <a:ext cx="8229600" cy="1633368"/>
          </a:xfrm>
        </p:spPr>
        <p:txBody>
          <a:bodyPr/>
          <a:lstStyle/>
          <a:p>
            <a:r>
              <a:rPr lang="en-GB" dirty="0"/>
              <a:t>Methods can be combined when one source of evidence does not provide the full picture</a:t>
            </a:r>
          </a:p>
          <a:p>
            <a:endParaRPr lang="en-GB" dirty="0"/>
          </a:p>
        </p:txBody>
      </p:sp>
      <p:sp>
        <p:nvSpPr>
          <p:cNvPr id="3" name="Title 2">
            <a:extLst>
              <a:ext uri="{FF2B5EF4-FFF2-40B4-BE49-F238E27FC236}">
                <a16:creationId xmlns:a16="http://schemas.microsoft.com/office/drawing/2014/main" id="{E9DAFDD4-91A1-205E-3B99-FE7BBBD227F7}"/>
              </a:ext>
            </a:extLst>
          </p:cNvPr>
          <p:cNvSpPr>
            <a:spLocks noGrp="1"/>
          </p:cNvSpPr>
          <p:nvPr>
            <p:ph type="title"/>
          </p:nvPr>
        </p:nvSpPr>
        <p:spPr/>
        <p:txBody>
          <a:bodyPr/>
          <a:lstStyle/>
          <a:p>
            <a:r>
              <a:rPr lang="en-GB" dirty="0"/>
              <a:t>Choosing a Research Method</a:t>
            </a:r>
          </a:p>
        </p:txBody>
      </p:sp>
      <p:graphicFrame>
        <p:nvGraphicFramePr>
          <p:cNvPr id="4" name="Table 3">
            <a:extLst>
              <a:ext uri="{FF2B5EF4-FFF2-40B4-BE49-F238E27FC236}">
                <a16:creationId xmlns:a16="http://schemas.microsoft.com/office/drawing/2014/main" id="{9376E4BD-D600-E6D9-0ED1-C7B9155274D7}"/>
              </a:ext>
            </a:extLst>
          </p:cNvPr>
          <p:cNvGraphicFramePr>
            <a:graphicFrameLocks noGrp="1"/>
          </p:cNvGraphicFramePr>
          <p:nvPr>
            <p:extLst>
              <p:ext uri="{D42A27DB-BD31-4B8C-83A1-F6EECF244321}">
                <p14:modId xmlns:p14="http://schemas.microsoft.com/office/powerpoint/2010/main" val="2536292380"/>
              </p:ext>
            </p:extLst>
          </p:nvPr>
        </p:nvGraphicFramePr>
        <p:xfrm>
          <a:off x="323528" y="1196752"/>
          <a:ext cx="8424936" cy="3322320"/>
        </p:xfrm>
        <a:graphic>
          <a:graphicData uri="http://schemas.openxmlformats.org/drawingml/2006/table">
            <a:tbl>
              <a:tblPr firstRow="1" bandRow="1">
                <a:tableStyleId>{72833802-FEF1-4C79-8D5D-14CF1EAF98D9}</a:tableStyleId>
              </a:tblPr>
              <a:tblGrid>
                <a:gridCol w="5040560">
                  <a:extLst>
                    <a:ext uri="{9D8B030D-6E8A-4147-A177-3AD203B41FA5}">
                      <a16:colId xmlns:a16="http://schemas.microsoft.com/office/drawing/2014/main" val="357972000"/>
                    </a:ext>
                  </a:extLst>
                </a:gridCol>
                <a:gridCol w="3384376">
                  <a:extLst>
                    <a:ext uri="{9D8B030D-6E8A-4147-A177-3AD203B41FA5}">
                      <a16:colId xmlns:a16="http://schemas.microsoft.com/office/drawing/2014/main" val="649448284"/>
                    </a:ext>
                  </a:extLst>
                </a:gridCol>
              </a:tblGrid>
              <a:tr h="404215">
                <a:tc>
                  <a:txBody>
                    <a:bodyPr/>
                    <a:lstStyle/>
                    <a:p>
                      <a:r>
                        <a:rPr lang="en-GB" sz="2200" dirty="0"/>
                        <a:t>If you want to investigate…</a:t>
                      </a:r>
                    </a:p>
                  </a:txBody>
                  <a:tcPr>
                    <a:lnR w="12700" cap="flat" cmpd="sng" algn="ctr">
                      <a:solidFill>
                        <a:schemeClr val="tx1"/>
                      </a:solidFill>
                      <a:prstDash val="solid"/>
                      <a:round/>
                      <a:headEnd type="none" w="med" len="med"/>
                      <a:tailEnd type="none" w="med" len="med"/>
                    </a:lnR>
                  </a:tcPr>
                </a:tc>
                <a:tc>
                  <a:txBody>
                    <a:bodyPr/>
                    <a:lstStyle/>
                    <a:p>
                      <a:r>
                        <a:rPr lang="en-GB" sz="2200" dirty="0"/>
                        <a:t>Possible method</a:t>
                      </a:r>
                    </a:p>
                  </a:txBody>
                  <a:tcP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22766753"/>
                  </a:ext>
                </a:extLst>
              </a:tr>
              <a:tr h="404215">
                <a:tc>
                  <a:txBody>
                    <a:bodyPr/>
                    <a:lstStyle/>
                    <a:p>
                      <a:r>
                        <a:rPr lang="en-GB" sz="2200" dirty="0"/>
                        <a:t>What people currently do</a:t>
                      </a:r>
                    </a:p>
                  </a:txBody>
                  <a:tcPr>
                    <a:lnR w="12700" cap="flat" cmpd="sng" algn="ctr">
                      <a:solidFill>
                        <a:schemeClr val="tx1"/>
                      </a:solidFill>
                      <a:prstDash val="solid"/>
                      <a:round/>
                      <a:headEnd type="none" w="med" len="med"/>
                      <a:tailEnd type="none" w="med" len="med"/>
                    </a:lnR>
                  </a:tcPr>
                </a:tc>
                <a:tc>
                  <a:txBody>
                    <a:bodyPr/>
                    <a:lstStyle/>
                    <a:p>
                      <a:r>
                        <a:rPr lang="en-GB" sz="2200" dirty="0"/>
                        <a:t>Observation / contextual interview</a:t>
                      </a:r>
                    </a:p>
                  </a:txBody>
                  <a:tcP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2978947517"/>
                  </a:ext>
                </a:extLst>
              </a:tr>
              <a:tr h="404215">
                <a:tc>
                  <a:txBody>
                    <a:bodyPr/>
                    <a:lstStyle/>
                    <a:p>
                      <a:r>
                        <a:rPr lang="en-GB" sz="2200" dirty="0"/>
                        <a:t>Why people behave in a particular way</a:t>
                      </a:r>
                    </a:p>
                  </a:txBody>
                  <a:tcPr>
                    <a:lnR w="12700" cap="flat" cmpd="sng" algn="ctr">
                      <a:solidFill>
                        <a:schemeClr val="tx1"/>
                      </a:solidFill>
                      <a:prstDash val="solid"/>
                      <a:round/>
                      <a:headEnd type="none" w="med" len="med"/>
                      <a:tailEnd type="none" w="med" len="med"/>
                    </a:lnR>
                  </a:tcPr>
                </a:tc>
                <a:tc>
                  <a:txBody>
                    <a:bodyPr/>
                    <a:lstStyle/>
                    <a:p>
                      <a:r>
                        <a:rPr lang="en-GB" sz="2200" dirty="0"/>
                        <a:t>Interview</a:t>
                      </a:r>
                    </a:p>
                  </a:txBody>
                  <a:tcP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3489807017"/>
                  </a:ext>
                </a:extLst>
              </a:tr>
              <a:tr h="404215">
                <a:tc>
                  <a:txBody>
                    <a:bodyPr/>
                    <a:lstStyle/>
                    <a:p>
                      <a:r>
                        <a:rPr lang="en-GB" sz="2200" dirty="0"/>
                        <a:t>The experiences of many people</a:t>
                      </a:r>
                    </a:p>
                  </a:txBody>
                  <a:tcPr>
                    <a:lnR w="12700" cap="flat" cmpd="sng" algn="ctr">
                      <a:solidFill>
                        <a:schemeClr val="tx1"/>
                      </a:solidFill>
                      <a:prstDash val="solid"/>
                      <a:round/>
                      <a:headEnd type="none" w="med" len="med"/>
                      <a:tailEnd type="none" w="med" len="med"/>
                    </a:lnR>
                  </a:tcPr>
                </a:tc>
                <a:tc>
                  <a:txBody>
                    <a:bodyPr/>
                    <a:lstStyle/>
                    <a:p>
                      <a:r>
                        <a:rPr lang="en-GB" sz="2200" dirty="0"/>
                        <a:t>Survey</a:t>
                      </a:r>
                    </a:p>
                  </a:txBody>
                  <a:tcP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3932629931"/>
                  </a:ext>
                </a:extLst>
              </a:tr>
              <a:tr h="404215">
                <a:tc>
                  <a:txBody>
                    <a:bodyPr/>
                    <a:lstStyle/>
                    <a:p>
                      <a:r>
                        <a:rPr lang="en-GB" sz="2200" dirty="0"/>
                        <a:t>Different views within a group</a:t>
                      </a:r>
                    </a:p>
                  </a:txBody>
                  <a:tcPr>
                    <a:lnR w="12700" cap="flat" cmpd="sng" algn="ctr">
                      <a:solidFill>
                        <a:schemeClr val="tx1"/>
                      </a:solidFill>
                      <a:prstDash val="solid"/>
                      <a:round/>
                      <a:headEnd type="none" w="med" len="med"/>
                      <a:tailEnd type="none" w="med" len="med"/>
                    </a:lnR>
                  </a:tcPr>
                </a:tc>
                <a:tc>
                  <a:txBody>
                    <a:bodyPr/>
                    <a:lstStyle/>
                    <a:p>
                      <a:r>
                        <a:rPr lang="en-GB" sz="2200" dirty="0"/>
                        <a:t>Focus group</a:t>
                      </a:r>
                    </a:p>
                  </a:txBody>
                  <a:tcP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689797478"/>
                  </a:ext>
                </a:extLst>
              </a:tr>
              <a:tr h="404215">
                <a:tc>
                  <a:txBody>
                    <a:bodyPr/>
                    <a:lstStyle/>
                    <a:p>
                      <a:r>
                        <a:rPr lang="en-GB" sz="2200" dirty="0"/>
                        <a:t>How users organise information</a:t>
                      </a:r>
                    </a:p>
                  </a:txBody>
                  <a:tcPr>
                    <a:lnR w="12700" cap="flat" cmpd="sng" algn="ctr">
                      <a:solidFill>
                        <a:schemeClr val="tx1"/>
                      </a:solidFill>
                      <a:prstDash val="solid"/>
                      <a:round/>
                      <a:headEnd type="none" w="med" len="med"/>
                      <a:tailEnd type="none" w="med" len="med"/>
                    </a:lnR>
                  </a:tcPr>
                </a:tc>
                <a:tc>
                  <a:txBody>
                    <a:bodyPr/>
                    <a:lstStyle/>
                    <a:p>
                      <a:r>
                        <a:rPr lang="en-GB" sz="2200" dirty="0"/>
                        <a:t>Card sorting</a:t>
                      </a:r>
                    </a:p>
                  </a:txBody>
                  <a:tcP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61332256"/>
                  </a:ext>
                </a:extLst>
              </a:tr>
              <a:tr h="404215">
                <a:tc>
                  <a:txBody>
                    <a:bodyPr/>
                    <a:lstStyle/>
                    <a:p>
                      <a:r>
                        <a:rPr lang="en-GB" sz="2200" dirty="0"/>
                        <a:t>Whether a design supports a task</a:t>
                      </a:r>
                    </a:p>
                  </a:txBody>
                  <a:tcPr>
                    <a:lnR w="12700" cap="flat" cmpd="sng" algn="ctr">
                      <a:solidFill>
                        <a:schemeClr val="tx1"/>
                      </a:solidFill>
                      <a:prstDash val="solid"/>
                      <a:round/>
                      <a:headEnd type="none" w="med" len="med"/>
                      <a:tailEnd type="none" w="med" len="med"/>
                    </a:lnR>
                  </a:tcPr>
                </a:tc>
                <a:tc>
                  <a:txBody>
                    <a:bodyPr/>
                    <a:lstStyle/>
                    <a:p>
                      <a:r>
                        <a:rPr lang="en-GB" sz="2200" dirty="0"/>
                        <a:t>Usability testing</a:t>
                      </a:r>
                    </a:p>
                  </a:txBody>
                  <a:tcP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3273735596"/>
                  </a:ext>
                </a:extLst>
              </a:tr>
            </a:tbl>
          </a:graphicData>
        </a:graphic>
      </p:graphicFrame>
    </p:spTree>
    <p:extLst>
      <p:ext uri="{BB962C8B-B14F-4D97-AF65-F5344CB8AC3E}">
        <p14:creationId xmlns:p14="http://schemas.microsoft.com/office/powerpoint/2010/main" val="16143806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4BCFA43-E919-F92C-862E-990251D54B3F}"/>
              </a:ext>
            </a:extLst>
          </p:cNvPr>
          <p:cNvSpPr>
            <a:spLocks noGrp="1"/>
          </p:cNvSpPr>
          <p:nvPr>
            <p:ph idx="1"/>
          </p:nvPr>
        </p:nvSpPr>
        <p:spPr>
          <a:xfrm>
            <a:off x="457200" y="980728"/>
            <a:ext cx="8229600" cy="5877272"/>
          </a:xfrm>
        </p:spPr>
        <p:txBody>
          <a:bodyPr>
            <a:normAutofit lnSpcReduction="10000"/>
          </a:bodyPr>
          <a:lstStyle/>
          <a:p>
            <a:r>
              <a:rPr lang="en-GB" dirty="0"/>
              <a:t>Participants should be people affected by the design</a:t>
            </a:r>
          </a:p>
          <a:p>
            <a:r>
              <a:rPr lang="en-GB" dirty="0"/>
              <a:t>Consider differences in</a:t>
            </a:r>
          </a:p>
          <a:p>
            <a:pPr lvl="1"/>
            <a:r>
              <a:rPr lang="en-GB" dirty="0"/>
              <a:t>Experience and technical confidence</a:t>
            </a:r>
          </a:p>
          <a:p>
            <a:pPr lvl="1"/>
            <a:r>
              <a:rPr lang="en-GB" dirty="0"/>
              <a:t>Goals and responsibilities</a:t>
            </a:r>
          </a:p>
          <a:p>
            <a:pPr lvl="1"/>
            <a:r>
              <a:rPr lang="en-GB" dirty="0"/>
              <a:t>Devices and access conditions</a:t>
            </a:r>
          </a:p>
          <a:p>
            <a:pPr lvl="1"/>
            <a:r>
              <a:rPr lang="en-GB" dirty="0"/>
              <a:t>Physical, sensory, and cognitive abilities or access needs</a:t>
            </a:r>
          </a:p>
          <a:p>
            <a:pPr lvl="1"/>
            <a:r>
              <a:rPr lang="en-GB" dirty="0"/>
              <a:t>Language and cultural background</a:t>
            </a:r>
          </a:p>
          <a:p>
            <a:pPr lvl="1"/>
            <a:r>
              <a:rPr lang="en-GB" dirty="0"/>
              <a:t>Frequency of use</a:t>
            </a:r>
          </a:p>
          <a:p>
            <a:pPr lvl="1"/>
            <a:endParaRPr lang="en-GB" dirty="0"/>
          </a:p>
          <a:p>
            <a:r>
              <a:rPr lang="en-GB" dirty="0"/>
              <a:t>Convenient participants may be useful for early practice, but they often do not represent differences that will affect the design</a:t>
            </a:r>
          </a:p>
        </p:txBody>
      </p:sp>
      <p:sp>
        <p:nvSpPr>
          <p:cNvPr id="3" name="Title 2">
            <a:extLst>
              <a:ext uri="{FF2B5EF4-FFF2-40B4-BE49-F238E27FC236}">
                <a16:creationId xmlns:a16="http://schemas.microsoft.com/office/drawing/2014/main" id="{51407975-928F-15C3-68BC-16517734DB96}"/>
              </a:ext>
            </a:extLst>
          </p:cNvPr>
          <p:cNvSpPr>
            <a:spLocks noGrp="1"/>
          </p:cNvSpPr>
          <p:nvPr>
            <p:ph type="title"/>
          </p:nvPr>
        </p:nvSpPr>
        <p:spPr/>
        <p:txBody>
          <a:bodyPr/>
          <a:lstStyle/>
          <a:p>
            <a:r>
              <a:rPr lang="en-GB" dirty="0"/>
              <a:t>Selecting Participants</a:t>
            </a:r>
          </a:p>
        </p:txBody>
      </p:sp>
    </p:spTree>
    <p:extLst>
      <p:ext uri="{BB962C8B-B14F-4D97-AF65-F5344CB8AC3E}">
        <p14:creationId xmlns:p14="http://schemas.microsoft.com/office/powerpoint/2010/main" val="20877772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D1D30373-2071-69CA-010A-9CF90C17CE24}"/>
              </a:ext>
            </a:extLst>
          </p:cNvPr>
          <p:cNvSpPr>
            <a:spLocks noGrp="1"/>
          </p:cNvSpPr>
          <p:nvPr>
            <p:ph idx="1"/>
          </p:nvPr>
        </p:nvSpPr>
        <p:spPr/>
        <p:txBody>
          <a:bodyPr/>
          <a:lstStyle/>
          <a:p>
            <a:r>
              <a:rPr lang="en-GB" dirty="0"/>
              <a:t>There is no single correct number</a:t>
            </a:r>
          </a:p>
          <a:p>
            <a:r>
              <a:rPr lang="en-GB" dirty="0"/>
              <a:t>The number depends on</a:t>
            </a:r>
          </a:p>
          <a:p>
            <a:pPr lvl="1"/>
            <a:r>
              <a:rPr lang="en-GB" dirty="0"/>
              <a:t>The research question</a:t>
            </a:r>
          </a:p>
          <a:p>
            <a:pPr lvl="1"/>
            <a:r>
              <a:rPr lang="en-GB" dirty="0"/>
              <a:t>The diversity of the population</a:t>
            </a:r>
          </a:p>
          <a:p>
            <a:pPr lvl="1"/>
            <a:r>
              <a:rPr lang="en-GB" dirty="0"/>
              <a:t>The research method</a:t>
            </a:r>
          </a:p>
          <a:p>
            <a:pPr lvl="1"/>
            <a:r>
              <a:rPr lang="en-GB" dirty="0"/>
              <a:t>How common the behaviour or problem is</a:t>
            </a:r>
          </a:p>
          <a:p>
            <a:pPr lvl="1"/>
            <a:r>
              <a:rPr lang="en-GB" dirty="0"/>
              <a:t>The confidence required in the findings</a:t>
            </a:r>
          </a:p>
          <a:p>
            <a:pPr lvl="1"/>
            <a:r>
              <a:rPr lang="en-GB" dirty="0"/>
              <a:t>Available time and access to participants</a:t>
            </a:r>
          </a:p>
          <a:p>
            <a:r>
              <a:rPr lang="en-GB" dirty="0"/>
              <a:t>Small numbers can reveal important behaviours but cannot show how common those behaviours across a population</a:t>
            </a:r>
          </a:p>
          <a:p>
            <a:pPr lvl="1"/>
            <a:r>
              <a:rPr lang="en-GB" dirty="0"/>
              <a:t>Five participants is not always enough</a:t>
            </a:r>
          </a:p>
        </p:txBody>
      </p:sp>
      <p:sp>
        <p:nvSpPr>
          <p:cNvPr id="3" name="Title 2">
            <a:extLst>
              <a:ext uri="{FF2B5EF4-FFF2-40B4-BE49-F238E27FC236}">
                <a16:creationId xmlns:a16="http://schemas.microsoft.com/office/drawing/2014/main" id="{8D2059C3-86DA-4621-551B-64127A491B62}"/>
              </a:ext>
            </a:extLst>
          </p:cNvPr>
          <p:cNvSpPr>
            <a:spLocks noGrp="1"/>
          </p:cNvSpPr>
          <p:nvPr>
            <p:ph type="title"/>
          </p:nvPr>
        </p:nvSpPr>
        <p:spPr/>
        <p:txBody>
          <a:bodyPr/>
          <a:lstStyle/>
          <a:p>
            <a:r>
              <a:rPr lang="en-GB" dirty="0"/>
              <a:t>How Many Participants?</a:t>
            </a:r>
          </a:p>
        </p:txBody>
      </p:sp>
    </p:spTree>
    <p:extLst>
      <p:ext uri="{BB962C8B-B14F-4D97-AF65-F5344CB8AC3E}">
        <p14:creationId xmlns:p14="http://schemas.microsoft.com/office/powerpoint/2010/main" val="20376513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dirty="0"/>
              <a:t>The less obvious the problem, the more people you need to find it</a:t>
            </a:r>
          </a:p>
          <a:p>
            <a:endParaRPr lang="en-GB" dirty="0"/>
          </a:p>
          <a:p>
            <a:r>
              <a:rPr lang="en-GB" dirty="0"/>
              <a:t>Imagine two problems:</a:t>
            </a:r>
          </a:p>
          <a:p>
            <a:pPr lvl="1"/>
            <a:r>
              <a:rPr lang="en-GB" dirty="0"/>
              <a:t>1 out of 3 people don’t notice the button that opens a menu</a:t>
            </a:r>
          </a:p>
          <a:p>
            <a:pPr lvl="1"/>
            <a:r>
              <a:rPr lang="en-GB" dirty="0"/>
              <a:t>1 in 20 people don’t notice that a particular product is free</a:t>
            </a:r>
          </a:p>
          <a:p>
            <a:endParaRPr lang="en-GB" dirty="0"/>
          </a:p>
          <a:p>
            <a:r>
              <a:rPr lang="en-GB" dirty="0"/>
              <a:t>A study with 5 participants has</a:t>
            </a:r>
          </a:p>
          <a:p>
            <a:pPr lvl="1"/>
            <a:r>
              <a:rPr lang="en-GB" dirty="0"/>
              <a:t>~87% chance of finding the button problem</a:t>
            </a:r>
          </a:p>
          <a:p>
            <a:pPr lvl="1"/>
            <a:r>
              <a:rPr lang="en-GB" dirty="0"/>
              <a:t>~23% chance of finding the free product problem</a:t>
            </a:r>
          </a:p>
        </p:txBody>
      </p:sp>
      <p:sp>
        <p:nvSpPr>
          <p:cNvPr id="3" name="Title 2"/>
          <p:cNvSpPr>
            <a:spLocks noGrp="1"/>
          </p:cNvSpPr>
          <p:nvPr>
            <p:ph type="title"/>
          </p:nvPr>
        </p:nvSpPr>
        <p:spPr/>
        <p:txBody>
          <a:bodyPr/>
          <a:lstStyle/>
          <a:p>
            <a:r>
              <a:rPr lang="en-GB" dirty="0"/>
              <a:t>How Many Participants?</a:t>
            </a:r>
          </a:p>
        </p:txBody>
      </p:sp>
    </p:spTree>
    <p:extLst>
      <p:ext uri="{BB962C8B-B14F-4D97-AF65-F5344CB8AC3E}">
        <p14:creationId xmlns:p14="http://schemas.microsoft.com/office/powerpoint/2010/main" val="12042835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D5CE40D-7983-EC20-C879-8449BBA1A108}"/>
              </a:ext>
            </a:extLst>
          </p:cNvPr>
          <p:cNvSpPr>
            <a:spLocks noGrp="1"/>
          </p:cNvSpPr>
          <p:nvPr>
            <p:ph idx="1"/>
          </p:nvPr>
        </p:nvSpPr>
        <p:spPr>
          <a:xfrm>
            <a:off x="457200" y="980728"/>
            <a:ext cx="8229600" cy="5877272"/>
          </a:xfrm>
        </p:spPr>
        <p:txBody>
          <a:bodyPr/>
          <a:lstStyle/>
          <a:p>
            <a:r>
              <a:rPr lang="en-GB" dirty="0"/>
              <a:t>Before collecting evidence</a:t>
            </a:r>
          </a:p>
          <a:p>
            <a:pPr lvl="1"/>
            <a:r>
              <a:rPr lang="en-GB" dirty="0"/>
              <a:t>Explain the purpose of the research</a:t>
            </a:r>
          </a:p>
          <a:p>
            <a:pPr lvl="1"/>
            <a:r>
              <a:rPr lang="en-GB" dirty="0"/>
              <a:t>Obtain informed consent</a:t>
            </a:r>
          </a:p>
          <a:p>
            <a:pPr lvl="1"/>
            <a:r>
              <a:rPr lang="en-GB" dirty="0"/>
              <a:t>Make participation voluntary</a:t>
            </a:r>
          </a:p>
          <a:p>
            <a:pPr lvl="1"/>
            <a:r>
              <a:rPr lang="en-GB" dirty="0"/>
              <a:t>Allow participants to withdraw</a:t>
            </a:r>
          </a:p>
          <a:p>
            <a:pPr lvl="1"/>
            <a:r>
              <a:rPr lang="en-GB" dirty="0"/>
              <a:t>Collect only the data you need</a:t>
            </a:r>
          </a:p>
          <a:p>
            <a:pPr lvl="1"/>
            <a:r>
              <a:rPr lang="en-GB" dirty="0"/>
              <a:t>Store recordings and notes securely</a:t>
            </a:r>
          </a:p>
          <a:p>
            <a:pPr lvl="1"/>
            <a:r>
              <a:rPr lang="en-GB" dirty="0"/>
              <a:t>Protect participants’ identities</a:t>
            </a:r>
          </a:p>
          <a:p>
            <a:pPr lvl="1"/>
            <a:r>
              <a:rPr lang="en-GB" dirty="0"/>
              <a:t>Avoid unnecessary discomfort or embarrassment</a:t>
            </a:r>
          </a:p>
          <a:p>
            <a:endParaRPr lang="en-GB" dirty="0"/>
          </a:p>
          <a:p>
            <a:r>
              <a:rPr lang="en-GB" dirty="0"/>
              <a:t>Research involving vulnerable participants or sensitive subjects may require formal ethical approval</a:t>
            </a:r>
          </a:p>
        </p:txBody>
      </p:sp>
      <p:sp>
        <p:nvSpPr>
          <p:cNvPr id="3" name="Title 2">
            <a:extLst>
              <a:ext uri="{FF2B5EF4-FFF2-40B4-BE49-F238E27FC236}">
                <a16:creationId xmlns:a16="http://schemas.microsoft.com/office/drawing/2014/main" id="{9795D30E-E086-7FDE-775D-BF97787FBAF0}"/>
              </a:ext>
            </a:extLst>
          </p:cNvPr>
          <p:cNvSpPr>
            <a:spLocks noGrp="1"/>
          </p:cNvSpPr>
          <p:nvPr>
            <p:ph type="title"/>
          </p:nvPr>
        </p:nvSpPr>
        <p:spPr/>
        <p:txBody>
          <a:bodyPr/>
          <a:lstStyle/>
          <a:p>
            <a:r>
              <a:rPr lang="en-GB" dirty="0"/>
              <a:t>Ethical User Research</a:t>
            </a:r>
          </a:p>
        </p:txBody>
      </p:sp>
    </p:spTree>
    <p:extLst>
      <p:ext uri="{BB962C8B-B14F-4D97-AF65-F5344CB8AC3E}">
        <p14:creationId xmlns:p14="http://schemas.microsoft.com/office/powerpoint/2010/main" val="11707069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980728"/>
            <a:ext cx="8291264" cy="5877272"/>
          </a:xfrm>
        </p:spPr>
        <p:txBody>
          <a:bodyPr>
            <a:normAutofit fontScale="92500" lnSpcReduction="10000"/>
          </a:bodyPr>
          <a:lstStyle/>
          <a:p>
            <a:r>
              <a:rPr lang="en-GB" dirty="0"/>
              <a:t>User research generally involves asking real people real questions</a:t>
            </a:r>
          </a:p>
          <a:p>
            <a:endParaRPr lang="en-GB" dirty="0"/>
          </a:p>
          <a:p>
            <a:r>
              <a:rPr lang="en-GB" dirty="0"/>
              <a:t>Three basic types of questions</a:t>
            </a:r>
          </a:p>
          <a:p>
            <a:pPr lvl="1"/>
            <a:r>
              <a:rPr lang="en-GB" dirty="0"/>
              <a:t>Open – </a:t>
            </a:r>
            <a:r>
              <a:rPr lang="en-GB" i="1" dirty="0"/>
              <a:t>Tell me about the problems you have when using this software</a:t>
            </a:r>
          </a:p>
          <a:p>
            <a:pPr lvl="2"/>
            <a:r>
              <a:rPr lang="en-GB" dirty="0"/>
              <a:t>Invites explanation and allows for a wide range of answers</a:t>
            </a:r>
          </a:p>
          <a:p>
            <a:pPr lvl="2"/>
            <a:r>
              <a:rPr lang="en-GB" dirty="0"/>
              <a:t>Good for discovering unexpected issues</a:t>
            </a:r>
          </a:p>
          <a:p>
            <a:pPr lvl="1"/>
            <a:r>
              <a:rPr lang="en-GB" dirty="0"/>
              <a:t>Closed/Direct – </a:t>
            </a:r>
            <a:r>
              <a:rPr lang="en-GB" i="1" dirty="0"/>
              <a:t>Which is better, the tablet version or the phone version?</a:t>
            </a:r>
          </a:p>
          <a:p>
            <a:pPr lvl="2"/>
            <a:r>
              <a:rPr lang="en-GB" dirty="0"/>
              <a:t>Requests a specific answer</a:t>
            </a:r>
          </a:p>
          <a:p>
            <a:pPr lvl="2"/>
            <a:r>
              <a:rPr lang="en-GB" dirty="0"/>
              <a:t>Not just yes/no, this might be a category, a rating, a frequency, a choice from a list…</a:t>
            </a:r>
          </a:p>
          <a:p>
            <a:endParaRPr lang="en-GB" dirty="0"/>
          </a:p>
          <a:p>
            <a:r>
              <a:rPr lang="en-GB" dirty="0"/>
              <a:t>Poor questions produce poor evidence</a:t>
            </a:r>
          </a:p>
        </p:txBody>
      </p:sp>
      <p:sp>
        <p:nvSpPr>
          <p:cNvPr id="3" name="Title 2"/>
          <p:cNvSpPr>
            <a:spLocks noGrp="1"/>
          </p:cNvSpPr>
          <p:nvPr>
            <p:ph type="title"/>
          </p:nvPr>
        </p:nvSpPr>
        <p:spPr/>
        <p:txBody>
          <a:bodyPr/>
          <a:lstStyle/>
          <a:p>
            <a:r>
              <a:rPr lang="en-GB" dirty="0"/>
              <a:t>Asking Useful Questions</a:t>
            </a:r>
          </a:p>
        </p:txBody>
      </p:sp>
    </p:spTree>
    <p:extLst>
      <p:ext uri="{BB962C8B-B14F-4D97-AF65-F5344CB8AC3E}">
        <p14:creationId xmlns:p14="http://schemas.microsoft.com/office/powerpoint/2010/main" val="1442885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F977767-2E65-E1D3-4098-26EAB4F6194E}"/>
              </a:ext>
            </a:extLst>
          </p:cNvPr>
          <p:cNvSpPr>
            <a:spLocks noGrp="1"/>
          </p:cNvSpPr>
          <p:nvPr>
            <p:ph idx="1"/>
          </p:nvPr>
        </p:nvSpPr>
        <p:spPr>
          <a:xfrm>
            <a:off x="457200" y="980728"/>
            <a:ext cx="8229600" cy="5877272"/>
          </a:xfrm>
        </p:spPr>
        <p:txBody>
          <a:bodyPr/>
          <a:lstStyle/>
          <a:p>
            <a:r>
              <a:rPr lang="en-GB" dirty="0"/>
              <a:t>A leading question suggests the expected answer</a:t>
            </a:r>
          </a:p>
          <a:p>
            <a:pPr lvl="1"/>
            <a:r>
              <a:rPr lang="en-GB" dirty="0"/>
              <a:t>How useful did you find the new search feature?</a:t>
            </a:r>
          </a:p>
          <a:p>
            <a:r>
              <a:rPr lang="en-GB" dirty="0"/>
              <a:t>A more neutral version asks</a:t>
            </a:r>
          </a:p>
          <a:p>
            <a:pPr lvl="1"/>
            <a:r>
              <a:rPr lang="en-GB" dirty="0"/>
              <a:t>What was your experience of using the search feature?</a:t>
            </a:r>
          </a:p>
          <a:p>
            <a:endParaRPr lang="en-GB" dirty="0"/>
          </a:p>
          <a:p>
            <a:r>
              <a:rPr lang="en-GB" dirty="0"/>
              <a:t>A loaded question includes an unsupported assumption</a:t>
            </a:r>
          </a:p>
          <a:p>
            <a:pPr lvl="1"/>
            <a:r>
              <a:rPr lang="en-GB" dirty="0"/>
              <a:t>Why did you find the menu confusing?</a:t>
            </a:r>
          </a:p>
          <a:p>
            <a:r>
              <a:rPr lang="en-GB" dirty="0"/>
              <a:t>A more neutral version asks</a:t>
            </a:r>
          </a:p>
          <a:p>
            <a:pPr lvl="1"/>
            <a:r>
              <a:rPr lang="en-GB" dirty="0"/>
              <a:t>What, if anything, did you find difficult about the menu?</a:t>
            </a:r>
          </a:p>
          <a:p>
            <a:r>
              <a:rPr lang="en-GB" dirty="0"/>
              <a:t>Never suggest the answer that you want</a:t>
            </a:r>
          </a:p>
        </p:txBody>
      </p:sp>
      <p:sp>
        <p:nvSpPr>
          <p:cNvPr id="3" name="Title 2">
            <a:extLst>
              <a:ext uri="{FF2B5EF4-FFF2-40B4-BE49-F238E27FC236}">
                <a16:creationId xmlns:a16="http://schemas.microsoft.com/office/drawing/2014/main" id="{BF921B2D-89A3-C341-D3EA-94B85FE26600}"/>
              </a:ext>
            </a:extLst>
          </p:cNvPr>
          <p:cNvSpPr>
            <a:spLocks noGrp="1"/>
          </p:cNvSpPr>
          <p:nvPr>
            <p:ph type="title"/>
          </p:nvPr>
        </p:nvSpPr>
        <p:spPr/>
        <p:txBody>
          <a:bodyPr/>
          <a:lstStyle/>
          <a:p>
            <a:r>
              <a:rPr lang="en-GB" dirty="0"/>
              <a:t>Leading and Loaded Questions</a:t>
            </a:r>
          </a:p>
        </p:txBody>
      </p:sp>
    </p:spTree>
    <p:extLst>
      <p:ext uri="{BB962C8B-B14F-4D97-AF65-F5344CB8AC3E}">
        <p14:creationId xmlns:p14="http://schemas.microsoft.com/office/powerpoint/2010/main" val="11459174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9B1D9437-640E-68A7-FA30-0E19DC76E92C}"/>
              </a:ext>
            </a:extLst>
          </p:cNvPr>
          <p:cNvSpPr>
            <a:spLocks noGrp="1"/>
          </p:cNvSpPr>
          <p:nvPr>
            <p:ph idx="1"/>
          </p:nvPr>
        </p:nvSpPr>
        <p:spPr>
          <a:xfrm>
            <a:off x="457200" y="980728"/>
            <a:ext cx="8229600" cy="5877272"/>
          </a:xfrm>
        </p:spPr>
        <p:txBody>
          <a:bodyPr>
            <a:normAutofit lnSpcReduction="10000"/>
          </a:bodyPr>
          <a:lstStyle/>
          <a:p>
            <a:r>
              <a:rPr lang="en-GB" dirty="0"/>
              <a:t>Avoid questions that are</a:t>
            </a:r>
          </a:p>
          <a:p>
            <a:pPr lvl="1"/>
            <a:r>
              <a:rPr lang="en-GB" dirty="0"/>
              <a:t>Leading</a:t>
            </a:r>
          </a:p>
          <a:p>
            <a:pPr lvl="1"/>
            <a:r>
              <a:rPr lang="en-GB" dirty="0"/>
              <a:t>Ambiguous</a:t>
            </a:r>
          </a:p>
          <a:p>
            <a:pPr lvl="1"/>
            <a:r>
              <a:rPr lang="en-GB" dirty="0"/>
              <a:t>Based on assumptions</a:t>
            </a:r>
          </a:p>
          <a:p>
            <a:pPr lvl="1"/>
            <a:r>
              <a:rPr lang="en-GB" dirty="0"/>
              <a:t>Too broad</a:t>
            </a:r>
          </a:p>
          <a:p>
            <a:pPr lvl="1"/>
            <a:r>
              <a:rPr lang="en-GB" dirty="0"/>
              <a:t>Ask more than one thing</a:t>
            </a:r>
          </a:p>
          <a:p>
            <a:pPr lvl="1"/>
            <a:r>
              <a:rPr lang="en-GB" dirty="0"/>
              <a:t>Difficult to remember accurately</a:t>
            </a:r>
          </a:p>
          <a:p>
            <a:pPr lvl="1"/>
            <a:r>
              <a:rPr lang="en-GB" dirty="0"/>
              <a:t>About hypothetical future behaviour</a:t>
            </a:r>
          </a:p>
          <a:p>
            <a:r>
              <a:rPr lang="en-GB" dirty="0"/>
              <a:t>Don’t ask </a:t>
            </a:r>
          </a:p>
          <a:p>
            <a:pPr lvl="1"/>
            <a:r>
              <a:rPr lang="en-GB" i="1" dirty="0"/>
              <a:t>Was the app attractive and easy to use?</a:t>
            </a:r>
          </a:p>
          <a:p>
            <a:r>
              <a:rPr lang="en-GB" dirty="0"/>
              <a:t>Instead ask two questions</a:t>
            </a:r>
          </a:p>
          <a:p>
            <a:pPr lvl="1"/>
            <a:r>
              <a:rPr lang="en-GB" dirty="0"/>
              <a:t>What did you think about the appearance of the app?</a:t>
            </a:r>
          </a:p>
          <a:p>
            <a:pPr lvl="1"/>
            <a:r>
              <a:rPr lang="en-GB" dirty="0"/>
              <a:t>Which parts, if any, were difficult to use?</a:t>
            </a:r>
          </a:p>
        </p:txBody>
      </p:sp>
      <p:sp>
        <p:nvSpPr>
          <p:cNvPr id="3" name="Title 2">
            <a:extLst>
              <a:ext uri="{FF2B5EF4-FFF2-40B4-BE49-F238E27FC236}">
                <a16:creationId xmlns:a16="http://schemas.microsoft.com/office/drawing/2014/main" id="{6FCE3D01-7CDB-0C4D-F992-492418A70526}"/>
              </a:ext>
            </a:extLst>
          </p:cNvPr>
          <p:cNvSpPr>
            <a:spLocks noGrp="1"/>
          </p:cNvSpPr>
          <p:nvPr>
            <p:ph type="title"/>
          </p:nvPr>
        </p:nvSpPr>
        <p:spPr/>
        <p:txBody>
          <a:bodyPr/>
          <a:lstStyle/>
          <a:p>
            <a:r>
              <a:rPr lang="en-GB" dirty="0"/>
              <a:t>Improving Research Questions</a:t>
            </a:r>
          </a:p>
        </p:txBody>
      </p:sp>
    </p:spTree>
    <p:extLst>
      <p:ext uri="{BB962C8B-B14F-4D97-AF65-F5344CB8AC3E}">
        <p14:creationId xmlns:p14="http://schemas.microsoft.com/office/powerpoint/2010/main" val="24402498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DBFE0B8-13C6-A44A-8ED7-97637C64569F}"/>
              </a:ext>
            </a:extLst>
          </p:cNvPr>
          <p:cNvSpPr>
            <a:spLocks noGrp="1"/>
          </p:cNvSpPr>
          <p:nvPr>
            <p:ph idx="1"/>
          </p:nvPr>
        </p:nvSpPr>
        <p:spPr>
          <a:xfrm>
            <a:off x="457200" y="980728"/>
            <a:ext cx="8229600" cy="5877272"/>
          </a:xfrm>
        </p:spPr>
        <p:txBody>
          <a:bodyPr>
            <a:normAutofit lnSpcReduction="10000"/>
          </a:bodyPr>
          <a:lstStyle/>
          <a:p>
            <a:r>
              <a:rPr lang="en-GB" dirty="0"/>
              <a:t>Look for</a:t>
            </a:r>
          </a:p>
          <a:p>
            <a:pPr lvl="1"/>
            <a:r>
              <a:rPr lang="en-GB" dirty="0"/>
              <a:t>The sequence of actions</a:t>
            </a:r>
          </a:p>
          <a:p>
            <a:pPr lvl="1"/>
            <a:r>
              <a:rPr lang="en-GB" dirty="0"/>
              <a:t>Pauses and hesitations</a:t>
            </a:r>
          </a:p>
          <a:p>
            <a:pPr lvl="1"/>
            <a:r>
              <a:rPr lang="en-GB" dirty="0"/>
              <a:t>Errors and recovery</a:t>
            </a:r>
          </a:p>
          <a:p>
            <a:pPr lvl="1"/>
            <a:r>
              <a:rPr lang="en-GB" dirty="0"/>
              <a:t>Tools or information used</a:t>
            </a:r>
          </a:p>
          <a:p>
            <a:pPr lvl="1"/>
            <a:r>
              <a:rPr lang="en-GB" dirty="0"/>
              <a:t>Interruptions</a:t>
            </a:r>
          </a:p>
          <a:p>
            <a:pPr lvl="1"/>
            <a:r>
              <a:rPr lang="en-GB" dirty="0"/>
              <a:t>Workarounds</a:t>
            </a:r>
          </a:p>
          <a:p>
            <a:pPr lvl="1"/>
            <a:r>
              <a:rPr lang="en-GB" dirty="0"/>
              <a:t>Interactions with other people</a:t>
            </a:r>
          </a:p>
          <a:p>
            <a:pPr lvl="1"/>
            <a:r>
              <a:rPr lang="en-GB" dirty="0"/>
              <a:t>Features of the physical environment</a:t>
            </a:r>
          </a:p>
          <a:p>
            <a:pPr lvl="1"/>
            <a:endParaRPr lang="en-GB" dirty="0"/>
          </a:p>
          <a:p>
            <a:r>
              <a:rPr lang="en-GB" dirty="0"/>
              <a:t>Record what you observe, and ask the participant to explain when appropriate</a:t>
            </a:r>
          </a:p>
          <a:p>
            <a:r>
              <a:rPr lang="en-GB" dirty="0"/>
              <a:t>Use video and take notes; analysing video takes a lot of time so allow for that in your project plan</a:t>
            </a:r>
          </a:p>
        </p:txBody>
      </p:sp>
      <p:sp>
        <p:nvSpPr>
          <p:cNvPr id="3" name="Title 2">
            <a:extLst>
              <a:ext uri="{FF2B5EF4-FFF2-40B4-BE49-F238E27FC236}">
                <a16:creationId xmlns:a16="http://schemas.microsoft.com/office/drawing/2014/main" id="{8508E9A1-B8DA-32C8-FDAE-A8A2684056C4}"/>
              </a:ext>
            </a:extLst>
          </p:cNvPr>
          <p:cNvSpPr>
            <a:spLocks noGrp="1"/>
          </p:cNvSpPr>
          <p:nvPr>
            <p:ph type="title"/>
          </p:nvPr>
        </p:nvSpPr>
        <p:spPr/>
        <p:txBody>
          <a:bodyPr/>
          <a:lstStyle/>
          <a:p>
            <a:r>
              <a:rPr lang="en-GB" dirty="0"/>
              <a:t>Observation</a:t>
            </a:r>
          </a:p>
        </p:txBody>
      </p:sp>
    </p:spTree>
    <p:extLst>
      <p:ext uri="{BB962C8B-B14F-4D97-AF65-F5344CB8AC3E}">
        <p14:creationId xmlns:p14="http://schemas.microsoft.com/office/powerpoint/2010/main" val="32636923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A7DCA45-ADD7-BB77-8ED3-4091F8EAF66F}"/>
              </a:ext>
            </a:extLst>
          </p:cNvPr>
          <p:cNvSpPr>
            <a:spLocks noGrp="1"/>
          </p:cNvSpPr>
          <p:nvPr>
            <p:ph idx="1"/>
          </p:nvPr>
        </p:nvSpPr>
        <p:spPr>
          <a:xfrm>
            <a:off x="457200" y="980728"/>
            <a:ext cx="8229600" cy="5877272"/>
          </a:xfrm>
        </p:spPr>
        <p:txBody>
          <a:bodyPr>
            <a:normAutofit lnSpcReduction="10000"/>
          </a:bodyPr>
          <a:lstStyle/>
          <a:p>
            <a:r>
              <a:rPr lang="en-GB" dirty="0"/>
              <a:t>Interviews are useful when you need detailed accounts of people’s experiences</a:t>
            </a:r>
          </a:p>
          <a:p>
            <a:r>
              <a:rPr lang="en-GB" dirty="0"/>
              <a:t>Advantages</a:t>
            </a:r>
          </a:p>
          <a:p>
            <a:pPr lvl="1"/>
            <a:r>
              <a:rPr lang="en-GB" dirty="0"/>
              <a:t>Participants can explain their reasoning</a:t>
            </a:r>
          </a:p>
          <a:p>
            <a:pPr lvl="1"/>
            <a:r>
              <a:rPr lang="en-GB" dirty="0"/>
              <a:t>The interviewer can ask follow-up questions</a:t>
            </a:r>
          </a:p>
          <a:p>
            <a:pPr lvl="1"/>
            <a:r>
              <a:rPr lang="en-GB" dirty="0"/>
              <a:t>Unexpected topics can emerge</a:t>
            </a:r>
          </a:p>
          <a:p>
            <a:pPr lvl="1"/>
            <a:r>
              <a:rPr lang="en-GB" dirty="0"/>
              <a:t>Experiences can be explored in depth</a:t>
            </a:r>
          </a:p>
          <a:p>
            <a:r>
              <a:rPr lang="en-GB" dirty="0"/>
              <a:t>Limitations</a:t>
            </a:r>
          </a:p>
          <a:p>
            <a:pPr lvl="1"/>
            <a:r>
              <a:rPr lang="en-GB" dirty="0"/>
              <a:t>Interviews require considerable time</a:t>
            </a:r>
          </a:p>
          <a:p>
            <a:pPr lvl="1"/>
            <a:r>
              <a:rPr lang="en-GB" dirty="0"/>
              <a:t>The interviewer can influence responses</a:t>
            </a:r>
          </a:p>
          <a:p>
            <a:pPr lvl="1"/>
            <a:r>
              <a:rPr lang="en-GB" dirty="0"/>
              <a:t>Participants may forget or simplify events</a:t>
            </a:r>
          </a:p>
          <a:p>
            <a:pPr lvl="1"/>
            <a:r>
              <a:rPr lang="en-GB" dirty="0"/>
              <a:t>People may give socially acceptable answers</a:t>
            </a:r>
          </a:p>
          <a:p>
            <a:r>
              <a:rPr lang="en-GB" dirty="0"/>
              <a:t>Interviews can be structured, semi-structured, or unstructured</a:t>
            </a:r>
          </a:p>
        </p:txBody>
      </p:sp>
      <p:sp>
        <p:nvSpPr>
          <p:cNvPr id="3" name="Title 2">
            <a:extLst>
              <a:ext uri="{FF2B5EF4-FFF2-40B4-BE49-F238E27FC236}">
                <a16:creationId xmlns:a16="http://schemas.microsoft.com/office/drawing/2014/main" id="{6461B6A4-74B3-195D-9C22-C814F20EC112}"/>
              </a:ext>
            </a:extLst>
          </p:cNvPr>
          <p:cNvSpPr>
            <a:spLocks noGrp="1"/>
          </p:cNvSpPr>
          <p:nvPr>
            <p:ph type="title"/>
          </p:nvPr>
        </p:nvSpPr>
        <p:spPr/>
        <p:txBody>
          <a:bodyPr/>
          <a:lstStyle/>
          <a:p>
            <a:r>
              <a:rPr lang="en-GB" dirty="0"/>
              <a:t>Interviews</a:t>
            </a:r>
          </a:p>
        </p:txBody>
      </p:sp>
    </p:spTree>
    <p:extLst>
      <p:ext uri="{BB962C8B-B14F-4D97-AF65-F5344CB8AC3E}">
        <p14:creationId xmlns:p14="http://schemas.microsoft.com/office/powerpoint/2010/main" val="6254832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24C502E-F640-8262-32FC-FC4767E7FAD5}"/>
              </a:ext>
            </a:extLst>
          </p:cNvPr>
          <p:cNvSpPr>
            <a:spLocks noGrp="1"/>
          </p:cNvSpPr>
          <p:nvPr>
            <p:ph idx="1"/>
          </p:nvPr>
        </p:nvSpPr>
        <p:spPr>
          <a:xfrm>
            <a:off x="457200" y="980728"/>
            <a:ext cx="8229600" cy="5877272"/>
          </a:xfrm>
        </p:spPr>
        <p:txBody>
          <a:bodyPr>
            <a:normAutofit/>
          </a:bodyPr>
          <a:lstStyle/>
          <a:p>
            <a:r>
              <a:rPr lang="en-GB" dirty="0"/>
              <a:t>Prepare a short interview guide for yourself with</a:t>
            </a:r>
          </a:p>
          <a:p>
            <a:pPr lvl="1"/>
            <a:r>
              <a:rPr lang="en-GB" dirty="0"/>
              <a:t>An introduction and consent reminder</a:t>
            </a:r>
          </a:p>
          <a:p>
            <a:pPr lvl="1"/>
            <a:r>
              <a:rPr lang="en-GB" dirty="0"/>
              <a:t>Several key questions</a:t>
            </a:r>
          </a:p>
          <a:p>
            <a:pPr lvl="1"/>
            <a:r>
              <a:rPr lang="en-GB" dirty="0"/>
              <a:t>Optional prompts</a:t>
            </a:r>
          </a:p>
          <a:p>
            <a:pPr lvl="1"/>
            <a:r>
              <a:rPr lang="en-GB" dirty="0"/>
              <a:t>A closing question</a:t>
            </a:r>
          </a:p>
          <a:p>
            <a:r>
              <a:rPr lang="en-GB" dirty="0"/>
              <a:t>Useful prompts</a:t>
            </a:r>
          </a:p>
          <a:p>
            <a:pPr lvl="1"/>
            <a:r>
              <a:rPr lang="en-GB" dirty="0"/>
              <a:t>Can you give me an example?</a:t>
            </a:r>
          </a:p>
          <a:p>
            <a:pPr lvl="1"/>
            <a:r>
              <a:rPr lang="en-GB" dirty="0"/>
              <a:t>What happened next?</a:t>
            </a:r>
          </a:p>
          <a:p>
            <a:pPr lvl="1"/>
            <a:r>
              <a:rPr lang="en-GB" dirty="0"/>
              <a:t>How did you deal with that?</a:t>
            </a:r>
          </a:p>
          <a:p>
            <a:pPr lvl="1"/>
            <a:r>
              <a:rPr lang="en-GB" dirty="0"/>
              <a:t>Why was that important to you?</a:t>
            </a:r>
          </a:p>
          <a:p>
            <a:r>
              <a:rPr lang="en-GB" dirty="0"/>
              <a:t>Finish with a broad question e.g.</a:t>
            </a:r>
          </a:p>
          <a:p>
            <a:pPr lvl="1"/>
            <a:r>
              <a:rPr lang="en-GB" i="1" dirty="0"/>
              <a:t>Is there anything important about this experience that I haven’t asked about?</a:t>
            </a:r>
            <a:endParaRPr lang="en-GB" dirty="0"/>
          </a:p>
        </p:txBody>
      </p:sp>
      <p:sp>
        <p:nvSpPr>
          <p:cNvPr id="3" name="Title 2">
            <a:extLst>
              <a:ext uri="{FF2B5EF4-FFF2-40B4-BE49-F238E27FC236}">
                <a16:creationId xmlns:a16="http://schemas.microsoft.com/office/drawing/2014/main" id="{BCFC81E4-B11A-1E8E-2239-7127522276EB}"/>
              </a:ext>
            </a:extLst>
          </p:cNvPr>
          <p:cNvSpPr>
            <a:spLocks noGrp="1"/>
          </p:cNvSpPr>
          <p:nvPr>
            <p:ph type="title"/>
          </p:nvPr>
        </p:nvSpPr>
        <p:spPr/>
        <p:txBody>
          <a:bodyPr/>
          <a:lstStyle/>
          <a:p>
            <a:r>
              <a:rPr lang="en-GB" dirty="0"/>
              <a:t>Conducting an Interview</a:t>
            </a:r>
          </a:p>
        </p:txBody>
      </p:sp>
    </p:spTree>
    <p:extLst>
      <p:ext uri="{BB962C8B-B14F-4D97-AF65-F5344CB8AC3E}">
        <p14:creationId xmlns:p14="http://schemas.microsoft.com/office/powerpoint/2010/main" val="22977057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CC28375-05D8-148A-516F-BE26B0ABEBC5}"/>
              </a:ext>
            </a:extLst>
          </p:cNvPr>
          <p:cNvSpPr>
            <a:spLocks noGrp="1"/>
          </p:cNvSpPr>
          <p:nvPr>
            <p:ph idx="1"/>
          </p:nvPr>
        </p:nvSpPr>
        <p:spPr>
          <a:xfrm>
            <a:off x="457200" y="980728"/>
            <a:ext cx="8363272" cy="5877272"/>
          </a:xfrm>
        </p:spPr>
        <p:txBody>
          <a:bodyPr>
            <a:normAutofit lnSpcReduction="10000"/>
          </a:bodyPr>
          <a:lstStyle/>
          <a:p>
            <a:r>
              <a:rPr lang="en-GB" dirty="0"/>
              <a:t>Surveys are useful for collecting structured responses from large numbers of participants</a:t>
            </a:r>
          </a:p>
          <a:p>
            <a:r>
              <a:rPr lang="en-GB" dirty="0"/>
              <a:t>Advantages</a:t>
            </a:r>
          </a:p>
          <a:p>
            <a:pPr lvl="1"/>
            <a:r>
              <a:rPr lang="en-GB" dirty="0"/>
              <a:t>Everyone receives the same questions</a:t>
            </a:r>
          </a:p>
          <a:p>
            <a:pPr lvl="1"/>
            <a:r>
              <a:rPr lang="en-GB" dirty="0"/>
              <a:t>Responses can be collected efficiently</a:t>
            </a:r>
          </a:p>
          <a:p>
            <a:pPr lvl="1"/>
            <a:r>
              <a:rPr lang="en-GB" dirty="0"/>
              <a:t>Anonymous participation may encourage openness</a:t>
            </a:r>
          </a:p>
          <a:p>
            <a:pPr lvl="1"/>
            <a:r>
              <a:rPr lang="en-GB" dirty="0"/>
              <a:t>Results can support comparisons between groups</a:t>
            </a:r>
          </a:p>
          <a:p>
            <a:r>
              <a:rPr lang="en-GB" dirty="0"/>
              <a:t>Limitations</a:t>
            </a:r>
          </a:p>
          <a:p>
            <a:pPr lvl="1"/>
            <a:r>
              <a:rPr lang="en-GB" dirty="0"/>
              <a:t>Researchers cannot always clarify questions</a:t>
            </a:r>
          </a:p>
          <a:p>
            <a:pPr lvl="1"/>
            <a:r>
              <a:rPr lang="en-GB" dirty="0"/>
              <a:t>Question wording and order affect responses</a:t>
            </a:r>
          </a:p>
          <a:p>
            <a:pPr lvl="1"/>
            <a:r>
              <a:rPr lang="en-GB" dirty="0"/>
              <a:t>Long surveys increase abandonment</a:t>
            </a:r>
          </a:p>
          <a:p>
            <a:pPr lvl="1"/>
            <a:r>
              <a:rPr lang="en-GB" dirty="0"/>
              <a:t>A large sample does not compensate for poor questions or biased recruitment</a:t>
            </a:r>
          </a:p>
          <a:p>
            <a:r>
              <a:rPr lang="en-GB" dirty="0"/>
              <a:t>Pilot the survey before distributing it</a:t>
            </a:r>
          </a:p>
        </p:txBody>
      </p:sp>
      <p:sp>
        <p:nvSpPr>
          <p:cNvPr id="3" name="Title 2">
            <a:extLst>
              <a:ext uri="{FF2B5EF4-FFF2-40B4-BE49-F238E27FC236}">
                <a16:creationId xmlns:a16="http://schemas.microsoft.com/office/drawing/2014/main" id="{A745D8D5-BB15-8963-A2B7-FAD89E635074}"/>
              </a:ext>
            </a:extLst>
          </p:cNvPr>
          <p:cNvSpPr>
            <a:spLocks noGrp="1"/>
          </p:cNvSpPr>
          <p:nvPr>
            <p:ph type="title"/>
          </p:nvPr>
        </p:nvSpPr>
        <p:spPr/>
        <p:txBody>
          <a:bodyPr/>
          <a:lstStyle/>
          <a:p>
            <a:r>
              <a:rPr lang="en-GB" dirty="0"/>
              <a:t>Surveys</a:t>
            </a:r>
          </a:p>
        </p:txBody>
      </p:sp>
    </p:spTree>
    <p:extLst>
      <p:ext uri="{BB962C8B-B14F-4D97-AF65-F5344CB8AC3E}">
        <p14:creationId xmlns:p14="http://schemas.microsoft.com/office/powerpoint/2010/main" val="39703512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25F4416-9E14-76B8-0332-DA6EF08949C6}"/>
              </a:ext>
            </a:extLst>
          </p:cNvPr>
          <p:cNvSpPr>
            <a:spLocks noGrp="1"/>
          </p:cNvSpPr>
          <p:nvPr>
            <p:ph idx="1"/>
          </p:nvPr>
        </p:nvSpPr>
        <p:spPr>
          <a:xfrm>
            <a:off x="457200" y="980728"/>
            <a:ext cx="8229600" cy="5877272"/>
          </a:xfrm>
        </p:spPr>
        <p:txBody>
          <a:bodyPr>
            <a:normAutofit/>
          </a:bodyPr>
          <a:lstStyle/>
          <a:p>
            <a:r>
              <a:rPr lang="en-GB" dirty="0"/>
              <a:t>Card sorting investigates how participants group and label information</a:t>
            </a:r>
          </a:p>
          <a:p>
            <a:pPr lvl="1"/>
            <a:r>
              <a:rPr lang="en-GB" dirty="0"/>
              <a:t>Each user is given a set of cards with information topics on them and asked to arrange them in a logical manner</a:t>
            </a:r>
          </a:p>
          <a:p>
            <a:pPr lvl="1"/>
            <a:r>
              <a:rPr lang="en-GB" b="1" dirty="0"/>
              <a:t>Open: </a:t>
            </a:r>
            <a:r>
              <a:rPr lang="en-GB" dirty="0"/>
              <a:t>participants create and name their own groups</a:t>
            </a:r>
          </a:p>
          <a:p>
            <a:pPr lvl="1"/>
            <a:r>
              <a:rPr lang="en-GB" b="1" dirty="0"/>
              <a:t>Closed: </a:t>
            </a:r>
            <a:r>
              <a:rPr lang="en-GB" dirty="0"/>
              <a:t>participants put cards into fixed categories</a:t>
            </a:r>
          </a:p>
          <a:p>
            <a:pPr lvl="1"/>
            <a:r>
              <a:rPr lang="en-GB" b="1" dirty="0"/>
              <a:t>Hybrid: </a:t>
            </a:r>
            <a:r>
              <a:rPr lang="en-GB" dirty="0"/>
              <a:t>participants use existing categories but may create additional ones</a:t>
            </a:r>
          </a:p>
        </p:txBody>
      </p:sp>
      <p:sp>
        <p:nvSpPr>
          <p:cNvPr id="3" name="Title 2">
            <a:extLst>
              <a:ext uri="{FF2B5EF4-FFF2-40B4-BE49-F238E27FC236}">
                <a16:creationId xmlns:a16="http://schemas.microsoft.com/office/drawing/2014/main" id="{8C4C1CFA-A0C0-D998-EC8E-BA95ECC1A0DB}"/>
              </a:ext>
            </a:extLst>
          </p:cNvPr>
          <p:cNvSpPr>
            <a:spLocks noGrp="1"/>
          </p:cNvSpPr>
          <p:nvPr>
            <p:ph type="title"/>
          </p:nvPr>
        </p:nvSpPr>
        <p:spPr/>
        <p:txBody>
          <a:bodyPr/>
          <a:lstStyle/>
          <a:p>
            <a:r>
              <a:rPr lang="en-GB" dirty="0"/>
              <a:t>Card Sorting</a:t>
            </a:r>
          </a:p>
        </p:txBody>
      </p:sp>
    </p:spTree>
    <p:extLst>
      <p:ext uri="{BB962C8B-B14F-4D97-AF65-F5344CB8AC3E}">
        <p14:creationId xmlns:p14="http://schemas.microsoft.com/office/powerpoint/2010/main" val="13123625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1335B3-047D-016A-689C-126CEBFF97F5}"/>
            </a:ext>
          </a:extLst>
        </p:cNvPr>
        <p:cNvGrpSpPr/>
        <p:nvPr/>
      </p:nvGrpSpPr>
      <p:grpSpPr>
        <a:xfrm>
          <a:off x="0" y="0"/>
          <a:ext cx="0" cy="0"/>
          <a:chOff x="0" y="0"/>
          <a:chExt cx="0" cy="0"/>
        </a:xfrm>
      </p:grpSpPr>
      <p:sp>
        <p:nvSpPr>
          <p:cNvPr id="2" name="Content Placeholder 1">
            <a:extLst>
              <a:ext uri="{FF2B5EF4-FFF2-40B4-BE49-F238E27FC236}">
                <a16:creationId xmlns:a16="http://schemas.microsoft.com/office/drawing/2014/main" id="{C55E5806-EFBD-D6FC-7334-53D8CD1A12FD}"/>
              </a:ext>
            </a:extLst>
          </p:cNvPr>
          <p:cNvSpPr>
            <a:spLocks noGrp="1"/>
          </p:cNvSpPr>
          <p:nvPr>
            <p:ph idx="1"/>
          </p:nvPr>
        </p:nvSpPr>
        <p:spPr>
          <a:xfrm>
            <a:off x="457200" y="980728"/>
            <a:ext cx="8229600" cy="5877272"/>
          </a:xfrm>
        </p:spPr>
        <p:txBody>
          <a:bodyPr>
            <a:normAutofit/>
          </a:bodyPr>
          <a:lstStyle/>
          <a:p>
            <a:r>
              <a:rPr lang="en-GB" dirty="0"/>
              <a:t>Advantages</a:t>
            </a:r>
          </a:p>
          <a:p>
            <a:pPr lvl="1"/>
            <a:r>
              <a:rPr lang="en-GB" dirty="0"/>
              <a:t>Reveals how participants associate information</a:t>
            </a:r>
          </a:p>
          <a:p>
            <a:pPr lvl="1"/>
            <a:r>
              <a:rPr lang="en-GB" dirty="0"/>
              <a:t>Suggest possible categories and labels</a:t>
            </a:r>
          </a:p>
          <a:p>
            <a:pPr lvl="1"/>
            <a:r>
              <a:rPr lang="en-GB" dirty="0"/>
              <a:t>Exposes differences between users’ mental models</a:t>
            </a:r>
          </a:p>
          <a:p>
            <a:pPr lvl="1"/>
            <a:r>
              <a:rPr lang="en-GB" dirty="0"/>
              <a:t>Provides evidence for information structure</a:t>
            </a:r>
          </a:p>
          <a:p>
            <a:endParaRPr lang="en-GB" dirty="0"/>
          </a:p>
          <a:p>
            <a:r>
              <a:rPr lang="en-GB" dirty="0"/>
              <a:t>Limitations</a:t>
            </a:r>
          </a:p>
          <a:p>
            <a:pPr lvl="1"/>
            <a:r>
              <a:rPr lang="en-GB" dirty="0"/>
              <a:t>The supplied cards constrain the results</a:t>
            </a:r>
          </a:p>
          <a:p>
            <a:pPr lvl="1"/>
            <a:r>
              <a:rPr lang="en-GB" dirty="0"/>
              <a:t>Participants may interpret card labels differently</a:t>
            </a:r>
          </a:p>
          <a:p>
            <a:pPr lvl="1"/>
            <a:r>
              <a:rPr lang="en-GB" dirty="0"/>
              <a:t>Grouping information does not produce a complete navigation design</a:t>
            </a:r>
          </a:p>
          <a:p>
            <a:pPr lvl="1"/>
            <a:r>
              <a:rPr lang="en-GB" dirty="0"/>
              <a:t>A group card sort may conceal individual differences</a:t>
            </a:r>
          </a:p>
        </p:txBody>
      </p:sp>
      <p:sp>
        <p:nvSpPr>
          <p:cNvPr id="3" name="Title 2">
            <a:extLst>
              <a:ext uri="{FF2B5EF4-FFF2-40B4-BE49-F238E27FC236}">
                <a16:creationId xmlns:a16="http://schemas.microsoft.com/office/drawing/2014/main" id="{B672D6C9-465D-3F00-7AB8-F0DF89DEBDA2}"/>
              </a:ext>
            </a:extLst>
          </p:cNvPr>
          <p:cNvSpPr>
            <a:spLocks noGrp="1"/>
          </p:cNvSpPr>
          <p:nvPr>
            <p:ph type="title"/>
          </p:nvPr>
        </p:nvSpPr>
        <p:spPr/>
        <p:txBody>
          <a:bodyPr/>
          <a:lstStyle/>
          <a:p>
            <a:r>
              <a:rPr lang="en-GB" dirty="0"/>
              <a:t>Card Sorting</a:t>
            </a:r>
          </a:p>
        </p:txBody>
      </p:sp>
    </p:spTree>
    <p:extLst>
      <p:ext uri="{BB962C8B-B14F-4D97-AF65-F5344CB8AC3E}">
        <p14:creationId xmlns:p14="http://schemas.microsoft.com/office/powerpoint/2010/main" val="360985986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C1635E8D-B795-FA1A-B859-9C8F0AB1F52C}"/>
              </a:ext>
            </a:extLst>
          </p:cNvPr>
          <p:cNvSpPr>
            <a:spLocks noGrp="1"/>
          </p:cNvSpPr>
          <p:nvPr>
            <p:ph idx="1"/>
          </p:nvPr>
        </p:nvSpPr>
        <p:spPr>
          <a:xfrm>
            <a:off x="457200" y="980728"/>
            <a:ext cx="8229600" cy="5877272"/>
          </a:xfrm>
        </p:spPr>
        <p:txBody>
          <a:bodyPr/>
          <a:lstStyle/>
          <a:p>
            <a:r>
              <a:rPr lang="en-GB" dirty="0"/>
              <a:t>Once you have completed your research you can organise the evidence into </a:t>
            </a:r>
            <a:r>
              <a:rPr lang="en-GB" i="1" dirty="0"/>
              <a:t>user personas </a:t>
            </a:r>
            <a:r>
              <a:rPr lang="en-GB" dirty="0"/>
              <a:t>that represent different groups of users</a:t>
            </a:r>
          </a:p>
          <a:p>
            <a:r>
              <a:rPr lang="en-GB" dirty="0"/>
              <a:t>A useful persona describes	</a:t>
            </a:r>
          </a:p>
          <a:p>
            <a:pPr lvl="1"/>
            <a:r>
              <a:rPr lang="en-GB" dirty="0"/>
              <a:t>Relevant goals</a:t>
            </a:r>
          </a:p>
          <a:p>
            <a:pPr lvl="1"/>
            <a:r>
              <a:rPr lang="en-GB" dirty="0"/>
              <a:t>Typical tasks</a:t>
            </a:r>
          </a:p>
          <a:p>
            <a:pPr lvl="1"/>
            <a:r>
              <a:rPr lang="en-GB" dirty="0"/>
              <a:t>Behaviours and experience</a:t>
            </a:r>
          </a:p>
          <a:p>
            <a:pPr lvl="1"/>
            <a:r>
              <a:rPr lang="en-GB" dirty="0"/>
              <a:t>Context of use</a:t>
            </a:r>
          </a:p>
          <a:p>
            <a:pPr lvl="1"/>
            <a:r>
              <a:rPr lang="en-GB" dirty="0"/>
              <a:t>Needs and frustrations</a:t>
            </a:r>
          </a:p>
          <a:p>
            <a:pPr lvl="1"/>
            <a:r>
              <a:rPr lang="en-GB" dirty="0"/>
              <a:t>Devices or assistive technologies</a:t>
            </a:r>
          </a:p>
          <a:p>
            <a:pPr lvl="1"/>
            <a:r>
              <a:rPr lang="en-GB" dirty="0"/>
              <a:t>Factors that influence design decisions</a:t>
            </a:r>
          </a:p>
          <a:p>
            <a:r>
              <a:rPr lang="en-GB" dirty="0"/>
              <a:t>A persona is a design tool, not a fictional biography</a:t>
            </a:r>
          </a:p>
        </p:txBody>
      </p:sp>
      <p:sp>
        <p:nvSpPr>
          <p:cNvPr id="3" name="Title 2">
            <a:extLst>
              <a:ext uri="{FF2B5EF4-FFF2-40B4-BE49-F238E27FC236}">
                <a16:creationId xmlns:a16="http://schemas.microsoft.com/office/drawing/2014/main" id="{78B488B6-1992-B7A1-9371-BC0FA9D9D96D}"/>
              </a:ext>
            </a:extLst>
          </p:cNvPr>
          <p:cNvSpPr>
            <a:spLocks noGrp="1"/>
          </p:cNvSpPr>
          <p:nvPr>
            <p:ph type="title"/>
          </p:nvPr>
        </p:nvSpPr>
        <p:spPr/>
        <p:txBody>
          <a:bodyPr/>
          <a:lstStyle/>
          <a:p>
            <a:r>
              <a:rPr lang="en-GB" dirty="0"/>
              <a:t>From Research to Personas</a:t>
            </a:r>
          </a:p>
        </p:txBody>
      </p:sp>
    </p:spTree>
    <p:extLst>
      <p:ext uri="{BB962C8B-B14F-4D97-AF65-F5344CB8AC3E}">
        <p14:creationId xmlns:p14="http://schemas.microsoft.com/office/powerpoint/2010/main" val="342738134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81000" y="404664"/>
            <a:ext cx="8382000" cy="576064"/>
          </a:xfrm>
        </p:spPr>
        <p:txBody>
          <a:bodyPr>
            <a:normAutofit fontScale="90000"/>
          </a:bodyPr>
          <a:lstStyle/>
          <a:p>
            <a:r>
              <a:rPr lang="en-GB" dirty="0"/>
              <a:t>Weak and Useful Personas</a:t>
            </a:r>
          </a:p>
        </p:txBody>
      </p:sp>
      <p:sp>
        <p:nvSpPr>
          <p:cNvPr id="4" name="Text Placeholder 3"/>
          <p:cNvSpPr>
            <a:spLocks noGrp="1"/>
          </p:cNvSpPr>
          <p:nvPr>
            <p:ph type="body" idx="1"/>
          </p:nvPr>
        </p:nvSpPr>
        <p:spPr>
          <a:xfrm>
            <a:off x="381000" y="1052736"/>
            <a:ext cx="4041648" cy="457200"/>
          </a:xfrm>
        </p:spPr>
        <p:txBody>
          <a:bodyPr/>
          <a:lstStyle/>
          <a:p>
            <a:r>
              <a:rPr lang="en-GB" dirty="0"/>
              <a:t>Weak Persona</a:t>
            </a:r>
          </a:p>
        </p:txBody>
      </p:sp>
      <p:sp>
        <p:nvSpPr>
          <p:cNvPr id="6" name="Text Placeholder 5"/>
          <p:cNvSpPr>
            <a:spLocks noGrp="1"/>
          </p:cNvSpPr>
          <p:nvPr>
            <p:ph type="body" sz="half" idx="3"/>
          </p:nvPr>
        </p:nvSpPr>
        <p:spPr>
          <a:xfrm>
            <a:off x="4721225" y="1052736"/>
            <a:ext cx="4041775" cy="457200"/>
          </a:xfrm>
        </p:spPr>
        <p:txBody>
          <a:bodyPr/>
          <a:lstStyle/>
          <a:p>
            <a:r>
              <a:rPr lang="en-GB" dirty="0"/>
              <a:t>Useful Persona</a:t>
            </a:r>
          </a:p>
        </p:txBody>
      </p:sp>
      <p:sp>
        <p:nvSpPr>
          <p:cNvPr id="5" name="Content Placeholder 4"/>
          <p:cNvSpPr>
            <a:spLocks noGrp="1"/>
          </p:cNvSpPr>
          <p:nvPr>
            <p:ph sz="quarter" idx="2"/>
          </p:nvPr>
        </p:nvSpPr>
        <p:spPr>
          <a:xfrm>
            <a:off x="381000" y="1556792"/>
            <a:ext cx="4041648" cy="5301208"/>
          </a:xfrm>
        </p:spPr>
        <p:txBody>
          <a:bodyPr>
            <a:normAutofit/>
          </a:bodyPr>
          <a:lstStyle/>
          <a:p>
            <a:pPr marL="109728" indent="0">
              <a:buNone/>
            </a:pPr>
            <a:r>
              <a:rPr lang="en-GB" dirty="0"/>
              <a:t>Amanda is 21, enjoys music and socialising, owns an iPhone, and shares a flat with three friends</a:t>
            </a:r>
          </a:p>
          <a:p>
            <a:endParaRPr lang="en-GB" dirty="0"/>
          </a:p>
          <a:p>
            <a:r>
              <a:rPr lang="en-GB" dirty="0"/>
              <a:t>Good for marketing, bad for UI design or UX</a:t>
            </a:r>
          </a:p>
          <a:p>
            <a:r>
              <a:rPr lang="en-GB" dirty="0"/>
              <a:t>Doesn’t allow you to say ‘no’ to feature ideas</a:t>
            </a:r>
          </a:p>
          <a:p>
            <a:r>
              <a:rPr lang="en-GB" dirty="0"/>
              <a:t>What features does this person need?</a:t>
            </a:r>
          </a:p>
        </p:txBody>
      </p:sp>
      <p:sp>
        <p:nvSpPr>
          <p:cNvPr id="7" name="Content Placeholder 6"/>
          <p:cNvSpPr>
            <a:spLocks noGrp="1"/>
          </p:cNvSpPr>
          <p:nvPr>
            <p:ph sz="quarter" idx="4"/>
          </p:nvPr>
        </p:nvSpPr>
        <p:spPr>
          <a:xfrm>
            <a:off x="4718304" y="1556792"/>
            <a:ext cx="4041775" cy="5301208"/>
          </a:xfrm>
        </p:spPr>
        <p:txBody>
          <a:bodyPr>
            <a:normAutofit/>
          </a:bodyPr>
          <a:lstStyle/>
          <a:p>
            <a:pPr marL="109728" indent="0">
              <a:buNone/>
            </a:pPr>
            <a:r>
              <a:rPr lang="en-GB" dirty="0"/>
              <a:t>Amanda checks timetable changes between classes using her phone. She needs to find changes quickly because notifications from several university systems are inconsistent. She often uses her phone outdoors and sometimes has a weak mobile connection</a:t>
            </a:r>
          </a:p>
          <a:p>
            <a:endParaRPr lang="en-GB" dirty="0"/>
          </a:p>
          <a:p>
            <a:r>
              <a:rPr lang="en-GB" dirty="0"/>
              <a:t>Mobile interface</a:t>
            </a:r>
          </a:p>
          <a:p>
            <a:r>
              <a:rPr lang="en-GB" dirty="0"/>
              <a:t>Information visible without extensive navigation</a:t>
            </a:r>
          </a:p>
          <a:p>
            <a:r>
              <a:rPr lang="en-GB" dirty="0"/>
              <a:t>Recent changes made clear</a:t>
            </a:r>
          </a:p>
          <a:p>
            <a:r>
              <a:rPr lang="en-GB" dirty="0"/>
              <a:t>Must remain usable on slow or intermittent connections</a:t>
            </a:r>
          </a:p>
          <a:p>
            <a:endParaRPr lang="en-GB" dirty="0"/>
          </a:p>
        </p:txBody>
      </p:sp>
    </p:spTree>
    <p:extLst>
      <p:ext uri="{BB962C8B-B14F-4D97-AF65-F5344CB8AC3E}">
        <p14:creationId xmlns:p14="http://schemas.microsoft.com/office/powerpoint/2010/main" val="150409941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948C2169-0827-D0AD-D556-F6905BD0571C}"/>
              </a:ext>
            </a:extLst>
          </p:cNvPr>
          <p:cNvSpPr>
            <a:spLocks noGrp="1"/>
          </p:cNvSpPr>
          <p:nvPr>
            <p:ph idx="1"/>
          </p:nvPr>
        </p:nvSpPr>
        <p:spPr>
          <a:xfrm>
            <a:off x="457200" y="980728"/>
            <a:ext cx="8229600" cy="5877272"/>
          </a:xfrm>
        </p:spPr>
        <p:txBody>
          <a:bodyPr>
            <a:normAutofit lnSpcReduction="10000"/>
          </a:bodyPr>
          <a:lstStyle/>
          <a:p>
            <a:r>
              <a:rPr lang="en-GB" dirty="0"/>
              <a:t>Accessibility forms part of understanding the user population</a:t>
            </a:r>
          </a:p>
          <a:p>
            <a:r>
              <a:rPr lang="en-GB" dirty="0"/>
              <a:t>Include relevant information</a:t>
            </a:r>
          </a:p>
          <a:p>
            <a:pPr lvl="1"/>
            <a:r>
              <a:rPr lang="en-GB" dirty="0"/>
              <a:t>How an impairment affects interaction</a:t>
            </a:r>
          </a:p>
          <a:p>
            <a:pPr lvl="1"/>
            <a:r>
              <a:rPr lang="en-GB" dirty="0"/>
              <a:t>Assistive technology used</a:t>
            </a:r>
          </a:p>
          <a:p>
            <a:pPr lvl="1"/>
            <a:r>
              <a:rPr lang="en-GB" dirty="0"/>
              <a:t>Environmental or temporary limitations</a:t>
            </a:r>
          </a:p>
          <a:p>
            <a:pPr lvl="1"/>
            <a:r>
              <a:rPr lang="en-GB" dirty="0"/>
              <a:t>Strategies the person already uses</a:t>
            </a:r>
          </a:p>
          <a:p>
            <a:pPr lvl="1"/>
            <a:r>
              <a:rPr lang="en-GB" dirty="0"/>
              <a:t>Barriers created by existing systems</a:t>
            </a:r>
          </a:p>
          <a:p>
            <a:r>
              <a:rPr lang="en-GB" dirty="0"/>
              <a:t>Avoid reducing a person to a medical condition</a:t>
            </a:r>
          </a:p>
          <a:p>
            <a:pPr lvl="1"/>
            <a:r>
              <a:rPr lang="en-GB" dirty="0"/>
              <a:t>“Has arthritis” becomes useful when connected to difficulties operating controls or prolonged device use</a:t>
            </a:r>
          </a:p>
          <a:p>
            <a:r>
              <a:rPr lang="en-GB" dirty="0"/>
              <a:t>Adding a disability to a completed persona is not an effective approach – build it in from the start</a:t>
            </a:r>
          </a:p>
        </p:txBody>
      </p:sp>
      <p:sp>
        <p:nvSpPr>
          <p:cNvPr id="3" name="Title 2">
            <a:extLst>
              <a:ext uri="{FF2B5EF4-FFF2-40B4-BE49-F238E27FC236}">
                <a16:creationId xmlns:a16="http://schemas.microsoft.com/office/drawing/2014/main" id="{8D355C8B-1B5C-67A1-EFF5-7F2488094382}"/>
              </a:ext>
            </a:extLst>
          </p:cNvPr>
          <p:cNvSpPr>
            <a:spLocks noGrp="1"/>
          </p:cNvSpPr>
          <p:nvPr>
            <p:ph type="title"/>
          </p:nvPr>
        </p:nvSpPr>
        <p:spPr/>
        <p:txBody>
          <a:bodyPr/>
          <a:lstStyle/>
          <a:p>
            <a:r>
              <a:rPr lang="en-GB" dirty="0"/>
              <a:t>Accessibility Within Personas</a:t>
            </a:r>
          </a:p>
        </p:txBody>
      </p:sp>
    </p:spTree>
    <p:extLst>
      <p:ext uri="{BB962C8B-B14F-4D97-AF65-F5344CB8AC3E}">
        <p14:creationId xmlns:p14="http://schemas.microsoft.com/office/powerpoint/2010/main" val="12575677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83E85A1C-C35A-2A56-4FD2-21708D6240B3}"/>
              </a:ext>
            </a:extLst>
          </p:cNvPr>
          <p:cNvSpPr>
            <a:spLocks noGrp="1"/>
          </p:cNvSpPr>
          <p:nvPr>
            <p:ph idx="1"/>
          </p:nvPr>
        </p:nvSpPr>
        <p:spPr/>
        <p:txBody>
          <a:bodyPr/>
          <a:lstStyle/>
          <a:p>
            <a:r>
              <a:rPr lang="en-GB" dirty="0"/>
              <a:t>Always review completed personas before use</a:t>
            </a:r>
          </a:p>
          <a:p>
            <a:pPr lvl="1"/>
            <a:r>
              <a:rPr lang="en-GB" dirty="0"/>
              <a:t>Does the information affect a design decision?</a:t>
            </a:r>
          </a:p>
          <a:p>
            <a:pPr lvl="1"/>
            <a:r>
              <a:rPr lang="en-GB" dirty="0"/>
              <a:t>Where does the information come from?</a:t>
            </a:r>
          </a:p>
          <a:p>
            <a:pPr lvl="1"/>
            <a:r>
              <a:rPr lang="en-GB" dirty="0"/>
              <a:t>Does it include goals, behaviour, and context?</a:t>
            </a:r>
          </a:p>
          <a:p>
            <a:pPr lvl="1"/>
            <a:r>
              <a:rPr lang="en-GB" dirty="0"/>
              <a:t>Are the personas meaningfully different?</a:t>
            </a:r>
          </a:p>
          <a:p>
            <a:pPr lvl="1"/>
            <a:r>
              <a:rPr lang="en-GB" dirty="0"/>
              <a:t>Have personal preferences been confused with user needs?</a:t>
            </a:r>
          </a:p>
          <a:p>
            <a:pPr lvl="1"/>
            <a:r>
              <a:rPr lang="en-GB" dirty="0"/>
              <a:t>Does the accessibility information describe actual interaction barriers?</a:t>
            </a:r>
          </a:p>
          <a:p>
            <a:pPr lvl="1"/>
            <a:endParaRPr lang="en-GB" dirty="0"/>
          </a:p>
          <a:p>
            <a:r>
              <a:rPr lang="en-GB" dirty="0"/>
              <a:t>Remove details that do not contribute to understanding the user or designing the system</a:t>
            </a:r>
          </a:p>
        </p:txBody>
      </p:sp>
      <p:sp>
        <p:nvSpPr>
          <p:cNvPr id="3" name="Title 2">
            <a:extLst>
              <a:ext uri="{FF2B5EF4-FFF2-40B4-BE49-F238E27FC236}">
                <a16:creationId xmlns:a16="http://schemas.microsoft.com/office/drawing/2014/main" id="{B519B5F2-88B0-DD12-FA86-65DD897D179D}"/>
              </a:ext>
            </a:extLst>
          </p:cNvPr>
          <p:cNvSpPr>
            <a:spLocks noGrp="1"/>
          </p:cNvSpPr>
          <p:nvPr>
            <p:ph type="title"/>
          </p:nvPr>
        </p:nvSpPr>
        <p:spPr/>
        <p:txBody>
          <a:bodyPr/>
          <a:lstStyle/>
          <a:p>
            <a:r>
              <a:rPr lang="en-GB" dirty="0"/>
              <a:t>Reviewing Personas</a:t>
            </a:r>
          </a:p>
        </p:txBody>
      </p:sp>
    </p:spTree>
    <p:extLst>
      <p:ext uri="{BB962C8B-B14F-4D97-AF65-F5344CB8AC3E}">
        <p14:creationId xmlns:p14="http://schemas.microsoft.com/office/powerpoint/2010/main" val="364269026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2518441-3E91-D726-17A2-FECA26AB539B}"/>
              </a:ext>
            </a:extLst>
          </p:cNvPr>
          <p:cNvSpPr>
            <a:spLocks noGrp="1"/>
          </p:cNvSpPr>
          <p:nvPr>
            <p:ph idx="1"/>
          </p:nvPr>
        </p:nvSpPr>
        <p:spPr/>
        <p:txBody>
          <a:bodyPr/>
          <a:lstStyle/>
          <a:p>
            <a:r>
              <a:rPr lang="en-GB" dirty="0"/>
              <a:t>Generative AI can help you</a:t>
            </a:r>
          </a:p>
          <a:p>
            <a:pPr lvl="1"/>
            <a:r>
              <a:rPr lang="en-GB" dirty="0"/>
              <a:t>Suggest questions that require investigation</a:t>
            </a:r>
          </a:p>
          <a:p>
            <a:pPr lvl="1"/>
            <a:r>
              <a:rPr lang="en-GB" dirty="0"/>
              <a:t>Identify missing information</a:t>
            </a:r>
          </a:p>
          <a:p>
            <a:pPr lvl="1"/>
            <a:r>
              <a:rPr lang="en-GB" dirty="0"/>
              <a:t>Test whether persona descriptions are internally consistent</a:t>
            </a:r>
          </a:p>
          <a:p>
            <a:pPr lvl="1"/>
            <a:r>
              <a:rPr lang="en-GB" dirty="0"/>
              <a:t>Explore how different circumstances might affect interaction</a:t>
            </a:r>
          </a:p>
          <a:p>
            <a:endParaRPr lang="en-GB" dirty="0"/>
          </a:p>
          <a:p>
            <a:r>
              <a:rPr lang="en-GB" dirty="0"/>
              <a:t>It cannot provide evidence about your users</a:t>
            </a:r>
          </a:p>
          <a:p>
            <a:pPr lvl="1"/>
            <a:r>
              <a:rPr lang="en-GB" dirty="0"/>
              <a:t>Do NOT ask it to ‘create three personas’ for you, as it will generally just combine common stereotypes with plausible-sounding invented details</a:t>
            </a:r>
          </a:p>
        </p:txBody>
      </p:sp>
      <p:sp>
        <p:nvSpPr>
          <p:cNvPr id="3" name="Title 2">
            <a:extLst>
              <a:ext uri="{FF2B5EF4-FFF2-40B4-BE49-F238E27FC236}">
                <a16:creationId xmlns:a16="http://schemas.microsoft.com/office/drawing/2014/main" id="{CDA5BC4A-D400-99FA-85A3-A770A0FE2E07}"/>
              </a:ext>
            </a:extLst>
          </p:cNvPr>
          <p:cNvSpPr>
            <a:spLocks noGrp="1"/>
          </p:cNvSpPr>
          <p:nvPr>
            <p:ph type="title"/>
          </p:nvPr>
        </p:nvSpPr>
        <p:spPr/>
        <p:txBody>
          <a:bodyPr/>
          <a:lstStyle/>
          <a:p>
            <a:r>
              <a:rPr lang="en-GB" dirty="0"/>
              <a:t>Using Generative AI With Personas</a:t>
            </a:r>
          </a:p>
        </p:txBody>
      </p:sp>
    </p:spTree>
    <p:extLst>
      <p:ext uri="{BB962C8B-B14F-4D97-AF65-F5344CB8AC3E}">
        <p14:creationId xmlns:p14="http://schemas.microsoft.com/office/powerpoint/2010/main" val="205129714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B33039F-C525-2D37-4BCC-01FDE8931454}"/>
              </a:ext>
            </a:extLst>
          </p:cNvPr>
          <p:cNvSpPr>
            <a:spLocks noGrp="1"/>
          </p:cNvSpPr>
          <p:nvPr>
            <p:ph idx="1"/>
          </p:nvPr>
        </p:nvSpPr>
        <p:spPr/>
        <p:txBody>
          <a:bodyPr/>
          <a:lstStyle/>
          <a:p>
            <a:r>
              <a:rPr lang="en-GB" dirty="0"/>
              <a:t>User research helps designers understand</a:t>
            </a:r>
          </a:p>
          <a:p>
            <a:pPr lvl="1"/>
            <a:r>
              <a:rPr lang="en-GB" dirty="0"/>
              <a:t>Users and stakeholders</a:t>
            </a:r>
          </a:p>
          <a:p>
            <a:pPr lvl="1"/>
            <a:r>
              <a:rPr lang="en-GB" dirty="0"/>
              <a:t>Goals and tasks</a:t>
            </a:r>
          </a:p>
          <a:p>
            <a:pPr lvl="1"/>
            <a:r>
              <a:rPr lang="en-GB" dirty="0"/>
              <a:t>Contexts of use</a:t>
            </a:r>
          </a:p>
          <a:p>
            <a:pPr lvl="1"/>
            <a:r>
              <a:rPr lang="en-GB" dirty="0"/>
              <a:t>Existing problems and workarounds</a:t>
            </a:r>
          </a:p>
          <a:p>
            <a:pPr lvl="1"/>
            <a:r>
              <a:rPr lang="en-GB" dirty="0"/>
              <a:t>Differences within the user population</a:t>
            </a:r>
          </a:p>
          <a:p>
            <a:r>
              <a:rPr lang="en-GB" dirty="0"/>
              <a:t>The method must suit the research question</a:t>
            </a:r>
          </a:p>
          <a:p>
            <a:r>
              <a:rPr lang="en-GB" dirty="0"/>
              <a:t>Personas translate recurring research findings into a form that can guide design </a:t>
            </a:r>
          </a:p>
          <a:p>
            <a:r>
              <a:rPr lang="en-GB" dirty="0"/>
              <a:t>Research findings provide constraints and evidence to support design decisions</a:t>
            </a:r>
          </a:p>
          <a:p>
            <a:endParaRPr lang="en-GB" dirty="0"/>
          </a:p>
        </p:txBody>
      </p:sp>
      <p:sp>
        <p:nvSpPr>
          <p:cNvPr id="3" name="Title 2">
            <a:extLst>
              <a:ext uri="{FF2B5EF4-FFF2-40B4-BE49-F238E27FC236}">
                <a16:creationId xmlns:a16="http://schemas.microsoft.com/office/drawing/2014/main" id="{CCCC84C1-C8C5-1335-C268-9BFCE1D1F8A8}"/>
              </a:ext>
            </a:extLst>
          </p:cNvPr>
          <p:cNvSpPr>
            <a:spLocks noGrp="1"/>
          </p:cNvSpPr>
          <p:nvPr>
            <p:ph type="title"/>
          </p:nvPr>
        </p:nvSpPr>
        <p:spPr/>
        <p:txBody>
          <a:bodyPr/>
          <a:lstStyle/>
          <a:p>
            <a:r>
              <a:rPr lang="en-GB" dirty="0"/>
              <a:t>Summary</a:t>
            </a:r>
          </a:p>
        </p:txBody>
      </p:sp>
    </p:spTree>
    <p:extLst>
      <p:ext uri="{BB962C8B-B14F-4D97-AF65-F5344CB8AC3E}">
        <p14:creationId xmlns:p14="http://schemas.microsoft.com/office/powerpoint/2010/main" val="206409107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Nik2013">
  <a:themeElements>
    <a:clrScheme name="Urban">
      <a:dk1>
        <a:sysClr val="windowText" lastClr="000000"/>
      </a:dk1>
      <a:lt1>
        <a:sysClr val="window" lastClr="FFFFFF"/>
      </a:lt1>
      <a:dk2>
        <a:srgbClr val="424456"/>
      </a:dk2>
      <a:lt2>
        <a:srgbClr val="DEDEDE"/>
      </a:lt2>
      <a:accent1>
        <a:srgbClr val="53548A"/>
      </a:accent1>
      <a:accent2>
        <a:srgbClr val="438086"/>
      </a:accent2>
      <a:accent3>
        <a:srgbClr val="A04DA3"/>
      </a:accent3>
      <a:accent4>
        <a:srgbClr val="C4652D"/>
      </a:accent4>
      <a:accent5>
        <a:srgbClr val="8B5D3D"/>
      </a:accent5>
      <a:accent6>
        <a:srgbClr val="5C92B5"/>
      </a:accent6>
      <a:hlink>
        <a:srgbClr val="67AFBD"/>
      </a:hlink>
      <a:folHlink>
        <a:srgbClr val="C2A874"/>
      </a:folHlink>
    </a:clrScheme>
    <a:fontScheme name="Urban">
      <a:majorFont>
        <a:latin typeface="Trebuchet MS"/>
        <a:ea typeface=""/>
        <a:cs typeface=""/>
        <a:font script="Jpan" typeface="HGｺﾞｼｯｸM"/>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eorgia"/>
        <a:ea typeface=""/>
        <a:cs typeface=""/>
        <a:font script="Jpan" typeface="HG明朝B"/>
        <a:font script="Hang" typeface="맑은 고딕"/>
        <a:font script="Hans" typeface="宋体"/>
        <a:font script="Hant" typeface="新細明體"/>
        <a:font script="Arab" typeface="Arial"/>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Urban">
      <a:fillStyleLst>
        <a:solidFill>
          <a:schemeClr val="phClr"/>
        </a:solidFill>
        <a:gradFill rotWithShape="1">
          <a:gsLst>
            <a:gs pos="0">
              <a:schemeClr val="phClr">
                <a:tint val="1000"/>
                <a:satMod val="255000"/>
              </a:schemeClr>
            </a:gs>
            <a:gs pos="55000">
              <a:schemeClr val="phClr">
                <a:tint val="12000"/>
                <a:satMod val="255000"/>
              </a:schemeClr>
            </a:gs>
            <a:gs pos="100000">
              <a:schemeClr val="phClr">
                <a:tint val="45000"/>
                <a:satMod val="250000"/>
              </a:schemeClr>
            </a:gs>
          </a:gsLst>
          <a:path path="circle">
            <a:fillToRect l="-40000" t="-90000" r="140000" b="190000"/>
          </a:path>
        </a:gradFill>
        <a:gradFill rotWithShape="1">
          <a:gsLst>
            <a:gs pos="0">
              <a:schemeClr val="phClr">
                <a:tint val="43000"/>
                <a:satMod val="165000"/>
              </a:schemeClr>
            </a:gs>
            <a:gs pos="55000">
              <a:schemeClr val="phClr">
                <a:tint val="83000"/>
                <a:satMod val="155000"/>
              </a:schemeClr>
            </a:gs>
            <a:gs pos="100000">
              <a:schemeClr val="phClr">
                <a:shade val="85000"/>
              </a:schemeClr>
            </a:gs>
          </a:gsLst>
          <a:path path="circle">
            <a:fillToRect l="-40000" t="-90000" r="140000" b="190000"/>
          </a:path>
        </a:gradFill>
      </a:fillStyleLst>
      <a:lnStyleLst>
        <a:ln w="9525" cap="flat" cmpd="sng" algn="ctr">
          <a:solidFill>
            <a:schemeClr val="phClr"/>
          </a:solidFill>
          <a:prstDash val="solid"/>
        </a:ln>
        <a:ln w="19050" cap="flat" cmpd="sng" algn="ctr">
          <a:solidFill>
            <a:schemeClr val="phClr"/>
          </a:solidFill>
          <a:prstDash val="solid"/>
        </a:ln>
        <a:ln w="31750" cap="flat" cmpd="sng" algn="ctr">
          <a:solidFill>
            <a:schemeClr val="phClr"/>
          </a:solidFill>
          <a:prstDash val="solid"/>
        </a:ln>
      </a:lnStyleLst>
      <a:effectStyleLst>
        <a:effectStyle>
          <a:effectLst>
            <a:outerShdw blurRad="51500" dist="25400" dir="5400000" rotWithShape="0">
              <a:srgbClr val="000000">
                <a:alpha val="40000"/>
              </a:srgbClr>
            </a:outerShdw>
          </a:effectLst>
        </a:effectStyle>
        <a:effectStyle>
          <a:effectLst>
            <a:outerShdw blurRad="50800" dist="25400" dir="5400000" rotWithShape="0">
              <a:srgbClr val="000000">
                <a:alpha val="4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flat" dir="t">
              <a:rot lat="0" lon="0" rev="20040000"/>
            </a:lightRig>
          </a:scene3d>
          <a:sp3d contourW="12700" prstMaterial="dkEdge">
            <a:bevelT w="25400" h="38100" prst="convex"/>
            <a:contourClr>
              <a:schemeClr val="phClr">
                <a:satMod val="115000"/>
              </a:schemeClr>
            </a:contourClr>
          </a:sp3d>
        </a:effectStyle>
      </a:effectStyleLst>
      <a:bgFillStyleLst>
        <a:solidFill>
          <a:schemeClr val="phClr"/>
        </a:solidFill>
        <a:gradFill rotWithShape="1">
          <a:gsLst>
            <a:gs pos="100000">
              <a:schemeClr val="phClr">
                <a:tint val="80000"/>
                <a:satMod val="250000"/>
              </a:schemeClr>
            </a:gs>
            <a:gs pos="60000">
              <a:schemeClr val="phClr">
                <a:shade val="38000"/>
                <a:satMod val="175000"/>
              </a:schemeClr>
            </a:gs>
            <a:gs pos="0">
              <a:schemeClr val="phClr">
                <a:shade val="30000"/>
                <a:satMod val="175000"/>
              </a:schemeClr>
            </a:gs>
          </a:gsLst>
          <a:lin ang="5400000" scaled="0"/>
        </a:gradFill>
        <a:blipFill>
          <a:blip xmlns:r="http://schemas.openxmlformats.org/officeDocument/2006/relationships" r:embed="rId1">
            <a:duotone>
              <a:schemeClr val="phClr">
                <a:shade val="48000"/>
              </a:schemeClr>
              <a:schemeClr val="phClr">
                <a:tint val="96000"/>
                <a:satMod val="150000"/>
              </a:schemeClr>
            </a:duotone>
          </a:blip>
          <a:tile tx="0" ty="0" sx="80000" sy="80000" flip="none" algn="tl"/>
        </a:blip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Nik2013</Template>
  <TotalTime>0</TotalTime>
  <Words>1763</Words>
  <Application>Microsoft Office PowerPoint</Application>
  <PresentationFormat>On-screen Show (4:3)</PresentationFormat>
  <Paragraphs>289</Paragraphs>
  <Slides>25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25</vt:i4>
      </vt:variant>
    </vt:vector>
  </HeadingPairs>
  <TitlesOfParts>
    <vt:vector size="31" baseType="lpstr">
      <vt:lpstr>Arial</vt:lpstr>
      <vt:lpstr>Georgia</vt:lpstr>
      <vt:lpstr>Times</vt:lpstr>
      <vt:lpstr>Trebuchet MS</vt:lpstr>
      <vt:lpstr>Wingdings 2</vt:lpstr>
      <vt:lpstr>Nik2013</vt:lpstr>
      <vt:lpstr>What is User Research?</vt:lpstr>
      <vt:lpstr>User Research and Usability Evaluation</vt:lpstr>
      <vt:lpstr>What Can Users Tell Us?</vt:lpstr>
      <vt:lpstr>Types of Research Evidence</vt:lpstr>
      <vt:lpstr>Research Starts With A Question</vt:lpstr>
      <vt:lpstr>Choosing a Research Method</vt:lpstr>
      <vt:lpstr>Selecting Participants</vt:lpstr>
      <vt:lpstr>How Many Participants?</vt:lpstr>
      <vt:lpstr>How Many Participants?</vt:lpstr>
      <vt:lpstr>Ethical User Research</vt:lpstr>
      <vt:lpstr>Asking Useful Questions</vt:lpstr>
      <vt:lpstr>Leading and Loaded Questions</vt:lpstr>
      <vt:lpstr>Improving Research Questions</vt:lpstr>
      <vt:lpstr>Observation</vt:lpstr>
      <vt:lpstr>Interviews</vt:lpstr>
      <vt:lpstr>Conducting an Interview</vt:lpstr>
      <vt:lpstr>Surveys</vt:lpstr>
      <vt:lpstr>Card Sorting</vt:lpstr>
      <vt:lpstr>Card Sorting</vt:lpstr>
      <vt:lpstr>From Research to Personas</vt:lpstr>
      <vt:lpstr>Weak and Useful Personas</vt:lpstr>
      <vt:lpstr>Accessibility Within Personas</vt:lpstr>
      <vt:lpstr>Reviewing Personas</vt:lpstr>
      <vt:lpstr>Using Generative AI With Personas</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Human-Computer Interaction</dc:title>
  <dc:subject>The Human</dc:subject>
  <dc:creator>Nik Whitehead</dc:creator>
  <cp:lastModifiedBy>Nik Whitehead</cp:lastModifiedBy>
  <cp:revision>165</cp:revision>
  <dcterms:created xsi:type="dcterms:W3CDTF">2003-09-29T11:49:22Z</dcterms:created>
  <dcterms:modified xsi:type="dcterms:W3CDTF">2026-09-18T13:24:23Z</dcterms:modified>
</cp:coreProperties>
</file>