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no"?><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48"/>
  </p:notesMasterIdLst>
  <p:sldIdLst>
    <p:sldId id="256" r:id="rId40"/>
    <p:sldId id="257" r:id="rId41"/>
    <p:sldId id="258" r:id="rId42"/>
    <p:sldId id="259" r:id="rId43"/>
    <p:sldId id="260" r:id="rId44"/>
    <p:sldId id="261" r:id="rId45"/>
    <p:sldId id="262" r:id="rId46"/>
    <p:sldId id="263" r:id="rId47"/>
  </p:sldIdLst>
  <p:sldSz cx="18288000" cy="10287000"/>
  <p:notesSz cx="6858000" cy="9144000"/>
  <p:embeddedFontLst>
    <p:embeddedFont>
      <p:font typeface="Playlist Script" charset="1" panose="00000000000000000000"/>
      <p:regular r:id="rId6"/>
    </p:embeddedFont>
    <p:embeddedFont>
      <p:font typeface="Glacial Indifference" charset="1" panose="00000000000000000000"/>
      <p:regular r:id="rId7"/>
    </p:embeddedFont>
    <p:embeddedFont>
      <p:font typeface="Glacial Indifference Bold" charset="1" panose="00000800000000000000"/>
      <p:regular r:id="rId8"/>
    </p:embeddedFont>
    <p:embeddedFont>
      <p:font typeface="Glacial Indifference Italics" charset="1" panose="00000000000000000000"/>
      <p:regular r:id="rId9"/>
    </p:embeddedFont>
    <p:embeddedFont>
      <p:font typeface="Glacial Indifference Bold Italics" charset="1" panose="00000800000000000000"/>
      <p:regular r:id="rId10"/>
    </p:embeddedFont>
    <p:embeddedFont>
      <p:font typeface="Arimo" charset="1" panose="020B0604020202020204"/>
      <p:regular r:id="rId11"/>
    </p:embeddedFont>
    <p:embeddedFont>
      <p:font typeface="Arimo Bold" charset="1" panose="020B0704020202020204"/>
      <p:regular r:id="rId12"/>
    </p:embeddedFont>
    <p:embeddedFont>
      <p:font typeface="Arimo Italics" charset="1" panose="020B0604020202090204"/>
      <p:regular r:id="rId13"/>
    </p:embeddedFont>
    <p:embeddedFont>
      <p:font typeface="Arimo Bold Italics" charset="1" panose="020B0704020202090204"/>
      <p:regular r:id="rId14"/>
    </p:embeddedFont>
    <p:embeddedFont>
      <p:font typeface="Staatliches" charset="1" panose="00000000000000000000"/>
      <p:regular r:id="rId15"/>
    </p:embeddedFont>
    <p:embeddedFont>
      <p:font typeface="Crimson Pro" charset="1" panose="00000000000000000000"/>
      <p:regular r:id="rId16"/>
    </p:embeddedFont>
    <p:embeddedFont>
      <p:font typeface="Crimson Pro Bold" charset="1" panose="00000000000000000000"/>
      <p:regular r:id="rId17"/>
    </p:embeddedFont>
    <p:embeddedFont>
      <p:font typeface="Crimson Pro Italics" charset="1" panose="00000000000000000000"/>
      <p:regular r:id="rId18"/>
    </p:embeddedFont>
    <p:embeddedFont>
      <p:font typeface="Crimson Pro Bold Italics" charset="1" panose="00000000000000000000"/>
      <p:regular r:id="rId19"/>
    </p:embeddedFont>
    <p:embeddedFont>
      <p:font typeface="Crimson Pro Heavy" charset="1" panose="00000000000000000000"/>
      <p:regular r:id="rId20"/>
    </p:embeddedFont>
    <p:embeddedFont>
      <p:font typeface="Crimson Pro Heavy Italics" charset="1" panose="00000000000000000000"/>
      <p:regular r:id="rId21"/>
    </p:embeddedFont>
    <p:embeddedFont>
      <p:font typeface="HK Grotesk" charset="1" panose="00000500000000000000"/>
      <p:regular r:id="rId22"/>
    </p:embeddedFont>
    <p:embeddedFont>
      <p:font typeface="HK Grotesk Bold" charset="1" panose="00000800000000000000"/>
      <p:regular r:id="rId23"/>
    </p:embeddedFont>
    <p:embeddedFont>
      <p:font typeface="HK Grotesk Italics" charset="1" panose="00000500000000000000"/>
      <p:regular r:id="rId24"/>
    </p:embeddedFont>
    <p:embeddedFont>
      <p:font typeface="HK Grotesk Bold Italics" charset="1" panose="00000800000000000000"/>
      <p:regular r:id="rId25"/>
    </p:embeddedFont>
    <p:embeddedFont>
      <p:font typeface="HK Grotesk Light" charset="1" panose="00000400000000000000"/>
      <p:regular r:id="rId26"/>
    </p:embeddedFont>
    <p:embeddedFont>
      <p:font typeface="HK Grotesk Light Italics" charset="1" panose="00000400000000000000"/>
      <p:regular r:id="rId27"/>
    </p:embeddedFont>
    <p:embeddedFont>
      <p:font typeface="HK Grotesk Medium" charset="1" panose="00000600000000000000"/>
      <p:regular r:id="rId28"/>
    </p:embeddedFont>
    <p:embeddedFont>
      <p:font typeface="HK Grotesk Medium Italics" charset="1" panose="00000600000000000000"/>
      <p:regular r:id="rId29"/>
    </p:embeddedFont>
    <p:embeddedFont>
      <p:font typeface="HK Grotesk Semi-Bold" charset="1" panose="00000700000000000000"/>
      <p:regular r:id="rId30"/>
    </p:embeddedFont>
    <p:embeddedFont>
      <p:font typeface="HK Grotesk Semi-Bold Italics" charset="1" panose="00000700000000000000"/>
      <p:regular r:id="rId31"/>
    </p:embeddedFont>
    <p:embeddedFont>
      <p:font typeface="Open Sans" charset="1" panose="020B0606030504020204"/>
      <p:regular r:id="rId32"/>
    </p:embeddedFont>
    <p:embeddedFont>
      <p:font typeface="Open Sans Bold" charset="1" panose="020B0806030504020204"/>
      <p:regular r:id="rId33"/>
    </p:embeddedFont>
    <p:embeddedFont>
      <p:font typeface="Open Sans Italics" charset="1" panose="020B0606030504020204"/>
      <p:regular r:id="rId34"/>
    </p:embeddedFont>
    <p:embeddedFont>
      <p:font typeface="Open Sans Bold Italics" charset="1" panose="020B0806030504020204"/>
      <p:regular r:id="rId35"/>
    </p:embeddedFont>
    <p:embeddedFont>
      <p:font typeface="Open Sans Light" charset="1" panose="020B0306030504020204"/>
      <p:regular r:id="rId36"/>
    </p:embeddedFont>
    <p:embeddedFont>
      <p:font typeface="Open Sans Light Italics" charset="1" panose="020B0306030504020204"/>
      <p:regular r:id="rId37"/>
    </p:embeddedFont>
    <p:embeddedFont>
      <p:font typeface="Open Sans Ultra-Bold" charset="1" panose="00000000000000000000"/>
      <p:regular r:id="rId38"/>
    </p:embeddedFont>
    <p:embeddedFont>
      <p:font typeface="Open Sans Ultra-Bold Italics" charset="1" panose="00000000000000000000"/>
      <p:regular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no"?><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fonts/font35.fntdata" Type="http://schemas.openxmlformats.org/officeDocument/2006/relationships/font"/><Relationship Id="rId36" Target="fonts/font36.fntdata" Type="http://schemas.openxmlformats.org/officeDocument/2006/relationships/font"/><Relationship Id="rId37" Target="fonts/font37.fntdata" Type="http://schemas.openxmlformats.org/officeDocument/2006/relationships/font"/><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40" Target="slides/slide1.xml" Type="http://schemas.openxmlformats.org/officeDocument/2006/relationships/slide"/><Relationship Id="rId41" Target="slides/slide2.xml" Type="http://schemas.openxmlformats.org/officeDocument/2006/relationships/slide"/><Relationship Id="rId42" Target="slides/slide3.xml" Type="http://schemas.openxmlformats.org/officeDocument/2006/relationships/slide"/><Relationship Id="rId43" Target="slides/slide4.xml" Type="http://schemas.openxmlformats.org/officeDocument/2006/relationships/slide"/><Relationship Id="rId44" Target="slides/slide5.xml" Type="http://schemas.openxmlformats.org/officeDocument/2006/relationships/slide"/><Relationship Id="rId45" Target="slides/slide6.xml" Type="http://schemas.openxmlformats.org/officeDocument/2006/relationships/slide"/><Relationship Id="rId46" Target="slides/slide7.xml" Type="http://schemas.openxmlformats.org/officeDocument/2006/relationships/slide"/><Relationship Id="rId47" Target="slides/slide8.xml" Type="http://schemas.openxmlformats.org/officeDocument/2006/relationships/slide"/><Relationship Id="rId48" Target="notesMasters/notesMaster1.xml" Type="http://schemas.openxmlformats.org/officeDocument/2006/relationships/notesMaster"/><Relationship Id="rId49" Target="theme/theme2.xml" Type="http://schemas.openxmlformats.org/officeDocument/2006/relationships/theme"/><Relationship Id="rId5" Target="tableStyles.xml" Type="http://schemas.openxmlformats.org/officeDocument/2006/relationships/tableStyles"/><Relationship Id="rId50" Target="notesSlides/notesSlide1.xml" Type="http://schemas.openxmlformats.org/officeDocument/2006/relationships/notesSlide"/><Relationship Id="rId51" Target="notesSlides/notesSlide2.xml" Type="http://schemas.openxmlformats.org/officeDocument/2006/relationships/notesSlide"/><Relationship Id="rId52" Target="notesSlides/notesSlide3.xml" Type="http://schemas.openxmlformats.org/officeDocument/2006/relationships/notesSlide"/><Relationship Id="rId53" Target="notesSlides/notesSlide4.xml" Type="http://schemas.openxmlformats.org/officeDocument/2006/relationships/notesSlide"/><Relationship Id="rId54" Target="notesSlides/notesSlide5.xml" Type="http://schemas.openxmlformats.org/officeDocument/2006/relationships/notesSlide"/><Relationship Id="rId6" Target="fonts/font6.fntdata" Type="http://schemas.openxmlformats.org/officeDocument/2006/relationships/font"/><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notesMasters/_rels/notesMaster1.xml.rels><?xml version="1.0" encoding="UTF-8" standalone="no"?><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no"?><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2.xml.rels><?xml version="1.0" encoding="UTF-8" standalone="no"?><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3.xml.rels><?xml version="1.0" encoding="UTF-8" standalone="no"?><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4.xml.rels><?xml version="1.0" encoding="UTF-8" standalone="no"?><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5.xml.rels><?xml version="1.0" encoding="UTF-8" standalone="no"?><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notesSlide1.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Title is Honeycomb Heroes: Interactive Learning with Busy Bees</a:t>
            </a:r>
          </a:p>
          <a:p>
            <a:r>
              <a:rPr lang="en-US"/>
              <a:t/>
            </a:r>
          </a:p>
          <a:p>
            <a:r>
              <a:rPr lang="en-US"/>
              <a:t>The project focuses on the importance of bees and aims to educate and engage children in a fun and interactive manner. It involves assisting a bee in finding its way home while learning about the significance of bees.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notes>
</file>

<file path=ppt/notesSlides/notesSlide2.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talk about Bee Picture </a:t>
            </a:r>
          </a:p>
          <a:p>
            <a:r>
              <a:rPr lang="en-US"/>
              <a:t>Talk about the Honey and used as brand kit </a:t>
            </a:r>
          </a:p>
          <a:p>
            <a:r>
              <a:rPr lang="en-US"/>
              <a:t>the Cartoon is appealing to kids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notes>
</file>

<file path=ppt/notesSlides/notesSlide3.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Narrative: Mêl, a lost bee, finds himself far from his hive and filled with despair as he realizes he has no hope of finding his way back home. In this moment of desperation, Mêl seeks the help of the kids, hoping that they can provide him with a glimmer of hope. The key to igniting this hope lies in educating the kids about the crucial role that bees play in our ecosystem. By learning about the importance of bees and their impact on the world around them, the kids can slowly but surely help Mêl regain his confidence and ultimately find his way back home.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notes>
</file>

<file path=ppt/notesSlides/notesSlide4.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Website- a bee has lost its hive and need your help to get back, Start the journey and an explanation of a bee. The bee could have a broken wing and so the children need to lean the anatomy of a bee to fix the wing.</a:t>
            </a:r>
          </a:p>
          <a:p>
            <a:r>
              <a:rPr lang="en-US"/>
              <a:t/>
            </a:r>
          </a:p>
          <a:p>
            <a:r>
              <a:rPr lang="en-US"/>
              <a:t>Film- 1-2 minuet about a bees life and how they collect pollen</a:t>
            </a:r>
          </a:p>
          <a:p>
            <a:r>
              <a:rPr lang="en-US"/>
              <a:t/>
            </a:r>
          </a:p>
          <a:p>
            <a:r>
              <a:rPr lang="en-US"/>
              <a:t>App - like Pokémon Go for kids to scan food and find flowers, learning about bees' impact. Includes a garden game to collect honeycombs while learning about bees </a:t>
            </a:r>
          </a:p>
          <a:p>
            <a:r>
              <a:rPr lang="en-US"/>
              <a:t/>
            </a:r>
          </a:p>
          <a:p>
            <a:r>
              <a:rPr lang="en-US"/>
              <a:t>Poster with a making activity - an interactive activity where participants draw a bee or make origami bees. Afterward, they will use their bee artwork to create a scene that highlights the importance of bees and then Post it to the Bee Via QR code</a:t>
            </a:r>
          </a:p>
          <a:p>
            <a:r>
              <a:rPr lang="en-US"/>
              <a:t/>
            </a:r>
          </a:p>
          <a:p>
            <a:r>
              <a:rPr lang="en-US"/>
              <a:t>Immersive room-  showcases the bee's journey from finding its way home with the help and energy provided by the kids. The bee then takes the kids on a field trip, reinforcing their learning about the importance of bees. Upon entering the hive, the kids see their pictures displayed in the honeycomb gallery.</a:t>
            </a:r>
          </a:p>
          <a:p>
            <a:r>
              <a:rPr lang="en-US"/>
              <a:t/>
            </a:r>
          </a:p>
          <a:p>
            <a:r>
              <a:rPr lang="en-US"/>
              <a:t>By connecting with audiences through different platforms and involving them in the storytelling process, transmedia can effectively communicate the significance of bees and inspire action to protect them.</a:t>
            </a:r>
          </a:p>
          <a:p>
            <a:r>
              <a:rPr lang="en-US"/>
              <a:t/>
            </a:r>
          </a:p>
          <a:p>
            <a:r>
              <a:rPr lang="en-US"/>
              <a:t>Convenience: This would be easily accessible for the teacher to use, as all of the resources would be available on the website. The website would provide a timeline of what to do and when, which aligns with the storyline. Additionally, any extra resources would also be available on the website.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notes>
</file>

<file path=ppt/notesSlides/notesSlide5.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The Extraordinary Honey Bee | A 360 VR Experience | Häagen-Dazs® was really good and was a great example of what the possiblitys for the Immersive room could be and i Defently want to explore with the same ideas </a:t>
            </a:r>
          </a:p>
          <a:p>
            <a:r>
              <a:rPr lang="en-US"/>
              <a:t/>
            </a:r>
          </a:p>
          <a:p>
            <a:r>
              <a:rPr lang="en-US"/>
              <a:t>The 360 video of bees was freighting and though would not be suitable for children. </a:t>
            </a:r>
          </a:p>
          <a:p>
            <a:r>
              <a:rPr lang="en-US"/>
              <a:t/>
            </a:r>
          </a:p>
          <a:p>
            <a:r>
              <a:rPr lang="en-US"/>
              <a:t>I would Predict about 6-9 Months to Make the Entire Package due Getting the app done and making plenty of test </a:t>
            </a:r>
          </a:p>
          <a:p>
            <a:r>
              <a:rPr lang="en-US"/>
              <a:t/>
            </a:r>
          </a:p>
          <a:p>
            <a:r>
              <a:rPr lang="en-US"/>
              <a:t>The Package would be completed over a School Week, with a few days between getting all the photos and display ready in the Immersive room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notes>
</file>

<file path=ppt/slideLayouts/_rels/slideLayout1.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no"?><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no"?><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svg" Type="http://schemas.openxmlformats.org/officeDocument/2006/relationships/image"/><Relationship Id="rId14" Target="../media/image13.png" Type="http://schemas.openxmlformats.org/officeDocument/2006/relationships/image"/><Relationship Id="rId15" Target="../media/image14.svg" Type="http://schemas.openxmlformats.org/officeDocument/2006/relationships/image"/><Relationship Id="rId16" Target="../media/image15.png" Type="http://schemas.openxmlformats.org/officeDocument/2006/relationships/image"/><Relationship Id="rId17" Target="../media/image16.svg" Type="http://schemas.openxmlformats.org/officeDocument/2006/relationships/image"/><Relationship Id="rId18" Target="../media/image17.png" Type="http://schemas.openxmlformats.org/officeDocument/2006/relationships/image"/><Relationship Id="rId19" Target="../media/image18.svg" Type="http://schemas.openxmlformats.org/officeDocument/2006/relationships/image"/><Relationship Id="rId2" Target="../media/image1.png" Type="http://schemas.openxmlformats.org/officeDocument/2006/relationships/image"/><Relationship Id="rId20" Target="../media/image19.png" Type="http://schemas.openxmlformats.org/officeDocument/2006/relationships/image"/><Relationship Id="rId21" Target="../media/image20.svg" Type="http://schemas.openxmlformats.org/officeDocument/2006/relationships/image"/><Relationship Id="rId22" Target="../media/image21.png" Type="http://schemas.openxmlformats.org/officeDocument/2006/relationships/image"/><Relationship Id="rId23" Target="../media/image22.sv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no"?><Relationships xmlns="http://schemas.openxmlformats.org/package/2006/relationships"><Relationship Id="rId1" Target="../slideLayouts/slideLayout7.xml" Type="http://schemas.openxmlformats.org/officeDocument/2006/relationships/slideLayout"/><Relationship Id="rId10" Target="../media/image8.svg" Type="http://schemas.openxmlformats.org/officeDocument/2006/relationships/image"/><Relationship Id="rId11" Target="../media/image25.png" Type="http://schemas.openxmlformats.org/officeDocument/2006/relationships/image"/><Relationship Id="rId12" Target="../media/image26.svg" Type="http://schemas.openxmlformats.org/officeDocument/2006/relationships/image"/><Relationship Id="rId13" Target="../media/image5.png" Type="http://schemas.openxmlformats.org/officeDocument/2006/relationships/image"/><Relationship Id="rId14" Target="../media/image6.svg" Type="http://schemas.openxmlformats.org/officeDocument/2006/relationships/image"/><Relationship Id="rId2" Target="../notesSlides/notesSlide1.xml" Type="http://schemas.openxmlformats.org/officeDocument/2006/relationships/notesSlide"/><Relationship Id="rId3" Target="../media/image23.png" Type="http://schemas.openxmlformats.org/officeDocument/2006/relationships/image"/><Relationship Id="rId4" Target="../media/image24.sv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 Id="rId7" Target="../media/image15.png" Type="http://schemas.openxmlformats.org/officeDocument/2006/relationships/image"/><Relationship Id="rId8" Target="../media/image16.svg" Type="http://schemas.openxmlformats.org/officeDocument/2006/relationships/image"/><Relationship Id="rId9" Target="../media/image7.png" Type="http://schemas.openxmlformats.org/officeDocument/2006/relationships/image"/></Relationships>
</file>

<file path=ppt/slides/_rels/slide3.xml.rels><?xml version="1.0" encoding="UTF-8" standalone="no"?><Relationships xmlns="http://schemas.openxmlformats.org/package/2006/relationships"><Relationship Id="rId1" Target="../slideLayouts/slideLayout7.xml" Type="http://schemas.openxmlformats.org/officeDocument/2006/relationships/slideLayout"/><Relationship Id="rId10" Target="../media/image32.png" Type="http://schemas.openxmlformats.org/officeDocument/2006/relationships/image"/><Relationship Id="rId11" Target="../media/image33.jpeg" Type="http://schemas.openxmlformats.org/officeDocument/2006/relationships/image"/><Relationship Id="rId12" Target="../media/image34.png" Type="http://schemas.openxmlformats.org/officeDocument/2006/relationships/image"/><Relationship Id="rId13" Target="../media/image35.png" Type="http://schemas.openxmlformats.org/officeDocument/2006/relationships/image"/><Relationship Id="rId14" Target="../media/image36.png" Type="http://schemas.openxmlformats.org/officeDocument/2006/relationships/image"/><Relationship Id="rId15" Target="../media/image37.png" Type="http://schemas.openxmlformats.org/officeDocument/2006/relationships/image"/><Relationship Id="rId16" Target="../media/image38.jpeg" Type="http://schemas.openxmlformats.org/officeDocument/2006/relationships/image"/><Relationship Id="rId17" Target="../media/image39.png" Type="http://schemas.openxmlformats.org/officeDocument/2006/relationships/image"/><Relationship Id="rId18" Target="../media/image40.png" Type="http://schemas.openxmlformats.org/officeDocument/2006/relationships/image"/><Relationship Id="rId19" Target="../media/image41.png" Type="http://schemas.openxmlformats.org/officeDocument/2006/relationships/image"/><Relationship Id="rId2" Target="../notesSlides/notesSlide2.xml" Type="http://schemas.openxmlformats.org/officeDocument/2006/relationships/notesSlide"/><Relationship Id="rId20" Target="../media/image42.svg" Type="http://schemas.openxmlformats.org/officeDocument/2006/relationships/image"/><Relationship Id="rId21" Target="../media/image43.png" Type="http://schemas.openxmlformats.org/officeDocument/2006/relationships/image"/><Relationship Id="rId22" Target="../media/image44.svg" Type="http://schemas.openxmlformats.org/officeDocument/2006/relationships/image"/><Relationship Id="rId23" Target="../media/image45.png" Type="http://schemas.openxmlformats.org/officeDocument/2006/relationships/image"/><Relationship Id="rId24" Target="../media/image46.svg" Type="http://schemas.openxmlformats.org/officeDocument/2006/relationships/image"/><Relationship Id="rId25" Target="../media/image47.png" Type="http://schemas.openxmlformats.org/officeDocument/2006/relationships/image"/><Relationship Id="rId26" Target="../media/image48.svg" Type="http://schemas.openxmlformats.org/officeDocument/2006/relationships/image"/><Relationship Id="rId27" Target="../media/image17.png" Type="http://schemas.openxmlformats.org/officeDocument/2006/relationships/image"/><Relationship Id="rId28" Target="../media/image18.svg" Type="http://schemas.openxmlformats.org/officeDocument/2006/relationships/image"/><Relationship Id="rId29" Target="../media/image7.png" Type="http://schemas.openxmlformats.org/officeDocument/2006/relationships/image"/><Relationship Id="rId3" Target="../media/image1.png" Type="http://schemas.openxmlformats.org/officeDocument/2006/relationships/image"/><Relationship Id="rId30" Target="../media/image8.svg" Type="http://schemas.openxmlformats.org/officeDocument/2006/relationships/image"/><Relationship Id="rId4" Target="../media/image2.svg" Type="http://schemas.openxmlformats.org/officeDocument/2006/relationships/image"/><Relationship Id="rId5" Target="../media/image27.png" Type="http://schemas.openxmlformats.org/officeDocument/2006/relationships/image"/><Relationship Id="rId6" Target="../media/image28.jpeg" Type="http://schemas.openxmlformats.org/officeDocument/2006/relationships/image"/><Relationship Id="rId7" Target="../media/image29.jpeg" Type="http://schemas.openxmlformats.org/officeDocument/2006/relationships/image"/><Relationship Id="rId8" Target="../media/image30.png" Type="http://schemas.openxmlformats.org/officeDocument/2006/relationships/image"/><Relationship Id="rId9" Target="../media/image31.png" Type="http://schemas.openxmlformats.org/officeDocument/2006/relationships/image"/></Relationships>
</file>

<file path=ppt/slides/_rels/slide4.xml.rels><?xml version="1.0" encoding="UTF-8" standalone="no"?><Relationships xmlns="http://schemas.openxmlformats.org/package/2006/relationships"><Relationship Id="rId1" Target="../slideLayouts/slideLayout7.xml" Type="http://schemas.openxmlformats.org/officeDocument/2006/relationships/slideLayout"/><Relationship Id="rId10" Target="../media/image8.svg" Type="http://schemas.openxmlformats.org/officeDocument/2006/relationships/image"/><Relationship Id="rId11" Target="../media/image51.png" Type="http://schemas.openxmlformats.org/officeDocument/2006/relationships/image"/><Relationship Id="rId12" Target="../media/image52.svg" Type="http://schemas.openxmlformats.org/officeDocument/2006/relationships/image"/><Relationship Id="rId13" Target="../media/image53.png" Type="http://schemas.openxmlformats.org/officeDocument/2006/relationships/image"/><Relationship Id="rId14" Target="../media/image54.svg" Type="http://schemas.openxmlformats.org/officeDocument/2006/relationships/image"/><Relationship Id="rId15" Target="../media/image15.png" Type="http://schemas.openxmlformats.org/officeDocument/2006/relationships/image"/><Relationship Id="rId16" Target="../media/image16.svg" Type="http://schemas.openxmlformats.org/officeDocument/2006/relationships/image"/><Relationship Id="rId17" Target="../media/image47.png" Type="http://schemas.openxmlformats.org/officeDocument/2006/relationships/image"/><Relationship Id="rId18" Target="../media/image48.svg" Type="http://schemas.openxmlformats.org/officeDocument/2006/relationships/image"/><Relationship Id="rId2" Target="../notesSlides/notesSlide3.xml" Type="http://schemas.openxmlformats.org/officeDocument/2006/relationships/notesSlide"/><Relationship Id="rId3" Target="../media/image49.png" Type="http://schemas.openxmlformats.org/officeDocument/2006/relationships/image"/><Relationship Id="rId4" Target="../media/image50.svg" Type="http://schemas.openxmlformats.org/officeDocument/2006/relationships/image"/><Relationship Id="rId5" Target="../media/image35.png" Type="http://schemas.openxmlformats.org/officeDocument/2006/relationships/image"/><Relationship Id="rId6" Target="../media/image32.png" Type="http://schemas.openxmlformats.org/officeDocument/2006/relationships/image"/><Relationship Id="rId7" Target="../media/image43.png" Type="http://schemas.openxmlformats.org/officeDocument/2006/relationships/image"/><Relationship Id="rId8" Target="../media/image44.svg" Type="http://schemas.openxmlformats.org/officeDocument/2006/relationships/image"/><Relationship Id="rId9" Target="../media/image7.png" Type="http://schemas.openxmlformats.org/officeDocument/2006/relationships/image"/></Relationships>
</file>

<file path=ppt/slides/_rels/slide5.xml.rels><?xml version="1.0" encoding="UTF-8" standalone="no"?><Relationships xmlns="http://schemas.openxmlformats.org/package/2006/relationships"><Relationship Id="rId1" Target="../slideLayouts/slideLayout7.xml" Type="http://schemas.openxmlformats.org/officeDocument/2006/relationships/slideLayout"/><Relationship Id="rId10" Target="../media/image61.png" Type="http://schemas.openxmlformats.org/officeDocument/2006/relationships/image"/><Relationship Id="rId11" Target="../media/image62.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55.png" Type="http://schemas.openxmlformats.org/officeDocument/2006/relationships/image"/><Relationship Id="rId5" Target="../media/image56.svg" Type="http://schemas.openxmlformats.org/officeDocument/2006/relationships/image"/><Relationship Id="rId6" Target="../media/image57.png" Type="http://schemas.openxmlformats.org/officeDocument/2006/relationships/image"/><Relationship Id="rId7" Target="../media/image58.svg" Type="http://schemas.openxmlformats.org/officeDocument/2006/relationships/image"/><Relationship Id="rId8" Target="../media/image59.png" Type="http://schemas.openxmlformats.org/officeDocument/2006/relationships/image"/><Relationship Id="rId9" Target="../media/image60.svg" Type="http://schemas.openxmlformats.org/officeDocument/2006/relationships/image"/></Relationships>
</file>

<file path=ppt/slides/_rels/slide6.xml.rels><?xml version="1.0" encoding="UTF-8" standalone="no"?><Relationships xmlns="http://schemas.openxmlformats.org/package/2006/relationships"><Relationship Id="rId1" Target="../slideLayouts/slideLayout7.xml" Type="http://schemas.openxmlformats.org/officeDocument/2006/relationships/slideLayout"/><Relationship Id="rId10" Target="../media/image66.svg" Type="http://schemas.openxmlformats.org/officeDocument/2006/relationships/image"/><Relationship Id="rId11" Target="../media/image5.png" Type="http://schemas.openxmlformats.org/officeDocument/2006/relationships/image"/><Relationship Id="rId12" Target="../media/image6.svg" Type="http://schemas.openxmlformats.org/officeDocument/2006/relationships/image"/><Relationship Id="rId13" Target="../media/image67.png" Type="http://schemas.openxmlformats.org/officeDocument/2006/relationships/image"/><Relationship Id="rId14" Target="../media/image68.svg" Type="http://schemas.openxmlformats.org/officeDocument/2006/relationships/image"/><Relationship Id="rId15" Target="../media/image69.png" Type="http://schemas.openxmlformats.org/officeDocument/2006/relationships/image"/><Relationship Id="rId16" Target="../media/image70.svg" Type="http://schemas.openxmlformats.org/officeDocument/2006/relationships/image"/><Relationship Id="rId17" Target="../media/image71.png" Type="http://schemas.openxmlformats.org/officeDocument/2006/relationships/image"/><Relationship Id="rId2" Target="../notesSlides/notesSlide4.xml" Type="http://schemas.openxmlformats.org/officeDocument/2006/relationships/notesSlide"/><Relationship Id="rId3" Target="../media/image57.png" Type="http://schemas.openxmlformats.org/officeDocument/2006/relationships/image"/><Relationship Id="rId4" Target="../media/image58.svg" Type="http://schemas.openxmlformats.org/officeDocument/2006/relationships/image"/><Relationship Id="rId5" Target="../media/image47.png" Type="http://schemas.openxmlformats.org/officeDocument/2006/relationships/image"/><Relationship Id="rId6" Target="../media/image48.svg" Type="http://schemas.openxmlformats.org/officeDocument/2006/relationships/image"/><Relationship Id="rId7" Target="../media/image63.png" Type="http://schemas.openxmlformats.org/officeDocument/2006/relationships/image"/><Relationship Id="rId8" Target="../media/image64.svg" Type="http://schemas.openxmlformats.org/officeDocument/2006/relationships/image"/><Relationship Id="rId9" Target="../media/image65.png" Type="http://schemas.openxmlformats.org/officeDocument/2006/relationships/image"/></Relationships>
</file>

<file path=ppt/slides/_rels/slide7.xml.rels><?xml version="1.0" encoding="UTF-8" standalone="no"?><Relationships xmlns="http://schemas.openxmlformats.org/package/2006/relationships"><Relationship Id="rId1" Target="../slideLayouts/slideLayout7.xml" Type="http://schemas.openxmlformats.org/officeDocument/2006/relationships/slideLayout"/><Relationship Id="rId10" Target="../media/image78.jpeg" Type="http://schemas.openxmlformats.org/officeDocument/2006/relationships/image"/><Relationship Id="rId11" Target="../media/image79.png" Type="http://schemas.openxmlformats.org/officeDocument/2006/relationships/image"/><Relationship Id="rId12" Target="../media/image80.svg" Type="http://schemas.openxmlformats.org/officeDocument/2006/relationships/image"/><Relationship Id="rId2" Target="../notesSlides/notesSlide5.xml" Type="http://schemas.openxmlformats.org/officeDocument/2006/relationships/notesSlide"/><Relationship Id="rId3" Target="../media/image72.png" Type="http://schemas.openxmlformats.org/officeDocument/2006/relationships/image"/><Relationship Id="rId4" Target="../media/image73.svg" Type="http://schemas.openxmlformats.org/officeDocument/2006/relationships/image"/><Relationship Id="rId5" Target="../media/image74.png" Type="http://schemas.openxmlformats.org/officeDocument/2006/relationships/image"/><Relationship Id="rId6" Target="../media/image75.svg" Type="http://schemas.openxmlformats.org/officeDocument/2006/relationships/image"/><Relationship Id="rId7" Target="../media/image76.jpeg" Type="http://schemas.openxmlformats.org/officeDocument/2006/relationships/image"/><Relationship Id="rId8" Target="../media/image77.jpeg" Type="http://schemas.openxmlformats.org/officeDocument/2006/relationships/image"/><Relationship Id="rId9" Target="https://www.youtube.com/watch?v=iXYqULCBuD8&amp;pp=ygUIYmVlcyAzNjA%3D" TargetMode="External" Type="http://schemas.openxmlformats.org/officeDocument/2006/relationships/hyperlink"/></Relationships>
</file>

<file path=ppt/slides/_rels/slide8.xml.rels><?xml version="1.0" encoding="UTF-8" standalone="no"?><Relationships xmlns="http://schemas.openxmlformats.org/package/2006/relationships"><Relationship Id="rId1" Target="../slideLayouts/slideLayout7.xml" Type="http://schemas.openxmlformats.org/officeDocument/2006/relationships/slideLayout"/><Relationship Id="rId10" Target="../media/image15.png" Type="http://schemas.openxmlformats.org/officeDocument/2006/relationships/image"/><Relationship Id="rId11" Target="../media/image16.svg" Type="http://schemas.openxmlformats.org/officeDocument/2006/relationships/image"/><Relationship Id="rId12" Target="../media/image83.png" Type="http://schemas.openxmlformats.org/officeDocument/2006/relationships/image"/><Relationship Id="rId13" Target="../media/image84.svg" Type="http://schemas.openxmlformats.org/officeDocument/2006/relationships/image"/><Relationship Id="rId2" Target="../media/image69.png" Type="http://schemas.openxmlformats.org/officeDocument/2006/relationships/image"/><Relationship Id="rId3" Target="../media/image70.svg" Type="http://schemas.openxmlformats.org/officeDocument/2006/relationships/image"/><Relationship Id="rId4" Target="../media/image81.png" Type="http://schemas.openxmlformats.org/officeDocument/2006/relationships/image"/><Relationship Id="rId5" Target="../media/image82.svg" Type="http://schemas.openxmlformats.org/officeDocument/2006/relationships/image"/><Relationship Id="rId6" Target="../media/image67.png" Type="http://schemas.openxmlformats.org/officeDocument/2006/relationships/image"/><Relationship Id="rId7" Target="../media/image68.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A7CECB"/>
        </a:solidFill>
      </p:bgPr>
    </p:bg>
    <p:spTree>
      <p:nvGrpSpPr>
        <p:cNvPr id="1" name=""/>
        <p:cNvGrpSpPr/>
        <p:nvPr/>
      </p:nvGrpSpPr>
      <p:grpSpPr>
        <a:xfrm>
          <a:off x="0" y="0"/>
          <a:ext cx="0" cy="0"/>
          <a:chOff x="0" y="0"/>
          <a:chExt cx="0" cy="0"/>
        </a:xfrm>
      </p:grpSpPr>
      <p:grpSp>
        <p:nvGrpSpPr>
          <p:cNvPr name="Group 2" id="2"/>
          <p:cNvGrpSpPr/>
          <p:nvPr/>
        </p:nvGrpSpPr>
        <p:grpSpPr>
          <a:xfrm rot="0">
            <a:off x="5286646" y="7416331"/>
            <a:ext cx="7355074" cy="3683938"/>
            <a:chOff x="0" y="0"/>
            <a:chExt cx="9806765" cy="4911917"/>
          </a:xfrm>
        </p:grpSpPr>
        <p:sp>
          <p:nvSpPr>
            <p:cNvPr name="Freeform 3" id="3"/>
            <p:cNvSpPr/>
            <p:nvPr/>
          </p:nvSpPr>
          <p:spPr>
            <a:xfrm flipH="false" flipV="false" rot="-10800000">
              <a:off x="4894848"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10800000">
              <a:off x="0"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grpSp>
        <p:nvGrpSpPr>
          <p:cNvPr name="Group 5" id="5"/>
          <p:cNvGrpSpPr/>
          <p:nvPr/>
        </p:nvGrpSpPr>
        <p:grpSpPr>
          <a:xfrm rot="0">
            <a:off x="5286646" y="-107294"/>
            <a:ext cx="7355074" cy="3683938"/>
            <a:chOff x="0" y="0"/>
            <a:chExt cx="9806765" cy="4911917"/>
          </a:xfrm>
        </p:grpSpPr>
        <p:sp>
          <p:nvSpPr>
            <p:cNvPr name="Freeform 6" id="6"/>
            <p:cNvSpPr/>
            <p:nvPr/>
          </p:nvSpPr>
          <p:spPr>
            <a:xfrm flipH="false" flipV="false" rot="-10800000">
              <a:off x="4894848"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7" id="7"/>
            <p:cNvSpPr/>
            <p:nvPr/>
          </p:nvSpPr>
          <p:spPr>
            <a:xfrm flipH="false" flipV="false" rot="-10800000">
              <a:off x="0"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grpSp>
        <p:nvGrpSpPr>
          <p:cNvPr name="Group 8" id="8"/>
          <p:cNvGrpSpPr/>
          <p:nvPr/>
        </p:nvGrpSpPr>
        <p:grpSpPr>
          <a:xfrm rot="0">
            <a:off x="4287150" y="1738574"/>
            <a:ext cx="9713701" cy="5714034"/>
            <a:chOff x="0" y="0"/>
            <a:chExt cx="3433819" cy="2019926"/>
          </a:xfrm>
        </p:grpSpPr>
        <p:sp>
          <p:nvSpPr>
            <p:cNvPr name="Freeform 9" id="9"/>
            <p:cNvSpPr/>
            <p:nvPr/>
          </p:nvSpPr>
          <p:spPr>
            <a:xfrm flipH="false" flipV="false" rot="0">
              <a:off x="0" y="0"/>
              <a:ext cx="3433819" cy="2019927"/>
            </a:xfrm>
            <a:custGeom>
              <a:avLst/>
              <a:gdLst/>
              <a:ahLst/>
              <a:cxnLst/>
              <a:rect r="r" b="b" t="t" l="l"/>
              <a:pathLst>
                <a:path h="2019927" w="3433819">
                  <a:moveTo>
                    <a:pt x="0" y="0"/>
                  </a:moveTo>
                  <a:lnTo>
                    <a:pt x="3433819" y="0"/>
                  </a:lnTo>
                  <a:lnTo>
                    <a:pt x="3433819" y="2019927"/>
                  </a:lnTo>
                  <a:lnTo>
                    <a:pt x="0" y="2019927"/>
                  </a:lnTo>
                  <a:close/>
                </a:path>
              </a:pathLst>
            </a:custGeom>
            <a:solidFill>
              <a:srgbClr val="FFFAE3"/>
            </a:solidFill>
            <a:ln w="28575" cap="sq">
              <a:solidFill>
                <a:srgbClr val="000001"/>
              </a:solidFill>
              <a:prstDash val="solid"/>
              <a:miter/>
            </a:ln>
          </p:spPr>
        </p:sp>
        <p:sp>
          <p:nvSpPr>
            <p:cNvPr name="TextBox 10" id="10"/>
            <p:cNvSpPr txBox="true"/>
            <p:nvPr/>
          </p:nvSpPr>
          <p:spPr>
            <a:xfrm>
              <a:off x="0" y="-9525"/>
              <a:ext cx="3433819" cy="2029451"/>
            </a:xfrm>
            <a:prstGeom prst="rect">
              <a:avLst/>
            </a:prstGeom>
          </p:spPr>
          <p:txBody>
            <a:bodyPr anchor="ctr" rtlCol="false" tIns="50800" lIns="50800" bIns="50800" rIns="50800"/>
            <a:lstStyle/>
            <a:p>
              <a:pPr algn="ctr" marL="0" indent="0" lvl="0">
                <a:lnSpc>
                  <a:spcPts val="3600"/>
                </a:lnSpc>
              </a:pPr>
            </a:p>
          </p:txBody>
        </p:sp>
      </p:grpSp>
      <p:sp>
        <p:nvSpPr>
          <p:cNvPr name="Freeform 11" id="11"/>
          <p:cNvSpPr/>
          <p:nvPr/>
        </p:nvSpPr>
        <p:spPr>
          <a:xfrm flipH="false" flipV="false" rot="2588938">
            <a:off x="12445399" y="9082671"/>
            <a:ext cx="1908538" cy="2046190"/>
          </a:xfrm>
          <a:custGeom>
            <a:avLst/>
            <a:gdLst/>
            <a:ahLst/>
            <a:cxnLst/>
            <a:rect r="r" b="b" t="t" l="l"/>
            <a:pathLst>
              <a:path h="2046190" w="1908538">
                <a:moveTo>
                  <a:pt x="0" y="0"/>
                </a:moveTo>
                <a:lnTo>
                  <a:pt x="1908538" y="0"/>
                </a:lnTo>
                <a:lnTo>
                  <a:pt x="1908538" y="2046190"/>
                </a:lnTo>
                <a:lnTo>
                  <a:pt x="0" y="204619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2" id="12"/>
          <p:cNvGrpSpPr/>
          <p:nvPr/>
        </p:nvGrpSpPr>
        <p:grpSpPr>
          <a:xfrm rot="0">
            <a:off x="5333528" y="6464241"/>
            <a:ext cx="7620943" cy="1904179"/>
            <a:chOff x="0" y="0"/>
            <a:chExt cx="2694024" cy="673133"/>
          </a:xfrm>
        </p:grpSpPr>
        <p:sp>
          <p:nvSpPr>
            <p:cNvPr name="Freeform 13" id="13"/>
            <p:cNvSpPr/>
            <p:nvPr/>
          </p:nvSpPr>
          <p:spPr>
            <a:xfrm flipH="false" flipV="false" rot="0">
              <a:off x="0" y="0"/>
              <a:ext cx="2694024" cy="673133"/>
            </a:xfrm>
            <a:custGeom>
              <a:avLst/>
              <a:gdLst/>
              <a:ahLst/>
              <a:cxnLst/>
              <a:rect r="r" b="b" t="t" l="l"/>
              <a:pathLst>
                <a:path h="673133" w="2694024">
                  <a:moveTo>
                    <a:pt x="0" y="0"/>
                  </a:moveTo>
                  <a:lnTo>
                    <a:pt x="2694024" y="0"/>
                  </a:lnTo>
                  <a:lnTo>
                    <a:pt x="2694024" y="673133"/>
                  </a:lnTo>
                  <a:lnTo>
                    <a:pt x="0" y="673133"/>
                  </a:lnTo>
                  <a:close/>
                </a:path>
              </a:pathLst>
            </a:custGeom>
            <a:solidFill>
              <a:srgbClr val="FFC15E"/>
            </a:solidFill>
            <a:ln w="28575" cap="sq">
              <a:solidFill>
                <a:srgbClr val="000001"/>
              </a:solidFill>
              <a:prstDash val="solid"/>
              <a:miter/>
            </a:ln>
          </p:spPr>
        </p:sp>
        <p:sp>
          <p:nvSpPr>
            <p:cNvPr name="TextBox 14" id="14"/>
            <p:cNvSpPr txBox="true"/>
            <p:nvPr/>
          </p:nvSpPr>
          <p:spPr>
            <a:xfrm>
              <a:off x="0" y="0"/>
              <a:ext cx="2694024" cy="673133"/>
            </a:xfrm>
            <a:prstGeom prst="rect">
              <a:avLst/>
            </a:prstGeom>
          </p:spPr>
          <p:txBody>
            <a:bodyPr anchor="ctr" rtlCol="false" tIns="50800" lIns="50800" bIns="50800" rIns="50800"/>
            <a:lstStyle/>
            <a:p>
              <a:pPr algn="ctr" marL="0" indent="0" lvl="0">
                <a:lnSpc>
                  <a:spcPts val="4199"/>
                </a:lnSpc>
                <a:spcBef>
                  <a:spcPct val="0"/>
                </a:spcBef>
              </a:pPr>
              <a:r>
                <a:rPr lang="en-US" sz="3499">
                  <a:solidFill>
                    <a:srgbClr val="000001"/>
                  </a:solidFill>
                  <a:latin typeface="Glacial Indifference Medium"/>
                </a:rPr>
                <a:t>Explaining the Importance of Bees to Young Children Through Media </a:t>
              </a:r>
            </a:p>
          </p:txBody>
        </p:sp>
      </p:grpSp>
      <p:sp>
        <p:nvSpPr>
          <p:cNvPr name="TextBox 15" id="15"/>
          <p:cNvSpPr txBox="true"/>
          <p:nvPr/>
        </p:nvSpPr>
        <p:spPr>
          <a:xfrm rot="0">
            <a:off x="4572000" y="3500216"/>
            <a:ext cx="9144000" cy="2352675"/>
          </a:xfrm>
          <a:prstGeom prst="rect">
            <a:avLst/>
          </a:prstGeom>
        </p:spPr>
        <p:txBody>
          <a:bodyPr anchor="t" rtlCol="false" tIns="0" lIns="0" bIns="0" rIns="0">
            <a:spAutoFit/>
          </a:bodyPr>
          <a:lstStyle/>
          <a:p>
            <a:pPr algn="ctr">
              <a:lnSpc>
                <a:spcPts val="9000"/>
              </a:lnSpc>
            </a:pPr>
            <a:r>
              <a:rPr lang="en-US" sz="9000">
                <a:solidFill>
                  <a:srgbClr val="000001"/>
                </a:solidFill>
                <a:latin typeface="Staatliches"/>
              </a:rPr>
              <a:t>Multiplatform Content (HPMF6004) </a:t>
            </a:r>
          </a:p>
        </p:txBody>
      </p:sp>
      <p:sp>
        <p:nvSpPr>
          <p:cNvPr name="Freeform 16" id="16"/>
          <p:cNvSpPr/>
          <p:nvPr/>
        </p:nvSpPr>
        <p:spPr>
          <a:xfrm flipH="false" flipV="false" rot="0">
            <a:off x="13318455" y="3100935"/>
            <a:ext cx="3940845" cy="4112836"/>
          </a:xfrm>
          <a:custGeom>
            <a:avLst/>
            <a:gdLst/>
            <a:ahLst/>
            <a:cxnLst/>
            <a:rect r="r" b="b" t="t" l="l"/>
            <a:pathLst>
              <a:path h="4112836" w="3940845">
                <a:moveTo>
                  <a:pt x="0" y="0"/>
                </a:moveTo>
                <a:lnTo>
                  <a:pt x="3940845" y="0"/>
                </a:lnTo>
                <a:lnTo>
                  <a:pt x="3940845" y="4112837"/>
                </a:lnTo>
                <a:lnTo>
                  <a:pt x="0" y="411283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7" id="17"/>
          <p:cNvSpPr/>
          <p:nvPr/>
        </p:nvSpPr>
        <p:spPr>
          <a:xfrm flipH="false" flipV="false" rot="-9853173">
            <a:off x="14422809" y="7445025"/>
            <a:ext cx="2606918" cy="2049626"/>
          </a:xfrm>
          <a:custGeom>
            <a:avLst/>
            <a:gdLst/>
            <a:ahLst/>
            <a:cxnLst/>
            <a:rect r="r" b="b" t="t" l="l"/>
            <a:pathLst>
              <a:path h="2049626" w="2606918">
                <a:moveTo>
                  <a:pt x="0" y="0"/>
                </a:moveTo>
                <a:lnTo>
                  <a:pt x="2606917" y="0"/>
                </a:lnTo>
                <a:lnTo>
                  <a:pt x="2606917" y="2049626"/>
                </a:lnTo>
                <a:lnTo>
                  <a:pt x="0" y="2049626"/>
                </a:lnTo>
                <a:lnTo>
                  <a:pt x="0" y="0"/>
                </a:lnTo>
                <a:close/>
              </a:path>
            </a:pathLst>
          </a:custGeom>
          <a:blipFill>
            <a:blip r:embed="rId8">
              <a:extLst>
                <a:ext uri="{96DAC541-7B7A-43D3-8B79-37D633B846F1}">
                  <asvg:svgBlip xmlns:asvg="http://schemas.microsoft.com/office/drawing/2016/SVG/main" r:embed="rId9"/>
                </a:ext>
              </a:extLst>
            </a:blip>
            <a:stretch>
              <a:fillRect l="0" t="-14702" r="0" b="0"/>
            </a:stretch>
          </a:blipFill>
        </p:spPr>
      </p:sp>
      <p:sp>
        <p:nvSpPr>
          <p:cNvPr name="Freeform 18" id="18"/>
          <p:cNvSpPr/>
          <p:nvPr/>
        </p:nvSpPr>
        <p:spPr>
          <a:xfrm flipH="true" flipV="false" rot="2911494">
            <a:off x="1187578" y="421549"/>
            <a:ext cx="816544" cy="2595949"/>
          </a:xfrm>
          <a:custGeom>
            <a:avLst/>
            <a:gdLst/>
            <a:ahLst/>
            <a:cxnLst/>
            <a:rect r="r" b="b" t="t" l="l"/>
            <a:pathLst>
              <a:path h="2595949" w="816544">
                <a:moveTo>
                  <a:pt x="816545" y="0"/>
                </a:moveTo>
                <a:lnTo>
                  <a:pt x="0" y="0"/>
                </a:lnTo>
                <a:lnTo>
                  <a:pt x="0" y="2595950"/>
                </a:lnTo>
                <a:lnTo>
                  <a:pt x="816545" y="2595950"/>
                </a:lnTo>
                <a:lnTo>
                  <a:pt x="816545"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9" id="19"/>
          <p:cNvSpPr/>
          <p:nvPr/>
        </p:nvSpPr>
        <p:spPr>
          <a:xfrm flipH="false" flipV="false" rot="0">
            <a:off x="3297330" y="1044209"/>
            <a:ext cx="1979639" cy="1889656"/>
          </a:xfrm>
          <a:custGeom>
            <a:avLst/>
            <a:gdLst/>
            <a:ahLst/>
            <a:cxnLst/>
            <a:rect r="r" b="b" t="t" l="l"/>
            <a:pathLst>
              <a:path h="1889656" w="1979639">
                <a:moveTo>
                  <a:pt x="0" y="0"/>
                </a:moveTo>
                <a:lnTo>
                  <a:pt x="1979639" y="0"/>
                </a:lnTo>
                <a:lnTo>
                  <a:pt x="1979639" y="1889656"/>
                </a:lnTo>
                <a:lnTo>
                  <a:pt x="0" y="1889656"/>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Freeform 20" id="20"/>
          <p:cNvSpPr/>
          <p:nvPr/>
        </p:nvSpPr>
        <p:spPr>
          <a:xfrm flipH="false" flipV="false" rot="455273">
            <a:off x="-402651" y="5300954"/>
            <a:ext cx="2342515" cy="2526242"/>
          </a:xfrm>
          <a:custGeom>
            <a:avLst/>
            <a:gdLst/>
            <a:ahLst/>
            <a:cxnLst/>
            <a:rect r="r" b="b" t="t" l="l"/>
            <a:pathLst>
              <a:path h="2526242" w="2342515">
                <a:moveTo>
                  <a:pt x="0" y="0"/>
                </a:moveTo>
                <a:lnTo>
                  <a:pt x="2342515" y="0"/>
                </a:lnTo>
                <a:lnTo>
                  <a:pt x="2342515" y="2526242"/>
                </a:lnTo>
                <a:lnTo>
                  <a:pt x="0" y="2526242"/>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Freeform 21" id="21"/>
          <p:cNvSpPr/>
          <p:nvPr/>
        </p:nvSpPr>
        <p:spPr>
          <a:xfrm flipH="false" flipV="false" rot="0">
            <a:off x="1709641" y="2668308"/>
            <a:ext cx="1293703" cy="1927283"/>
          </a:xfrm>
          <a:custGeom>
            <a:avLst/>
            <a:gdLst/>
            <a:ahLst/>
            <a:cxnLst/>
            <a:rect r="r" b="b" t="t" l="l"/>
            <a:pathLst>
              <a:path h="1927283" w="1293703">
                <a:moveTo>
                  <a:pt x="0" y="0"/>
                </a:moveTo>
                <a:lnTo>
                  <a:pt x="1293703" y="0"/>
                </a:lnTo>
                <a:lnTo>
                  <a:pt x="1293703" y="1927283"/>
                </a:lnTo>
                <a:lnTo>
                  <a:pt x="0" y="1927283"/>
                </a:lnTo>
                <a:lnTo>
                  <a:pt x="0" y="0"/>
                </a:lnTo>
                <a:close/>
              </a:path>
            </a:pathLst>
          </a:custGeom>
          <a:blipFill>
            <a:blip r:embed="rId16">
              <a:extLst>
                <a:ext uri="{96DAC541-7B7A-43D3-8B79-37D633B846F1}">
                  <asvg:svgBlip xmlns:asvg="http://schemas.microsoft.com/office/drawing/2016/SVG/main" r:embed="rId17"/>
                </a:ext>
              </a:extLst>
            </a:blip>
            <a:stretch>
              <a:fillRect l="0" t="-23889" r="0" b="0"/>
            </a:stretch>
          </a:blipFill>
        </p:spPr>
      </p:sp>
      <p:sp>
        <p:nvSpPr>
          <p:cNvPr name="Freeform 22" id="22"/>
          <p:cNvSpPr/>
          <p:nvPr/>
        </p:nvSpPr>
        <p:spPr>
          <a:xfrm flipH="false" flipV="false" rot="5400000">
            <a:off x="13284826" y="-460261"/>
            <a:ext cx="2264866" cy="2442503"/>
          </a:xfrm>
          <a:custGeom>
            <a:avLst/>
            <a:gdLst/>
            <a:ahLst/>
            <a:cxnLst/>
            <a:rect r="r" b="b" t="t" l="l"/>
            <a:pathLst>
              <a:path h="2442503" w="2264866">
                <a:moveTo>
                  <a:pt x="0" y="0"/>
                </a:moveTo>
                <a:lnTo>
                  <a:pt x="2264866" y="0"/>
                </a:lnTo>
                <a:lnTo>
                  <a:pt x="2264866" y="2442502"/>
                </a:lnTo>
                <a:lnTo>
                  <a:pt x="0" y="2442502"/>
                </a:lnTo>
                <a:lnTo>
                  <a:pt x="0" y="0"/>
                </a:lnTo>
                <a:close/>
              </a:path>
            </a:pathLst>
          </a:custGeom>
          <a:blipFill>
            <a:blip r:embed="rId18">
              <a:extLst>
                <a:ext uri="{96DAC541-7B7A-43D3-8B79-37D633B846F1}">
                  <asvg:svgBlip xmlns:asvg="http://schemas.microsoft.com/office/drawing/2016/SVG/main" r:embed="rId19"/>
                </a:ext>
              </a:extLst>
            </a:blip>
            <a:stretch>
              <a:fillRect l="0" t="0" r="0" b="0"/>
            </a:stretch>
          </a:blipFill>
        </p:spPr>
      </p:sp>
      <p:sp>
        <p:nvSpPr>
          <p:cNvPr name="Freeform 23" id="23"/>
          <p:cNvSpPr/>
          <p:nvPr/>
        </p:nvSpPr>
        <p:spPr>
          <a:xfrm flipH="false" flipV="false" rot="-2941603">
            <a:off x="16646525" y="1324015"/>
            <a:ext cx="1250509" cy="1733808"/>
          </a:xfrm>
          <a:custGeom>
            <a:avLst/>
            <a:gdLst/>
            <a:ahLst/>
            <a:cxnLst/>
            <a:rect r="r" b="b" t="t" l="l"/>
            <a:pathLst>
              <a:path h="1733808" w="1250509">
                <a:moveTo>
                  <a:pt x="0" y="0"/>
                </a:moveTo>
                <a:lnTo>
                  <a:pt x="1250509" y="0"/>
                </a:lnTo>
                <a:lnTo>
                  <a:pt x="1250509" y="1733808"/>
                </a:lnTo>
                <a:lnTo>
                  <a:pt x="0" y="1733808"/>
                </a:lnTo>
                <a:lnTo>
                  <a:pt x="0" y="0"/>
                </a:lnTo>
                <a:close/>
              </a:path>
            </a:pathLst>
          </a:custGeom>
          <a:blipFill>
            <a:blip r:embed="rId20">
              <a:extLst>
                <a:ext uri="{96DAC541-7B7A-43D3-8B79-37D633B846F1}">
                  <asvg:svgBlip xmlns:asvg="http://schemas.microsoft.com/office/drawing/2016/SVG/main" r:embed="rId21"/>
                </a:ext>
              </a:extLst>
            </a:blip>
            <a:stretch>
              <a:fillRect l="0" t="0" r="0" b="0"/>
            </a:stretch>
          </a:blipFill>
        </p:spPr>
      </p:sp>
      <p:sp>
        <p:nvSpPr>
          <p:cNvPr name="Freeform 24" id="24"/>
          <p:cNvSpPr/>
          <p:nvPr/>
        </p:nvSpPr>
        <p:spPr>
          <a:xfrm flipH="true" flipV="false" rot="-2149646">
            <a:off x="2566666" y="7049349"/>
            <a:ext cx="1296518" cy="2840977"/>
          </a:xfrm>
          <a:custGeom>
            <a:avLst/>
            <a:gdLst/>
            <a:ahLst/>
            <a:cxnLst/>
            <a:rect r="r" b="b" t="t" l="l"/>
            <a:pathLst>
              <a:path h="2840977" w="1296518">
                <a:moveTo>
                  <a:pt x="1296518" y="0"/>
                </a:moveTo>
                <a:lnTo>
                  <a:pt x="0" y="0"/>
                </a:lnTo>
                <a:lnTo>
                  <a:pt x="0" y="2840977"/>
                </a:lnTo>
                <a:lnTo>
                  <a:pt x="1296518" y="2840977"/>
                </a:lnTo>
                <a:lnTo>
                  <a:pt x="1296518" y="0"/>
                </a:lnTo>
                <a:close/>
              </a:path>
            </a:pathLst>
          </a:custGeom>
          <a:blipFill>
            <a:blip r:embed="rId22">
              <a:extLst>
                <a:ext uri="{96DAC541-7B7A-43D3-8B79-37D633B846F1}">
                  <asvg:svgBlip xmlns:asvg="http://schemas.microsoft.com/office/drawing/2016/SVG/main" r:embed="rId23"/>
                </a:ext>
              </a:extLst>
            </a:blip>
            <a:stretch>
              <a:fillRect l="0" t="0" r="0" b="0"/>
            </a:stretch>
          </a:blipFill>
        </p:spPr>
      </p:sp>
      <p:sp>
        <p:nvSpPr>
          <p:cNvPr name="TextBox 25" id="25"/>
          <p:cNvSpPr txBox="true"/>
          <p:nvPr/>
        </p:nvSpPr>
        <p:spPr>
          <a:xfrm rot="0">
            <a:off x="352955" y="9534277"/>
            <a:ext cx="3589437" cy="466725"/>
          </a:xfrm>
          <a:prstGeom prst="rect">
            <a:avLst/>
          </a:prstGeom>
        </p:spPr>
        <p:txBody>
          <a:bodyPr anchor="t" rtlCol="false" tIns="0" lIns="0" bIns="0" rIns="0">
            <a:spAutoFit/>
          </a:bodyPr>
          <a:lstStyle/>
          <a:p>
            <a:pPr algn="ctr">
              <a:lnSpc>
                <a:spcPts val="3600"/>
              </a:lnSpc>
              <a:spcBef>
                <a:spcPct val="0"/>
              </a:spcBef>
            </a:pPr>
            <a:r>
              <a:rPr lang="en-US" sz="3000">
                <a:solidFill>
                  <a:srgbClr val="000001"/>
                </a:solidFill>
                <a:latin typeface="Glacial Indifference Medium"/>
              </a:rPr>
              <a:t>Jess Shreeve-2103747</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A7CECB"/>
        </a:solidFill>
      </p:bgPr>
    </p:bg>
    <p:spTree>
      <p:nvGrpSpPr>
        <p:cNvPr id="1" name=""/>
        <p:cNvGrpSpPr/>
        <p:nvPr/>
      </p:nvGrpSpPr>
      <p:grpSpPr>
        <a:xfrm>
          <a:off x="0" y="0"/>
          <a:ext cx="0" cy="0"/>
          <a:chOff x="0" y="0"/>
          <a:chExt cx="0" cy="0"/>
        </a:xfrm>
      </p:grpSpPr>
      <p:sp>
        <p:nvSpPr>
          <p:cNvPr name="Freeform 2" id="2"/>
          <p:cNvSpPr/>
          <p:nvPr/>
        </p:nvSpPr>
        <p:spPr>
          <a:xfrm flipH="false" flipV="false" rot="0">
            <a:off x="-162128" y="5488525"/>
            <a:ext cx="2305456" cy="2465728"/>
          </a:xfrm>
          <a:custGeom>
            <a:avLst/>
            <a:gdLst/>
            <a:ahLst/>
            <a:cxnLst/>
            <a:rect r="r" b="b" t="t" l="l"/>
            <a:pathLst>
              <a:path h="2465728" w="2305456">
                <a:moveTo>
                  <a:pt x="0" y="0"/>
                </a:moveTo>
                <a:lnTo>
                  <a:pt x="2305456" y="0"/>
                </a:lnTo>
                <a:lnTo>
                  <a:pt x="2305456" y="2465728"/>
                </a:lnTo>
                <a:lnTo>
                  <a:pt x="0" y="246572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3" id="3"/>
          <p:cNvGrpSpPr/>
          <p:nvPr/>
        </p:nvGrpSpPr>
        <p:grpSpPr>
          <a:xfrm rot="0">
            <a:off x="5286646" y="2728181"/>
            <a:ext cx="7355074" cy="3683938"/>
            <a:chOff x="0" y="0"/>
            <a:chExt cx="9806765" cy="4911917"/>
          </a:xfrm>
        </p:grpSpPr>
        <p:sp>
          <p:nvSpPr>
            <p:cNvPr name="Freeform 4" id="4"/>
            <p:cNvSpPr/>
            <p:nvPr/>
          </p:nvSpPr>
          <p:spPr>
            <a:xfrm flipH="false" flipV="false" rot="-10800000">
              <a:off x="4894848"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10800000">
              <a:off x="0"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grpSp>
        <p:nvGrpSpPr>
          <p:cNvPr name="Group 6" id="6"/>
          <p:cNvGrpSpPr/>
          <p:nvPr/>
        </p:nvGrpSpPr>
        <p:grpSpPr>
          <a:xfrm rot="0">
            <a:off x="5286646" y="7416331"/>
            <a:ext cx="7355074" cy="3683938"/>
            <a:chOff x="0" y="0"/>
            <a:chExt cx="9806765" cy="4911917"/>
          </a:xfrm>
        </p:grpSpPr>
        <p:sp>
          <p:nvSpPr>
            <p:cNvPr name="Freeform 7" id="7"/>
            <p:cNvSpPr/>
            <p:nvPr/>
          </p:nvSpPr>
          <p:spPr>
            <a:xfrm flipH="false" flipV="false" rot="-10800000">
              <a:off x="4894848"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8" id="8"/>
            <p:cNvSpPr/>
            <p:nvPr/>
          </p:nvSpPr>
          <p:spPr>
            <a:xfrm flipH="false" flipV="false" rot="-10800000">
              <a:off x="0"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grpSp>
        <p:nvGrpSpPr>
          <p:cNvPr name="Group 9" id="9"/>
          <p:cNvGrpSpPr/>
          <p:nvPr/>
        </p:nvGrpSpPr>
        <p:grpSpPr>
          <a:xfrm rot="0">
            <a:off x="4569132" y="4191983"/>
            <a:ext cx="9149735" cy="4877265"/>
            <a:chOff x="0" y="0"/>
            <a:chExt cx="3234456" cy="1724127"/>
          </a:xfrm>
        </p:grpSpPr>
        <p:sp>
          <p:nvSpPr>
            <p:cNvPr name="Freeform 10" id="10"/>
            <p:cNvSpPr/>
            <p:nvPr/>
          </p:nvSpPr>
          <p:spPr>
            <a:xfrm flipH="false" flipV="false" rot="0">
              <a:off x="0" y="0"/>
              <a:ext cx="3234456" cy="1724127"/>
            </a:xfrm>
            <a:custGeom>
              <a:avLst/>
              <a:gdLst/>
              <a:ahLst/>
              <a:cxnLst/>
              <a:rect r="r" b="b" t="t" l="l"/>
              <a:pathLst>
                <a:path h="1724127" w="3234456">
                  <a:moveTo>
                    <a:pt x="0" y="0"/>
                  </a:moveTo>
                  <a:lnTo>
                    <a:pt x="3234456" y="0"/>
                  </a:lnTo>
                  <a:lnTo>
                    <a:pt x="3234456" y="1724127"/>
                  </a:lnTo>
                  <a:lnTo>
                    <a:pt x="0" y="1724127"/>
                  </a:lnTo>
                  <a:close/>
                </a:path>
              </a:pathLst>
            </a:custGeom>
            <a:solidFill>
              <a:srgbClr val="FFFAE3"/>
            </a:solidFill>
            <a:ln w="28575" cap="sq">
              <a:solidFill>
                <a:srgbClr val="000001"/>
              </a:solidFill>
              <a:prstDash val="solid"/>
              <a:miter/>
            </a:ln>
          </p:spPr>
        </p:sp>
        <p:sp>
          <p:nvSpPr>
            <p:cNvPr name="TextBox 11" id="11"/>
            <p:cNvSpPr txBox="true"/>
            <p:nvPr/>
          </p:nvSpPr>
          <p:spPr>
            <a:xfrm>
              <a:off x="0" y="38100"/>
              <a:ext cx="3234456" cy="1686027"/>
            </a:xfrm>
            <a:prstGeom prst="rect">
              <a:avLst/>
            </a:prstGeom>
          </p:spPr>
          <p:txBody>
            <a:bodyPr anchor="ctr" rtlCol="false" tIns="50800" lIns="50800" bIns="50800" rIns="50800"/>
            <a:lstStyle/>
            <a:p>
              <a:pPr algn="ctr" marL="0" indent="0" lvl="0">
                <a:lnSpc>
                  <a:spcPts val="2694"/>
                </a:lnSpc>
                <a:spcBef>
                  <a:spcPct val="0"/>
                </a:spcBef>
              </a:pPr>
            </a:p>
          </p:txBody>
        </p:sp>
      </p:grpSp>
      <p:sp>
        <p:nvSpPr>
          <p:cNvPr name="Freeform 12" id="12"/>
          <p:cNvSpPr/>
          <p:nvPr/>
        </p:nvSpPr>
        <p:spPr>
          <a:xfrm flipH="false" flipV="false" rot="0">
            <a:off x="-152603" y="6603520"/>
            <a:ext cx="2305456" cy="2465728"/>
          </a:xfrm>
          <a:custGeom>
            <a:avLst/>
            <a:gdLst/>
            <a:ahLst/>
            <a:cxnLst/>
            <a:rect r="r" b="b" t="t" l="l"/>
            <a:pathLst>
              <a:path h="2465728" w="2305456">
                <a:moveTo>
                  <a:pt x="0" y="0"/>
                </a:moveTo>
                <a:lnTo>
                  <a:pt x="2305456" y="0"/>
                </a:lnTo>
                <a:lnTo>
                  <a:pt x="2305456" y="2465729"/>
                </a:lnTo>
                <a:lnTo>
                  <a:pt x="0" y="246572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3" id="13"/>
          <p:cNvSpPr/>
          <p:nvPr/>
        </p:nvSpPr>
        <p:spPr>
          <a:xfrm flipH="false" flipV="false" rot="0">
            <a:off x="16025544" y="6911335"/>
            <a:ext cx="1671768" cy="2490503"/>
          </a:xfrm>
          <a:custGeom>
            <a:avLst/>
            <a:gdLst/>
            <a:ahLst/>
            <a:cxnLst/>
            <a:rect r="r" b="b" t="t" l="l"/>
            <a:pathLst>
              <a:path h="2490503" w="1671768">
                <a:moveTo>
                  <a:pt x="0" y="0"/>
                </a:moveTo>
                <a:lnTo>
                  <a:pt x="1671768" y="0"/>
                </a:lnTo>
                <a:lnTo>
                  <a:pt x="1671768" y="2490503"/>
                </a:lnTo>
                <a:lnTo>
                  <a:pt x="0" y="2490503"/>
                </a:lnTo>
                <a:lnTo>
                  <a:pt x="0" y="0"/>
                </a:lnTo>
                <a:close/>
              </a:path>
            </a:pathLst>
          </a:custGeom>
          <a:blipFill>
            <a:blip r:embed="rId7">
              <a:extLst>
                <a:ext uri="{96DAC541-7B7A-43D3-8B79-37D633B846F1}">
                  <asvg:svgBlip xmlns:asvg="http://schemas.microsoft.com/office/drawing/2016/SVG/main" r:embed="rId8"/>
                </a:ext>
              </a:extLst>
            </a:blip>
            <a:stretch>
              <a:fillRect l="0" t="-23889" r="0" b="0"/>
            </a:stretch>
          </a:blipFill>
        </p:spPr>
      </p:sp>
      <p:grpSp>
        <p:nvGrpSpPr>
          <p:cNvPr name="Group 14" id="14"/>
          <p:cNvGrpSpPr/>
          <p:nvPr/>
        </p:nvGrpSpPr>
        <p:grpSpPr>
          <a:xfrm rot="0">
            <a:off x="2643422" y="3240466"/>
            <a:ext cx="7928793" cy="1903034"/>
            <a:chOff x="0" y="0"/>
            <a:chExt cx="2802850" cy="672728"/>
          </a:xfrm>
        </p:grpSpPr>
        <p:sp>
          <p:nvSpPr>
            <p:cNvPr name="Freeform 15" id="15"/>
            <p:cNvSpPr/>
            <p:nvPr/>
          </p:nvSpPr>
          <p:spPr>
            <a:xfrm flipH="false" flipV="false" rot="0">
              <a:off x="0" y="0"/>
              <a:ext cx="2802850" cy="672728"/>
            </a:xfrm>
            <a:custGeom>
              <a:avLst/>
              <a:gdLst/>
              <a:ahLst/>
              <a:cxnLst/>
              <a:rect r="r" b="b" t="t" l="l"/>
              <a:pathLst>
                <a:path h="672728" w="2802850">
                  <a:moveTo>
                    <a:pt x="0" y="0"/>
                  </a:moveTo>
                  <a:lnTo>
                    <a:pt x="2802850" y="0"/>
                  </a:lnTo>
                  <a:lnTo>
                    <a:pt x="2802850" y="672728"/>
                  </a:lnTo>
                  <a:lnTo>
                    <a:pt x="0" y="672728"/>
                  </a:lnTo>
                  <a:close/>
                </a:path>
              </a:pathLst>
            </a:custGeom>
            <a:solidFill>
              <a:srgbClr val="FFC15E"/>
            </a:solidFill>
            <a:ln w="28575" cap="sq">
              <a:solidFill>
                <a:srgbClr val="000001"/>
              </a:solidFill>
              <a:prstDash val="solid"/>
              <a:miter/>
            </a:ln>
          </p:spPr>
        </p:sp>
        <p:sp>
          <p:nvSpPr>
            <p:cNvPr name="TextBox 16" id="16"/>
            <p:cNvSpPr txBox="true"/>
            <p:nvPr/>
          </p:nvSpPr>
          <p:spPr>
            <a:xfrm>
              <a:off x="0" y="0"/>
              <a:ext cx="2802850" cy="672728"/>
            </a:xfrm>
            <a:prstGeom prst="rect">
              <a:avLst/>
            </a:prstGeom>
          </p:spPr>
          <p:txBody>
            <a:bodyPr anchor="ctr" rtlCol="false" tIns="50800" lIns="50800" bIns="50800" rIns="50800"/>
            <a:lstStyle/>
            <a:p>
              <a:pPr algn="ctr" marL="0" indent="0" lvl="0">
                <a:lnSpc>
                  <a:spcPts val="4199"/>
                </a:lnSpc>
                <a:spcBef>
                  <a:spcPct val="0"/>
                </a:spcBef>
              </a:pPr>
              <a:r>
                <a:rPr lang="en-US" sz="3499">
                  <a:solidFill>
                    <a:srgbClr val="000001"/>
                  </a:solidFill>
                  <a:latin typeface="Glacial Indifference Bold"/>
                </a:rPr>
                <a:t>Honeycomb Heroes: Interactive Learning with Busy Bees</a:t>
              </a:r>
            </a:p>
          </p:txBody>
        </p:sp>
      </p:grpSp>
      <p:sp>
        <p:nvSpPr>
          <p:cNvPr name="Freeform 17" id="17"/>
          <p:cNvSpPr/>
          <p:nvPr/>
        </p:nvSpPr>
        <p:spPr>
          <a:xfrm flipH="false" flipV="false" rot="-10800000">
            <a:off x="702484" y="386323"/>
            <a:ext cx="2881689" cy="2265659"/>
          </a:xfrm>
          <a:custGeom>
            <a:avLst/>
            <a:gdLst/>
            <a:ahLst/>
            <a:cxnLst/>
            <a:rect r="r" b="b" t="t" l="l"/>
            <a:pathLst>
              <a:path h="2265659" w="2881689">
                <a:moveTo>
                  <a:pt x="0" y="0"/>
                </a:moveTo>
                <a:lnTo>
                  <a:pt x="2881689" y="0"/>
                </a:lnTo>
                <a:lnTo>
                  <a:pt x="2881689" y="2265659"/>
                </a:lnTo>
                <a:lnTo>
                  <a:pt x="0" y="2265659"/>
                </a:lnTo>
                <a:lnTo>
                  <a:pt x="0" y="0"/>
                </a:lnTo>
                <a:close/>
              </a:path>
            </a:pathLst>
          </a:custGeom>
          <a:blipFill>
            <a:blip r:embed="rId9">
              <a:extLst>
                <a:ext uri="{96DAC541-7B7A-43D3-8B79-37D633B846F1}">
                  <asvg:svgBlip xmlns:asvg="http://schemas.microsoft.com/office/drawing/2016/SVG/main" r:embed="rId10"/>
                </a:ext>
              </a:extLst>
            </a:blip>
            <a:stretch>
              <a:fillRect l="0" t="-14702" r="0" b="0"/>
            </a:stretch>
          </a:blipFill>
        </p:spPr>
      </p:sp>
      <p:sp>
        <p:nvSpPr>
          <p:cNvPr name="Freeform 18" id="18"/>
          <p:cNvSpPr/>
          <p:nvPr/>
        </p:nvSpPr>
        <p:spPr>
          <a:xfrm flipH="false" flipV="false" rot="-1345331">
            <a:off x="14814913" y="1643033"/>
            <a:ext cx="2499619" cy="1186183"/>
          </a:xfrm>
          <a:custGeom>
            <a:avLst/>
            <a:gdLst/>
            <a:ahLst/>
            <a:cxnLst/>
            <a:rect r="r" b="b" t="t" l="l"/>
            <a:pathLst>
              <a:path h="1186183" w="2499619">
                <a:moveTo>
                  <a:pt x="0" y="0"/>
                </a:moveTo>
                <a:lnTo>
                  <a:pt x="2499619" y="0"/>
                </a:lnTo>
                <a:lnTo>
                  <a:pt x="2499619" y="1186183"/>
                </a:lnTo>
                <a:lnTo>
                  <a:pt x="0" y="1186183"/>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TextBox 19" id="19"/>
          <p:cNvSpPr txBox="true"/>
          <p:nvPr/>
        </p:nvSpPr>
        <p:spPr>
          <a:xfrm rot="0">
            <a:off x="4569132" y="1518506"/>
            <a:ext cx="9149735" cy="1209675"/>
          </a:xfrm>
          <a:prstGeom prst="rect">
            <a:avLst/>
          </a:prstGeom>
        </p:spPr>
        <p:txBody>
          <a:bodyPr anchor="t" rtlCol="false" tIns="0" lIns="0" bIns="0" rIns="0">
            <a:spAutoFit/>
          </a:bodyPr>
          <a:lstStyle/>
          <a:p>
            <a:pPr algn="ctr">
              <a:lnSpc>
                <a:spcPts val="9000"/>
              </a:lnSpc>
            </a:pPr>
            <a:r>
              <a:rPr lang="en-US" sz="9000">
                <a:solidFill>
                  <a:srgbClr val="000001"/>
                </a:solidFill>
                <a:latin typeface="Staatliches Medium"/>
              </a:rPr>
              <a:t>Synopsis of project </a:t>
            </a:r>
          </a:p>
        </p:txBody>
      </p:sp>
      <p:sp>
        <p:nvSpPr>
          <p:cNvPr name="TextBox 20" id="20"/>
          <p:cNvSpPr txBox="true"/>
          <p:nvPr/>
        </p:nvSpPr>
        <p:spPr>
          <a:xfrm rot="0">
            <a:off x="5979257" y="5488525"/>
            <a:ext cx="6662463" cy="3400425"/>
          </a:xfrm>
          <a:prstGeom prst="rect">
            <a:avLst/>
          </a:prstGeom>
        </p:spPr>
        <p:txBody>
          <a:bodyPr anchor="t" rtlCol="false" tIns="0" lIns="0" bIns="0" rIns="0">
            <a:spAutoFit/>
          </a:bodyPr>
          <a:lstStyle/>
          <a:p>
            <a:pPr algn="ctr" marL="0" indent="0" lvl="0">
              <a:lnSpc>
                <a:spcPts val="3840"/>
              </a:lnSpc>
              <a:spcBef>
                <a:spcPct val="0"/>
              </a:spcBef>
            </a:pPr>
            <a:r>
              <a:rPr lang="en-US" sz="3200">
                <a:solidFill>
                  <a:srgbClr val="000001"/>
                </a:solidFill>
                <a:latin typeface="Glacial Indifference"/>
              </a:rPr>
              <a:t>The project is about bees and aims to teach and involve children in learning about the importance of bees in a fun and interactive way. It involves helping a bee find its way home, Exploring different aspects from the life of a bee</a:t>
            </a:r>
          </a:p>
        </p:txBody>
      </p:sp>
      <p:sp>
        <p:nvSpPr>
          <p:cNvPr name="Freeform 21" id="21"/>
          <p:cNvSpPr/>
          <p:nvPr/>
        </p:nvSpPr>
        <p:spPr>
          <a:xfrm flipH="false" flipV="false" rot="0">
            <a:off x="13318455" y="3100935"/>
            <a:ext cx="3940845" cy="4112836"/>
          </a:xfrm>
          <a:custGeom>
            <a:avLst/>
            <a:gdLst/>
            <a:ahLst/>
            <a:cxnLst/>
            <a:rect r="r" b="b" t="t" l="l"/>
            <a:pathLst>
              <a:path h="4112836" w="3940845">
                <a:moveTo>
                  <a:pt x="0" y="0"/>
                </a:moveTo>
                <a:lnTo>
                  <a:pt x="3940845" y="0"/>
                </a:lnTo>
                <a:lnTo>
                  <a:pt x="3940845" y="4112837"/>
                </a:lnTo>
                <a:lnTo>
                  <a:pt x="0" y="4112837"/>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grpSp>
        <p:nvGrpSpPr>
          <p:cNvPr name="Group 22" id="22"/>
          <p:cNvGrpSpPr/>
          <p:nvPr/>
        </p:nvGrpSpPr>
        <p:grpSpPr>
          <a:xfrm rot="0">
            <a:off x="5286646" y="-2327357"/>
            <a:ext cx="7355074" cy="3683938"/>
            <a:chOff x="0" y="0"/>
            <a:chExt cx="9806765" cy="4911917"/>
          </a:xfrm>
        </p:grpSpPr>
        <p:sp>
          <p:nvSpPr>
            <p:cNvPr name="Freeform 23" id="23"/>
            <p:cNvSpPr/>
            <p:nvPr/>
          </p:nvSpPr>
          <p:spPr>
            <a:xfrm flipH="false" flipV="false" rot="-10800000">
              <a:off x="4894848"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24" id="24"/>
            <p:cNvSpPr/>
            <p:nvPr/>
          </p:nvSpPr>
          <p:spPr>
            <a:xfrm flipH="false" flipV="false" rot="-10800000">
              <a:off x="0"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spTree>
  </p:cSld>
  <p:clrMapOvr>
    <a:masterClrMapping/>
  </p:clrMapOvr>
  <p:transition spd="med">
    <p:push dir="u"/>
  </p:transition>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A7CECB"/>
        </a:solidFill>
      </p:bgPr>
    </p:bg>
    <p:spTree>
      <p:nvGrpSpPr>
        <p:cNvPr id="1" name=""/>
        <p:cNvGrpSpPr/>
        <p:nvPr/>
      </p:nvGrpSpPr>
      <p:grpSpPr>
        <a:xfrm>
          <a:off x="0" y="0"/>
          <a:ext cx="0" cy="0"/>
          <a:chOff x="0" y="0"/>
          <a:chExt cx="0" cy="0"/>
        </a:xfrm>
      </p:grpSpPr>
      <p:grpSp>
        <p:nvGrpSpPr>
          <p:cNvPr name="Group 2" id="2"/>
          <p:cNvGrpSpPr/>
          <p:nvPr/>
        </p:nvGrpSpPr>
        <p:grpSpPr>
          <a:xfrm rot="0">
            <a:off x="13200222" y="2700868"/>
            <a:ext cx="1115836" cy="413987"/>
            <a:chOff x="0" y="0"/>
            <a:chExt cx="574926" cy="213304"/>
          </a:xfrm>
        </p:grpSpPr>
        <p:sp>
          <p:nvSpPr>
            <p:cNvPr name="Freeform 3" id="3"/>
            <p:cNvSpPr/>
            <p:nvPr/>
          </p:nvSpPr>
          <p:spPr>
            <a:xfrm flipH="false" flipV="false" rot="0">
              <a:off x="0" y="0"/>
              <a:ext cx="574926" cy="213304"/>
            </a:xfrm>
            <a:custGeom>
              <a:avLst/>
              <a:gdLst/>
              <a:ahLst/>
              <a:cxnLst/>
              <a:rect r="r" b="b" t="t" l="l"/>
              <a:pathLst>
                <a:path h="213304" w="574926">
                  <a:moveTo>
                    <a:pt x="106652" y="0"/>
                  </a:moveTo>
                  <a:lnTo>
                    <a:pt x="468274" y="0"/>
                  </a:lnTo>
                  <a:cubicBezTo>
                    <a:pt x="527177" y="0"/>
                    <a:pt x="574926" y="47750"/>
                    <a:pt x="574926" y="106652"/>
                  </a:cubicBezTo>
                  <a:lnTo>
                    <a:pt x="574926" y="106652"/>
                  </a:lnTo>
                  <a:cubicBezTo>
                    <a:pt x="574926" y="165554"/>
                    <a:pt x="527177" y="213304"/>
                    <a:pt x="468274" y="213304"/>
                  </a:cubicBezTo>
                  <a:lnTo>
                    <a:pt x="106652" y="213304"/>
                  </a:lnTo>
                  <a:cubicBezTo>
                    <a:pt x="47750" y="213304"/>
                    <a:pt x="0" y="165554"/>
                    <a:pt x="0" y="106652"/>
                  </a:cubicBezTo>
                  <a:lnTo>
                    <a:pt x="0" y="106652"/>
                  </a:lnTo>
                  <a:cubicBezTo>
                    <a:pt x="0" y="47750"/>
                    <a:pt x="47750" y="0"/>
                    <a:pt x="106652" y="0"/>
                  </a:cubicBezTo>
                  <a:close/>
                </a:path>
              </a:pathLst>
            </a:custGeom>
            <a:solidFill>
              <a:srgbClr val="F1EDD9"/>
            </a:solidFill>
            <a:ln w="28575" cap="rnd">
              <a:solidFill>
                <a:srgbClr val="000001"/>
              </a:solidFill>
              <a:prstDash val="solid"/>
              <a:round/>
            </a:ln>
          </p:spPr>
        </p:sp>
        <p:sp>
          <p:nvSpPr>
            <p:cNvPr name="TextBox 4" id="4"/>
            <p:cNvSpPr txBox="true"/>
            <p:nvPr/>
          </p:nvSpPr>
          <p:spPr>
            <a:xfrm>
              <a:off x="0" y="19050"/>
              <a:ext cx="574926" cy="194254"/>
            </a:xfrm>
            <a:prstGeom prst="rect">
              <a:avLst/>
            </a:prstGeom>
          </p:spPr>
          <p:txBody>
            <a:bodyPr anchor="ctr" rtlCol="false" tIns="15610" lIns="15610" bIns="15610" rIns="15610"/>
            <a:lstStyle/>
            <a:p>
              <a:pPr algn="ctr" marL="0" indent="0" lvl="0">
                <a:lnSpc>
                  <a:spcPts val="2749"/>
                </a:lnSpc>
                <a:spcBef>
                  <a:spcPct val="0"/>
                </a:spcBef>
              </a:pPr>
            </a:p>
          </p:txBody>
        </p:sp>
      </p:grpSp>
      <p:grpSp>
        <p:nvGrpSpPr>
          <p:cNvPr name="Group 5" id="5"/>
          <p:cNvGrpSpPr/>
          <p:nvPr/>
        </p:nvGrpSpPr>
        <p:grpSpPr>
          <a:xfrm rot="0">
            <a:off x="13200222" y="1404583"/>
            <a:ext cx="1115836" cy="413987"/>
            <a:chOff x="0" y="0"/>
            <a:chExt cx="574926" cy="213304"/>
          </a:xfrm>
        </p:grpSpPr>
        <p:sp>
          <p:nvSpPr>
            <p:cNvPr name="Freeform 6" id="6"/>
            <p:cNvSpPr/>
            <p:nvPr/>
          </p:nvSpPr>
          <p:spPr>
            <a:xfrm flipH="false" flipV="false" rot="0">
              <a:off x="0" y="0"/>
              <a:ext cx="574926" cy="213304"/>
            </a:xfrm>
            <a:custGeom>
              <a:avLst/>
              <a:gdLst/>
              <a:ahLst/>
              <a:cxnLst/>
              <a:rect r="r" b="b" t="t" l="l"/>
              <a:pathLst>
                <a:path h="213304" w="574926">
                  <a:moveTo>
                    <a:pt x="106652" y="0"/>
                  </a:moveTo>
                  <a:lnTo>
                    <a:pt x="468274" y="0"/>
                  </a:lnTo>
                  <a:cubicBezTo>
                    <a:pt x="527177" y="0"/>
                    <a:pt x="574926" y="47750"/>
                    <a:pt x="574926" y="106652"/>
                  </a:cubicBezTo>
                  <a:lnTo>
                    <a:pt x="574926" y="106652"/>
                  </a:lnTo>
                  <a:cubicBezTo>
                    <a:pt x="574926" y="165554"/>
                    <a:pt x="527177" y="213304"/>
                    <a:pt x="468274" y="213304"/>
                  </a:cubicBezTo>
                  <a:lnTo>
                    <a:pt x="106652" y="213304"/>
                  </a:lnTo>
                  <a:cubicBezTo>
                    <a:pt x="47750" y="213304"/>
                    <a:pt x="0" y="165554"/>
                    <a:pt x="0" y="106652"/>
                  </a:cubicBezTo>
                  <a:lnTo>
                    <a:pt x="0" y="106652"/>
                  </a:lnTo>
                  <a:cubicBezTo>
                    <a:pt x="0" y="47750"/>
                    <a:pt x="47750" y="0"/>
                    <a:pt x="106652" y="0"/>
                  </a:cubicBezTo>
                  <a:close/>
                </a:path>
              </a:pathLst>
            </a:custGeom>
            <a:solidFill>
              <a:srgbClr val="ECA400"/>
            </a:solidFill>
            <a:ln w="28575" cap="rnd">
              <a:solidFill>
                <a:srgbClr val="000001"/>
              </a:solidFill>
              <a:prstDash val="solid"/>
              <a:round/>
            </a:ln>
          </p:spPr>
        </p:sp>
        <p:sp>
          <p:nvSpPr>
            <p:cNvPr name="TextBox 7" id="7"/>
            <p:cNvSpPr txBox="true"/>
            <p:nvPr/>
          </p:nvSpPr>
          <p:spPr>
            <a:xfrm>
              <a:off x="0" y="19050"/>
              <a:ext cx="574926" cy="194254"/>
            </a:xfrm>
            <a:prstGeom prst="rect">
              <a:avLst/>
            </a:prstGeom>
          </p:spPr>
          <p:txBody>
            <a:bodyPr anchor="ctr" rtlCol="false" tIns="15610" lIns="15610" bIns="15610" rIns="15610"/>
            <a:lstStyle/>
            <a:p>
              <a:pPr algn="ctr" marL="0" indent="0" lvl="0">
                <a:lnSpc>
                  <a:spcPts val="2749"/>
                </a:lnSpc>
                <a:spcBef>
                  <a:spcPct val="0"/>
                </a:spcBef>
              </a:pPr>
            </a:p>
          </p:txBody>
        </p:sp>
      </p:grpSp>
      <p:grpSp>
        <p:nvGrpSpPr>
          <p:cNvPr name="Group 8" id="8"/>
          <p:cNvGrpSpPr/>
          <p:nvPr/>
        </p:nvGrpSpPr>
        <p:grpSpPr>
          <a:xfrm rot="0">
            <a:off x="13200222" y="3997153"/>
            <a:ext cx="1115836" cy="413987"/>
            <a:chOff x="0" y="0"/>
            <a:chExt cx="574926" cy="213304"/>
          </a:xfrm>
        </p:grpSpPr>
        <p:sp>
          <p:nvSpPr>
            <p:cNvPr name="Freeform 9" id="9"/>
            <p:cNvSpPr/>
            <p:nvPr/>
          </p:nvSpPr>
          <p:spPr>
            <a:xfrm flipH="false" flipV="false" rot="0">
              <a:off x="0" y="0"/>
              <a:ext cx="574926" cy="213304"/>
            </a:xfrm>
            <a:custGeom>
              <a:avLst/>
              <a:gdLst/>
              <a:ahLst/>
              <a:cxnLst/>
              <a:rect r="r" b="b" t="t" l="l"/>
              <a:pathLst>
                <a:path h="213304" w="574926">
                  <a:moveTo>
                    <a:pt x="106652" y="0"/>
                  </a:moveTo>
                  <a:lnTo>
                    <a:pt x="468274" y="0"/>
                  </a:lnTo>
                  <a:cubicBezTo>
                    <a:pt x="527177" y="0"/>
                    <a:pt x="574926" y="47750"/>
                    <a:pt x="574926" y="106652"/>
                  </a:cubicBezTo>
                  <a:lnTo>
                    <a:pt x="574926" y="106652"/>
                  </a:lnTo>
                  <a:cubicBezTo>
                    <a:pt x="574926" y="165554"/>
                    <a:pt x="527177" y="213304"/>
                    <a:pt x="468274" y="213304"/>
                  </a:cubicBezTo>
                  <a:lnTo>
                    <a:pt x="106652" y="213304"/>
                  </a:lnTo>
                  <a:cubicBezTo>
                    <a:pt x="47750" y="213304"/>
                    <a:pt x="0" y="165554"/>
                    <a:pt x="0" y="106652"/>
                  </a:cubicBezTo>
                  <a:lnTo>
                    <a:pt x="0" y="106652"/>
                  </a:lnTo>
                  <a:cubicBezTo>
                    <a:pt x="0" y="47750"/>
                    <a:pt x="47750" y="0"/>
                    <a:pt x="106652" y="0"/>
                  </a:cubicBezTo>
                  <a:close/>
                </a:path>
              </a:pathLst>
            </a:custGeom>
            <a:solidFill>
              <a:srgbClr val="BE74B1"/>
            </a:solidFill>
            <a:ln w="28575" cap="rnd">
              <a:solidFill>
                <a:srgbClr val="000001"/>
              </a:solidFill>
              <a:prstDash val="solid"/>
              <a:round/>
            </a:ln>
          </p:spPr>
        </p:sp>
        <p:sp>
          <p:nvSpPr>
            <p:cNvPr name="TextBox 10" id="10"/>
            <p:cNvSpPr txBox="true"/>
            <p:nvPr/>
          </p:nvSpPr>
          <p:spPr>
            <a:xfrm>
              <a:off x="0" y="19050"/>
              <a:ext cx="574926" cy="194254"/>
            </a:xfrm>
            <a:prstGeom prst="rect">
              <a:avLst/>
            </a:prstGeom>
          </p:spPr>
          <p:txBody>
            <a:bodyPr anchor="ctr" rtlCol="false" tIns="15610" lIns="15610" bIns="15610" rIns="15610"/>
            <a:lstStyle/>
            <a:p>
              <a:pPr algn="ctr">
                <a:lnSpc>
                  <a:spcPts val="2749"/>
                </a:lnSpc>
              </a:pPr>
            </a:p>
          </p:txBody>
        </p:sp>
      </p:grpSp>
      <p:grpSp>
        <p:nvGrpSpPr>
          <p:cNvPr name="Group 11" id="11"/>
          <p:cNvGrpSpPr/>
          <p:nvPr/>
        </p:nvGrpSpPr>
        <p:grpSpPr>
          <a:xfrm rot="0">
            <a:off x="13200222" y="5293438"/>
            <a:ext cx="1115836" cy="413987"/>
            <a:chOff x="0" y="0"/>
            <a:chExt cx="574926" cy="213304"/>
          </a:xfrm>
        </p:grpSpPr>
        <p:sp>
          <p:nvSpPr>
            <p:cNvPr name="Freeform 12" id="12"/>
            <p:cNvSpPr/>
            <p:nvPr/>
          </p:nvSpPr>
          <p:spPr>
            <a:xfrm flipH="false" flipV="false" rot="0">
              <a:off x="0" y="0"/>
              <a:ext cx="574926" cy="213304"/>
            </a:xfrm>
            <a:custGeom>
              <a:avLst/>
              <a:gdLst/>
              <a:ahLst/>
              <a:cxnLst/>
              <a:rect r="r" b="b" t="t" l="l"/>
              <a:pathLst>
                <a:path h="213304" w="574926">
                  <a:moveTo>
                    <a:pt x="106652" y="0"/>
                  </a:moveTo>
                  <a:lnTo>
                    <a:pt x="468274" y="0"/>
                  </a:lnTo>
                  <a:cubicBezTo>
                    <a:pt x="527177" y="0"/>
                    <a:pt x="574926" y="47750"/>
                    <a:pt x="574926" y="106652"/>
                  </a:cubicBezTo>
                  <a:lnTo>
                    <a:pt x="574926" y="106652"/>
                  </a:lnTo>
                  <a:cubicBezTo>
                    <a:pt x="574926" y="165554"/>
                    <a:pt x="527177" y="213304"/>
                    <a:pt x="468274" y="213304"/>
                  </a:cubicBezTo>
                  <a:lnTo>
                    <a:pt x="106652" y="213304"/>
                  </a:lnTo>
                  <a:cubicBezTo>
                    <a:pt x="47750" y="213304"/>
                    <a:pt x="0" y="165554"/>
                    <a:pt x="0" y="106652"/>
                  </a:cubicBezTo>
                  <a:lnTo>
                    <a:pt x="0" y="106652"/>
                  </a:lnTo>
                  <a:cubicBezTo>
                    <a:pt x="0" y="47750"/>
                    <a:pt x="47750" y="0"/>
                    <a:pt x="106652" y="0"/>
                  </a:cubicBezTo>
                  <a:close/>
                </a:path>
              </a:pathLst>
            </a:custGeom>
            <a:solidFill>
              <a:srgbClr val="140000"/>
            </a:solidFill>
            <a:ln w="28575" cap="rnd">
              <a:solidFill>
                <a:srgbClr val="000001"/>
              </a:solidFill>
              <a:prstDash val="solid"/>
              <a:round/>
            </a:ln>
          </p:spPr>
        </p:sp>
        <p:sp>
          <p:nvSpPr>
            <p:cNvPr name="TextBox 13" id="13"/>
            <p:cNvSpPr txBox="true"/>
            <p:nvPr/>
          </p:nvSpPr>
          <p:spPr>
            <a:xfrm>
              <a:off x="0" y="19050"/>
              <a:ext cx="574926" cy="194254"/>
            </a:xfrm>
            <a:prstGeom prst="rect">
              <a:avLst/>
            </a:prstGeom>
          </p:spPr>
          <p:txBody>
            <a:bodyPr anchor="ctr" rtlCol="false" tIns="15610" lIns="15610" bIns="15610" rIns="15610"/>
            <a:lstStyle/>
            <a:p>
              <a:pPr algn="ctr" marL="0" indent="0" lvl="0">
                <a:lnSpc>
                  <a:spcPts val="2749"/>
                </a:lnSpc>
                <a:spcBef>
                  <a:spcPct val="0"/>
                </a:spcBef>
              </a:pPr>
            </a:p>
          </p:txBody>
        </p:sp>
      </p:grpSp>
      <p:grpSp>
        <p:nvGrpSpPr>
          <p:cNvPr name="Group 14" id="14"/>
          <p:cNvGrpSpPr/>
          <p:nvPr/>
        </p:nvGrpSpPr>
        <p:grpSpPr>
          <a:xfrm rot="0">
            <a:off x="13200222" y="3349011"/>
            <a:ext cx="1115836" cy="413987"/>
            <a:chOff x="0" y="0"/>
            <a:chExt cx="574926" cy="213304"/>
          </a:xfrm>
        </p:grpSpPr>
        <p:sp>
          <p:nvSpPr>
            <p:cNvPr name="Freeform 15" id="15"/>
            <p:cNvSpPr/>
            <p:nvPr/>
          </p:nvSpPr>
          <p:spPr>
            <a:xfrm flipH="false" flipV="false" rot="0">
              <a:off x="0" y="0"/>
              <a:ext cx="574926" cy="213304"/>
            </a:xfrm>
            <a:custGeom>
              <a:avLst/>
              <a:gdLst/>
              <a:ahLst/>
              <a:cxnLst/>
              <a:rect r="r" b="b" t="t" l="l"/>
              <a:pathLst>
                <a:path h="213304" w="574926">
                  <a:moveTo>
                    <a:pt x="106652" y="0"/>
                  </a:moveTo>
                  <a:lnTo>
                    <a:pt x="468274" y="0"/>
                  </a:lnTo>
                  <a:cubicBezTo>
                    <a:pt x="527177" y="0"/>
                    <a:pt x="574926" y="47750"/>
                    <a:pt x="574926" y="106652"/>
                  </a:cubicBezTo>
                  <a:lnTo>
                    <a:pt x="574926" y="106652"/>
                  </a:lnTo>
                  <a:cubicBezTo>
                    <a:pt x="574926" y="165554"/>
                    <a:pt x="527177" y="213304"/>
                    <a:pt x="468274" y="213304"/>
                  </a:cubicBezTo>
                  <a:lnTo>
                    <a:pt x="106652" y="213304"/>
                  </a:lnTo>
                  <a:cubicBezTo>
                    <a:pt x="47750" y="213304"/>
                    <a:pt x="0" y="165554"/>
                    <a:pt x="0" y="106652"/>
                  </a:cubicBezTo>
                  <a:lnTo>
                    <a:pt x="0" y="106652"/>
                  </a:lnTo>
                  <a:cubicBezTo>
                    <a:pt x="0" y="47750"/>
                    <a:pt x="47750" y="0"/>
                    <a:pt x="106652" y="0"/>
                  </a:cubicBezTo>
                  <a:close/>
                </a:path>
              </a:pathLst>
            </a:custGeom>
            <a:solidFill>
              <a:srgbClr val="669261"/>
            </a:solidFill>
            <a:ln w="28575" cap="rnd">
              <a:solidFill>
                <a:srgbClr val="000001"/>
              </a:solidFill>
              <a:prstDash val="solid"/>
              <a:round/>
            </a:ln>
          </p:spPr>
        </p:sp>
        <p:sp>
          <p:nvSpPr>
            <p:cNvPr name="TextBox 16" id="16"/>
            <p:cNvSpPr txBox="true"/>
            <p:nvPr/>
          </p:nvSpPr>
          <p:spPr>
            <a:xfrm>
              <a:off x="0" y="19050"/>
              <a:ext cx="574926" cy="194254"/>
            </a:xfrm>
            <a:prstGeom prst="rect">
              <a:avLst/>
            </a:prstGeom>
          </p:spPr>
          <p:txBody>
            <a:bodyPr anchor="ctr" rtlCol="false" tIns="15610" lIns="15610" bIns="15610" rIns="15610"/>
            <a:lstStyle/>
            <a:p>
              <a:pPr algn="ctr" marL="0" indent="0" lvl="0">
                <a:lnSpc>
                  <a:spcPts val="2749"/>
                </a:lnSpc>
                <a:spcBef>
                  <a:spcPct val="0"/>
                </a:spcBef>
              </a:pPr>
            </a:p>
          </p:txBody>
        </p:sp>
      </p:grpSp>
      <p:grpSp>
        <p:nvGrpSpPr>
          <p:cNvPr name="Group 17" id="17"/>
          <p:cNvGrpSpPr/>
          <p:nvPr/>
        </p:nvGrpSpPr>
        <p:grpSpPr>
          <a:xfrm rot="0">
            <a:off x="13200222" y="2052726"/>
            <a:ext cx="1115836" cy="413987"/>
            <a:chOff x="0" y="0"/>
            <a:chExt cx="574926" cy="213304"/>
          </a:xfrm>
        </p:grpSpPr>
        <p:sp>
          <p:nvSpPr>
            <p:cNvPr name="Freeform 18" id="18"/>
            <p:cNvSpPr/>
            <p:nvPr/>
          </p:nvSpPr>
          <p:spPr>
            <a:xfrm flipH="false" flipV="false" rot="0">
              <a:off x="0" y="0"/>
              <a:ext cx="574926" cy="213304"/>
            </a:xfrm>
            <a:custGeom>
              <a:avLst/>
              <a:gdLst/>
              <a:ahLst/>
              <a:cxnLst/>
              <a:rect r="r" b="b" t="t" l="l"/>
              <a:pathLst>
                <a:path h="213304" w="574926">
                  <a:moveTo>
                    <a:pt x="106652" y="0"/>
                  </a:moveTo>
                  <a:lnTo>
                    <a:pt x="468274" y="0"/>
                  </a:lnTo>
                  <a:cubicBezTo>
                    <a:pt x="527177" y="0"/>
                    <a:pt x="574926" y="47750"/>
                    <a:pt x="574926" y="106652"/>
                  </a:cubicBezTo>
                  <a:lnTo>
                    <a:pt x="574926" y="106652"/>
                  </a:lnTo>
                  <a:cubicBezTo>
                    <a:pt x="574926" y="165554"/>
                    <a:pt x="527177" y="213304"/>
                    <a:pt x="468274" y="213304"/>
                  </a:cubicBezTo>
                  <a:lnTo>
                    <a:pt x="106652" y="213304"/>
                  </a:lnTo>
                  <a:cubicBezTo>
                    <a:pt x="47750" y="213304"/>
                    <a:pt x="0" y="165554"/>
                    <a:pt x="0" y="106652"/>
                  </a:cubicBezTo>
                  <a:lnTo>
                    <a:pt x="0" y="106652"/>
                  </a:lnTo>
                  <a:cubicBezTo>
                    <a:pt x="0" y="47750"/>
                    <a:pt x="47750" y="0"/>
                    <a:pt x="106652" y="0"/>
                  </a:cubicBezTo>
                  <a:close/>
                </a:path>
              </a:pathLst>
            </a:custGeom>
            <a:solidFill>
              <a:srgbClr val="FAE099"/>
            </a:solidFill>
            <a:ln w="28575" cap="rnd">
              <a:solidFill>
                <a:srgbClr val="000001"/>
              </a:solidFill>
              <a:prstDash val="solid"/>
              <a:round/>
            </a:ln>
          </p:spPr>
        </p:sp>
        <p:sp>
          <p:nvSpPr>
            <p:cNvPr name="TextBox 19" id="19"/>
            <p:cNvSpPr txBox="true"/>
            <p:nvPr/>
          </p:nvSpPr>
          <p:spPr>
            <a:xfrm>
              <a:off x="0" y="19050"/>
              <a:ext cx="574926" cy="194254"/>
            </a:xfrm>
            <a:prstGeom prst="rect">
              <a:avLst/>
            </a:prstGeom>
          </p:spPr>
          <p:txBody>
            <a:bodyPr anchor="ctr" rtlCol="false" tIns="15610" lIns="15610" bIns="15610" rIns="15610"/>
            <a:lstStyle/>
            <a:p>
              <a:pPr algn="ctr" marL="0" indent="0" lvl="0">
                <a:lnSpc>
                  <a:spcPts val="2749"/>
                </a:lnSpc>
                <a:spcBef>
                  <a:spcPct val="0"/>
                </a:spcBef>
              </a:pPr>
            </a:p>
          </p:txBody>
        </p:sp>
      </p:grpSp>
      <p:grpSp>
        <p:nvGrpSpPr>
          <p:cNvPr name="Group 20" id="20"/>
          <p:cNvGrpSpPr/>
          <p:nvPr/>
        </p:nvGrpSpPr>
        <p:grpSpPr>
          <a:xfrm rot="0">
            <a:off x="13200222" y="4645295"/>
            <a:ext cx="1115836" cy="413987"/>
            <a:chOff x="0" y="0"/>
            <a:chExt cx="574926" cy="213304"/>
          </a:xfrm>
        </p:grpSpPr>
        <p:sp>
          <p:nvSpPr>
            <p:cNvPr name="Freeform 21" id="21"/>
            <p:cNvSpPr/>
            <p:nvPr/>
          </p:nvSpPr>
          <p:spPr>
            <a:xfrm flipH="false" flipV="false" rot="0">
              <a:off x="0" y="0"/>
              <a:ext cx="574926" cy="213304"/>
            </a:xfrm>
            <a:custGeom>
              <a:avLst/>
              <a:gdLst/>
              <a:ahLst/>
              <a:cxnLst/>
              <a:rect r="r" b="b" t="t" l="l"/>
              <a:pathLst>
                <a:path h="213304" w="574926">
                  <a:moveTo>
                    <a:pt x="106652" y="0"/>
                  </a:moveTo>
                  <a:lnTo>
                    <a:pt x="468274" y="0"/>
                  </a:lnTo>
                  <a:cubicBezTo>
                    <a:pt x="527177" y="0"/>
                    <a:pt x="574926" y="47750"/>
                    <a:pt x="574926" y="106652"/>
                  </a:cubicBezTo>
                  <a:lnTo>
                    <a:pt x="574926" y="106652"/>
                  </a:lnTo>
                  <a:cubicBezTo>
                    <a:pt x="574926" y="165554"/>
                    <a:pt x="527177" y="213304"/>
                    <a:pt x="468274" y="213304"/>
                  </a:cubicBezTo>
                  <a:lnTo>
                    <a:pt x="106652" y="213304"/>
                  </a:lnTo>
                  <a:cubicBezTo>
                    <a:pt x="47750" y="213304"/>
                    <a:pt x="0" y="165554"/>
                    <a:pt x="0" y="106652"/>
                  </a:cubicBezTo>
                  <a:lnTo>
                    <a:pt x="0" y="106652"/>
                  </a:lnTo>
                  <a:cubicBezTo>
                    <a:pt x="0" y="47750"/>
                    <a:pt x="47750" y="0"/>
                    <a:pt x="106652" y="0"/>
                  </a:cubicBezTo>
                  <a:close/>
                </a:path>
              </a:pathLst>
            </a:custGeom>
            <a:solidFill>
              <a:srgbClr val="4C1C17"/>
            </a:solidFill>
            <a:ln w="28575" cap="rnd">
              <a:solidFill>
                <a:srgbClr val="000001"/>
              </a:solidFill>
              <a:prstDash val="solid"/>
              <a:round/>
            </a:ln>
          </p:spPr>
        </p:sp>
        <p:sp>
          <p:nvSpPr>
            <p:cNvPr name="TextBox 22" id="22"/>
            <p:cNvSpPr txBox="true"/>
            <p:nvPr/>
          </p:nvSpPr>
          <p:spPr>
            <a:xfrm>
              <a:off x="0" y="19050"/>
              <a:ext cx="574926" cy="194254"/>
            </a:xfrm>
            <a:prstGeom prst="rect">
              <a:avLst/>
            </a:prstGeom>
          </p:spPr>
          <p:txBody>
            <a:bodyPr anchor="ctr" rtlCol="false" tIns="15610" lIns="15610" bIns="15610" rIns="15610"/>
            <a:lstStyle/>
            <a:p>
              <a:pPr algn="ctr" marL="0" indent="0" lvl="0">
                <a:lnSpc>
                  <a:spcPts val="2749"/>
                </a:lnSpc>
                <a:spcBef>
                  <a:spcPct val="0"/>
                </a:spcBef>
              </a:pPr>
            </a:p>
          </p:txBody>
        </p:sp>
      </p:grpSp>
      <p:sp>
        <p:nvSpPr>
          <p:cNvPr name="Freeform 23" id="23"/>
          <p:cNvSpPr/>
          <p:nvPr/>
        </p:nvSpPr>
        <p:spPr>
          <a:xfrm flipH="false" flipV="false" rot="-10800000">
            <a:off x="8957782" y="-107294"/>
            <a:ext cx="3683938" cy="3683938"/>
          </a:xfrm>
          <a:custGeom>
            <a:avLst/>
            <a:gdLst/>
            <a:ahLst/>
            <a:cxnLst/>
            <a:rect r="r" b="b" t="t" l="l"/>
            <a:pathLst>
              <a:path h="3683938" w="3683938">
                <a:moveTo>
                  <a:pt x="0" y="0"/>
                </a:moveTo>
                <a:lnTo>
                  <a:pt x="3683938" y="0"/>
                </a:lnTo>
                <a:lnTo>
                  <a:pt x="3683938" y="3683938"/>
                </a:lnTo>
                <a:lnTo>
                  <a:pt x="0" y="368393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24" id="24"/>
          <p:cNvSpPr/>
          <p:nvPr/>
        </p:nvSpPr>
        <p:spPr>
          <a:xfrm flipH="false" flipV="false" rot="-10800000">
            <a:off x="5286646" y="-107294"/>
            <a:ext cx="3683938" cy="3683938"/>
          </a:xfrm>
          <a:custGeom>
            <a:avLst/>
            <a:gdLst/>
            <a:ahLst/>
            <a:cxnLst/>
            <a:rect r="r" b="b" t="t" l="l"/>
            <a:pathLst>
              <a:path h="3683938" w="3683938">
                <a:moveTo>
                  <a:pt x="0" y="0"/>
                </a:moveTo>
                <a:lnTo>
                  <a:pt x="3683938" y="0"/>
                </a:lnTo>
                <a:lnTo>
                  <a:pt x="3683938" y="3683938"/>
                </a:lnTo>
                <a:lnTo>
                  <a:pt x="0" y="368393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25" id="25"/>
          <p:cNvSpPr txBox="true"/>
          <p:nvPr/>
        </p:nvSpPr>
        <p:spPr>
          <a:xfrm rot="0">
            <a:off x="0" y="442760"/>
            <a:ext cx="11300130" cy="1209675"/>
          </a:xfrm>
          <a:prstGeom prst="rect">
            <a:avLst/>
          </a:prstGeom>
        </p:spPr>
        <p:txBody>
          <a:bodyPr anchor="t" rtlCol="false" tIns="0" lIns="0" bIns="0" rIns="0">
            <a:spAutoFit/>
          </a:bodyPr>
          <a:lstStyle/>
          <a:p>
            <a:pPr algn="ctr">
              <a:lnSpc>
                <a:spcPts val="9000"/>
              </a:lnSpc>
            </a:pPr>
            <a:r>
              <a:rPr lang="en-US" sz="9000">
                <a:solidFill>
                  <a:srgbClr val="000001"/>
                </a:solidFill>
                <a:latin typeface="Staatliches Medium"/>
              </a:rPr>
              <a:t>Moodbaord</a:t>
            </a:r>
          </a:p>
        </p:txBody>
      </p:sp>
      <p:sp>
        <p:nvSpPr>
          <p:cNvPr name="Freeform 26" id="26"/>
          <p:cNvSpPr/>
          <p:nvPr/>
        </p:nvSpPr>
        <p:spPr>
          <a:xfrm flipH="false" flipV="false" rot="-10800000">
            <a:off x="8957782" y="8535005"/>
            <a:ext cx="3683938" cy="3683938"/>
          </a:xfrm>
          <a:custGeom>
            <a:avLst/>
            <a:gdLst/>
            <a:ahLst/>
            <a:cxnLst/>
            <a:rect r="r" b="b" t="t" l="l"/>
            <a:pathLst>
              <a:path h="3683938" w="3683938">
                <a:moveTo>
                  <a:pt x="0" y="0"/>
                </a:moveTo>
                <a:lnTo>
                  <a:pt x="3683938" y="0"/>
                </a:lnTo>
                <a:lnTo>
                  <a:pt x="3683938" y="3683938"/>
                </a:lnTo>
                <a:lnTo>
                  <a:pt x="0" y="368393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27" id="27"/>
          <p:cNvSpPr/>
          <p:nvPr/>
        </p:nvSpPr>
        <p:spPr>
          <a:xfrm flipH="false" flipV="false" rot="-10800000">
            <a:off x="5286646" y="8535005"/>
            <a:ext cx="3683938" cy="3683938"/>
          </a:xfrm>
          <a:custGeom>
            <a:avLst/>
            <a:gdLst/>
            <a:ahLst/>
            <a:cxnLst/>
            <a:rect r="r" b="b" t="t" l="l"/>
            <a:pathLst>
              <a:path h="3683938" w="3683938">
                <a:moveTo>
                  <a:pt x="0" y="0"/>
                </a:moveTo>
                <a:lnTo>
                  <a:pt x="3683938" y="0"/>
                </a:lnTo>
                <a:lnTo>
                  <a:pt x="3683938" y="3683938"/>
                </a:lnTo>
                <a:lnTo>
                  <a:pt x="0" y="368393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28" id="28"/>
          <p:cNvSpPr/>
          <p:nvPr/>
        </p:nvSpPr>
        <p:spPr>
          <a:xfrm flipH="false" flipV="false" rot="0">
            <a:off x="6001141" y="7512167"/>
            <a:ext cx="4643727" cy="1719489"/>
          </a:xfrm>
          <a:custGeom>
            <a:avLst/>
            <a:gdLst/>
            <a:ahLst/>
            <a:cxnLst/>
            <a:rect r="r" b="b" t="t" l="l"/>
            <a:pathLst>
              <a:path h="1719489" w="4643727">
                <a:moveTo>
                  <a:pt x="0" y="0"/>
                </a:moveTo>
                <a:lnTo>
                  <a:pt x="4643727" y="0"/>
                </a:lnTo>
                <a:lnTo>
                  <a:pt x="4643727" y="1719488"/>
                </a:lnTo>
                <a:lnTo>
                  <a:pt x="0" y="1719488"/>
                </a:lnTo>
                <a:lnTo>
                  <a:pt x="0" y="0"/>
                </a:lnTo>
                <a:close/>
              </a:path>
            </a:pathLst>
          </a:custGeom>
          <a:blipFill>
            <a:blip r:embed="rId5"/>
            <a:stretch>
              <a:fillRect l="-7003" t="-9239" r="-11529" b="0"/>
            </a:stretch>
          </a:blipFill>
        </p:spPr>
      </p:sp>
      <p:sp>
        <p:nvSpPr>
          <p:cNvPr name="Freeform 29" id="29"/>
          <p:cNvSpPr/>
          <p:nvPr/>
        </p:nvSpPr>
        <p:spPr>
          <a:xfrm flipH="false" flipV="false" rot="-10800000">
            <a:off x="8957782" y="3561529"/>
            <a:ext cx="3683938" cy="3683938"/>
          </a:xfrm>
          <a:custGeom>
            <a:avLst/>
            <a:gdLst/>
            <a:ahLst/>
            <a:cxnLst/>
            <a:rect r="r" b="b" t="t" l="l"/>
            <a:pathLst>
              <a:path h="3683938" w="3683938">
                <a:moveTo>
                  <a:pt x="0" y="0"/>
                </a:moveTo>
                <a:lnTo>
                  <a:pt x="3683938" y="0"/>
                </a:lnTo>
                <a:lnTo>
                  <a:pt x="3683938" y="3683938"/>
                </a:lnTo>
                <a:lnTo>
                  <a:pt x="0" y="368393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0" id="30"/>
          <p:cNvSpPr/>
          <p:nvPr/>
        </p:nvSpPr>
        <p:spPr>
          <a:xfrm flipH="false" flipV="false" rot="-10800000">
            <a:off x="5286646" y="3561529"/>
            <a:ext cx="3683938" cy="3683938"/>
          </a:xfrm>
          <a:custGeom>
            <a:avLst/>
            <a:gdLst/>
            <a:ahLst/>
            <a:cxnLst/>
            <a:rect r="r" b="b" t="t" l="l"/>
            <a:pathLst>
              <a:path h="3683938" w="3683938">
                <a:moveTo>
                  <a:pt x="0" y="0"/>
                </a:moveTo>
                <a:lnTo>
                  <a:pt x="3683938" y="0"/>
                </a:lnTo>
                <a:lnTo>
                  <a:pt x="3683938" y="3683938"/>
                </a:lnTo>
                <a:lnTo>
                  <a:pt x="0" y="368393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1" id="31"/>
          <p:cNvSpPr/>
          <p:nvPr/>
        </p:nvSpPr>
        <p:spPr>
          <a:xfrm flipH="false" flipV="false" rot="0">
            <a:off x="5203139" y="3976770"/>
            <a:ext cx="7011876" cy="4676044"/>
          </a:xfrm>
          <a:custGeom>
            <a:avLst/>
            <a:gdLst/>
            <a:ahLst/>
            <a:cxnLst/>
            <a:rect r="r" b="b" t="t" l="l"/>
            <a:pathLst>
              <a:path h="4676044" w="7011876">
                <a:moveTo>
                  <a:pt x="0" y="0"/>
                </a:moveTo>
                <a:lnTo>
                  <a:pt x="7011875" y="0"/>
                </a:lnTo>
                <a:lnTo>
                  <a:pt x="7011875" y="4676045"/>
                </a:lnTo>
                <a:lnTo>
                  <a:pt x="0" y="4676045"/>
                </a:lnTo>
                <a:lnTo>
                  <a:pt x="0" y="0"/>
                </a:lnTo>
                <a:close/>
              </a:path>
            </a:pathLst>
          </a:custGeom>
          <a:blipFill>
            <a:blip r:embed="rId6"/>
            <a:stretch>
              <a:fillRect l="0" t="-6232" r="0" b="-6232"/>
            </a:stretch>
          </a:blipFill>
        </p:spPr>
      </p:sp>
      <p:grpSp>
        <p:nvGrpSpPr>
          <p:cNvPr name="Group 32" id="32"/>
          <p:cNvGrpSpPr>
            <a:grpSpLocks noChangeAspect="true"/>
          </p:cNvGrpSpPr>
          <p:nvPr/>
        </p:nvGrpSpPr>
        <p:grpSpPr>
          <a:xfrm rot="0">
            <a:off x="3264105" y="1436915"/>
            <a:ext cx="4771919" cy="6407156"/>
            <a:chOff x="0" y="0"/>
            <a:chExt cx="4076700" cy="5473700"/>
          </a:xfrm>
        </p:grpSpPr>
        <p:sp>
          <p:nvSpPr>
            <p:cNvPr name="Freeform 33" id="33"/>
            <p:cNvSpPr/>
            <p:nvPr/>
          </p:nvSpPr>
          <p:spPr>
            <a:xfrm flipH="false" flipV="false" rot="0">
              <a:off x="38100" y="0"/>
              <a:ext cx="4038600" cy="5473700"/>
            </a:xfrm>
            <a:custGeom>
              <a:avLst/>
              <a:gdLst/>
              <a:ahLst/>
              <a:cxnLst/>
              <a:rect r="r" b="b" t="t" l="l"/>
              <a:pathLst>
                <a:path h="5473700" w="4038600">
                  <a:moveTo>
                    <a:pt x="4038600" y="0"/>
                  </a:moveTo>
                  <a:lnTo>
                    <a:pt x="4038600" y="5473700"/>
                  </a:lnTo>
                  <a:lnTo>
                    <a:pt x="0" y="5473700"/>
                  </a:lnTo>
                  <a:cubicBezTo>
                    <a:pt x="0" y="5473700"/>
                    <a:pt x="25400" y="5397500"/>
                    <a:pt x="38100" y="5372100"/>
                  </a:cubicBezTo>
                  <a:cubicBezTo>
                    <a:pt x="50800" y="5346700"/>
                    <a:pt x="38100" y="5295900"/>
                    <a:pt x="38100" y="5245100"/>
                  </a:cubicBezTo>
                  <a:cubicBezTo>
                    <a:pt x="38100" y="5194300"/>
                    <a:pt x="50800" y="5092700"/>
                    <a:pt x="50800" y="5092700"/>
                  </a:cubicBezTo>
                  <a:lnTo>
                    <a:pt x="88900" y="4991100"/>
                  </a:lnTo>
                  <a:lnTo>
                    <a:pt x="76200" y="4927600"/>
                  </a:lnTo>
                  <a:lnTo>
                    <a:pt x="88900" y="4889500"/>
                  </a:lnTo>
                  <a:lnTo>
                    <a:pt x="114300" y="4800600"/>
                  </a:lnTo>
                  <a:lnTo>
                    <a:pt x="101600" y="4648200"/>
                  </a:lnTo>
                  <a:cubicBezTo>
                    <a:pt x="101600" y="4648200"/>
                    <a:pt x="127000" y="4432300"/>
                    <a:pt x="152400" y="4381500"/>
                  </a:cubicBezTo>
                  <a:cubicBezTo>
                    <a:pt x="177800" y="4330700"/>
                    <a:pt x="152400" y="4279900"/>
                    <a:pt x="152400" y="4279900"/>
                  </a:cubicBezTo>
                  <a:lnTo>
                    <a:pt x="139700" y="4203700"/>
                  </a:lnTo>
                  <a:lnTo>
                    <a:pt x="114300" y="4114800"/>
                  </a:lnTo>
                  <a:lnTo>
                    <a:pt x="114300" y="3962400"/>
                  </a:lnTo>
                  <a:lnTo>
                    <a:pt x="139700" y="3860800"/>
                  </a:lnTo>
                  <a:lnTo>
                    <a:pt x="114300" y="3670300"/>
                  </a:lnTo>
                  <a:lnTo>
                    <a:pt x="127000" y="3403600"/>
                  </a:lnTo>
                  <a:lnTo>
                    <a:pt x="114300" y="3251200"/>
                  </a:lnTo>
                  <a:lnTo>
                    <a:pt x="114300" y="3149600"/>
                  </a:lnTo>
                  <a:lnTo>
                    <a:pt x="101600" y="3009900"/>
                  </a:lnTo>
                  <a:cubicBezTo>
                    <a:pt x="101600" y="3009900"/>
                    <a:pt x="63500" y="2959100"/>
                    <a:pt x="63500" y="2933700"/>
                  </a:cubicBezTo>
                  <a:cubicBezTo>
                    <a:pt x="63500" y="2908300"/>
                    <a:pt x="101600" y="2870200"/>
                    <a:pt x="101600" y="2870200"/>
                  </a:cubicBezTo>
                  <a:lnTo>
                    <a:pt x="190500" y="2667000"/>
                  </a:lnTo>
                  <a:cubicBezTo>
                    <a:pt x="190500" y="2667000"/>
                    <a:pt x="165100" y="2616200"/>
                    <a:pt x="203200" y="2540000"/>
                  </a:cubicBezTo>
                  <a:cubicBezTo>
                    <a:pt x="241300" y="2463800"/>
                    <a:pt x="292100" y="2311400"/>
                    <a:pt x="292100" y="2311400"/>
                  </a:cubicBezTo>
                  <a:cubicBezTo>
                    <a:pt x="292100" y="2311400"/>
                    <a:pt x="266700" y="2209800"/>
                    <a:pt x="228600" y="2146300"/>
                  </a:cubicBezTo>
                  <a:cubicBezTo>
                    <a:pt x="190500" y="2082800"/>
                    <a:pt x="177800" y="1955800"/>
                    <a:pt x="177800" y="1955800"/>
                  </a:cubicBezTo>
                  <a:lnTo>
                    <a:pt x="177800" y="1803400"/>
                  </a:lnTo>
                  <a:lnTo>
                    <a:pt x="177800" y="1638300"/>
                  </a:lnTo>
                  <a:lnTo>
                    <a:pt x="177800" y="1397000"/>
                  </a:lnTo>
                  <a:cubicBezTo>
                    <a:pt x="114300" y="1295400"/>
                    <a:pt x="139700" y="1270000"/>
                    <a:pt x="139700" y="1270000"/>
                  </a:cubicBezTo>
                  <a:lnTo>
                    <a:pt x="139700" y="1193800"/>
                  </a:lnTo>
                  <a:cubicBezTo>
                    <a:pt x="139700" y="1130300"/>
                    <a:pt x="165100" y="1016000"/>
                    <a:pt x="165100" y="1016000"/>
                  </a:cubicBezTo>
                  <a:lnTo>
                    <a:pt x="152400" y="838200"/>
                  </a:lnTo>
                  <a:cubicBezTo>
                    <a:pt x="215900" y="723900"/>
                    <a:pt x="165100" y="647700"/>
                    <a:pt x="165100" y="647700"/>
                  </a:cubicBezTo>
                  <a:cubicBezTo>
                    <a:pt x="152400" y="622300"/>
                    <a:pt x="177800" y="596900"/>
                    <a:pt x="190500" y="571500"/>
                  </a:cubicBezTo>
                  <a:cubicBezTo>
                    <a:pt x="203200" y="546100"/>
                    <a:pt x="196850" y="501650"/>
                    <a:pt x="196850" y="501650"/>
                  </a:cubicBezTo>
                  <a:cubicBezTo>
                    <a:pt x="95250" y="247650"/>
                    <a:pt x="107950" y="6350"/>
                    <a:pt x="107950" y="6350"/>
                  </a:cubicBezTo>
                  <a:lnTo>
                    <a:pt x="4038600" y="0"/>
                  </a:lnTo>
                  <a:close/>
                </a:path>
              </a:pathLst>
            </a:custGeom>
            <a:blipFill>
              <a:blip r:embed="rId7"/>
              <a:stretch>
                <a:fillRect l="-13205" t="0" r="-90605" b="0"/>
              </a:stretch>
            </a:blipFill>
          </p:spPr>
        </p:sp>
        <p:sp>
          <p:nvSpPr>
            <p:cNvPr name="Freeform 34" id="34"/>
            <p:cNvSpPr/>
            <p:nvPr/>
          </p:nvSpPr>
          <p:spPr>
            <a:xfrm flipH="false" flipV="false" rot="0">
              <a:off x="0" y="0"/>
              <a:ext cx="393700" cy="5473700"/>
            </a:xfrm>
            <a:custGeom>
              <a:avLst/>
              <a:gdLst/>
              <a:ahLst/>
              <a:cxnLst/>
              <a:rect r="r" b="b" t="t" l="l"/>
              <a:pathLst>
                <a:path h="5473700" w="393700">
                  <a:moveTo>
                    <a:pt x="393700" y="5473700"/>
                  </a:moveTo>
                  <a:lnTo>
                    <a:pt x="0" y="5473700"/>
                  </a:lnTo>
                  <a:lnTo>
                    <a:pt x="0" y="0"/>
                  </a:lnTo>
                  <a:lnTo>
                    <a:pt x="393700" y="0"/>
                  </a:lnTo>
                  <a:lnTo>
                    <a:pt x="393700" y="5473700"/>
                  </a:lnTo>
                  <a:close/>
                </a:path>
              </a:pathLst>
            </a:custGeom>
            <a:blipFill>
              <a:blip r:embed="rId8"/>
              <a:stretch>
                <a:fillRect l="0" t="-275" r="-18931" b="-5006"/>
              </a:stretch>
            </a:blipFill>
          </p:spPr>
        </p:sp>
      </p:grpSp>
      <p:sp>
        <p:nvSpPr>
          <p:cNvPr name="Freeform 35" id="35"/>
          <p:cNvSpPr/>
          <p:nvPr/>
        </p:nvSpPr>
        <p:spPr>
          <a:xfrm flipH="false" flipV="false" rot="-10800000">
            <a:off x="11289066" y="6357792"/>
            <a:ext cx="3899876" cy="2640466"/>
          </a:xfrm>
          <a:custGeom>
            <a:avLst/>
            <a:gdLst/>
            <a:ahLst/>
            <a:cxnLst/>
            <a:rect r="r" b="b" t="t" l="l"/>
            <a:pathLst>
              <a:path h="2640466" w="3899876">
                <a:moveTo>
                  <a:pt x="0" y="0"/>
                </a:moveTo>
                <a:lnTo>
                  <a:pt x="3899876" y="0"/>
                </a:lnTo>
                <a:lnTo>
                  <a:pt x="3899876" y="2640466"/>
                </a:lnTo>
                <a:lnTo>
                  <a:pt x="0" y="2640466"/>
                </a:lnTo>
                <a:lnTo>
                  <a:pt x="0" y="0"/>
                </a:lnTo>
                <a:close/>
              </a:path>
            </a:pathLst>
          </a:custGeom>
          <a:blipFill>
            <a:blip r:embed="rId9"/>
            <a:stretch>
              <a:fillRect l="0" t="-986" r="0" b="-986"/>
            </a:stretch>
          </a:blipFill>
        </p:spPr>
      </p:sp>
      <p:sp>
        <p:nvSpPr>
          <p:cNvPr name="Freeform 36" id="36"/>
          <p:cNvSpPr/>
          <p:nvPr/>
        </p:nvSpPr>
        <p:spPr>
          <a:xfrm flipH="false" flipV="false" rot="0">
            <a:off x="4211249" y="1404583"/>
            <a:ext cx="272328" cy="277532"/>
          </a:xfrm>
          <a:custGeom>
            <a:avLst/>
            <a:gdLst/>
            <a:ahLst/>
            <a:cxnLst/>
            <a:rect r="r" b="b" t="t" l="l"/>
            <a:pathLst>
              <a:path h="277532" w="272328">
                <a:moveTo>
                  <a:pt x="0" y="0"/>
                </a:moveTo>
                <a:lnTo>
                  <a:pt x="272328" y="0"/>
                </a:lnTo>
                <a:lnTo>
                  <a:pt x="272328" y="277532"/>
                </a:lnTo>
                <a:lnTo>
                  <a:pt x="0" y="277532"/>
                </a:lnTo>
                <a:lnTo>
                  <a:pt x="0" y="0"/>
                </a:lnTo>
                <a:close/>
              </a:path>
            </a:pathLst>
          </a:custGeom>
          <a:blipFill>
            <a:blip r:embed="rId10"/>
            <a:stretch>
              <a:fillRect l="0" t="0" r="0" b="0"/>
            </a:stretch>
          </a:blipFill>
        </p:spPr>
      </p:sp>
      <p:grpSp>
        <p:nvGrpSpPr>
          <p:cNvPr name="Group 37" id="37"/>
          <p:cNvGrpSpPr>
            <a:grpSpLocks noChangeAspect="true"/>
          </p:cNvGrpSpPr>
          <p:nvPr/>
        </p:nvGrpSpPr>
        <p:grpSpPr>
          <a:xfrm rot="0">
            <a:off x="3490043" y="6624698"/>
            <a:ext cx="3114397" cy="2794537"/>
            <a:chOff x="0" y="0"/>
            <a:chExt cx="12823190" cy="11506200"/>
          </a:xfrm>
        </p:grpSpPr>
        <p:sp>
          <p:nvSpPr>
            <p:cNvPr name="Freeform 38" id="38"/>
            <p:cNvSpPr/>
            <p:nvPr/>
          </p:nvSpPr>
          <p:spPr>
            <a:xfrm flipH="false" flipV="false" rot="0">
              <a:off x="364490" y="283210"/>
              <a:ext cx="12143740" cy="9904730"/>
            </a:xfrm>
            <a:custGeom>
              <a:avLst/>
              <a:gdLst/>
              <a:ahLst/>
              <a:cxnLst/>
              <a:rect r="r" b="b" t="t" l="l"/>
              <a:pathLst>
                <a:path h="9904730" w="12143740">
                  <a:moveTo>
                    <a:pt x="12143740" y="9904730"/>
                  </a:moveTo>
                  <a:lnTo>
                    <a:pt x="0" y="9904730"/>
                  </a:lnTo>
                  <a:lnTo>
                    <a:pt x="0" y="0"/>
                  </a:lnTo>
                  <a:lnTo>
                    <a:pt x="12143740" y="0"/>
                  </a:lnTo>
                  <a:lnTo>
                    <a:pt x="12143740" y="9904730"/>
                  </a:lnTo>
                  <a:close/>
                </a:path>
              </a:pathLst>
            </a:custGeom>
            <a:blipFill>
              <a:blip r:embed="rId11"/>
              <a:stretch>
                <a:fillRect l="-11210" t="0" r="-11210" b="0"/>
              </a:stretch>
            </a:blipFill>
          </p:spPr>
        </p:sp>
        <p:sp>
          <p:nvSpPr>
            <p:cNvPr name="Freeform 39" id="39"/>
            <p:cNvSpPr/>
            <p:nvPr/>
          </p:nvSpPr>
          <p:spPr>
            <a:xfrm flipH="false" flipV="false" rot="0">
              <a:off x="0" y="0"/>
              <a:ext cx="12823190" cy="11506200"/>
            </a:xfrm>
            <a:custGeom>
              <a:avLst/>
              <a:gdLst/>
              <a:ahLst/>
              <a:cxnLst/>
              <a:rect r="r" b="b" t="t" l="l"/>
              <a:pathLst>
                <a:path h="11506200" w="12823190">
                  <a:moveTo>
                    <a:pt x="12823190" y="11506200"/>
                  </a:moveTo>
                  <a:lnTo>
                    <a:pt x="0" y="11506200"/>
                  </a:lnTo>
                  <a:lnTo>
                    <a:pt x="0" y="0"/>
                  </a:lnTo>
                  <a:lnTo>
                    <a:pt x="12823190" y="0"/>
                  </a:lnTo>
                  <a:lnTo>
                    <a:pt x="12823190" y="11506200"/>
                  </a:lnTo>
                  <a:close/>
                </a:path>
              </a:pathLst>
            </a:custGeom>
            <a:blipFill>
              <a:blip r:embed="rId12"/>
              <a:stretch>
                <a:fillRect l="0" t="-11" r="0" b="-11"/>
              </a:stretch>
            </a:blipFill>
          </p:spPr>
        </p:sp>
      </p:grpSp>
      <p:grpSp>
        <p:nvGrpSpPr>
          <p:cNvPr name="Group 40" id="40"/>
          <p:cNvGrpSpPr>
            <a:grpSpLocks noChangeAspect="true"/>
          </p:cNvGrpSpPr>
          <p:nvPr/>
        </p:nvGrpSpPr>
        <p:grpSpPr>
          <a:xfrm rot="0">
            <a:off x="6913476" y="4167853"/>
            <a:ext cx="3066017" cy="4095119"/>
            <a:chOff x="0" y="0"/>
            <a:chExt cx="13716000" cy="18319750"/>
          </a:xfrm>
        </p:grpSpPr>
        <p:sp>
          <p:nvSpPr>
            <p:cNvPr name="Freeform 41" id="41"/>
            <p:cNvSpPr/>
            <p:nvPr/>
          </p:nvSpPr>
          <p:spPr>
            <a:xfrm flipH="false" flipV="false" rot="0">
              <a:off x="334010" y="1350010"/>
              <a:ext cx="11877040" cy="15918179"/>
            </a:xfrm>
            <a:custGeom>
              <a:avLst/>
              <a:gdLst/>
              <a:ahLst/>
              <a:cxnLst/>
              <a:rect r="r" b="b" t="t" l="l"/>
              <a:pathLst>
                <a:path h="15918179" w="11877040">
                  <a:moveTo>
                    <a:pt x="208280" y="0"/>
                  </a:moveTo>
                  <a:lnTo>
                    <a:pt x="11877040" y="129540"/>
                  </a:lnTo>
                  <a:lnTo>
                    <a:pt x="11709400" y="15918179"/>
                  </a:lnTo>
                  <a:lnTo>
                    <a:pt x="0" y="15801340"/>
                  </a:lnTo>
                  <a:lnTo>
                    <a:pt x="208280" y="0"/>
                  </a:lnTo>
                  <a:close/>
                </a:path>
              </a:pathLst>
            </a:custGeom>
            <a:blipFill>
              <a:blip r:embed="rId13"/>
              <a:stretch>
                <a:fillRect l="-10967" t="0" r="-10967" b="0"/>
              </a:stretch>
            </a:blipFill>
          </p:spPr>
        </p:sp>
        <p:sp>
          <p:nvSpPr>
            <p:cNvPr name="Freeform 42" id="42"/>
            <p:cNvSpPr/>
            <p:nvPr/>
          </p:nvSpPr>
          <p:spPr>
            <a:xfrm flipH="false" flipV="false" rot="0">
              <a:off x="0" y="0"/>
              <a:ext cx="13716000" cy="18319750"/>
            </a:xfrm>
            <a:custGeom>
              <a:avLst/>
              <a:gdLst/>
              <a:ahLst/>
              <a:cxnLst/>
              <a:rect r="r" b="b" t="t" l="l"/>
              <a:pathLst>
                <a:path h="18319750" w="13716000">
                  <a:moveTo>
                    <a:pt x="13716000" y="18319750"/>
                  </a:moveTo>
                  <a:lnTo>
                    <a:pt x="0" y="18319750"/>
                  </a:lnTo>
                  <a:lnTo>
                    <a:pt x="0" y="0"/>
                  </a:lnTo>
                  <a:lnTo>
                    <a:pt x="13716000" y="0"/>
                  </a:lnTo>
                  <a:lnTo>
                    <a:pt x="13716000" y="18319750"/>
                  </a:lnTo>
                  <a:close/>
                </a:path>
              </a:pathLst>
            </a:custGeom>
            <a:blipFill>
              <a:blip r:embed="rId14"/>
              <a:stretch>
                <a:fillRect l="-3" t="0" r="-3" b="0"/>
              </a:stretch>
            </a:blipFill>
          </p:spPr>
        </p:sp>
      </p:grpSp>
      <p:grpSp>
        <p:nvGrpSpPr>
          <p:cNvPr name="Group 43" id="43"/>
          <p:cNvGrpSpPr>
            <a:grpSpLocks noChangeAspect="true"/>
          </p:cNvGrpSpPr>
          <p:nvPr/>
        </p:nvGrpSpPr>
        <p:grpSpPr>
          <a:xfrm rot="0">
            <a:off x="9457404" y="7050360"/>
            <a:ext cx="3184316" cy="2857274"/>
            <a:chOff x="0" y="0"/>
            <a:chExt cx="12823190" cy="11506200"/>
          </a:xfrm>
        </p:grpSpPr>
        <p:sp>
          <p:nvSpPr>
            <p:cNvPr name="Freeform 44" id="44"/>
            <p:cNvSpPr/>
            <p:nvPr/>
          </p:nvSpPr>
          <p:spPr>
            <a:xfrm flipH="false" flipV="false" rot="0">
              <a:off x="364490" y="283210"/>
              <a:ext cx="12143740" cy="9904730"/>
            </a:xfrm>
            <a:custGeom>
              <a:avLst/>
              <a:gdLst/>
              <a:ahLst/>
              <a:cxnLst/>
              <a:rect r="r" b="b" t="t" l="l"/>
              <a:pathLst>
                <a:path h="9904730" w="12143740">
                  <a:moveTo>
                    <a:pt x="12143740" y="9904730"/>
                  </a:moveTo>
                  <a:lnTo>
                    <a:pt x="0" y="9904730"/>
                  </a:lnTo>
                  <a:lnTo>
                    <a:pt x="0" y="0"/>
                  </a:lnTo>
                  <a:lnTo>
                    <a:pt x="12143740" y="0"/>
                  </a:lnTo>
                  <a:lnTo>
                    <a:pt x="12143740" y="9904730"/>
                  </a:lnTo>
                  <a:close/>
                </a:path>
              </a:pathLst>
            </a:custGeom>
            <a:blipFill>
              <a:blip r:embed="rId15"/>
              <a:stretch>
                <a:fillRect l="-11171" t="0" r="-11171" b="0"/>
              </a:stretch>
            </a:blipFill>
          </p:spPr>
        </p:sp>
        <p:sp>
          <p:nvSpPr>
            <p:cNvPr name="Freeform 45" id="45"/>
            <p:cNvSpPr/>
            <p:nvPr/>
          </p:nvSpPr>
          <p:spPr>
            <a:xfrm flipH="false" flipV="false" rot="0">
              <a:off x="0" y="0"/>
              <a:ext cx="12823190" cy="11506200"/>
            </a:xfrm>
            <a:custGeom>
              <a:avLst/>
              <a:gdLst/>
              <a:ahLst/>
              <a:cxnLst/>
              <a:rect r="r" b="b" t="t" l="l"/>
              <a:pathLst>
                <a:path h="11506200" w="12823190">
                  <a:moveTo>
                    <a:pt x="12823190" y="11506200"/>
                  </a:moveTo>
                  <a:lnTo>
                    <a:pt x="0" y="11506200"/>
                  </a:lnTo>
                  <a:lnTo>
                    <a:pt x="0" y="0"/>
                  </a:lnTo>
                  <a:lnTo>
                    <a:pt x="12823190" y="0"/>
                  </a:lnTo>
                  <a:lnTo>
                    <a:pt x="12823190" y="11506200"/>
                  </a:lnTo>
                  <a:close/>
                </a:path>
              </a:pathLst>
            </a:custGeom>
            <a:blipFill>
              <a:blip r:embed="rId12"/>
              <a:stretch>
                <a:fillRect l="0" t="-11" r="0" b="-11"/>
              </a:stretch>
            </a:blipFill>
          </p:spPr>
        </p:sp>
      </p:grpSp>
      <p:grpSp>
        <p:nvGrpSpPr>
          <p:cNvPr name="Group 46" id="46"/>
          <p:cNvGrpSpPr>
            <a:grpSpLocks noChangeAspect="true"/>
          </p:cNvGrpSpPr>
          <p:nvPr/>
        </p:nvGrpSpPr>
        <p:grpSpPr>
          <a:xfrm rot="0">
            <a:off x="8095780" y="1871510"/>
            <a:ext cx="3510414" cy="3149882"/>
            <a:chOff x="0" y="0"/>
            <a:chExt cx="12823190" cy="11506200"/>
          </a:xfrm>
        </p:grpSpPr>
        <p:sp>
          <p:nvSpPr>
            <p:cNvPr name="Freeform 47" id="47"/>
            <p:cNvSpPr/>
            <p:nvPr/>
          </p:nvSpPr>
          <p:spPr>
            <a:xfrm flipH="false" flipV="false" rot="0">
              <a:off x="364490" y="283210"/>
              <a:ext cx="12143740" cy="9904730"/>
            </a:xfrm>
            <a:custGeom>
              <a:avLst/>
              <a:gdLst/>
              <a:ahLst/>
              <a:cxnLst/>
              <a:rect r="r" b="b" t="t" l="l"/>
              <a:pathLst>
                <a:path h="9904730" w="12143740">
                  <a:moveTo>
                    <a:pt x="12143740" y="9904730"/>
                  </a:moveTo>
                  <a:lnTo>
                    <a:pt x="0" y="9904730"/>
                  </a:lnTo>
                  <a:lnTo>
                    <a:pt x="0" y="0"/>
                  </a:lnTo>
                  <a:lnTo>
                    <a:pt x="12143740" y="0"/>
                  </a:lnTo>
                  <a:lnTo>
                    <a:pt x="12143740" y="9904730"/>
                  </a:lnTo>
                  <a:close/>
                </a:path>
              </a:pathLst>
            </a:custGeom>
            <a:blipFill>
              <a:blip r:embed="rId16"/>
              <a:stretch>
                <a:fillRect l="-11095" t="0" r="-11095" b="0"/>
              </a:stretch>
            </a:blipFill>
          </p:spPr>
        </p:sp>
        <p:sp>
          <p:nvSpPr>
            <p:cNvPr name="Freeform 48" id="48"/>
            <p:cNvSpPr/>
            <p:nvPr/>
          </p:nvSpPr>
          <p:spPr>
            <a:xfrm flipH="false" flipV="false" rot="0">
              <a:off x="0" y="0"/>
              <a:ext cx="12823190" cy="11506200"/>
            </a:xfrm>
            <a:custGeom>
              <a:avLst/>
              <a:gdLst/>
              <a:ahLst/>
              <a:cxnLst/>
              <a:rect r="r" b="b" t="t" l="l"/>
              <a:pathLst>
                <a:path h="11506200" w="12823190">
                  <a:moveTo>
                    <a:pt x="12823190" y="11506200"/>
                  </a:moveTo>
                  <a:lnTo>
                    <a:pt x="0" y="11506200"/>
                  </a:lnTo>
                  <a:lnTo>
                    <a:pt x="0" y="0"/>
                  </a:lnTo>
                  <a:lnTo>
                    <a:pt x="12823190" y="0"/>
                  </a:lnTo>
                  <a:lnTo>
                    <a:pt x="12823190" y="11506200"/>
                  </a:lnTo>
                  <a:close/>
                </a:path>
              </a:pathLst>
            </a:custGeom>
            <a:blipFill>
              <a:blip r:embed="rId12"/>
              <a:stretch>
                <a:fillRect l="0" t="-11" r="0" b="-11"/>
              </a:stretch>
            </a:blipFill>
          </p:spPr>
        </p:sp>
      </p:grpSp>
      <p:sp>
        <p:nvSpPr>
          <p:cNvPr name="Freeform 49" id="49"/>
          <p:cNvSpPr/>
          <p:nvPr/>
        </p:nvSpPr>
        <p:spPr>
          <a:xfrm flipH="false" flipV="false" rot="-2400197">
            <a:off x="2674632" y="6621123"/>
            <a:ext cx="2048458" cy="639342"/>
          </a:xfrm>
          <a:custGeom>
            <a:avLst/>
            <a:gdLst/>
            <a:ahLst/>
            <a:cxnLst/>
            <a:rect r="r" b="b" t="t" l="l"/>
            <a:pathLst>
              <a:path h="639342" w="2048458">
                <a:moveTo>
                  <a:pt x="0" y="0"/>
                </a:moveTo>
                <a:lnTo>
                  <a:pt x="2048459" y="0"/>
                </a:lnTo>
                <a:lnTo>
                  <a:pt x="2048459" y="639342"/>
                </a:lnTo>
                <a:lnTo>
                  <a:pt x="0" y="639342"/>
                </a:lnTo>
                <a:lnTo>
                  <a:pt x="0" y="0"/>
                </a:lnTo>
                <a:close/>
              </a:path>
            </a:pathLst>
          </a:custGeom>
          <a:blipFill>
            <a:blip r:embed="rId17"/>
            <a:stretch>
              <a:fillRect l="0" t="0" r="0" b="-58393"/>
            </a:stretch>
          </a:blipFill>
        </p:spPr>
      </p:sp>
      <p:sp>
        <p:nvSpPr>
          <p:cNvPr name="Freeform 50" id="50"/>
          <p:cNvSpPr/>
          <p:nvPr/>
        </p:nvSpPr>
        <p:spPr>
          <a:xfrm flipH="false" flipV="false" rot="0">
            <a:off x="8199525" y="4438780"/>
            <a:ext cx="246960" cy="251679"/>
          </a:xfrm>
          <a:custGeom>
            <a:avLst/>
            <a:gdLst/>
            <a:ahLst/>
            <a:cxnLst/>
            <a:rect r="r" b="b" t="t" l="l"/>
            <a:pathLst>
              <a:path h="251679" w="246960">
                <a:moveTo>
                  <a:pt x="0" y="0"/>
                </a:moveTo>
                <a:lnTo>
                  <a:pt x="246960" y="0"/>
                </a:lnTo>
                <a:lnTo>
                  <a:pt x="246960" y="251679"/>
                </a:lnTo>
                <a:lnTo>
                  <a:pt x="0" y="251679"/>
                </a:lnTo>
                <a:lnTo>
                  <a:pt x="0" y="0"/>
                </a:lnTo>
                <a:close/>
              </a:path>
            </a:pathLst>
          </a:custGeom>
          <a:blipFill>
            <a:blip r:embed="rId10"/>
            <a:stretch>
              <a:fillRect l="0" t="0" r="0" b="0"/>
            </a:stretch>
          </a:blipFill>
        </p:spPr>
      </p:sp>
      <p:sp>
        <p:nvSpPr>
          <p:cNvPr name="Freeform 51" id="51"/>
          <p:cNvSpPr/>
          <p:nvPr/>
        </p:nvSpPr>
        <p:spPr>
          <a:xfrm flipH="false" flipV="false" rot="2236953">
            <a:off x="9789607" y="1815447"/>
            <a:ext cx="2560158" cy="952966"/>
          </a:xfrm>
          <a:custGeom>
            <a:avLst/>
            <a:gdLst/>
            <a:ahLst/>
            <a:cxnLst/>
            <a:rect r="r" b="b" t="t" l="l"/>
            <a:pathLst>
              <a:path h="952966" w="2560158">
                <a:moveTo>
                  <a:pt x="0" y="0"/>
                </a:moveTo>
                <a:lnTo>
                  <a:pt x="2560159" y="0"/>
                </a:lnTo>
                <a:lnTo>
                  <a:pt x="2560159" y="952966"/>
                </a:lnTo>
                <a:lnTo>
                  <a:pt x="0" y="952966"/>
                </a:lnTo>
                <a:lnTo>
                  <a:pt x="0" y="0"/>
                </a:lnTo>
                <a:close/>
              </a:path>
            </a:pathLst>
          </a:custGeom>
          <a:blipFill>
            <a:blip r:embed="rId18"/>
            <a:stretch>
              <a:fillRect l="0" t="-44893" r="0" b="-3052"/>
            </a:stretch>
          </a:blipFill>
        </p:spPr>
      </p:sp>
      <p:sp>
        <p:nvSpPr>
          <p:cNvPr name="Freeform 52" id="52"/>
          <p:cNvSpPr/>
          <p:nvPr/>
        </p:nvSpPr>
        <p:spPr>
          <a:xfrm flipH="false" flipV="false" rot="0">
            <a:off x="14559506" y="6471249"/>
            <a:ext cx="301144" cy="306898"/>
          </a:xfrm>
          <a:custGeom>
            <a:avLst/>
            <a:gdLst/>
            <a:ahLst/>
            <a:cxnLst/>
            <a:rect r="r" b="b" t="t" l="l"/>
            <a:pathLst>
              <a:path h="306898" w="301144">
                <a:moveTo>
                  <a:pt x="0" y="0"/>
                </a:moveTo>
                <a:lnTo>
                  <a:pt x="301144" y="0"/>
                </a:lnTo>
                <a:lnTo>
                  <a:pt x="301144" y="306898"/>
                </a:lnTo>
                <a:lnTo>
                  <a:pt x="0" y="306898"/>
                </a:lnTo>
                <a:lnTo>
                  <a:pt x="0" y="0"/>
                </a:lnTo>
                <a:close/>
              </a:path>
            </a:pathLst>
          </a:custGeom>
          <a:blipFill>
            <a:blip r:embed="rId10"/>
            <a:stretch>
              <a:fillRect l="0" t="0" r="0" b="0"/>
            </a:stretch>
          </a:blipFill>
        </p:spPr>
      </p:sp>
      <p:sp>
        <p:nvSpPr>
          <p:cNvPr name="Freeform 53" id="53"/>
          <p:cNvSpPr/>
          <p:nvPr/>
        </p:nvSpPr>
        <p:spPr>
          <a:xfrm flipH="false" flipV="false" rot="0">
            <a:off x="9532054" y="7100336"/>
            <a:ext cx="230499" cy="234904"/>
          </a:xfrm>
          <a:custGeom>
            <a:avLst/>
            <a:gdLst/>
            <a:ahLst/>
            <a:cxnLst/>
            <a:rect r="r" b="b" t="t" l="l"/>
            <a:pathLst>
              <a:path h="234904" w="230499">
                <a:moveTo>
                  <a:pt x="0" y="0"/>
                </a:moveTo>
                <a:lnTo>
                  <a:pt x="230500" y="0"/>
                </a:lnTo>
                <a:lnTo>
                  <a:pt x="230500" y="234904"/>
                </a:lnTo>
                <a:lnTo>
                  <a:pt x="0" y="234904"/>
                </a:lnTo>
                <a:lnTo>
                  <a:pt x="0" y="0"/>
                </a:lnTo>
                <a:close/>
              </a:path>
            </a:pathLst>
          </a:custGeom>
          <a:blipFill>
            <a:blip r:embed="rId10"/>
            <a:stretch>
              <a:fillRect l="0" t="0" r="0" b="0"/>
            </a:stretch>
          </a:blipFill>
        </p:spPr>
      </p:sp>
      <p:sp>
        <p:nvSpPr>
          <p:cNvPr name="Freeform 54" id="54"/>
          <p:cNvSpPr/>
          <p:nvPr/>
        </p:nvSpPr>
        <p:spPr>
          <a:xfrm flipH="true" flipV="false" rot="2964018">
            <a:off x="12015070" y="5114970"/>
            <a:ext cx="713737" cy="2230428"/>
          </a:xfrm>
          <a:custGeom>
            <a:avLst/>
            <a:gdLst/>
            <a:ahLst/>
            <a:cxnLst/>
            <a:rect r="r" b="b" t="t" l="l"/>
            <a:pathLst>
              <a:path h="2230428" w="713737">
                <a:moveTo>
                  <a:pt x="713737" y="0"/>
                </a:moveTo>
                <a:lnTo>
                  <a:pt x="0" y="0"/>
                </a:lnTo>
                <a:lnTo>
                  <a:pt x="0" y="2230428"/>
                </a:lnTo>
                <a:lnTo>
                  <a:pt x="713737" y="2230428"/>
                </a:lnTo>
                <a:lnTo>
                  <a:pt x="713737" y="0"/>
                </a:lnTo>
                <a:close/>
              </a:path>
            </a:pathLst>
          </a:custGeom>
          <a:blipFill>
            <a:blip r:embed="rId19">
              <a:extLst>
                <a:ext uri="{96DAC541-7B7A-43D3-8B79-37D633B846F1}">
                  <asvg:svgBlip xmlns:asvg="http://schemas.microsoft.com/office/drawing/2016/SVG/main" r:embed="rId20"/>
                </a:ext>
              </a:extLst>
            </a:blip>
            <a:stretch>
              <a:fillRect l="0" t="0" r="0" b="0"/>
            </a:stretch>
          </a:blipFill>
        </p:spPr>
      </p:sp>
      <p:sp>
        <p:nvSpPr>
          <p:cNvPr name="Freeform 55" id="55"/>
          <p:cNvSpPr/>
          <p:nvPr/>
        </p:nvSpPr>
        <p:spPr>
          <a:xfrm flipH="false" flipV="false" rot="0">
            <a:off x="3899587" y="8871890"/>
            <a:ext cx="6297845" cy="1465680"/>
          </a:xfrm>
          <a:custGeom>
            <a:avLst/>
            <a:gdLst/>
            <a:ahLst/>
            <a:cxnLst/>
            <a:rect r="r" b="b" t="t" l="l"/>
            <a:pathLst>
              <a:path h="1465680" w="6297845">
                <a:moveTo>
                  <a:pt x="0" y="0"/>
                </a:moveTo>
                <a:lnTo>
                  <a:pt x="6297846" y="0"/>
                </a:lnTo>
                <a:lnTo>
                  <a:pt x="6297846" y="1465680"/>
                </a:lnTo>
                <a:lnTo>
                  <a:pt x="0" y="1465680"/>
                </a:lnTo>
                <a:lnTo>
                  <a:pt x="0" y="0"/>
                </a:lnTo>
                <a:close/>
              </a:path>
            </a:pathLst>
          </a:custGeom>
          <a:blipFill>
            <a:blip r:embed="rId21">
              <a:extLst>
                <a:ext uri="{96DAC541-7B7A-43D3-8B79-37D633B846F1}">
                  <asvg:svgBlip xmlns:asvg="http://schemas.microsoft.com/office/drawing/2016/SVG/main" r:embed="rId22"/>
                </a:ext>
              </a:extLst>
            </a:blip>
            <a:stretch>
              <a:fillRect l="0" t="0" r="0" b="0"/>
            </a:stretch>
          </a:blipFill>
        </p:spPr>
      </p:sp>
      <p:sp>
        <p:nvSpPr>
          <p:cNvPr name="Freeform 56" id="56"/>
          <p:cNvSpPr/>
          <p:nvPr/>
        </p:nvSpPr>
        <p:spPr>
          <a:xfrm flipH="true" flipV="true" rot="-10800000">
            <a:off x="7992126" y="8021966"/>
            <a:ext cx="473296" cy="1479051"/>
          </a:xfrm>
          <a:custGeom>
            <a:avLst/>
            <a:gdLst/>
            <a:ahLst/>
            <a:cxnLst/>
            <a:rect r="r" b="b" t="t" l="l"/>
            <a:pathLst>
              <a:path h="1479051" w="473296">
                <a:moveTo>
                  <a:pt x="473296" y="1479051"/>
                </a:moveTo>
                <a:lnTo>
                  <a:pt x="0" y="1479051"/>
                </a:lnTo>
                <a:lnTo>
                  <a:pt x="0" y="0"/>
                </a:lnTo>
                <a:lnTo>
                  <a:pt x="473296" y="0"/>
                </a:lnTo>
                <a:lnTo>
                  <a:pt x="473296" y="1479051"/>
                </a:lnTo>
                <a:close/>
              </a:path>
            </a:pathLst>
          </a:custGeom>
          <a:blipFill>
            <a:blip r:embed="rId19">
              <a:extLst>
                <a:ext uri="{96DAC541-7B7A-43D3-8B79-37D633B846F1}">
                  <asvg:svgBlip xmlns:asvg="http://schemas.microsoft.com/office/drawing/2016/SVG/main" r:embed="rId20"/>
                </a:ext>
              </a:extLst>
            </a:blip>
            <a:stretch>
              <a:fillRect l="0" t="0" r="0" b="0"/>
            </a:stretch>
          </a:blipFill>
        </p:spPr>
      </p:sp>
      <p:sp>
        <p:nvSpPr>
          <p:cNvPr name="Freeform 57" id="57"/>
          <p:cNvSpPr/>
          <p:nvPr/>
        </p:nvSpPr>
        <p:spPr>
          <a:xfrm flipH="false" flipV="false" rot="0">
            <a:off x="518004" y="3194810"/>
            <a:ext cx="3260812" cy="3201525"/>
          </a:xfrm>
          <a:custGeom>
            <a:avLst/>
            <a:gdLst/>
            <a:ahLst/>
            <a:cxnLst/>
            <a:rect r="r" b="b" t="t" l="l"/>
            <a:pathLst>
              <a:path h="3201525" w="3260812">
                <a:moveTo>
                  <a:pt x="0" y="0"/>
                </a:moveTo>
                <a:lnTo>
                  <a:pt x="3260813" y="0"/>
                </a:lnTo>
                <a:lnTo>
                  <a:pt x="3260813" y="3201524"/>
                </a:lnTo>
                <a:lnTo>
                  <a:pt x="0" y="3201524"/>
                </a:lnTo>
                <a:lnTo>
                  <a:pt x="0" y="0"/>
                </a:lnTo>
                <a:close/>
              </a:path>
            </a:pathLst>
          </a:custGeom>
          <a:blipFill>
            <a:blip r:embed="rId23">
              <a:extLst>
                <a:ext uri="{96DAC541-7B7A-43D3-8B79-37D633B846F1}">
                  <asvg:svgBlip xmlns:asvg="http://schemas.microsoft.com/office/drawing/2016/SVG/main" r:embed="rId24"/>
                </a:ext>
              </a:extLst>
            </a:blip>
            <a:stretch>
              <a:fillRect l="0" t="0" r="0" b="0"/>
            </a:stretch>
          </a:blipFill>
        </p:spPr>
      </p:sp>
      <p:sp>
        <p:nvSpPr>
          <p:cNvPr name="Freeform 58" id="58"/>
          <p:cNvSpPr/>
          <p:nvPr/>
        </p:nvSpPr>
        <p:spPr>
          <a:xfrm flipH="false" flipV="false" rot="8529763">
            <a:off x="3045695" y="5695911"/>
            <a:ext cx="528270" cy="1650843"/>
          </a:xfrm>
          <a:custGeom>
            <a:avLst/>
            <a:gdLst/>
            <a:ahLst/>
            <a:cxnLst/>
            <a:rect r="r" b="b" t="t" l="l"/>
            <a:pathLst>
              <a:path h="1650843" w="528270">
                <a:moveTo>
                  <a:pt x="0" y="0"/>
                </a:moveTo>
                <a:lnTo>
                  <a:pt x="528270" y="0"/>
                </a:lnTo>
                <a:lnTo>
                  <a:pt x="528270" y="1650843"/>
                </a:lnTo>
                <a:lnTo>
                  <a:pt x="0" y="1650843"/>
                </a:lnTo>
                <a:lnTo>
                  <a:pt x="0" y="0"/>
                </a:lnTo>
                <a:close/>
              </a:path>
            </a:pathLst>
          </a:custGeom>
          <a:blipFill>
            <a:blip r:embed="rId19">
              <a:extLst>
                <a:ext uri="{96DAC541-7B7A-43D3-8B79-37D633B846F1}">
                  <asvg:svgBlip xmlns:asvg="http://schemas.microsoft.com/office/drawing/2016/SVG/main" r:embed="rId20"/>
                </a:ext>
              </a:extLst>
            </a:blip>
            <a:stretch>
              <a:fillRect l="0" t="0" r="0" b="0"/>
            </a:stretch>
          </a:blipFill>
        </p:spPr>
      </p:sp>
      <p:sp>
        <p:nvSpPr>
          <p:cNvPr name="Freeform 59" id="59"/>
          <p:cNvSpPr/>
          <p:nvPr/>
        </p:nvSpPr>
        <p:spPr>
          <a:xfrm flipH="false" flipV="false" rot="0">
            <a:off x="14992333" y="-919990"/>
            <a:ext cx="5944078" cy="4114800"/>
          </a:xfrm>
          <a:custGeom>
            <a:avLst/>
            <a:gdLst/>
            <a:ahLst/>
            <a:cxnLst/>
            <a:rect r="r" b="b" t="t" l="l"/>
            <a:pathLst>
              <a:path h="4114800" w="5944078">
                <a:moveTo>
                  <a:pt x="0" y="0"/>
                </a:moveTo>
                <a:lnTo>
                  <a:pt x="5944078" y="0"/>
                </a:lnTo>
                <a:lnTo>
                  <a:pt x="5944078" y="4114800"/>
                </a:lnTo>
                <a:lnTo>
                  <a:pt x="0" y="4114800"/>
                </a:lnTo>
                <a:lnTo>
                  <a:pt x="0" y="0"/>
                </a:lnTo>
                <a:close/>
              </a:path>
            </a:pathLst>
          </a:custGeom>
          <a:blipFill>
            <a:blip r:embed="rId25">
              <a:extLst>
                <a:ext uri="{96DAC541-7B7A-43D3-8B79-37D633B846F1}">
                  <asvg:svgBlip xmlns:asvg="http://schemas.microsoft.com/office/drawing/2016/SVG/main" r:embed="rId26"/>
                </a:ext>
              </a:extLst>
            </a:blip>
            <a:stretch>
              <a:fillRect l="0" t="0" r="0" b="0"/>
            </a:stretch>
          </a:blipFill>
        </p:spPr>
      </p:sp>
      <p:sp>
        <p:nvSpPr>
          <p:cNvPr name="TextBox 60" id="60"/>
          <p:cNvSpPr txBox="true"/>
          <p:nvPr/>
        </p:nvSpPr>
        <p:spPr>
          <a:xfrm rot="0">
            <a:off x="4117527" y="9453392"/>
            <a:ext cx="5861966" cy="370328"/>
          </a:xfrm>
          <a:prstGeom prst="rect">
            <a:avLst/>
          </a:prstGeom>
        </p:spPr>
        <p:txBody>
          <a:bodyPr anchor="t" rtlCol="false" tIns="0" lIns="0" bIns="0" rIns="0">
            <a:spAutoFit/>
          </a:bodyPr>
          <a:lstStyle/>
          <a:p>
            <a:pPr algn="ctr">
              <a:lnSpc>
                <a:spcPts val="2982"/>
              </a:lnSpc>
            </a:pPr>
            <a:r>
              <a:rPr lang="en-US" sz="2130">
                <a:solidFill>
                  <a:srgbClr val="000000"/>
                </a:solidFill>
                <a:latin typeface="Crimson Pro Bold"/>
              </a:rPr>
              <a:t>An Appealing and Simple Bee design for a Mascot</a:t>
            </a:r>
          </a:p>
        </p:txBody>
      </p:sp>
      <p:sp>
        <p:nvSpPr>
          <p:cNvPr name="TextBox 61" id="61"/>
          <p:cNvSpPr txBox="true"/>
          <p:nvPr/>
        </p:nvSpPr>
        <p:spPr>
          <a:xfrm rot="-1016341">
            <a:off x="9748334" y="950494"/>
            <a:ext cx="2053337" cy="962205"/>
          </a:xfrm>
          <a:prstGeom prst="rect">
            <a:avLst/>
          </a:prstGeom>
        </p:spPr>
        <p:txBody>
          <a:bodyPr anchor="t" rtlCol="false" tIns="0" lIns="0" bIns="0" rIns="0">
            <a:spAutoFit/>
          </a:bodyPr>
          <a:lstStyle/>
          <a:p>
            <a:pPr algn="ctr">
              <a:lnSpc>
                <a:spcPts val="3731"/>
              </a:lnSpc>
            </a:pPr>
            <a:r>
              <a:rPr lang="en-US" sz="3361">
                <a:solidFill>
                  <a:srgbClr val="202020"/>
                </a:solidFill>
                <a:latin typeface="Playlist Script"/>
              </a:rPr>
              <a:t>Hoenycomy Designs</a:t>
            </a:r>
          </a:p>
        </p:txBody>
      </p:sp>
      <p:sp>
        <p:nvSpPr>
          <p:cNvPr name="TextBox 62" id="62"/>
          <p:cNvSpPr txBox="true"/>
          <p:nvPr/>
        </p:nvSpPr>
        <p:spPr>
          <a:xfrm rot="-1016341">
            <a:off x="1502702" y="3639470"/>
            <a:ext cx="1523312" cy="2174058"/>
          </a:xfrm>
          <a:prstGeom prst="rect">
            <a:avLst/>
          </a:prstGeom>
        </p:spPr>
        <p:txBody>
          <a:bodyPr anchor="t" rtlCol="false" tIns="0" lIns="0" bIns="0" rIns="0">
            <a:spAutoFit/>
          </a:bodyPr>
          <a:lstStyle/>
          <a:p>
            <a:pPr algn="ctr">
              <a:lnSpc>
                <a:spcPts val="3416"/>
              </a:lnSpc>
            </a:pPr>
            <a:r>
              <a:rPr lang="en-US" sz="3077">
                <a:solidFill>
                  <a:srgbClr val="202020"/>
                </a:solidFill>
                <a:latin typeface="Playlist Script"/>
              </a:rPr>
              <a:t> Bright and Colourful engaging for Kids </a:t>
            </a:r>
          </a:p>
        </p:txBody>
      </p:sp>
      <p:sp>
        <p:nvSpPr>
          <p:cNvPr name="Freeform 63" id="63"/>
          <p:cNvSpPr/>
          <p:nvPr/>
        </p:nvSpPr>
        <p:spPr>
          <a:xfrm flipH="false" flipV="false" rot="0">
            <a:off x="-2454035" y="8262972"/>
            <a:ext cx="5944078" cy="4114800"/>
          </a:xfrm>
          <a:custGeom>
            <a:avLst/>
            <a:gdLst/>
            <a:ahLst/>
            <a:cxnLst/>
            <a:rect r="r" b="b" t="t" l="l"/>
            <a:pathLst>
              <a:path h="4114800" w="5944078">
                <a:moveTo>
                  <a:pt x="0" y="0"/>
                </a:moveTo>
                <a:lnTo>
                  <a:pt x="5944078" y="0"/>
                </a:lnTo>
                <a:lnTo>
                  <a:pt x="5944078" y="4114800"/>
                </a:lnTo>
                <a:lnTo>
                  <a:pt x="0" y="4114800"/>
                </a:lnTo>
                <a:lnTo>
                  <a:pt x="0" y="0"/>
                </a:lnTo>
                <a:close/>
              </a:path>
            </a:pathLst>
          </a:custGeom>
          <a:blipFill>
            <a:blip r:embed="rId25">
              <a:extLst>
                <a:ext uri="{96DAC541-7B7A-43D3-8B79-37D633B846F1}">
                  <asvg:svgBlip xmlns:asvg="http://schemas.microsoft.com/office/drawing/2016/SVG/main" r:embed="rId26"/>
                </a:ext>
              </a:extLst>
            </a:blip>
            <a:stretch>
              <a:fillRect l="0" t="0" r="0" b="0"/>
            </a:stretch>
          </a:blipFill>
        </p:spPr>
      </p:sp>
      <p:sp>
        <p:nvSpPr>
          <p:cNvPr name="Freeform 64" id="64"/>
          <p:cNvSpPr/>
          <p:nvPr/>
        </p:nvSpPr>
        <p:spPr>
          <a:xfrm flipH="true" flipV="true" rot="5400000">
            <a:off x="15773060" y="8279766"/>
            <a:ext cx="2264866" cy="2442503"/>
          </a:xfrm>
          <a:custGeom>
            <a:avLst/>
            <a:gdLst/>
            <a:ahLst/>
            <a:cxnLst/>
            <a:rect r="r" b="b" t="t" l="l"/>
            <a:pathLst>
              <a:path h="2442503" w="2264866">
                <a:moveTo>
                  <a:pt x="2264866" y="2442503"/>
                </a:moveTo>
                <a:lnTo>
                  <a:pt x="0" y="2442503"/>
                </a:lnTo>
                <a:lnTo>
                  <a:pt x="0" y="0"/>
                </a:lnTo>
                <a:lnTo>
                  <a:pt x="2264866" y="0"/>
                </a:lnTo>
                <a:lnTo>
                  <a:pt x="2264866" y="2442503"/>
                </a:lnTo>
                <a:close/>
              </a:path>
            </a:pathLst>
          </a:custGeom>
          <a:blipFill>
            <a:blip r:embed="rId27">
              <a:extLst>
                <a:ext uri="{96DAC541-7B7A-43D3-8B79-37D633B846F1}">
                  <asvg:svgBlip xmlns:asvg="http://schemas.microsoft.com/office/drawing/2016/SVG/main" r:embed="rId28"/>
                </a:ext>
              </a:extLst>
            </a:blip>
            <a:stretch>
              <a:fillRect l="0" t="0" r="0" b="0"/>
            </a:stretch>
          </a:blipFill>
        </p:spPr>
      </p:sp>
      <p:sp>
        <p:nvSpPr>
          <p:cNvPr name="Freeform 65" id="65"/>
          <p:cNvSpPr/>
          <p:nvPr/>
        </p:nvSpPr>
        <p:spPr>
          <a:xfrm flipH="false" flipV="false" rot="-10800000">
            <a:off x="0" y="26272"/>
            <a:ext cx="2881689" cy="2265659"/>
          </a:xfrm>
          <a:custGeom>
            <a:avLst/>
            <a:gdLst/>
            <a:ahLst/>
            <a:cxnLst/>
            <a:rect r="r" b="b" t="t" l="l"/>
            <a:pathLst>
              <a:path h="2265659" w="2881689">
                <a:moveTo>
                  <a:pt x="0" y="0"/>
                </a:moveTo>
                <a:lnTo>
                  <a:pt x="2881689" y="0"/>
                </a:lnTo>
                <a:lnTo>
                  <a:pt x="2881689" y="2265658"/>
                </a:lnTo>
                <a:lnTo>
                  <a:pt x="0" y="2265658"/>
                </a:lnTo>
                <a:lnTo>
                  <a:pt x="0" y="0"/>
                </a:lnTo>
                <a:close/>
              </a:path>
            </a:pathLst>
          </a:custGeom>
          <a:blipFill>
            <a:blip r:embed="rId29">
              <a:extLst>
                <a:ext uri="{96DAC541-7B7A-43D3-8B79-37D633B846F1}">
                  <asvg:svgBlip xmlns:asvg="http://schemas.microsoft.com/office/drawing/2016/SVG/main" r:embed="rId30"/>
                </a:ext>
              </a:extLst>
            </a:blip>
            <a:stretch>
              <a:fillRect l="0" t="-14702" r="0" b="0"/>
            </a:stretch>
          </a:blipFill>
        </p:spPr>
      </p:sp>
      <p:sp>
        <p:nvSpPr>
          <p:cNvPr name="TextBox 66" id="66"/>
          <p:cNvSpPr txBox="true"/>
          <p:nvPr/>
        </p:nvSpPr>
        <p:spPr>
          <a:xfrm rot="0">
            <a:off x="12723961" y="6669247"/>
            <a:ext cx="2068358" cy="1809750"/>
          </a:xfrm>
          <a:prstGeom prst="rect">
            <a:avLst/>
          </a:prstGeom>
        </p:spPr>
        <p:txBody>
          <a:bodyPr anchor="t" rtlCol="false" tIns="0" lIns="0" bIns="0" rIns="0">
            <a:spAutoFit/>
          </a:bodyPr>
          <a:lstStyle/>
          <a:p>
            <a:pPr algn="ctr">
              <a:lnSpc>
                <a:spcPts val="2850"/>
              </a:lnSpc>
            </a:pPr>
            <a:r>
              <a:rPr lang="en-US" sz="2375">
                <a:solidFill>
                  <a:srgbClr val="000000"/>
                </a:solidFill>
                <a:latin typeface="Crimson Pro"/>
              </a:rPr>
              <a:t>Mêl Gwenyn Gruffydd Welsh Honey As a Contributor</a:t>
            </a:r>
          </a:p>
          <a:p>
            <a:pPr algn="ctr">
              <a:lnSpc>
                <a:spcPts val="2850"/>
              </a:lnSpc>
              <a:spcBef>
                <a:spcPct val="0"/>
              </a:spcBef>
            </a:pPr>
          </a:p>
        </p:txBody>
      </p:sp>
    </p:spTree>
  </p:cSld>
  <p:clrMapOvr>
    <a:masterClrMapping/>
  </p:clrMapOvr>
  <p:transition spd="med">
    <p:push dir="u"/>
  </p:transition>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A7CECB"/>
        </a:solidFill>
      </p:bgPr>
    </p:bg>
    <p:spTree>
      <p:nvGrpSpPr>
        <p:cNvPr id="1" name=""/>
        <p:cNvGrpSpPr/>
        <p:nvPr/>
      </p:nvGrpSpPr>
      <p:grpSpPr>
        <a:xfrm>
          <a:off x="0" y="0"/>
          <a:ext cx="0" cy="0"/>
          <a:chOff x="0" y="0"/>
          <a:chExt cx="0" cy="0"/>
        </a:xfrm>
      </p:grpSpPr>
      <p:grpSp>
        <p:nvGrpSpPr>
          <p:cNvPr name="Group 2" id="2"/>
          <p:cNvGrpSpPr/>
          <p:nvPr/>
        </p:nvGrpSpPr>
        <p:grpSpPr>
          <a:xfrm rot="0">
            <a:off x="7715785" y="1028700"/>
            <a:ext cx="9543515" cy="8229600"/>
            <a:chOff x="0" y="0"/>
            <a:chExt cx="955845" cy="824248"/>
          </a:xfrm>
        </p:grpSpPr>
        <p:sp>
          <p:nvSpPr>
            <p:cNvPr name="Freeform 3" id="3"/>
            <p:cNvSpPr/>
            <p:nvPr/>
          </p:nvSpPr>
          <p:spPr>
            <a:xfrm flipH="false" flipV="false" rot="0">
              <a:off x="0" y="0"/>
              <a:ext cx="955845" cy="824248"/>
            </a:xfrm>
            <a:custGeom>
              <a:avLst/>
              <a:gdLst/>
              <a:ahLst/>
              <a:cxnLst/>
              <a:rect r="r" b="b" t="t" l="l"/>
              <a:pathLst>
                <a:path h="824248" w="955845">
                  <a:moveTo>
                    <a:pt x="0" y="0"/>
                  </a:moveTo>
                  <a:lnTo>
                    <a:pt x="955845" y="0"/>
                  </a:lnTo>
                  <a:lnTo>
                    <a:pt x="955845" y="824248"/>
                  </a:lnTo>
                  <a:lnTo>
                    <a:pt x="0" y="824248"/>
                  </a:lnTo>
                  <a:close/>
                </a:path>
              </a:pathLst>
            </a:custGeom>
            <a:solidFill>
              <a:srgbClr val="FFFAE3"/>
            </a:solidFill>
            <a:ln w="28575" cap="sq">
              <a:solidFill>
                <a:srgbClr val="000001"/>
              </a:solidFill>
              <a:prstDash val="solid"/>
              <a:miter/>
            </a:ln>
          </p:spPr>
        </p:sp>
        <p:sp>
          <p:nvSpPr>
            <p:cNvPr name="TextBox 4" id="4"/>
            <p:cNvSpPr txBox="true"/>
            <p:nvPr/>
          </p:nvSpPr>
          <p:spPr>
            <a:xfrm>
              <a:off x="0" y="38100"/>
              <a:ext cx="955845" cy="786148"/>
            </a:xfrm>
            <a:prstGeom prst="rect">
              <a:avLst/>
            </a:prstGeom>
          </p:spPr>
          <p:txBody>
            <a:bodyPr anchor="ctr" rtlCol="false" tIns="50800" lIns="50800" bIns="50800" rIns="50800"/>
            <a:lstStyle/>
            <a:p>
              <a:pPr algn="ctr" marL="0" indent="0" lvl="0">
                <a:lnSpc>
                  <a:spcPts val="2694"/>
                </a:lnSpc>
                <a:spcBef>
                  <a:spcPct val="0"/>
                </a:spcBef>
              </a:pPr>
            </a:p>
          </p:txBody>
        </p:sp>
      </p:grpSp>
      <p:sp>
        <p:nvSpPr>
          <p:cNvPr name="Freeform 5" id="5"/>
          <p:cNvSpPr/>
          <p:nvPr/>
        </p:nvSpPr>
        <p:spPr>
          <a:xfrm flipH="false" flipV="false" rot="-5400000">
            <a:off x="6749642" y="4508801"/>
            <a:ext cx="1234777" cy="1269397"/>
          </a:xfrm>
          <a:custGeom>
            <a:avLst/>
            <a:gdLst/>
            <a:ahLst/>
            <a:cxnLst/>
            <a:rect r="r" b="b" t="t" l="l"/>
            <a:pathLst>
              <a:path h="1269397" w="1234777">
                <a:moveTo>
                  <a:pt x="0" y="0"/>
                </a:moveTo>
                <a:lnTo>
                  <a:pt x="1234777" y="0"/>
                </a:lnTo>
                <a:lnTo>
                  <a:pt x="1234777" y="1269398"/>
                </a:lnTo>
                <a:lnTo>
                  <a:pt x="0" y="126939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false" rot="0">
            <a:off x="8202997" y="1420105"/>
            <a:ext cx="3119113" cy="3368977"/>
          </a:xfrm>
          <a:custGeom>
            <a:avLst/>
            <a:gdLst/>
            <a:ahLst/>
            <a:cxnLst/>
            <a:rect r="r" b="b" t="t" l="l"/>
            <a:pathLst>
              <a:path h="3368977" w="3119113">
                <a:moveTo>
                  <a:pt x="0" y="0"/>
                </a:moveTo>
                <a:lnTo>
                  <a:pt x="3119113" y="0"/>
                </a:lnTo>
                <a:lnTo>
                  <a:pt x="3119113" y="3368978"/>
                </a:lnTo>
                <a:lnTo>
                  <a:pt x="0" y="3368978"/>
                </a:lnTo>
                <a:lnTo>
                  <a:pt x="0" y="0"/>
                </a:lnTo>
                <a:close/>
              </a:path>
            </a:pathLst>
          </a:custGeom>
          <a:blipFill>
            <a:blip r:embed="rId5"/>
            <a:stretch>
              <a:fillRect l="-205697" t="-77242" r="-52533" b="-187305"/>
            </a:stretch>
          </a:blipFill>
        </p:spPr>
      </p:sp>
      <p:sp>
        <p:nvSpPr>
          <p:cNvPr name="Freeform 7" id="7"/>
          <p:cNvSpPr/>
          <p:nvPr/>
        </p:nvSpPr>
        <p:spPr>
          <a:xfrm flipH="false" flipV="false" rot="0">
            <a:off x="11020966" y="1420105"/>
            <a:ext cx="301144" cy="306898"/>
          </a:xfrm>
          <a:custGeom>
            <a:avLst/>
            <a:gdLst/>
            <a:ahLst/>
            <a:cxnLst/>
            <a:rect r="r" b="b" t="t" l="l"/>
            <a:pathLst>
              <a:path h="306898" w="301144">
                <a:moveTo>
                  <a:pt x="0" y="0"/>
                </a:moveTo>
                <a:lnTo>
                  <a:pt x="301144" y="0"/>
                </a:lnTo>
                <a:lnTo>
                  <a:pt x="301144" y="306898"/>
                </a:lnTo>
                <a:lnTo>
                  <a:pt x="0" y="306898"/>
                </a:lnTo>
                <a:lnTo>
                  <a:pt x="0" y="0"/>
                </a:lnTo>
                <a:close/>
              </a:path>
            </a:pathLst>
          </a:custGeom>
          <a:blipFill>
            <a:blip r:embed="rId6"/>
            <a:stretch>
              <a:fillRect l="0" t="0" r="0" b="0"/>
            </a:stretch>
          </a:blipFill>
        </p:spPr>
      </p:sp>
      <p:sp>
        <p:nvSpPr>
          <p:cNvPr name="Freeform 8" id="8"/>
          <p:cNvSpPr/>
          <p:nvPr/>
        </p:nvSpPr>
        <p:spPr>
          <a:xfrm flipH="false" flipV="false" rot="0">
            <a:off x="8255699" y="1420105"/>
            <a:ext cx="301144" cy="306898"/>
          </a:xfrm>
          <a:custGeom>
            <a:avLst/>
            <a:gdLst/>
            <a:ahLst/>
            <a:cxnLst/>
            <a:rect r="r" b="b" t="t" l="l"/>
            <a:pathLst>
              <a:path h="306898" w="301144">
                <a:moveTo>
                  <a:pt x="0" y="0"/>
                </a:moveTo>
                <a:lnTo>
                  <a:pt x="301144" y="0"/>
                </a:lnTo>
                <a:lnTo>
                  <a:pt x="301144" y="306898"/>
                </a:lnTo>
                <a:lnTo>
                  <a:pt x="0" y="306898"/>
                </a:lnTo>
                <a:lnTo>
                  <a:pt x="0" y="0"/>
                </a:lnTo>
                <a:close/>
              </a:path>
            </a:pathLst>
          </a:custGeom>
          <a:blipFill>
            <a:blip r:embed="rId6"/>
            <a:stretch>
              <a:fillRect l="0" t="0" r="0" b="0"/>
            </a:stretch>
          </a:blipFill>
        </p:spPr>
      </p:sp>
      <p:sp>
        <p:nvSpPr>
          <p:cNvPr name="Freeform 9" id="9"/>
          <p:cNvSpPr/>
          <p:nvPr/>
        </p:nvSpPr>
        <p:spPr>
          <a:xfrm flipH="false" flipV="false" rot="0">
            <a:off x="11564884" y="1573554"/>
            <a:ext cx="5301071" cy="1233704"/>
          </a:xfrm>
          <a:custGeom>
            <a:avLst/>
            <a:gdLst/>
            <a:ahLst/>
            <a:cxnLst/>
            <a:rect r="r" b="b" t="t" l="l"/>
            <a:pathLst>
              <a:path h="1233704" w="5301071">
                <a:moveTo>
                  <a:pt x="0" y="0"/>
                </a:moveTo>
                <a:lnTo>
                  <a:pt x="5301070" y="0"/>
                </a:lnTo>
                <a:lnTo>
                  <a:pt x="5301070" y="1233704"/>
                </a:lnTo>
                <a:lnTo>
                  <a:pt x="0" y="1233704"/>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grpSp>
        <p:nvGrpSpPr>
          <p:cNvPr name="Group 10" id="10"/>
          <p:cNvGrpSpPr/>
          <p:nvPr/>
        </p:nvGrpSpPr>
        <p:grpSpPr>
          <a:xfrm rot="0">
            <a:off x="11322110" y="3083483"/>
            <a:ext cx="5694416" cy="5735992"/>
            <a:chOff x="0" y="0"/>
            <a:chExt cx="7592555" cy="7647990"/>
          </a:xfrm>
        </p:grpSpPr>
        <p:sp>
          <p:nvSpPr>
            <p:cNvPr name="Freeform 11" id="11"/>
            <p:cNvSpPr/>
            <p:nvPr/>
          </p:nvSpPr>
          <p:spPr>
            <a:xfrm flipH="false" flipV="false" rot="0">
              <a:off x="0" y="0"/>
              <a:ext cx="7592555" cy="7546390"/>
            </a:xfrm>
            <a:custGeom>
              <a:avLst/>
              <a:gdLst/>
              <a:ahLst/>
              <a:cxnLst/>
              <a:rect r="r" b="b" t="t" l="l"/>
              <a:pathLst>
                <a:path h="7546390" w="7592555">
                  <a:moveTo>
                    <a:pt x="0" y="0"/>
                  </a:moveTo>
                  <a:lnTo>
                    <a:pt x="7592555" y="0"/>
                  </a:lnTo>
                  <a:lnTo>
                    <a:pt x="7592555" y="7546390"/>
                  </a:lnTo>
                  <a:lnTo>
                    <a:pt x="0" y="7546390"/>
                  </a:lnTo>
                  <a:close/>
                </a:path>
              </a:pathLst>
            </a:custGeom>
            <a:solidFill>
              <a:srgbClr val="FFC15E"/>
            </a:solidFill>
          </p:spPr>
        </p:sp>
        <p:sp>
          <p:nvSpPr>
            <p:cNvPr name="Freeform 12" id="12"/>
            <p:cNvSpPr/>
            <p:nvPr/>
          </p:nvSpPr>
          <p:spPr>
            <a:xfrm flipH="false" flipV="false" rot="0">
              <a:off x="0" y="0"/>
              <a:ext cx="7592555" cy="7647990"/>
            </a:xfrm>
            <a:custGeom>
              <a:avLst/>
              <a:gdLst/>
              <a:ahLst/>
              <a:cxnLst/>
              <a:rect r="r" b="b" t="t" l="l"/>
              <a:pathLst>
                <a:path h="7647990" w="7592555">
                  <a:moveTo>
                    <a:pt x="0" y="7546390"/>
                  </a:moveTo>
                  <a:lnTo>
                    <a:pt x="7592555" y="7546390"/>
                  </a:lnTo>
                  <a:lnTo>
                    <a:pt x="7465555" y="7647990"/>
                  </a:lnTo>
                  <a:cubicBezTo>
                    <a:pt x="7465555" y="7647990"/>
                    <a:pt x="6474955" y="7571790"/>
                    <a:pt x="6373355" y="7571790"/>
                  </a:cubicBezTo>
                  <a:lnTo>
                    <a:pt x="1219200" y="7571790"/>
                  </a:lnTo>
                  <a:cubicBezTo>
                    <a:pt x="1117600" y="7571790"/>
                    <a:pt x="127000" y="7647990"/>
                    <a:pt x="127000" y="7647990"/>
                  </a:cubicBezTo>
                  <a:lnTo>
                    <a:pt x="0" y="7546390"/>
                  </a:lnTo>
                  <a:lnTo>
                    <a:pt x="0" y="0"/>
                  </a:lnTo>
                  <a:lnTo>
                    <a:pt x="7592555" y="0"/>
                  </a:lnTo>
                  <a:lnTo>
                    <a:pt x="7592555" y="7546390"/>
                  </a:lnTo>
                  <a:lnTo>
                    <a:pt x="12700" y="7546390"/>
                  </a:lnTo>
                  <a:lnTo>
                    <a:pt x="12700" y="7533690"/>
                  </a:lnTo>
                  <a:lnTo>
                    <a:pt x="7579855" y="7533690"/>
                  </a:lnTo>
                  <a:lnTo>
                    <a:pt x="7579855" y="12700"/>
                  </a:lnTo>
                  <a:lnTo>
                    <a:pt x="12700" y="12700"/>
                  </a:lnTo>
                  <a:lnTo>
                    <a:pt x="12700" y="7546390"/>
                  </a:lnTo>
                </a:path>
              </a:pathLst>
            </a:custGeom>
            <a:solidFill>
              <a:srgbClr val="394C60">
                <a:alpha val="9804"/>
              </a:srgbClr>
            </a:solidFill>
          </p:spPr>
        </p:sp>
        <p:sp>
          <p:nvSpPr>
            <p:cNvPr name="TextBox 13" id="13"/>
            <p:cNvSpPr txBox="true"/>
            <p:nvPr/>
          </p:nvSpPr>
          <p:spPr>
            <a:xfrm>
              <a:off x="0" y="-57150"/>
              <a:ext cx="7592555" cy="7603540"/>
            </a:xfrm>
            <a:prstGeom prst="rect">
              <a:avLst/>
            </a:prstGeom>
          </p:spPr>
          <p:txBody>
            <a:bodyPr anchor="t" rtlCol="false" tIns="203200" lIns="203200" bIns="203200" rIns="203200"/>
            <a:lstStyle/>
            <a:p>
              <a:pPr algn="ctr">
                <a:lnSpc>
                  <a:spcPts val="4199"/>
                </a:lnSpc>
              </a:pPr>
              <a:r>
                <a:rPr lang="en-US" sz="2999">
                  <a:solidFill>
                    <a:srgbClr val="000000"/>
                  </a:solidFill>
                  <a:latin typeface="Glacial Indifference Bold"/>
                </a:rPr>
                <a:t>Narrative: Mêl, a lost bee, seeks help from kids to find his way back home. By educating the kids about the importance of bees and their impact on the world, they can provide Mêl with hope and help him regain his confidence.</a:t>
              </a:r>
            </a:p>
          </p:txBody>
        </p:sp>
      </p:grpSp>
      <p:sp>
        <p:nvSpPr>
          <p:cNvPr name="Freeform 14" id="14"/>
          <p:cNvSpPr/>
          <p:nvPr/>
        </p:nvSpPr>
        <p:spPr>
          <a:xfrm flipH="true" flipV="false" rot="8759226">
            <a:off x="2353508" y="5342877"/>
            <a:ext cx="2606918" cy="2049626"/>
          </a:xfrm>
          <a:custGeom>
            <a:avLst/>
            <a:gdLst/>
            <a:ahLst/>
            <a:cxnLst/>
            <a:rect r="r" b="b" t="t" l="l"/>
            <a:pathLst>
              <a:path h="2049626" w="2606918">
                <a:moveTo>
                  <a:pt x="2606918" y="0"/>
                </a:moveTo>
                <a:lnTo>
                  <a:pt x="0" y="0"/>
                </a:lnTo>
                <a:lnTo>
                  <a:pt x="0" y="2049627"/>
                </a:lnTo>
                <a:lnTo>
                  <a:pt x="2606918" y="2049627"/>
                </a:lnTo>
                <a:lnTo>
                  <a:pt x="2606918" y="0"/>
                </a:lnTo>
                <a:close/>
              </a:path>
            </a:pathLst>
          </a:custGeom>
          <a:blipFill>
            <a:blip r:embed="rId9">
              <a:extLst>
                <a:ext uri="{96DAC541-7B7A-43D3-8B79-37D633B846F1}">
                  <asvg:svgBlip xmlns:asvg="http://schemas.microsoft.com/office/drawing/2016/SVG/main" r:embed="rId10"/>
                </a:ext>
              </a:extLst>
            </a:blip>
            <a:stretch>
              <a:fillRect l="0" t="-14702" r="0" b="0"/>
            </a:stretch>
          </a:blipFill>
        </p:spPr>
      </p:sp>
      <p:grpSp>
        <p:nvGrpSpPr>
          <p:cNvPr name="Group 15" id="15"/>
          <p:cNvGrpSpPr/>
          <p:nvPr/>
        </p:nvGrpSpPr>
        <p:grpSpPr>
          <a:xfrm rot="0">
            <a:off x="1028700" y="2448008"/>
            <a:ext cx="5256534" cy="3008513"/>
            <a:chOff x="0" y="0"/>
            <a:chExt cx="2233236" cy="1278165"/>
          </a:xfrm>
        </p:grpSpPr>
        <p:sp>
          <p:nvSpPr>
            <p:cNvPr name="Freeform 16" id="16"/>
            <p:cNvSpPr/>
            <p:nvPr/>
          </p:nvSpPr>
          <p:spPr>
            <a:xfrm flipH="false" flipV="false" rot="0">
              <a:off x="0" y="0"/>
              <a:ext cx="2233236" cy="1278165"/>
            </a:xfrm>
            <a:custGeom>
              <a:avLst/>
              <a:gdLst/>
              <a:ahLst/>
              <a:cxnLst/>
              <a:rect r="r" b="b" t="t" l="l"/>
              <a:pathLst>
                <a:path h="1278165" w="2233236">
                  <a:moveTo>
                    <a:pt x="0" y="0"/>
                  </a:moveTo>
                  <a:lnTo>
                    <a:pt x="2233236" y="0"/>
                  </a:lnTo>
                  <a:lnTo>
                    <a:pt x="2233236" y="1278165"/>
                  </a:lnTo>
                  <a:lnTo>
                    <a:pt x="0" y="1278165"/>
                  </a:lnTo>
                  <a:close/>
                </a:path>
              </a:pathLst>
            </a:custGeom>
            <a:solidFill>
              <a:srgbClr val="FFFAE3"/>
            </a:solidFill>
            <a:ln w="28575" cap="sq">
              <a:solidFill>
                <a:srgbClr val="000001"/>
              </a:solidFill>
              <a:prstDash val="solid"/>
              <a:miter/>
            </a:ln>
          </p:spPr>
        </p:sp>
        <p:sp>
          <p:nvSpPr>
            <p:cNvPr name="TextBox 17" id="17"/>
            <p:cNvSpPr txBox="true"/>
            <p:nvPr/>
          </p:nvSpPr>
          <p:spPr>
            <a:xfrm>
              <a:off x="0" y="161925"/>
              <a:ext cx="2233236" cy="1116240"/>
            </a:xfrm>
            <a:prstGeom prst="rect">
              <a:avLst/>
            </a:prstGeom>
          </p:spPr>
          <p:txBody>
            <a:bodyPr anchor="ctr" rtlCol="false" tIns="50800" lIns="50800" bIns="50800" rIns="50800"/>
            <a:lstStyle/>
            <a:p>
              <a:pPr algn="ctr" marL="0" indent="0" lvl="0">
                <a:lnSpc>
                  <a:spcPts val="9000"/>
                </a:lnSpc>
                <a:spcBef>
                  <a:spcPct val="0"/>
                </a:spcBef>
              </a:pPr>
            </a:p>
          </p:txBody>
        </p:sp>
      </p:grpSp>
      <p:sp>
        <p:nvSpPr>
          <p:cNvPr name="Freeform 18" id="18"/>
          <p:cNvSpPr/>
          <p:nvPr/>
        </p:nvSpPr>
        <p:spPr>
          <a:xfrm flipH="true" flipV="false" rot="-10800000">
            <a:off x="0" y="8283674"/>
            <a:ext cx="2606918" cy="2049626"/>
          </a:xfrm>
          <a:custGeom>
            <a:avLst/>
            <a:gdLst/>
            <a:ahLst/>
            <a:cxnLst/>
            <a:rect r="r" b="b" t="t" l="l"/>
            <a:pathLst>
              <a:path h="2049626" w="2606918">
                <a:moveTo>
                  <a:pt x="2606918" y="0"/>
                </a:moveTo>
                <a:lnTo>
                  <a:pt x="0" y="0"/>
                </a:lnTo>
                <a:lnTo>
                  <a:pt x="0" y="2049626"/>
                </a:lnTo>
                <a:lnTo>
                  <a:pt x="2606918" y="2049626"/>
                </a:lnTo>
                <a:lnTo>
                  <a:pt x="2606918" y="0"/>
                </a:lnTo>
                <a:close/>
              </a:path>
            </a:pathLst>
          </a:custGeom>
          <a:blipFill>
            <a:blip r:embed="rId9">
              <a:extLst>
                <a:ext uri="{96DAC541-7B7A-43D3-8B79-37D633B846F1}">
                  <asvg:svgBlip xmlns:asvg="http://schemas.microsoft.com/office/drawing/2016/SVG/main" r:embed="rId10"/>
                </a:ext>
              </a:extLst>
            </a:blip>
            <a:stretch>
              <a:fillRect l="0" t="-14702" r="0" b="0"/>
            </a:stretch>
          </a:blipFill>
        </p:spPr>
      </p:sp>
      <p:grpSp>
        <p:nvGrpSpPr>
          <p:cNvPr name="Group 19" id="19"/>
          <p:cNvGrpSpPr/>
          <p:nvPr/>
        </p:nvGrpSpPr>
        <p:grpSpPr>
          <a:xfrm rot="0">
            <a:off x="1092762" y="5951479"/>
            <a:ext cx="5128410" cy="2560795"/>
            <a:chOff x="0" y="0"/>
            <a:chExt cx="2021617" cy="1009464"/>
          </a:xfrm>
        </p:grpSpPr>
        <p:sp>
          <p:nvSpPr>
            <p:cNvPr name="Freeform 20" id="20"/>
            <p:cNvSpPr/>
            <p:nvPr/>
          </p:nvSpPr>
          <p:spPr>
            <a:xfrm flipH="false" flipV="false" rot="0">
              <a:off x="0" y="0"/>
              <a:ext cx="2021617" cy="1009464"/>
            </a:xfrm>
            <a:custGeom>
              <a:avLst/>
              <a:gdLst/>
              <a:ahLst/>
              <a:cxnLst/>
              <a:rect r="r" b="b" t="t" l="l"/>
              <a:pathLst>
                <a:path h="1009464" w="2021617">
                  <a:moveTo>
                    <a:pt x="0" y="0"/>
                  </a:moveTo>
                  <a:lnTo>
                    <a:pt x="2021617" y="0"/>
                  </a:lnTo>
                  <a:lnTo>
                    <a:pt x="2021617" y="1009464"/>
                  </a:lnTo>
                  <a:lnTo>
                    <a:pt x="0" y="1009464"/>
                  </a:lnTo>
                  <a:close/>
                </a:path>
              </a:pathLst>
            </a:custGeom>
            <a:solidFill>
              <a:srgbClr val="FFC15E"/>
            </a:solidFill>
            <a:ln w="28575" cap="sq">
              <a:solidFill>
                <a:srgbClr val="000001"/>
              </a:solidFill>
              <a:prstDash val="solid"/>
              <a:miter/>
            </a:ln>
          </p:spPr>
        </p:sp>
        <p:sp>
          <p:nvSpPr>
            <p:cNvPr name="TextBox 21" id="21"/>
            <p:cNvSpPr txBox="true"/>
            <p:nvPr/>
          </p:nvSpPr>
          <p:spPr>
            <a:xfrm>
              <a:off x="0" y="-9525"/>
              <a:ext cx="2021617" cy="1018989"/>
            </a:xfrm>
            <a:prstGeom prst="rect">
              <a:avLst/>
            </a:prstGeom>
          </p:spPr>
          <p:txBody>
            <a:bodyPr anchor="ctr" rtlCol="false" tIns="44017" lIns="44017" bIns="44017" rIns="44017"/>
            <a:lstStyle/>
            <a:p>
              <a:pPr algn="ctr" marL="0" indent="0" lvl="0">
                <a:lnSpc>
                  <a:spcPts val="3600"/>
                </a:lnSpc>
                <a:spcBef>
                  <a:spcPct val="0"/>
                </a:spcBef>
              </a:pPr>
              <a:r>
                <a:rPr lang="en-US" sz="3000">
                  <a:solidFill>
                    <a:srgbClr val="000001"/>
                  </a:solidFill>
                  <a:latin typeface="HK Grotesk Medium"/>
                </a:rPr>
                <a:t>Mêl Gwenyn Gruffydd Welsh Honey As a Sponsor &amp; the Bee Conservancy has activity and resources for Teaching Kids</a:t>
              </a:r>
            </a:p>
          </p:txBody>
        </p:sp>
      </p:grpSp>
      <p:sp>
        <p:nvSpPr>
          <p:cNvPr name="Freeform 22" id="22"/>
          <p:cNvSpPr/>
          <p:nvPr/>
        </p:nvSpPr>
        <p:spPr>
          <a:xfrm flipH="false" flipV="false" rot="0">
            <a:off x="3142089" y="1780786"/>
            <a:ext cx="1029755" cy="1058627"/>
          </a:xfrm>
          <a:custGeom>
            <a:avLst/>
            <a:gdLst/>
            <a:ahLst/>
            <a:cxnLst/>
            <a:rect r="r" b="b" t="t" l="l"/>
            <a:pathLst>
              <a:path h="1058627" w="1029755">
                <a:moveTo>
                  <a:pt x="0" y="0"/>
                </a:moveTo>
                <a:lnTo>
                  <a:pt x="1029756" y="0"/>
                </a:lnTo>
                <a:lnTo>
                  <a:pt x="1029756" y="1058627"/>
                </a:lnTo>
                <a:lnTo>
                  <a:pt x="0" y="1058627"/>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23" id="23"/>
          <p:cNvSpPr/>
          <p:nvPr/>
        </p:nvSpPr>
        <p:spPr>
          <a:xfrm flipH="false" flipV="false" rot="0">
            <a:off x="8808724" y="4789083"/>
            <a:ext cx="1907660" cy="3248337"/>
          </a:xfrm>
          <a:custGeom>
            <a:avLst/>
            <a:gdLst/>
            <a:ahLst/>
            <a:cxnLst/>
            <a:rect r="r" b="b" t="t" l="l"/>
            <a:pathLst>
              <a:path h="3248337" w="1907660">
                <a:moveTo>
                  <a:pt x="0" y="0"/>
                </a:moveTo>
                <a:lnTo>
                  <a:pt x="1907659" y="0"/>
                </a:lnTo>
                <a:lnTo>
                  <a:pt x="1907659" y="3248336"/>
                </a:lnTo>
                <a:lnTo>
                  <a:pt x="0" y="3248336"/>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
        <p:nvSpPr>
          <p:cNvPr name="TextBox 24" id="24"/>
          <p:cNvSpPr txBox="true"/>
          <p:nvPr/>
        </p:nvSpPr>
        <p:spPr>
          <a:xfrm rot="0">
            <a:off x="12215273" y="1994756"/>
            <a:ext cx="3621584" cy="466725"/>
          </a:xfrm>
          <a:prstGeom prst="rect">
            <a:avLst/>
          </a:prstGeom>
        </p:spPr>
        <p:txBody>
          <a:bodyPr anchor="t" rtlCol="false" tIns="0" lIns="0" bIns="0" rIns="0">
            <a:spAutoFit/>
          </a:bodyPr>
          <a:lstStyle/>
          <a:p>
            <a:pPr algn="ctr">
              <a:lnSpc>
                <a:spcPts val="3600"/>
              </a:lnSpc>
              <a:spcBef>
                <a:spcPct val="0"/>
              </a:spcBef>
            </a:pPr>
            <a:r>
              <a:rPr lang="en-US" sz="3000">
                <a:solidFill>
                  <a:srgbClr val="000001"/>
                </a:solidFill>
                <a:latin typeface="Glacial Indifference Medium"/>
              </a:rPr>
              <a:t>Character Name: Mêl</a:t>
            </a:r>
            <a:r>
              <a:rPr lang="en-US" sz="3000">
                <a:solidFill>
                  <a:srgbClr val="000001"/>
                </a:solidFill>
                <a:latin typeface="Glacial Indifference Medium"/>
              </a:rPr>
              <a:t> </a:t>
            </a:r>
          </a:p>
        </p:txBody>
      </p:sp>
      <p:sp>
        <p:nvSpPr>
          <p:cNvPr name="TextBox 25" id="25"/>
          <p:cNvSpPr txBox="true"/>
          <p:nvPr/>
        </p:nvSpPr>
        <p:spPr>
          <a:xfrm rot="0">
            <a:off x="1028700" y="3055051"/>
            <a:ext cx="5256534" cy="2295525"/>
          </a:xfrm>
          <a:prstGeom prst="rect">
            <a:avLst/>
          </a:prstGeom>
        </p:spPr>
        <p:txBody>
          <a:bodyPr anchor="t" rtlCol="false" tIns="0" lIns="0" bIns="0" rIns="0">
            <a:spAutoFit/>
          </a:bodyPr>
          <a:lstStyle/>
          <a:p>
            <a:pPr algn="ctr">
              <a:lnSpc>
                <a:spcPts val="6000"/>
              </a:lnSpc>
              <a:spcBef>
                <a:spcPct val="0"/>
              </a:spcBef>
            </a:pPr>
            <a:r>
              <a:rPr lang="en-US" sz="5000">
                <a:solidFill>
                  <a:srgbClr val="000001"/>
                </a:solidFill>
                <a:latin typeface="Staatliches"/>
              </a:rPr>
              <a:t>narrative, characters</a:t>
            </a:r>
            <a:r>
              <a:rPr lang="en-US" sz="5000">
                <a:solidFill>
                  <a:srgbClr val="000001"/>
                </a:solidFill>
                <a:latin typeface="Staatliches"/>
              </a:rPr>
              <a:t> &amp; contributors</a:t>
            </a:r>
          </a:p>
        </p:txBody>
      </p:sp>
      <p:sp>
        <p:nvSpPr>
          <p:cNvPr name="TextBox 26" id="26"/>
          <p:cNvSpPr txBox="true"/>
          <p:nvPr/>
        </p:nvSpPr>
        <p:spPr>
          <a:xfrm rot="0">
            <a:off x="8595146" y="8274149"/>
            <a:ext cx="2334816" cy="466725"/>
          </a:xfrm>
          <a:prstGeom prst="rect">
            <a:avLst/>
          </a:prstGeom>
        </p:spPr>
        <p:txBody>
          <a:bodyPr anchor="t" rtlCol="false" tIns="0" lIns="0" bIns="0" rIns="0">
            <a:spAutoFit/>
          </a:bodyPr>
          <a:lstStyle/>
          <a:p>
            <a:pPr algn="ctr">
              <a:lnSpc>
                <a:spcPts val="3600"/>
              </a:lnSpc>
              <a:spcBef>
                <a:spcPct val="0"/>
              </a:spcBef>
            </a:pPr>
            <a:r>
              <a:rPr lang="en-US" sz="3000">
                <a:solidFill>
                  <a:srgbClr val="000001"/>
                </a:solidFill>
                <a:latin typeface="Playlist Script"/>
              </a:rPr>
              <a:t>Home Sweet Home</a:t>
            </a:r>
          </a:p>
        </p:txBody>
      </p:sp>
      <p:sp>
        <p:nvSpPr>
          <p:cNvPr name="Freeform 27" id="27"/>
          <p:cNvSpPr/>
          <p:nvPr/>
        </p:nvSpPr>
        <p:spPr>
          <a:xfrm flipH="false" flipV="false" rot="-6196010">
            <a:off x="6038441" y="1276381"/>
            <a:ext cx="1387783" cy="2067438"/>
          </a:xfrm>
          <a:custGeom>
            <a:avLst/>
            <a:gdLst/>
            <a:ahLst/>
            <a:cxnLst/>
            <a:rect r="r" b="b" t="t" l="l"/>
            <a:pathLst>
              <a:path h="2067438" w="1387783">
                <a:moveTo>
                  <a:pt x="0" y="0"/>
                </a:moveTo>
                <a:lnTo>
                  <a:pt x="1387782" y="0"/>
                </a:lnTo>
                <a:lnTo>
                  <a:pt x="1387782" y="2067437"/>
                </a:lnTo>
                <a:lnTo>
                  <a:pt x="0" y="2067437"/>
                </a:lnTo>
                <a:lnTo>
                  <a:pt x="0" y="0"/>
                </a:lnTo>
                <a:close/>
              </a:path>
            </a:pathLst>
          </a:custGeom>
          <a:blipFill>
            <a:blip r:embed="rId15">
              <a:extLst>
                <a:ext uri="{96DAC541-7B7A-43D3-8B79-37D633B846F1}">
                  <asvg:svgBlip xmlns:asvg="http://schemas.microsoft.com/office/drawing/2016/SVG/main" r:embed="rId16"/>
                </a:ext>
              </a:extLst>
            </a:blip>
            <a:stretch>
              <a:fillRect l="0" t="-23889" r="0" b="0"/>
            </a:stretch>
          </a:blipFill>
        </p:spPr>
      </p:sp>
      <p:sp>
        <p:nvSpPr>
          <p:cNvPr name="Freeform 28" id="28"/>
          <p:cNvSpPr/>
          <p:nvPr/>
        </p:nvSpPr>
        <p:spPr>
          <a:xfrm flipH="false" flipV="false" rot="0">
            <a:off x="15836856" y="7946298"/>
            <a:ext cx="5944078" cy="4114800"/>
          </a:xfrm>
          <a:custGeom>
            <a:avLst/>
            <a:gdLst/>
            <a:ahLst/>
            <a:cxnLst/>
            <a:rect r="r" b="b" t="t" l="l"/>
            <a:pathLst>
              <a:path h="4114800" w="5944078">
                <a:moveTo>
                  <a:pt x="0" y="0"/>
                </a:moveTo>
                <a:lnTo>
                  <a:pt x="5944079" y="0"/>
                </a:lnTo>
                <a:lnTo>
                  <a:pt x="5944079" y="4114800"/>
                </a:lnTo>
                <a:lnTo>
                  <a:pt x="0" y="4114800"/>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p:spPr>
      </p:sp>
      <p:sp>
        <p:nvSpPr>
          <p:cNvPr name="Freeform 29" id="29"/>
          <p:cNvSpPr/>
          <p:nvPr/>
        </p:nvSpPr>
        <p:spPr>
          <a:xfrm flipH="false" flipV="false" rot="0">
            <a:off x="-3337160" y="-2162092"/>
            <a:ext cx="5944078" cy="4114800"/>
          </a:xfrm>
          <a:custGeom>
            <a:avLst/>
            <a:gdLst/>
            <a:ahLst/>
            <a:cxnLst/>
            <a:rect r="r" b="b" t="t" l="l"/>
            <a:pathLst>
              <a:path h="4114800" w="5944078">
                <a:moveTo>
                  <a:pt x="0" y="0"/>
                </a:moveTo>
                <a:lnTo>
                  <a:pt x="5944078" y="0"/>
                </a:lnTo>
                <a:lnTo>
                  <a:pt x="5944078" y="4114800"/>
                </a:lnTo>
                <a:lnTo>
                  <a:pt x="0" y="4114800"/>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p:spPr>
      </p:sp>
    </p:spTree>
  </p:cSld>
  <p:clrMapOvr>
    <a:masterClrMapping/>
  </p:clrMapOvr>
  <p:transition spd="med">
    <p:push dir="l"/>
  </p:transition>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A7CECB"/>
        </a:solidFill>
      </p:bgPr>
    </p:bg>
    <p:spTree>
      <p:nvGrpSpPr>
        <p:cNvPr id="1" name=""/>
        <p:cNvGrpSpPr/>
        <p:nvPr/>
      </p:nvGrpSpPr>
      <p:grpSpPr>
        <a:xfrm>
          <a:off x="0" y="0"/>
          <a:ext cx="0" cy="0"/>
          <a:chOff x="0" y="0"/>
          <a:chExt cx="0" cy="0"/>
        </a:xfrm>
      </p:grpSpPr>
      <p:grpSp>
        <p:nvGrpSpPr>
          <p:cNvPr name="Group 2" id="2"/>
          <p:cNvGrpSpPr/>
          <p:nvPr/>
        </p:nvGrpSpPr>
        <p:grpSpPr>
          <a:xfrm rot="5400000">
            <a:off x="7302031" y="-10026702"/>
            <a:ext cx="3683938" cy="22038944"/>
            <a:chOff x="0" y="0"/>
            <a:chExt cx="4911917" cy="29385259"/>
          </a:xfrm>
        </p:grpSpPr>
        <p:sp>
          <p:nvSpPr>
            <p:cNvPr name="Freeform 3" id="3"/>
            <p:cNvSpPr/>
            <p:nvPr/>
          </p:nvSpPr>
          <p:spPr>
            <a:xfrm flipH="false" flipV="false" rot="0">
              <a:off x="0" y="14674912"/>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0" y="19574124"/>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5" id="5"/>
            <p:cNvSpPr/>
            <p:nvPr/>
          </p:nvSpPr>
          <p:spPr>
            <a:xfrm flipH="false" flipV="false" rot="0">
              <a:off x="0" y="24473341"/>
              <a:ext cx="4911917" cy="4911917"/>
            </a:xfrm>
            <a:custGeom>
              <a:avLst/>
              <a:gdLst/>
              <a:ahLst/>
              <a:cxnLst/>
              <a:rect r="r" b="b" t="t" l="l"/>
              <a:pathLst>
                <a:path h="4911917" w="4911917">
                  <a:moveTo>
                    <a:pt x="0" y="0"/>
                  </a:moveTo>
                  <a:lnTo>
                    <a:pt x="4911917" y="0"/>
                  </a:lnTo>
                  <a:lnTo>
                    <a:pt x="4911917" y="4911918"/>
                  </a:lnTo>
                  <a:lnTo>
                    <a:pt x="0" y="491191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0" y="0"/>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7" id="7"/>
            <p:cNvSpPr/>
            <p:nvPr/>
          </p:nvSpPr>
          <p:spPr>
            <a:xfrm flipH="false" flipV="false" rot="0">
              <a:off x="0" y="4889177"/>
              <a:ext cx="4911917" cy="4911917"/>
            </a:xfrm>
            <a:custGeom>
              <a:avLst/>
              <a:gdLst/>
              <a:ahLst/>
              <a:cxnLst/>
              <a:rect r="r" b="b" t="t" l="l"/>
              <a:pathLst>
                <a:path h="4911917" w="4911917">
                  <a:moveTo>
                    <a:pt x="0" y="0"/>
                  </a:moveTo>
                  <a:lnTo>
                    <a:pt x="4911917" y="0"/>
                  </a:lnTo>
                  <a:lnTo>
                    <a:pt x="4911917" y="4911918"/>
                  </a:lnTo>
                  <a:lnTo>
                    <a:pt x="0" y="491191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8" id="8"/>
            <p:cNvSpPr/>
            <p:nvPr/>
          </p:nvSpPr>
          <p:spPr>
            <a:xfrm flipH="false" flipV="false" rot="0">
              <a:off x="0" y="9788395"/>
              <a:ext cx="4911917" cy="4911917"/>
            </a:xfrm>
            <a:custGeom>
              <a:avLst/>
              <a:gdLst/>
              <a:ahLst/>
              <a:cxnLst/>
              <a:rect r="r" b="b" t="t" l="l"/>
              <a:pathLst>
                <a:path h="4911917" w="4911917">
                  <a:moveTo>
                    <a:pt x="0" y="0"/>
                  </a:moveTo>
                  <a:lnTo>
                    <a:pt x="4911917" y="0"/>
                  </a:lnTo>
                  <a:lnTo>
                    <a:pt x="4911917" y="4911917"/>
                  </a:lnTo>
                  <a:lnTo>
                    <a:pt x="0" y="491191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grpSp>
        <p:nvGrpSpPr>
          <p:cNvPr name="Group 9" id="9"/>
          <p:cNvGrpSpPr/>
          <p:nvPr/>
        </p:nvGrpSpPr>
        <p:grpSpPr>
          <a:xfrm rot="0">
            <a:off x="4725844" y="480507"/>
            <a:ext cx="8836311" cy="2751990"/>
            <a:chOff x="0" y="0"/>
            <a:chExt cx="3123660" cy="972836"/>
          </a:xfrm>
        </p:grpSpPr>
        <p:sp>
          <p:nvSpPr>
            <p:cNvPr name="Freeform 10" id="10"/>
            <p:cNvSpPr/>
            <p:nvPr/>
          </p:nvSpPr>
          <p:spPr>
            <a:xfrm flipH="false" flipV="false" rot="0">
              <a:off x="0" y="0"/>
              <a:ext cx="3123660" cy="972836"/>
            </a:xfrm>
            <a:custGeom>
              <a:avLst/>
              <a:gdLst/>
              <a:ahLst/>
              <a:cxnLst/>
              <a:rect r="r" b="b" t="t" l="l"/>
              <a:pathLst>
                <a:path h="972836" w="3123660">
                  <a:moveTo>
                    <a:pt x="0" y="0"/>
                  </a:moveTo>
                  <a:lnTo>
                    <a:pt x="3123660" y="0"/>
                  </a:lnTo>
                  <a:lnTo>
                    <a:pt x="3123660" y="972836"/>
                  </a:lnTo>
                  <a:lnTo>
                    <a:pt x="0" y="972836"/>
                  </a:lnTo>
                  <a:close/>
                </a:path>
              </a:pathLst>
            </a:custGeom>
            <a:solidFill>
              <a:srgbClr val="FFFAE3"/>
            </a:solidFill>
            <a:ln w="28575" cap="sq">
              <a:solidFill>
                <a:srgbClr val="000001"/>
              </a:solidFill>
              <a:prstDash val="solid"/>
              <a:miter/>
            </a:ln>
          </p:spPr>
        </p:sp>
        <p:sp>
          <p:nvSpPr>
            <p:cNvPr name="TextBox 11" id="11"/>
            <p:cNvSpPr txBox="true"/>
            <p:nvPr/>
          </p:nvSpPr>
          <p:spPr>
            <a:xfrm>
              <a:off x="0" y="104775"/>
              <a:ext cx="3123660" cy="868061"/>
            </a:xfrm>
            <a:prstGeom prst="rect">
              <a:avLst/>
            </a:prstGeom>
          </p:spPr>
          <p:txBody>
            <a:bodyPr anchor="ctr" rtlCol="false" tIns="50800" lIns="50800" bIns="50800" rIns="50800"/>
            <a:lstStyle/>
            <a:p>
              <a:pPr algn="ctr" marL="0" indent="0" lvl="0">
                <a:lnSpc>
                  <a:spcPts val="5400"/>
                </a:lnSpc>
                <a:spcBef>
                  <a:spcPct val="0"/>
                </a:spcBef>
              </a:pPr>
              <a:r>
                <a:rPr lang="en-US" sz="5400">
                  <a:solidFill>
                    <a:srgbClr val="000001"/>
                  </a:solidFill>
                  <a:latin typeface="Staatliches Medium"/>
                </a:rPr>
                <a:t>Chosen media for the strategy </a:t>
              </a:r>
            </a:p>
          </p:txBody>
        </p:sp>
      </p:grpSp>
      <p:sp>
        <p:nvSpPr>
          <p:cNvPr name="Freeform 12" id="12"/>
          <p:cNvSpPr/>
          <p:nvPr/>
        </p:nvSpPr>
        <p:spPr>
          <a:xfrm flipH="false" flipV="false" rot="0">
            <a:off x="3247389" y="3038110"/>
            <a:ext cx="916381" cy="670104"/>
          </a:xfrm>
          <a:custGeom>
            <a:avLst/>
            <a:gdLst/>
            <a:ahLst/>
            <a:cxnLst/>
            <a:rect r="r" b="b" t="t" l="l"/>
            <a:pathLst>
              <a:path h="670104" w="916381">
                <a:moveTo>
                  <a:pt x="0" y="0"/>
                </a:moveTo>
                <a:lnTo>
                  <a:pt x="916381" y="0"/>
                </a:lnTo>
                <a:lnTo>
                  <a:pt x="916381" y="670104"/>
                </a:lnTo>
                <a:lnTo>
                  <a:pt x="0" y="67010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3" id="13"/>
          <p:cNvSpPr/>
          <p:nvPr/>
        </p:nvSpPr>
        <p:spPr>
          <a:xfrm flipH="false" flipV="false" rot="-10800000">
            <a:off x="14124230" y="3038110"/>
            <a:ext cx="916381" cy="670104"/>
          </a:xfrm>
          <a:custGeom>
            <a:avLst/>
            <a:gdLst/>
            <a:ahLst/>
            <a:cxnLst/>
            <a:rect r="r" b="b" t="t" l="l"/>
            <a:pathLst>
              <a:path h="670104" w="916381">
                <a:moveTo>
                  <a:pt x="0" y="0"/>
                </a:moveTo>
                <a:lnTo>
                  <a:pt x="916381" y="0"/>
                </a:lnTo>
                <a:lnTo>
                  <a:pt x="916381" y="670104"/>
                </a:lnTo>
                <a:lnTo>
                  <a:pt x="0" y="67010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14" id="14"/>
          <p:cNvGrpSpPr/>
          <p:nvPr/>
        </p:nvGrpSpPr>
        <p:grpSpPr>
          <a:xfrm rot="0">
            <a:off x="7199418" y="7916623"/>
            <a:ext cx="3622044" cy="1904179"/>
            <a:chOff x="0" y="0"/>
            <a:chExt cx="1280402" cy="673133"/>
          </a:xfrm>
        </p:grpSpPr>
        <p:sp>
          <p:nvSpPr>
            <p:cNvPr name="Freeform 15" id="15"/>
            <p:cNvSpPr/>
            <p:nvPr/>
          </p:nvSpPr>
          <p:spPr>
            <a:xfrm flipH="false" flipV="false" rot="0">
              <a:off x="0" y="0"/>
              <a:ext cx="1280402" cy="673133"/>
            </a:xfrm>
            <a:custGeom>
              <a:avLst/>
              <a:gdLst/>
              <a:ahLst/>
              <a:cxnLst/>
              <a:rect r="r" b="b" t="t" l="l"/>
              <a:pathLst>
                <a:path h="673133" w="1280402">
                  <a:moveTo>
                    <a:pt x="0" y="0"/>
                  </a:moveTo>
                  <a:lnTo>
                    <a:pt x="1280402" y="0"/>
                  </a:lnTo>
                  <a:lnTo>
                    <a:pt x="1280402" y="673133"/>
                  </a:lnTo>
                  <a:lnTo>
                    <a:pt x="0" y="673133"/>
                  </a:lnTo>
                  <a:close/>
                </a:path>
              </a:pathLst>
            </a:custGeom>
            <a:solidFill>
              <a:srgbClr val="FFFAE3"/>
            </a:solidFill>
            <a:ln w="28575" cap="sq">
              <a:solidFill>
                <a:srgbClr val="000001"/>
              </a:solidFill>
              <a:prstDash val="solid"/>
              <a:miter/>
            </a:ln>
          </p:spPr>
        </p:sp>
        <p:sp>
          <p:nvSpPr>
            <p:cNvPr name="TextBox 16" id="16"/>
            <p:cNvSpPr txBox="true"/>
            <p:nvPr/>
          </p:nvSpPr>
          <p:spPr>
            <a:xfrm>
              <a:off x="0" y="-9525"/>
              <a:ext cx="1280402" cy="682658"/>
            </a:xfrm>
            <a:prstGeom prst="rect">
              <a:avLst/>
            </a:prstGeom>
          </p:spPr>
          <p:txBody>
            <a:bodyPr anchor="ctr" rtlCol="false" tIns="50800" lIns="50800" bIns="50800" rIns="50800"/>
            <a:lstStyle/>
            <a:p>
              <a:pPr algn="ctr" marL="0" indent="0" lvl="0">
                <a:lnSpc>
                  <a:spcPts val="3600"/>
                </a:lnSpc>
                <a:spcBef>
                  <a:spcPct val="0"/>
                </a:spcBef>
              </a:pPr>
              <a:r>
                <a:rPr lang="en-US" sz="3000">
                  <a:solidFill>
                    <a:srgbClr val="000001"/>
                  </a:solidFill>
                  <a:latin typeface="Glacial Indifference Medium"/>
                </a:rPr>
                <a:t>Immersive Room</a:t>
              </a:r>
            </a:p>
          </p:txBody>
        </p:sp>
      </p:grpSp>
      <p:sp>
        <p:nvSpPr>
          <p:cNvPr name="Freeform 17" id="17"/>
          <p:cNvSpPr/>
          <p:nvPr/>
        </p:nvSpPr>
        <p:spPr>
          <a:xfrm flipH="false" flipV="false" rot="-4142095">
            <a:off x="10614905" y="7131138"/>
            <a:ext cx="2067557" cy="1864560"/>
          </a:xfrm>
          <a:custGeom>
            <a:avLst/>
            <a:gdLst/>
            <a:ahLst/>
            <a:cxnLst/>
            <a:rect r="r" b="b" t="t" l="l"/>
            <a:pathLst>
              <a:path h="1864560" w="2067557">
                <a:moveTo>
                  <a:pt x="0" y="0"/>
                </a:moveTo>
                <a:lnTo>
                  <a:pt x="2067557" y="0"/>
                </a:lnTo>
                <a:lnTo>
                  <a:pt x="2067557" y="1864560"/>
                </a:lnTo>
                <a:lnTo>
                  <a:pt x="0" y="186456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18" id="18"/>
          <p:cNvGrpSpPr/>
          <p:nvPr/>
        </p:nvGrpSpPr>
        <p:grpSpPr>
          <a:xfrm rot="0">
            <a:off x="12313208" y="5812419"/>
            <a:ext cx="3622044" cy="1904179"/>
            <a:chOff x="0" y="0"/>
            <a:chExt cx="1280402" cy="673133"/>
          </a:xfrm>
        </p:grpSpPr>
        <p:sp>
          <p:nvSpPr>
            <p:cNvPr name="Freeform 19" id="19"/>
            <p:cNvSpPr/>
            <p:nvPr/>
          </p:nvSpPr>
          <p:spPr>
            <a:xfrm flipH="false" flipV="false" rot="0">
              <a:off x="0" y="0"/>
              <a:ext cx="1280402" cy="673133"/>
            </a:xfrm>
            <a:custGeom>
              <a:avLst/>
              <a:gdLst/>
              <a:ahLst/>
              <a:cxnLst/>
              <a:rect r="r" b="b" t="t" l="l"/>
              <a:pathLst>
                <a:path h="673133" w="1280402">
                  <a:moveTo>
                    <a:pt x="0" y="0"/>
                  </a:moveTo>
                  <a:lnTo>
                    <a:pt x="1280402" y="0"/>
                  </a:lnTo>
                  <a:lnTo>
                    <a:pt x="1280402" y="673133"/>
                  </a:lnTo>
                  <a:lnTo>
                    <a:pt x="0" y="673133"/>
                  </a:lnTo>
                  <a:close/>
                </a:path>
              </a:pathLst>
            </a:custGeom>
            <a:solidFill>
              <a:srgbClr val="FFFAE3"/>
            </a:solidFill>
            <a:ln w="28575" cap="sq">
              <a:solidFill>
                <a:srgbClr val="000001"/>
              </a:solidFill>
              <a:prstDash val="solid"/>
              <a:miter/>
            </a:ln>
          </p:spPr>
        </p:sp>
        <p:sp>
          <p:nvSpPr>
            <p:cNvPr name="TextBox 20" id="20"/>
            <p:cNvSpPr txBox="true"/>
            <p:nvPr/>
          </p:nvSpPr>
          <p:spPr>
            <a:xfrm>
              <a:off x="0" y="-9525"/>
              <a:ext cx="1280402" cy="682658"/>
            </a:xfrm>
            <a:prstGeom prst="rect">
              <a:avLst/>
            </a:prstGeom>
          </p:spPr>
          <p:txBody>
            <a:bodyPr anchor="ctr" rtlCol="false" tIns="50800" lIns="50800" bIns="50800" rIns="50800"/>
            <a:lstStyle/>
            <a:p>
              <a:pPr algn="ctr" marL="0" indent="0" lvl="0">
                <a:lnSpc>
                  <a:spcPts val="3600"/>
                </a:lnSpc>
                <a:spcBef>
                  <a:spcPct val="0"/>
                </a:spcBef>
              </a:pPr>
              <a:r>
                <a:rPr lang="en-US" sz="3000">
                  <a:solidFill>
                    <a:srgbClr val="000001"/>
                  </a:solidFill>
                  <a:latin typeface="Glacial Indifference Medium"/>
                </a:rPr>
                <a:t>Poster/Making Activity</a:t>
              </a:r>
            </a:p>
          </p:txBody>
        </p:sp>
      </p:grpSp>
      <p:grpSp>
        <p:nvGrpSpPr>
          <p:cNvPr name="Group 21" id="21"/>
          <p:cNvGrpSpPr/>
          <p:nvPr/>
        </p:nvGrpSpPr>
        <p:grpSpPr>
          <a:xfrm rot="0">
            <a:off x="1757123" y="5812419"/>
            <a:ext cx="3622044" cy="1904179"/>
            <a:chOff x="0" y="0"/>
            <a:chExt cx="1280402" cy="673133"/>
          </a:xfrm>
        </p:grpSpPr>
        <p:sp>
          <p:nvSpPr>
            <p:cNvPr name="Freeform 22" id="22"/>
            <p:cNvSpPr/>
            <p:nvPr/>
          </p:nvSpPr>
          <p:spPr>
            <a:xfrm flipH="false" flipV="false" rot="0">
              <a:off x="0" y="0"/>
              <a:ext cx="1280402" cy="673133"/>
            </a:xfrm>
            <a:custGeom>
              <a:avLst/>
              <a:gdLst/>
              <a:ahLst/>
              <a:cxnLst/>
              <a:rect r="r" b="b" t="t" l="l"/>
              <a:pathLst>
                <a:path h="673133" w="1280402">
                  <a:moveTo>
                    <a:pt x="0" y="0"/>
                  </a:moveTo>
                  <a:lnTo>
                    <a:pt x="1280402" y="0"/>
                  </a:lnTo>
                  <a:lnTo>
                    <a:pt x="1280402" y="673133"/>
                  </a:lnTo>
                  <a:lnTo>
                    <a:pt x="0" y="673133"/>
                  </a:lnTo>
                  <a:close/>
                </a:path>
              </a:pathLst>
            </a:custGeom>
            <a:solidFill>
              <a:srgbClr val="FFFAE3"/>
            </a:solidFill>
            <a:ln w="28575" cap="sq">
              <a:solidFill>
                <a:srgbClr val="000001"/>
              </a:solidFill>
              <a:prstDash val="solid"/>
              <a:miter/>
            </a:ln>
          </p:spPr>
        </p:sp>
        <p:sp>
          <p:nvSpPr>
            <p:cNvPr name="TextBox 23" id="23"/>
            <p:cNvSpPr txBox="true"/>
            <p:nvPr/>
          </p:nvSpPr>
          <p:spPr>
            <a:xfrm>
              <a:off x="0" y="-9525"/>
              <a:ext cx="1280402" cy="682658"/>
            </a:xfrm>
            <a:prstGeom prst="rect">
              <a:avLst/>
            </a:prstGeom>
          </p:spPr>
          <p:txBody>
            <a:bodyPr anchor="ctr" rtlCol="false" tIns="50800" lIns="50800" bIns="50800" rIns="50800"/>
            <a:lstStyle/>
            <a:p>
              <a:pPr algn="ctr" marL="0" indent="0" lvl="0">
                <a:lnSpc>
                  <a:spcPts val="3600"/>
                </a:lnSpc>
                <a:spcBef>
                  <a:spcPct val="0"/>
                </a:spcBef>
              </a:pPr>
              <a:r>
                <a:rPr lang="en-US" sz="3000">
                  <a:solidFill>
                    <a:srgbClr val="000001"/>
                  </a:solidFill>
                  <a:latin typeface="Glacial Indifference Medium"/>
                </a:rPr>
                <a:t>Film</a:t>
              </a:r>
            </a:p>
          </p:txBody>
        </p:sp>
      </p:grpSp>
      <p:sp>
        <p:nvSpPr>
          <p:cNvPr name="AutoShape 24" id="24"/>
          <p:cNvSpPr/>
          <p:nvPr/>
        </p:nvSpPr>
        <p:spPr>
          <a:xfrm>
            <a:off x="5897880" y="5143500"/>
            <a:ext cx="6492240" cy="0"/>
          </a:xfrm>
          <a:prstGeom prst="line">
            <a:avLst/>
          </a:prstGeom>
          <a:ln cap="flat" w="38100">
            <a:solidFill>
              <a:srgbClr val="000000"/>
            </a:solidFill>
            <a:prstDash val="solid"/>
            <a:headEnd type="none" len="sm" w="sm"/>
            <a:tailEnd type="triangle" len="med" w="lg"/>
          </a:ln>
        </p:spPr>
      </p:sp>
      <p:sp>
        <p:nvSpPr>
          <p:cNvPr name="Freeform 25" id="25"/>
          <p:cNvSpPr/>
          <p:nvPr/>
        </p:nvSpPr>
        <p:spPr>
          <a:xfrm flipH="true" flipV="false" rot="-9784276">
            <a:off x="3817310" y="4428394"/>
            <a:ext cx="2272771" cy="2049626"/>
          </a:xfrm>
          <a:custGeom>
            <a:avLst/>
            <a:gdLst/>
            <a:ahLst/>
            <a:cxnLst/>
            <a:rect r="r" b="b" t="t" l="l"/>
            <a:pathLst>
              <a:path h="2049626" w="2272771">
                <a:moveTo>
                  <a:pt x="2272771" y="0"/>
                </a:moveTo>
                <a:lnTo>
                  <a:pt x="0" y="0"/>
                </a:lnTo>
                <a:lnTo>
                  <a:pt x="0" y="2049627"/>
                </a:lnTo>
                <a:lnTo>
                  <a:pt x="2272771" y="2049627"/>
                </a:lnTo>
                <a:lnTo>
                  <a:pt x="2272771"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26" id="26"/>
          <p:cNvGrpSpPr/>
          <p:nvPr/>
        </p:nvGrpSpPr>
        <p:grpSpPr>
          <a:xfrm rot="0">
            <a:off x="5379167" y="3888163"/>
            <a:ext cx="7262545" cy="1724231"/>
            <a:chOff x="0" y="0"/>
            <a:chExt cx="2567329" cy="609520"/>
          </a:xfrm>
        </p:grpSpPr>
        <p:sp>
          <p:nvSpPr>
            <p:cNvPr name="Freeform 27" id="27"/>
            <p:cNvSpPr/>
            <p:nvPr/>
          </p:nvSpPr>
          <p:spPr>
            <a:xfrm flipH="false" flipV="false" rot="0">
              <a:off x="0" y="0"/>
              <a:ext cx="2567329" cy="609520"/>
            </a:xfrm>
            <a:custGeom>
              <a:avLst/>
              <a:gdLst/>
              <a:ahLst/>
              <a:cxnLst/>
              <a:rect r="r" b="b" t="t" l="l"/>
              <a:pathLst>
                <a:path h="609520" w="2567329">
                  <a:moveTo>
                    <a:pt x="0" y="0"/>
                  </a:moveTo>
                  <a:lnTo>
                    <a:pt x="2567329" y="0"/>
                  </a:lnTo>
                  <a:lnTo>
                    <a:pt x="2567329" y="609520"/>
                  </a:lnTo>
                  <a:lnTo>
                    <a:pt x="0" y="609520"/>
                  </a:lnTo>
                  <a:close/>
                </a:path>
              </a:pathLst>
            </a:custGeom>
            <a:solidFill>
              <a:srgbClr val="FFC15E"/>
            </a:solidFill>
            <a:ln w="28575" cap="sq">
              <a:solidFill>
                <a:srgbClr val="000001"/>
              </a:solidFill>
              <a:prstDash val="solid"/>
              <a:miter/>
            </a:ln>
          </p:spPr>
        </p:sp>
        <p:sp>
          <p:nvSpPr>
            <p:cNvPr name="TextBox 28" id="28"/>
            <p:cNvSpPr txBox="true"/>
            <p:nvPr/>
          </p:nvSpPr>
          <p:spPr>
            <a:xfrm>
              <a:off x="0" y="-9525"/>
              <a:ext cx="2567329" cy="619045"/>
            </a:xfrm>
            <a:prstGeom prst="rect">
              <a:avLst/>
            </a:prstGeom>
          </p:spPr>
          <p:txBody>
            <a:bodyPr anchor="ctr" rtlCol="false" tIns="50800" lIns="50800" bIns="50800" rIns="50800"/>
            <a:lstStyle/>
            <a:p>
              <a:pPr algn="ctr" marL="0" indent="0" lvl="0">
                <a:lnSpc>
                  <a:spcPts val="3600"/>
                </a:lnSpc>
                <a:spcBef>
                  <a:spcPct val="0"/>
                </a:spcBef>
              </a:pPr>
              <a:r>
                <a:rPr lang="en-US" sz="3000">
                  <a:solidFill>
                    <a:srgbClr val="000001"/>
                  </a:solidFill>
                  <a:latin typeface="Glacial Indifference Medium"/>
                </a:rPr>
                <a:t>Website</a:t>
              </a:r>
            </a:p>
          </p:txBody>
        </p:sp>
      </p:grpSp>
      <p:sp>
        <p:nvSpPr>
          <p:cNvPr name="Freeform 29" id="29"/>
          <p:cNvSpPr/>
          <p:nvPr/>
        </p:nvSpPr>
        <p:spPr>
          <a:xfrm flipH="false" flipV="false" rot="5195120">
            <a:off x="11126565" y="5800867"/>
            <a:ext cx="1044237" cy="1927283"/>
          </a:xfrm>
          <a:custGeom>
            <a:avLst/>
            <a:gdLst/>
            <a:ahLst/>
            <a:cxnLst/>
            <a:rect r="r" b="b" t="t" l="l"/>
            <a:pathLst>
              <a:path h="1927283" w="1044237">
                <a:moveTo>
                  <a:pt x="0" y="0"/>
                </a:moveTo>
                <a:lnTo>
                  <a:pt x="1044237" y="0"/>
                </a:lnTo>
                <a:lnTo>
                  <a:pt x="1044237" y="1927283"/>
                </a:lnTo>
                <a:lnTo>
                  <a:pt x="0" y="1927283"/>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30" id="30"/>
          <p:cNvSpPr/>
          <p:nvPr/>
        </p:nvSpPr>
        <p:spPr>
          <a:xfrm flipH="false" flipV="false" rot="539459">
            <a:off x="9481659" y="5324743"/>
            <a:ext cx="855841" cy="972547"/>
          </a:xfrm>
          <a:custGeom>
            <a:avLst/>
            <a:gdLst/>
            <a:ahLst/>
            <a:cxnLst/>
            <a:rect r="r" b="b" t="t" l="l"/>
            <a:pathLst>
              <a:path h="972547" w="855841">
                <a:moveTo>
                  <a:pt x="0" y="0"/>
                </a:moveTo>
                <a:lnTo>
                  <a:pt x="855841" y="0"/>
                </a:lnTo>
                <a:lnTo>
                  <a:pt x="855841" y="972547"/>
                </a:lnTo>
                <a:lnTo>
                  <a:pt x="0" y="972547"/>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31" id="31"/>
          <p:cNvGrpSpPr/>
          <p:nvPr/>
        </p:nvGrpSpPr>
        <p:grpSpPr>
          <a:xfrm rot="0">
            <a:off x="7199418" y="5812419"/>
            <a:ext cx="3622044" cy="1904179"/>
            <a:chOff x="0" y="0"/>
            <a:chExt cx="1280402" cy="673133"/>
          </a:xfrm>
        </p:grpSpPr>
        <p:sp>
          <p:nvSpPr>
            <p:cNvPr name="Freeform 32" id="32"/>
            <p:cNvSpPr/>
            <p:nvPr/>
          </p:nvSpPr>
          <p:spPr>
            <a:xfrm flipH="false" flipV="false" rot="0">
              <a:off x="0" y="0"/>
              <a:ext cx="1280402" cy="673133"/>
            </a:xfrm>
            <a:custGeom>
              <a:avLst/>
              <a:gdLst/>
              <a:ahLst/>
              <a:cxnLst/>
              <a:rect r="r" b="b" t="t" l="l"/>
              <a:pathLst>
                <a:path h="673133" w="1280402">
                  <a:moveTo>
                    <a:pt x="0" y="0"/>
                  </a:moveTo>
                  <a:lnTo>
                    <a:pt x="1280402" y="0"/>
                  </a:lnTo>
                  <a:lnTo>
                    <a:pt x="1280402" y="673133"/>
                  </a:lnTo>
                  <a:lnTo>
                    <a:pt x="0" y="673133"/>
                  </a:lnTo>
                  <a:close/>
                </a:path>
              </a:pathLst>
            </a:custGeom>
            <a:solidFill>
              <a:srgbClr val="FFFAE3"/>
            </a:solidFill>
            <a:ln w="28575" cap="sq">
              <a:solidFill>
                <a:srgbClr val="000001"/>
              </a:solidFill>
              <a:prstDash val="solid"/>
              <a:miter/>
            </a:ln>
          </p:spPr>
        </p:sp>
        <p:sp>
          <p:nvSpPr>
            <p:cNvPr name="TextBox 33" id="33"/>
            <p:cNvSpPr txBox="true"/>
            <p:nvPr/>
          </p:nvSpPr>
          <p:spPr>
            <a:xfrm>
              <a:off x="0" y="-9525"/>
              <a:ext cx="1280402" cy="682658"/>
            </a:xfrm>
            <a:prstGeom prst="rect">
              <a:avLst/>
            </a:prstGeom>
          </p:spPr>
          <p:txBody>
            <a:bodyPr anchor="ctr" rtlCol="false" tIns="50800" lIns="50800" bIns="50800" rIns="50800"/>
            <a:lstStyle/>
            <a:p>
              <a:pPr algn="ctr" marL="0" indent="0" lvl="0">
                <a:lnSpc>
                  <a:spcPts val="3600"/>
                </a:lnSpc>
                <a:spcBef>
                  <a:spcPct val="0"/>
                </a:spcBef>
              </a:pPr>
              <a:r>
                <a:rPr lang="en-US" sz="3000">
                  <a:solidFill>
                    <a:srgbClr val="000001"/>
                  </a:solidFill>
                  <a:latin typeface="Glacial Indifference Medium"/>
                </a:rPr>
                <a:t>App</a:t>
              </a:r>
            </a:p>
          </p:txBody>
        </p:sp>
      </p:grpSp>
      <p:sp>
        <p:nvSpPr>
          <p:cNvPr name="Freeform 34" id="34"/>
          <p:cNvSpPr/>
          <p:nvPr/>
        </p:nvSpPr>
        <p:spPr>
          <a:xfrm flipH="false" flipV="false" rot="5195120">
            <a:off x="5861670" y="5632794"/>
            <a:ext cx="1158039" cy="2137319"/>
          </a:xfrm>
          <a:custGeom>
            <a:avLst/>
            <a:gdLst/>
            <a:ahLst/>
            <a:cxnLst/>
            <a:rect r="r" b="b" t="t" l="l"/>
            <a:pathLst>
              <a:path h="2137319" w="1158039">
                <a:moveTo>
                  <a:pt x="0" y="0"/>
                </a:moveTo>
                <a:lnTo>
                  <a:pt x="1158038" y="0"/>
                </a:lnTo>
                <a:lnTo>
                  <a:pt x="1158038" y="2137319"/>
                </a:lnTo>
                <a:lnTo>
                  <a:pt x="0" y="2137319"/>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35" id="35"/>
          <p:cNvSpPr/>
          <p:nvPr/>
        </p:nvSpPr>
        <p:spPr>
          <a:xfrm flipH="false" flipV="false" rot="5973958">
            <a:off x="5462143" y="5280350"/>
            <a:ext cx="855841" cy="972547"/>
          </a:xfrm>
          <a:custGeom>
            <a:avLst/>
            <a:gdLst/>
            <a:ahLst/>
            <a:cxnLst/>
            <a:rect r="r" b="b" t="t" l="l"/>
            <a:pathLst>
              <a:path h="972547" w="855841">
                <a:moveTo>
                  <a:pt x="0" y="0"/>
                </a:moveTo>
                <a:lnTo>
                  <a:pt x="855842" y="0"/>
                </a:lnTo>
                <a:lnTo>
                  <a:pt x="855842" y="972547"/>
                </a:lnTo>
                <a:lnTo>
                  <a:pt x="0" y="972547"/>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36" id="36"/>
          <p:cNvSpPr/>
          <p:nvPr/>
        </p:nvSpPr>
        <p:spPr>
          <a:xfrm flipH="false" flipV="false" rot="-1525743">
            <a:off x="11962199" y="5076739"/>
            <a:ext cx="855841" cy="972547"/>
          </a:xfrm>
          <a:custGeom>
            <a:avLst/>
            <a:gdLst/>
            <a:ahLst/>
            <a:cxnLst/>
            <a:rect r="r" b="b" t="t" l="l"/>
            <a:pathLst>
              <a:path h="972547" w="855841">
                <a:moveTo>
                  <a:pt x="0" y="0"/>
                </a:moveTo>
                <a:lnTo>
                  <a:pt x="855842" y="0"/>
                </a:lnTo>
                <a:lnTo>
                  <a:pt x="855842" y="972547"/>
                </a:lnTo>
                <a:lnTo>
                  <a:pt x="0" y="972547"/>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Tree>
  </p:cSld>
  <p:clrMapOvr>
    <a:masterClrMapping/>
  </p:clrMapOvr>
  <p:transition spd="med">
    <p:cover dir="l"/>
  </p:transition>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A7CECB"/>
        </a:solidFill>
      </p:bgPr>
    </p:bg>
    <p:spTree>
      <p:nvGrpSpPr>
        <p:cNvPr id="1" name=""/>
        <p:cNvGrpSpPr/>
        <p:nvPr/>
      </p:nvGrpSpPr>
      <p:grpSpPr>
        <a:xfrm>
          <a:off x="0" y="0"/>
          <a:ext cx="0" cy="0"/>
          <a:chOff x="0" y="0"/>
          <a:chExt cx="0" cy="0"/>
        </a:xfrm>
      </p:grpSpPr>
      <p:sp>
        <p:nvSpPr>
          <p:cNvPr name="Freeform 2" id="2"/>
          <p:cNvSpPr/>
          <p:nvPr/>
        </p:nvSpPr>
        <p:spPr>
          <a:xfrm flipH="true" flipV="true" rot="-3354531">
            <a:off x="3123905" y="6774885"/>
            <a:ext cx="5481061" cy="4942921"/>
          </a:xfrm>
          <a:custGeom>
            <a:avLst/>
            <a:gdLst/>
            <a:ahLst/>
            <a:cxnLst/>
            <a:rect r="r" b="b" t="t" l="l"/>
            <a:pathLst>
              <a:path h="4942921" w="5481061">
                <a:moveTo>
                  <a:pt x="5481061" y="4942921"/>
                </a:moveTo>
                <a:lnTo>
                  <a:pt x="0" y="4942921"/>
                </a:lnTo>
                <a:lnTo>
                  <a:pt x="0" y="0"/>
                </a:lnTo>
                <a:lnTo>
                  <a:pt x="5481061" y="0"/>
                </a:lnTo>
                <a:lnTo>
                  <a:pt x="5481061" y="494292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4396773" y="-595580"/>
            <a:ext cx="5944078" cy="4114800"/>
          </a:xfrm>
          <a:custGeom>
            <a:avLst/>
            <a:gdLst/>
            <a:ahLst/>
            <a:cxnLst/>
            <a:rect r="r" b="b" t="t" l="l"/>
            <a:pathLst>
              <a:path h="4114800" w="5944078">
                <a:moveTo>
                  <a:pt x="0" y="0"/>
                </a:moveTo>
                <a:lnTo>
                  <a:pt x="5944078" y="0"/>
                </a:lnTo>
                <a:lnTo>
                  <a:pt x="5944078"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4" id="4"/>
          <p:cNvSpPr/>
          <p:nvPr/>
        </p:nvSpPr>
        <p:spPr>
          <a:xfrm flipH="false" flipV="false" rot="0">
            <a:off x="8529208" y="514350"/>
            <a:ext cx="9243627" cy="9258300"/>
          </a:xfrm>
          <a:custGeom>
            <a:avLst/>
            <a:gdLst/>
            <a:ahLst/>
            <a:cxnLst/>
            <a:rect r="r" b="b" t="t" l="l"/>
            <a:pathLst>
              <a:path h="9258300" w="9243627">
                <a:moveTo>
                  <a:pt x="0" y="0"/>
                </a:moveTo>
                <a:lnTo>
                  <a:pt x="9243627" y="0"/>
                </a:lnTo>
                <a:lnTo>
                  <a:pt x="9243627" y="9258300"/>
                </a:lnTo>
                <a:lnTo>
                  <a:pt x="0" y="9258300"/>
                </a:lnTo>
                <a:lnTo>
                  <a:pt x="0" y="0"/>
                </a:lnTo>
                <a:close/>
              </a:path>
            </a:pathLst>
          </a:custGeom>
          <a:blipFill>
            <a:blip r:embed="rId7">
              <a:extLst>
                <a:ext uri="{96DAC541-7B7A-43D3-8B79-37D633B846F1}">
                  <asvg:svgBlip xmlns:asvg="http://schemas.microsoft.com/office/drawing/2016/SVG/main" r:embed="rId8"/>
                </a:ext>
              </a:extLst>
            </a:blip>
            <a:stretch>
              <a:fillRect l="0" t="0" r="0" b="-17981"/>
            </a:stretch>
          </a:blipFill>
        </p:spPr>
      </p:sp>
      <p:grpSp>
        <p:nvGrpSpPr>
          <p:cNvPr name="Group 5" id="5"/>
          <p:cNvGrpSpPr/>
          <p:nvPr/>
        </p:nvGrpSpPr>
        <p:grpSpPr>
          <a:xfrm rot="0">
            <a:off x="8813301" y="918349"/>
            <a:ext cx="8675440" cy="8450303"/>
            <a:chOff x="0" y="0"/>
            <a:chExt cx="922393" cy="898456"/>
          </a:xfrm>
        </p:grpSpPr>
        <p:sp>
          <p:nvSpPr>
            <p:cNvPr name="Freeform 6" id="6"/>
            <p:cNvSpPr/>
            <p:nvPr/>
          </p:nvSpPr>
          <p:spPr>
            <a:xfrm flipH="false" flipV="false" rot="0">
              <a:off x="0" y="0"/>
              <a:ext cx="922393" cy="898456"/>
            </a:xfrm>
            <a:custGeom>
              <a:avLst/>
              <a:gdLst/>
              <a:ahLst/>
              <a:cxnLst/>
              <a:rect r="r" b="b" t="t" l="l"/>
              <a:pathLst>
                <a:path h="898456" w="922393">
                  <a:moveTo>
                    <a:pt x="0" y="0"/>
                  </a:moveTo>
                  <a:lnTo>
                    <a:pt x="922393" y="0"/>
                  </a:lnTo>
                  <a:lnTo>
                    <a:pt x="922393" y="898456"/>
                  </a:lnTo>
                  <a:lnTo>
                    <a:pt x="0" y="898456"/>
                  </a:lnTo>
                  <a:close/>
                </a:path>
              </a:pathLst>
            </a:custGeom>
            <a:solidFill>
              <a:srgbClr val="F5A691"/>
            </a:solidFill>
            <a:ln cap="sq">
              <a:noFill/>
              <a:prstDash val="solid"/>
              <a:miter/>
            </a:ln>
          </p:spPr>
        </p:sp>
        <p:sp>
          <p:nvSpPr>
            <p:cNvPr name="TextBox 7" id="7"/>
            <p:cNvSpPr txBox="true"/>
            <p:nvPr/>
          </p:nvSpPr>
          <p:spPr>
            <a:xfrm>
              <a:off x="0" y="38100"/>
              <a:ext cx="922393" cy="860356"/>
            </a:xfrm>
            <a:prstGeom prst="rect">
              <a:avLst/>
            </a:prstGeom>
          </p:spPr>
          <p:txBody>
            <a:bodyPr anchor="ctr" rtlCol="false" tIns="50800" lIns="50800" bIns="50800" rIns="50800"/>
            <a:lstStyle/>
            <a:p>
              <a:pPr algn="ctr" marL="0" indent="0" lvl="0">
                <a:lnSpc>
                  <a:spcPts val="2694"/>
                </a:lnSpc>
                <a:spcBef>
                  <a:spcPct val="0"/>
                </a:spcBef>
              </a:pPr>
            </a:p>
          </p:txBody>
        </p:sp>
      </p:grpSp>
      <p:grpSp>
        <p:nvGrpSpPr>
          <p:cNvPr name="Group 8" id="8"/>
          <p:cNvGrpSpPr/>
          <p:nvPr/>
        </p:nvGrpSpPr>
        <p:grpSpPr>
          <a:xfrm rot="0">
            <a:off x="1028700" y="1028700"/>
            <a:ext cx="6969658" cy="6004305"/>
            <a:chOff x="0" y="0"/>
            <a:chExt cx="2463793" cy="2122538"/>
          </a:xfrm>
        </p:grpSpPr>
        <p:sp>
          <p:nvSpPr>
            <p:cNvPr name="Freeform 9" id="9"/>
            <p:cNvSpPr/>
            <p:nvPr/>
          </p:nvSpPr>
          <p:spPr>
            <a:xfrm flipH="false" flipV="false" rot="0">
              <a:off x="0" y="0"/>
              <a:ext cx="2463793" cy="2122538"/>
            </a:xfrm>
            <a:custGeom>
              <a:avLst/>
              <a:gdLst/>
              <a:ahLst/>
              <a:cxnLst/>
              <a:rect r="r" b="b" t="t" l="l"/>
              <a:pathLst>
                <a:path h="2122538" w="2463793">
                  <a:moveTo>
                    <a:pt x="0" y="0"/>
                  </a:moveTo>
                  <a:lnTo>
                    <a:pt x="2463793" y="0"/>
                  </a:lnTo>
                  <a:lnTo>
                    <a:pt x="2463793" y="2122538"/>
                  </a:lnTo>
                  <a:lnTo>
                    <a:pt x="0" y="2122538"/>
                  </a:lnTo>
                  <a:close/>
                </a:path>
              </a:pathLst>
            </a:custGeom>
            <a:solidFill>
              <a:srgbClr val="FFFAE3"/>
            </a:solidFill>
            <a:ln w="28575" cap="sq">
              <a:solidFill>
                <a:srgbClr val="000001"/>
              </a:solidFill>
              <a:prstDash val="solid"/>
              <a:miter/>
            </a:ln>
          </p:spPr>
        </p:sp>
        <p:sp>
          <p:nvSpPr>
            <p:cNvPr name="TextBox 10" id="10"/>
            <p:cNvSpPr txBox="true"/>
            <p:nvPr/>
          </p:nvSpPr>
          <p:spPr>
            <a:xfrm>
              <a:off x="0" y="-9525"/>
              <a:ext cx="2463793" cy="2132063"/>
            </a:xfrm>
            <a:prstGeom prst="rect">
              <a:avLst/>
            </a:prstGeom>
          </p:spPr>
          <p:txBody>
            <a:bodyPr anchor="ctr" rtlCol="false" tIns="50800" lIns="50800" bIns="50800" rIns="50800"/>
            <a:lstStyle/>
            <a:p>
              <a:pPr algn="ctr" marL="0" indent="0" lvl="0">
                <a:lnSpc>
                  <a:spcPts val="3600"/>
                </a:lnSpc>
                <a:spcBef>
                  <a:spcPct val="0"/>
                </a:spcBef>
              </a:pPr>
            </a:p>
          </p:txBody>
        </p:sp>
      </p:grpSp>
      <p:grpSp>
        <p:nvGrpSpPr>
          <p:cNvPr name="Group 11" id="11"/>
          <p:cNvGrpSpPr/>
          <p:nvPr/>
        </p:nvGrpSpPr>
        <p:grpSpPr>
          <a:xfrm rot="-495402">
            <a:off x="9296297" y="1314079"/>
            <a:ext cx="2286000" cy="2286000"/>
            <a:chOff x="0" y="0"/>
            <a:chExt cx="3048000" cy="3048000"/>
          </a:xfrm>
        </p:grpSpPr>
        <p:sp>
          <p:nvSpPr>
            <p:cNvPr name="Freeform 12" id="12"/>
            <p:cNvSpPr/>
            <p:nvPr/>
          </p:nvSpPr>
          <p:spPr>
            <a:xfrm flipH="false" flipV="false" rot="0">
              <a:off x="0" y="0"/>
              <a:ext cx="3048000" cy="2946400"/>
            </a:xfrm>
            <a:custGeom>
              <a:avLst/>
              <a:gdLst/>
              <a:ahLst/>
              <a:cxnLst/>
              <a:rect r="r" b="b" t="t" l="l"/>
              <a:pathLst>
                <a:path h="2946400" w="3048000">
                  <a:moveTo>
                    <a:pt x="0" y="0"/>
                  </a:moveTo>
                  <a:lnTo>
                    <a:pt x="3048000" y="0"/>
                  </a:lnTo>
                  <a:lnTo>
                    <a:pt x="3048000" y="2946400"/>
                  </a:lnTo>
                  <a:lnTo>
                    <a:pt x="0" y="2946400"/>
                  </a:lnTo>
                  <a:close/>
                </a:path>
              </a:pathLst>
            </a:custGeom>
            <a:solidFill>
              <a:srgbClr val="FDF9B4"/>
            </a:solidFill>
          </p:spPr>
        </p:sp>
        <p:sp>
          <p:nvSpPr>
            <p:cNvPr name="Freeform 13" id="13"/>
            <p:cNvSpPr/>
            <p:nvPr/>
          </p:nvSpPr>
          <p:spPr>
            <a:xfrm flipH="false" flipV="false" rot="0">
              <a:off x="0" y="0"/>
              <a:ext cx="3048000" cy="3048000"/>
            </a:xfrm>
            <a:custGeom>
              <a:avLst/>
              <a:gdLst/>
              <a:ahLst/>
              <a:cxnLst/>
              <a:rect r="r" b="b" t="t" l="l"/>
              <a:pathLst>
                <a:path h="3048000" w="3048000">
                  <a:moveTo>
                    <a:pt x="0" y="2946400"/>
                  </a:moveTo>
                  <a:lnTo>
                    <a:pt x="3048000" y="2946400"/>
                  </a:lnTo>
                  <a:lnTo>
                    <a:pt x="2921000" y="3048000"/>
                  </a:lnTo>
                  <a:cubicBezTo>
                    <a:pt x="2921000" y="3048000"/>
                    <a:pt x="1930400" y="2971800"/>
                    <a:pt x="1828800" y="2971800"/>
                  </a:cubicBezTo>
                  <a:lnTo>
                    <a:pt x="1219200" y="2971800"/>
                  </a:lnTo>
                  <a:cubicBezTo>
                    <a:pt x="1117600" y="2971800"/>
                    <a:pt x="127000" y="3048000"/>
                    <a:pt x="127000" y="3048000"/>
                  </a:cubicBezTo>
                  <a:lnTo>
                    <a:pt x="0" y="2946400"/>
                  </a:lnTo>
                  <a:lnTo>
                    <a:pt x="0" y="0"/>
                  </a:lnTo>
                  <a:lnTo>
                    <a:pt x="3048000" y="0"/>
                  </a:lnTo>
                  <a:lnTo>
                    <a:pt x="3048000" y="2946400"/>
                  </a:lnTo>
                  <a:lnTo>
                    <a:pt x="12700" y="2946400"/>
                  </a:lnTo>
                  <a:lnTo>
                    <a:pt x="12700" y="2933700"/>
                  </a:lnTo>
                  <a:lnTo>
                    <a:pt x="3035300" y="2933700"/>
                  </a:lnTo>
                  <a:lnTo>
                    <a:pt x="3035300" y="12700"/>
                  </a:lnTo>
                  <a:lnTo>
                    <a:pt x="12700" y="12700"/>
                  </a:lnTo>
                  <a:lnTo>
                    <a:pt x="12700" y="2946400"/>
                  </a:lnTo>
                </a:path>
              </a:pathLst>
            </a:custGeom>
            <a:solidFill>
              <a:srgbClr val="394C60">
                <a:alpha val="9804"/>
              </a:srgbClr>
            </a:solidFill>
          </p:spPr>
        </p:sp>
        <p:sp>
          <p:nvSpPr>
            <p:cNvPr name="TextBox 14" id="14"/>
            <p:cNvSpPr txBox="true"/>
            <p:nvPr/>
          </p:nvSpPr>
          <p:spPr>
            <a:xfrm>
              <a:off x="0" y="-28575"/>
              <a:ext cx="3048000" cy="2974975"/>
            </a:xfrm>
            <a:prstGeom prst="rect">
              <a:avLst/>
            </a:prstGeom>
          </p:spPr>
          <p:txBody>
            <a:bodyPr anchor="t" rtlCol="false" tIns="203200" lIns="203200" bIns="203200" rIns="203200"/>
            <a:lstStyle/>
            <a:p>
              <a:pPr>
                <a:lnSpc>
                  <a:spcPts val="2379"/>
                </a:lnSpc>
              </a:pPr>
              <a:r>
                <a:rPr lang="en-US" sz="1699">
                  <a:solidFill>
                    <a:srgbClr val="000000"/>
                  </a:solidFill>
                  <a:latin typeface="Glacial Indifference"/>
                </a:rPr>
                <a:t>Website- a bee has lost its hive and need your help to get back, Start the journey and an explanation of a bee </a:t>
              </a:r>
            </a:p>
          </p:txBody>
        </p:sp>
      </p:grpSp>
      <p:grpSp>
        <p:nvGrpSpPr>
          <p:cNvPr name="Group 15" id="15"/>
          <p:cNvGrpSpPr/>
          <p:nvPr/>
        </p:nvGrpSpPr>
        <p:grpSpPr>
          <a:xfrm rot="261628">
            <a:off x="14678304" y="1339510"/>
            <a:ext cx="2286000" cy="1604837"/>
            <a:chOff x="0" y="0"/>
            <a:chExt cx="3048000" cy="2139783"/>
          </a:xfrm>
        </p:grpSpPr>
        <p:sp>
          <p:nvSpPr>
            <p:cNvPr name="Freeform 16" id="16"/>
            <p:cNvSpPr/>
            <p:nvPr/>
          </p:nvSpPr>
          <p:spPr>
            <a:xfrm flipH="false" flipV="false" rot="0">
              <a:off x="0" y="0"/>
              <a:ext cx="3048000" cy="2038183"/>
            </a:xfrm>
            <a:custGeom>
              <a:avLst/>
              <a:gdLst/>
              <a:ahLst/>
              <a:cxnLst/>
              <a:rect r="r" b="b" t="t" l="l"/>
              <a:pathLst>
                <a:path h="2038183" w="3048000">
                  <a:moveTo>
                    <a:pt x="0" y="0"/>
                  </a:moveTo>
                  <a:lnTo>
                    <a:pt x="3048000" y="0"/>
                  </a:lnTo>
                  <a:lnTo>
                    <a:pt x="3048000" y="2038183"/>
                  </a:lnTo>
                  <a:lnTo>
                    <a:pt x="0" y="2038183"/>
                  </a:lnTo>
                  <a:close/>
                </a:path>
              </a:pathLst>
            </a:custGeom>
            <a:solidFill>
              <a:srgbClr val="FDF9B4"/>
            </a:solidFill>
          </p:spPr>
        </p:sp>
        <p:sp>
          <p:nvSpPr>
            <p:cNvPr name="Freeform 17" id="17"/>
            <p:cNvSpPr/>
            <p:nvPr/>
          </p:nvSpPr>
          <p:spPr>
            <a:xfrm flipH="false" flipV="false" rot="0">
              <a:off x="0" y="0"/>
              <a:ext cx="3048000" cy="2139783"/>
            </a:xfrm>
            <a:custGeom>
              <a:avLst/>
              <a:gdLst/>
              <a:ahLst/>
              <a:cxnLst/>
              <a:rect r="r" b="b" t="t" l="l"/>
              <a:pathLst>
                <a:path h="2139783" w="3048000">
                  <a:moveTo>
                    <a:pt x="0" y="2038183"/>
                  </a:moveTo>
                  <a:lnTo>
                    <a:pt x="3048000" y="2038183"/>
                  </a:lnTo>
                  <a:lnTo>
                    <a:pt x="2921000" y="2139783"/>
                  </a:lnTo>
                  <a:cubicBezTo>
                    <a:pt x="2921000" y="2139783"/>
                    <a:pt x="1930400" y="2063583"/>
                    <a:pt x="1828800" y="2063583"/>
                  </a:cubicBezTo>
                  <a:lnTo>
                    <a:pt x="1219200" y="2063583"/>
                  </a:lnTo>
                  <a:cubicBezTo>
                    <a:pt x="1117600" y="2063583"/>
                    <a:pt x="127000" y="2139783"/>
                    <a:pt x="127000" y="2139783"/>
                  </a:cubicBezTo>
                  <a:lnTo>
                    <a:pt x="0" y="2038183"/>
                  </a:lnTo>
                  <a:lnTo>
                    <a:pt x="0" y="0"/>
                  </a:lnTo>
                  <a:lnTo>
                    <a:pt x="3048000" y="0"/>
                  </a:lnTo>
                  <a:lnTo>
                    <a:pt x="3048000" y="2038183"/>
                  </a:lnTo>
                  <a:lnTo>
                    <a:pt x="12700" y="2038183"/>
                  </a:lnTo>
                  <a:lnTo>
                    <a:pt x="12700" y="2025483"/>
                  </a:lnTo>
                  <a:lnTo>
                    <a:pt x="3035300" y="2025483"/>
                  </a:lnTo>
                  <a:lnTo>
                    <a:pt x="3035300" y="12700"/>
                  </a:lnTo>
                  <a:lnTo>
                    <a:pt x="12700" y="12700"/>
                  </a:lnTo>
                  <a:lnTo>
                    <a:pt x="12700" y="2038183"/>
                  </a:lnTo>
                </a:path>
              </a:pathLst>
            </a:custGeom>
            <a:solidFill>
              <a:srgbClr val="394C60">
                <a:alpha val="9804"/>
              </a:srgbClr>
            </a:solidFill>
          </p:spPr>
        </p:sp>
        <p:sp>
          <p:nvSpPr>
            <p:cNvPr name="TextBox 18" id="18"/>
            <p:cNvSpPr txBox="true"/>
            <p:nvPr/>
          </p:nvSpPr>
          <p:spPr>
            <a:xfrm>
              <a:off x="0" y="-28575"/>
              <a:ext cx="3048000" cy="2066758"/>
            </a:xfrm>
            <a:prstGeom prst="rect">
              <a:avLst/>
            </a:prstGeom>
          </p:spPr>
          <p:txBody>
            <a:bodyPr anchor="t" rtlCol="false" tIns="203200" lIns="203200" bIns="203200" rIns="203200"/>
            <a:lstStyle/>
            <a:p>
              <a:pPr>
                <a:lnSpc>
                  <a:spcPts val="2379"/>
                </a:lnSpc>
              </a:pPr>
              <a:r>
                <a:rPr lang="en-US" sz="1699">
                  <a:solidFill>
                    <a:srgbClr val="000000"/>
                  </a:solidFill>
                  <a:latin typeface="Glacial Indifference"/>
                </a:rPr>
                <a:t>Film- 1-2 minuet about a bees life and how they collect pollen</a:t>
              </a:r>
            </a:p>
          </p:txBody>
        </p:sp>
      </p:grpSp>
      <p:grpSp>
        <p:nvGrpSpPr>
          <p:cNvPr name="Group 19" id="19"/>
          <p:cNvGrpSpPr/>
          <p:nvPr/>
        </p:nvGrpSpPr>
        <p:grpSpPr>
          <a:xfrm rot="-69292">
            <a:off x="12095506" y="2164599"/>
            <a:ext cx="2286000" cy="3612098"/>
            <a:chOff x="0" y="0"/>
            <a:chExt cx="3048000" cy="4816131"/>
          </a:xfrm>
        </p:grpSpPr>
        <p:sp>
          <p:nvSpPr>
            <p:cNvPr name="Freeform 20" id="20"/>
            <p:cNvSpPr/>
            <p:nvPr/>
          </p:nvSpPr>
          <p:spPr>
            <a:xfrm flipH="false" flipV="false" rot="0">
              <a:off x="0" y="0"/>
              <a:ext cx="3048000" cy="4714531"/>
            </a:xfrm>
            <a:custGeom>
              <a:avLst/>
              <a:gdLst/>
              <a:ahLst/>
              <a:cxnLst/>
              <a:rect r="r" b="b" t="t" l="l"/>
              <a:pathLst>
                <a:path h="4714531" w="3048000">
                  <a:moveTo>
                    <a:pt x="0" y="0"/>
                  </a:moveTo>
                  <a:lnTo>
                    <a:pt x="3048000" y="0"/>
                  </a:lnTo>
                  <a:lnTo>
                    <a:pt x="3048000" y="4714531"/>
                  </a:lnTo>
                  <a:lnTo>
                    <a:pt x="0" y="4714531"/>
                  </a:lnTo>
                  <a:close/>
                </a:path>
              </a:pathLst>
            </a:custGeom>
            <a:solidFill>
              <a:srgbClr val="FDF9B4"/>
            </a:solidFill>
          </p:spPr>
        </p:sp>
        <p:sp>
          <p:nvSpPr>
            <p:cNvPr name="Freeform 21" id="21"/>
            <p:cNvSpPr/>
            <p:nvPr/>
          </p:nvSpPr>
          <p:spPr>
            <a:xfrm flipH="false" flipV="false" rot="0">
              <a:off x="0" y="0"/>
              <a:ext cx="3048000" cy="4816131"/>
            </a:xfrm>
            <a:custGeom>
              <a:avLst/>
              <a:gdLst/>
              <a:ahLst/>
              <a:cxnLst/>
              <a:rect r="r" b="b" t="t" l="l"/>
              <a:pathLst>
                <a:path h="4816131" w="3048000">
                  <a:moveTo>
                    <a:pt x="0" y="4714531"/>
                  </a:moveTo>
                  <a:lnTo>
                    <a:pt x="3048000" y="4714531"/>
                  </a:lnTo>
                  <a:lnTo>
                    <a:pt x="2921000" y="4816131"/>
                  </a:lnTo>
                  <a:cubicBezTo>
                    <a:pt x="2921000" y="4816131"/>
                    <a:pt x="1930400" y="4739931"/>
                    <a:pt x="1828800" y="4739931"/>
                  </a:cubicBezTo>
                  <a:lnTo>
                    <a:pt x="1219200" y="4739931"/>
                  </a:lnTo>
                  <a:cubicBezTo>
                    <a:pt x="1117600" y="4739931"/>
                    <a:pt x="127000" y="4816131"/>
                    <a:pt x="127000" y="4816131"/>
                  </a:cubicBezTo>
                  <a:lnTo>
                    <a:pt x="0" y="4714531"/>
                  </a:lnTo>
                  <a:lnTo>
                    <a:pt x="0" y="0"/>
                  </a:lnTo>
                  <a:lnTo>
                    <a:pt x="3048000" y="0"/>
                  </a:lnTo>
                  <a:lnTo>
                    <a:pt x="3048000" y="4714531"/>
                  </a:lnTo>
                  <a:lnTo>
                    <a:pt x="12700" y="4714531"/>
                  </a:lnTo>
                  <a:lnTo>
                    <a:pt x="12700" y="4701831"/>
                  </a:lnTo>
                  <a:lnTo>
                    <a:pt x="3035300" y="4701831"/>
                  </a:lnTo>
                  <a:lnTo>
                    <a:pt x="3035300" y="12700"/>
                  </a:lnTo>
                  <a:lnTo>
                    <a:pt x="12700" y="12700"/>
                  </a:lnTo>
                  <a:lnTo>
                    <a:pt x="12700" y="4714531"/>
                  </a:lnTo>
                </a:path>
              </a:pathLst>
            </a:custGeom>
            <a:solidFill>
              <a:srgbClr val="394C60">
                <a:alpha val="9804"/>
              </a:srgbClr>
            </a:solidFill>
          </p:spPr>
        </p:sp>
        <p:sp>
          <p:nvSpPr>
            <p:cNvPr name="TextBox 22" id="22"/>
            <p:cNvSpPr txBox="true"/>
            <p:nvPr/>
          </p:nvSpPr>
          <p:spPr>
            <a:xfrm>
              <a:off x="0" y="-28575"/>
              <a:ext cx="3048000" cy="4743106"/>
            </a:xfrm>
            <a:prstGeom prst="rect">
              <a:avLst/>
            </a:prstGeom>
          </p:spPr>
          <p:txBody>
            <a:bodyPr anchor="t" rtlCol="false" tIns="203200" lIns="203200" bIns="203200" rIns="203200"/>
            <a:lstStyle/>
            <a:p>
              <a:pPr>
                <a:lnSpc>
                  <a:spcPts val="2379"/>
                </a:lnSpc>
              </a:pPr>
              <a:r>
                <a:rPr lang="en-US" sz="1699">
                  <a:solidFill>
                    <a:srgbClr val="000000"/>
                  </a:solidFill>
                  <a:latin typeface="Glacial Indifference"/>
                </a:rPr>
                <a:t>App - like Pokémon Go for kids to scan food and find flowers, learning about bees' impact. Includes a garden game to collect honeycombs while learning about bees.</a:t>
              </a:r>
            </a:p>
            <a:p>
              <a:pPr>
                <a:lnSpc>
                  <a:spcPts val="2100"/>
                </a:lnSpc>
              </a:pPr>
            </a:p>
            <a:p>
              <a:pPr>
                <a:lnSpc>
                  <a:spcPts val="2100"/>
                </a:lnSpc>
              </a:pPr>
            </a:p>
          </p:txBody>
        </p:sp>
      </p:grpSp>
      <p:grpSp>
        <p:nvGrpSpPr>
          <p:cNvPr name="Group 23" id="23"/>
          <p:cNvGrpSpPr/>
          <p:nvPr/>
        </p:nvGrpSpPr>
        <p:grpSpPr>
          <a:xfrm rot="458309">
            <a:off x="14685037" y="3884386"/>
            <a:ext cx="2286000" cy="4489933"/>
            <a:chOff x="0" y="0"/>
            <a:chExt cx="3048000" cy="5986577"/>
          </a:xfrm>
        </p:grpSpPr>
        <p:sp>
          <p:nvSpPr>
            <p:cNvPr name="Freeform 24" id="24"/>
            <p:cNvSpPr/>
            <p:nvPr/>
          </p:nvSpPr>
          <p:spPr>
            <a:xfrm flipH="false" flipV="false" rot="0">
              <a:off x="0" y="0"/>
              <a:ext cx="3048000" cy="5884977"/>
            </a:xfrm>
            <a:custGeom>
              <a:avLst/>
              <a:gdLst/>
              <a:ahLst/>
              <a:cxnLst/>
              <a:rect r="r" b="b" t="t" l="l"/>
              <a:pathLst>
                <a:path h="5884977" w="3048000">
                  <a:moveTo>
                    <a:pt x="0" y="0"/>
                  </a:moveTo>
                  <a:lnTo>
                    <a:pt x="3048000" y="0"/>
                  </a:lnTo>
                  <a:lnTo>
                    <a:pt x="3048000" y="5884977"/>
                  </a:lnTo>
                  <a:lnTo>
                    <a:pt x="0" y="5884977"/>
                  </a:lnTo>
                  <a:close/>
                </a:path>
              </a:pathLst>
            </a:custGeom>
            <a:solidFill>
              <a:srgbClr val="FDF9B4"/>
            </a:solidFill>
          </p:spPr>
        </p:sp>
        <p:sp>
          <p:nvSpPr>
            <p:cNvPr name="Freeform 25" id="25"/>
            <p:cNvSpPr/>
            <p:nvPr/>
          </p:nvSpPr>
          <p:spPr>
            <a:xfrm flipH="false" flipV="false" rot="0">
              <a:off x="0" y="0"/>
              <a:ext cx="3048000" cy="5986577"/>
            </a:xfrm>
            <a:custGeom>
              <a:avLst/>
              <a:gdLst/>
              <a:ahLst/>
              <a:cxnLst/>
              <a:rect r="r" b="b" t="t" l="l"/>
              <a:pathLst>
                <a:path h="5986577" w="3048000">
                  <a:moveTo>
                    <a:pt x="0" y="5884977"/>
                  </a:moveTo>
                  <a:lnTo>
                    <a:pt x="3048000" y="5884977"/>
                  </a:lnTo>
                  <a:lnTo>
                    <a:pt x="2921000" y="5986577"/>
                  </a:lnTo>
                  <a:cubicBezTo>
                    <a:pt x="2921000" y="5986577"/>
                    <a:pt x="1930400" y="5910377"/>
                    <a:pt x="1828800" y="5910377"/>
                  </a:cubicBezTo>
                  <a:lnTo>
                    <a:pt x="1219200" y="5910377"/>
                  </a:lnTo>
                  <a:cubicBezTo>
                    <a:pt x="1117600" y="5910377"/>
                    <a:pt x="127000" y="5986577"/>
                    <a:pt x="127000" y="5986577"/>
                  </a:cubicBezTo>
                  <a:lnTo>
                    <a:pt x="0" y="5884977"/>
                  </a:lnTo>
                  <a:lnTo>
                    <a:pt x="0" y="0"/>
                  </a:lnTo>
                  <a:lnTo>
                    <a:pt x="3048000" y="0"/>
                  </a:lnTo>
                  <a:lnTo>
                    <a:pt x="3048000" y="5884977"/>
                  </a:lnTo>
                  <a:lnTo>
                    <a:pt x="12700" y="5884977"/>
                  </a:lnTo>
                  <a:lnTo>
                    <a:pt x="12700" y="5872277"/>
                  </a:lnTo>
                  <a:lnTo>
                    <a:pt x="3035300" y="5872277"/>
                  </a:lnTo>
                  <a:lnTo>
                    <a:pt x="3035300" y="12700"/>
                  </a:lnTo>
                  <a:lnTo>
                    <a:pt x="12700" y="12700"/>
                  </a:lnTo>
                  <a:lnTo>
                    <a:pt x="12700" y="5884977"/>
                  </a:lnTo>
                </a:path>
              </a:pathLst>
            </a:custGeom>
            <a:solidFill>
              <a:srgbClr val="394C60">
                <a:alpha val="9804"/>
              </a:srgbClr>
            </a:solidFill>
          </p:spPr>
        </p:sp>
        <p:sp>
          <p:nvSpPr>
            <p:cNvPr name="TextBox 26" id="26"/>
            <p:cNvSpPr txBox="true"/>
            <p:nvPr/>
          </p:nvSpPr>
          <p:spPr>
            <a:xfrm>
              <a:off x="0" y="-28575"/>
              <a:ext cx="3048000" cy="5913552"/>
            </a:xfrm>
            <a:prstGeom prst="rect">
              <a:avLst/>
            </a:prstGeom>
          </p:spPr>
          <p:txBody>
            <a:bodyPr anchor="t" rtlCol="false" tIns="203200" lIns="203200" bIns="203200" rIns="203200"/>
            <a:lstStyle/>
            <a:p>
              <a:pPr>
                <a:lnSpc>
                  <a:spcPts val="2379"/>
                </a:lnSpc>
              </a:pPr>
              <a:r>
                <a:rPr lang="en-US" sz="1699">
                  <a:solidFill>
                    <a:srgbClr val="000000"/>
                  </a:solidFill>
                  <a:latin typeface="Glacial Indifference"/>
                </a:rPr>
                <a:t>Poster with a making activity - an interactive activity where participants draw a bee or make origami bees. Afterward, they will use their bee artwork to create a scene that highlights the importance of bees and then Post it to the Bee Via QR code</a:t>
              </a:r>
            </a:p>
            <a:p>
              <a:pPr>
                <a:lnSpc>
                  <a:spcPts val="2100"/>
                </a:lnSpc>
              </a:pPr>
            </a:p>
          </p:txBody>
        </p:sp>
      </p:grpSp>
      <p:grpSp>
        <p:nvGrpSpPr>
          <p:cNvPr name="Group 27" id="27"/>
          <p:cNvGrpSpPr/>
          <p:nvPr/>
        </p:nvGrpSpPr>
        <p:grpSpPr>
          <a:xfrm rot="78150">
            <a:off x="9508837" y="3777655"/>
            <a:ext cx="2286000" cy="5443412"/>
            <a:chOff x="0" y="0"/>
            <a:chExt cx="3048000" cy="7257883"/>
          </a:xfrm>
        </p:grpSpPr>
        <p:sp>
          <p:nvSpPr>
            <p:cNvPr name="Freeform 28" id="28"/>
            <p:cNvSpPr/>
            <p:nvPr/>
          </p:nvSpPr>
          <p:spPr>
            <a:xfrm flipH="false" flipV="false" rot="0">
              <a:off x="0" y="0"/>
              <a:ext cx="3048000" cy="7156283"/>
            </a:xfrm>
            <a:custGeom>
              <a:avLst/>
              <a:gdLst/>
              <a:ahLst/>
              <a:cxnLst/>
              <a:rect r="r" b="b" t="t" l="l"/>
              <a:pathLst>
                <a:path h="7156283" w="3048000">
                  <a:moveTo>
                    <a:pt x="0" y="0"/>
                  </a:moveTo>
                  <a:lnTo>
                    <a:pt x="3048000" y="0"/>
                  </a:lnTo>
                  <a:lnTo>
                    <a:pt x="3048000" y="7156283"/>
                  </a:lnTo>
                  <a:lnTo>
                    <a:pt x="0" y="7156283"/>
                  </a:lnTo>
                  <a:close/>
                </a:path>
              </a:pathLst>
            </a:custGeom>
            <a:solidFill>
              <a:srgbClr val="FDF9B4"/>
            </a:solidFill>
          </p:spPr>
        </p:sp>
        <p:sp>
          <p:nvSpPr>
            <p:cNvPr name="Freeform 29" id="29"/>
            <p:cNvSpPr/>
            <p:nvPr/>
          </p:nvSpPr>
          <p:spPr>
            <a:xfrm flipH="false" flipV="false" rot="0">
              <a:off x="0" y="0"/>
              <a:ext cx="3048000" cy="7257883"/>
            </a:xfrm>
            <a:custGeom>
              <a:avLst/>
              <a:gdLst/>
              <a:ahLst/>
              <a:cxnLst/>
              <a:rect r="r" b="b" t="t" l="l"/>
              <a:pathLst>
                <a:path h="7257883" w="3048000">
                  <a:moveTo>
                    <a:pt x="0" y="7156283"/>
                  </a:moveTo>
                  <a:lnTo>
                    <a:pt x="3048000" y="7156283"/>
                  </a:lnTo>
                  <a:lnTo>
                    <a:pt x="2921000" y="7257883"/>
                  </a:lnTo>
                  <a:cubicBezTo>
                    <a:pt x="2921000" y="7257883"/>
                    <a:pt x="1930400" y="7181683"/>
                    <a:pt x="1828800" y="7181683"/>
                  </a:cubicBezTo>
                  <a:lnTo>
                    <a:pt x="1219200" y="7181683"/>
                  </a:lnTo>
                  <a:cubicBezTo>
                    <a:pt x="1117600" y="7181683"/>
                    <a:pt x="127000" y="7257883"/>
                    <a:pt x="127000" y="7257883"/>
                  </a:cubicBezTo>
                  <a:lnTo>
                    <a:pt x="0" y="7156283"/>
                  </a:lnTo>
                  <a:lnTo>
                    <a:pt x="0" y="0"/>
                  </a:lnTo>
                  <a:lnTo>
                    <a:pt x="3048000" y="0"/>
                  </a:lnTo>
                  <a:lnTo>
                    <a:pt x="3048000" y="7156283"/>
                  </a:lnTo>
                  <a:lnTo>
                    <a:pt x="12700" y="7156283"/>
                  </a:lnTo>
                  <a:lnTo>
                    <a:pt x="12700" y="7143583"/>
                  </a:lnTo>
                  <a:lnTo>
                    <a:pt x="3035300" y="7143583"/>
                  </a:lnTo>
                  <a:lnTo>
                    <a:pt x="3035300" y="12700"/>
                  </a:lnTo>
                  <a:lnTo>
                    <a:pt x="12700" y="12700"/>
                  </a:lnTo>
                  <a:lnTo>
                    <a:pt x="12700" y="7156283"/>
                  </a:lnTo>
                </a:path>
              </a:pathLst>
            </a:custGeom>
            <a:solidFill>
              <a:srgbClr val="394C60">
                <a:alpha val="9804"/>
              </a:srgbClr>
            </a:solidFill>
          </p:spPr>
        </p:sp>
        <p:sp>
          <p:nvSpPr>
            <p:cNvPr name="TextBox 30" id="30"/>
            <p:cNvSpPr txBox="true"/>
            <p:nvPr/>
          </p:nvSpPr>
          <p:spPr>
            <a:xfrm>
              <a:off x="0" y="-28575"/>
              <a:ext cx="3048000" cy="7184858"/>
            </a:xfrm>
            <a:prstGeom prst="rect">
              <a:avLst/>
            </a:prstGeom>
          </p:spPr>
          <p:txBody>
            <a:bodyPr anchor="t" rtlCol="false" tIns="203200" lIns="203200" bIns="203200" rIns="203200"/>
            <a:lstStyle/>
            <a:p>
              <a:pPr>
                <a:lnSpc>
                  <a:spcPts val="2380"/>
                </a:lnSpc>
              </a:pPr>
              <a:r>
                <a:rPr lang="en-US" sz="1700">
                  <a:solidFill>
                    <a:srgbClr val="000000"/>
                  </a:solidFill>
                  <a:latin typeface="Glacial Indifference"/>
                </a:rPr>
                <a:t>Immersive room-  showcases the bee's journey from finding its way home with the help and energy provided by the kids. The bee then takes the kids on a field trip, reinforcing their learning about the importance of bees. Upon entering the hive, the kids see their pictures displayed in the honeycomb gallery.</a:t>
              </a:r>
            </a:p>
          </p:txBody>
        </p:sp>
      </p:grpSp>
      <p:sp>
        <p:nvSpPr>
          <p:cNvPr name="Freeform 31" id="31"/>
          <p:cNvSpPr/>
          <p:nvPr/>
        </p:nvSpPr>
        <p:spPr>
          <a:xfrm flipH="false" flipV="false" rot="0">
            <a:off x="11903525" y="1092107"/>
            <a:ext cx="2494993" cy="739425"/>
          </a:xfrm>
          <a:custGeom>
            <a:avLst/>
            <a:gdLst/>
            <a:ahLst/>
            <a:cxnLst/>
            <a:rect r="r" b="b" t="t" l="l"/>
            <a:pathLst>
              <a:path h="739425" w="2494993">
                <a:moveTo>
                  <a:pt x="0" y="0"/>
                </a:moveTo>
                <a:lnTo>
                  <a:pt x="2494993" y="0"/>
                </a:lnTo>
                <a:lnTo>
                  <a:pt x="2494993" y="739426"/>
                </a:lnTo>
                <a:lnTo>
                  <a:pt x="0" y="739426"/>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32" id="32"/>
          <p:cNvSpPr/>
          <p:nvPr/>
        </p:nvSpPr>
        <p:spPr>
          <a:xfrm flipH="true" flipV="false" rot="0">
            <a:off x="-756087" y="6293800"/>
            <a:ext cx="4751061" cy="4958413"/>
          </a:xfrm>
          <a:custGeom>
            <a:avLst/>
            <a:gdLst/>
            <a:ahLst/>
            <a:cxnLst/>
            <a:rect r="r" b="b" t="t" l="l"/>
            <a:pathLst>
              <a:path h="4958413" w="4751061">
                <a:moveTo>
                  <a:pt x="4751062" y="0"/>
                </a:moveTo>
                <a:lnTo>
                  <a:pt x="0" y="0"/>
                </a:lnTo>
                <a:lnTo>
                  <a:pt x="0" y="4958413"/>
                </a:lnTo>
                <a:lnTo>
                  <a:pt x="4751062" y="4958413"/>
                </a:lnTo>
                <a:lnTo>
                  <a:pt x="4751062"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33" id="33"/>
          <p:cNvSpPr/>
          <p:nvPr/>
        </p:nvSpPr>
        <p:spPr>
          <a:xfrm flipH="true" flipV="false" rot="-927517">
            <a:off x="12414506" y="6210553"/>
            <a:ext cx="1296518" cy="2840977"/>
          </a:xfrm>
          <a:custGeom>
            <a:avLst/>
            <a:gdLst/>
            <a:ahLst/>
            <a:cxnLst/>
            <a:rect r="r" b="b" t="t" l="l"/>
            <a:pathLst>
              <a:path h="2840977" w="1296518">
                <a:moveTo>
                  <a:pt x="1296519" y="0"/>
                </a:moveTo>
                <a:lnTo>
                  <a:pt x="0" y="0"/>
                </a:lnTo>
                <a:lnTo>
                  <a:pt x="0" y="2840976"/>
                </a:lnTo>
                <a:lnTo>
                  <a:pt x="1296519" y="2840976"/>
                </a:lnTo>
                <a:lnTo>
                  <a:pt x="1296519"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
        <p:nvSpPr>
          <p:cNvPr name="Freeform 34" id="34"/>
          <p:cNvSpPr/>
          <p:nvPr/>
        </p:nvSpPr>
        <p:spPr>
          <a:xfrm flipH="false" flipV="false" rot="1153801">
            <a:off x="12843702" y="6364060"/>
            <a:ext cx="1394186" cy="2653295"/>
          </a:xfrm>
          <a:custGeom>
            <a:avLst/>
            <a:gdLst/>
            <a:ahLst/>
            <a:cxnLst/>
            <a:rect r="r" b="b" t="t" l="l"/>
            <a:pathLst>
              <a:path h="2653295" w="1394186">
                <a:moveTo>
                  <a:pt x="0" y="0"/>
                </a:moveTo>
                <a:lnTo>
                  <a:pt x="1394186" y="0"/>
                </a:lnTo>
                <a:lnTo>
                  <a:pt x="1394186" y="2653295"/>
                </a:lnTo>
                <a:lnTo>
                  <a:pt x="0" y="2653295"/>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sp>
        <p:nvSpPr>
          <p:cNvPr name="Freeform 35" id="35"/>
          <p:cNvSpPr/>
          <p:nvPr/>
        </p:nvSpPr>
        <p:spPr>
          <a:xfrm flipH="false" flipV="false" rot="408388">
            <a:off x="12307684" y="7960065"/>
            <a:ext cx="1861645" cy="437487"/>
          </a:xfrm>
          <a:custGeom>
            <a:avLst/>
            <a:gdLst/>
            <a:ahLst/>
            <a:cxnLst/>
            <a:rect r="r" b="b" t="t" l="l"/>
            <a:pathLst>
              <a:path h="437487" w="1861645">
                <a:moveTo>
                  <a:pt x="0" y="0"/>
                </a:moveTo>
                <a:lnTo>
                  <a:pt x="1861645" y="0"/>
                </a:lnTo>
                <a:lnTo>
                  <a:pt x="1861645" y="437487"/>
                </a:lnTo>
                <a:lnTo>
                  <a:pt x="0" y="437487"/>
                </a:lnTo>
                <a:lnTo>
                  <a:pt x="0" y="0"/>
                </a:lnTo>
                <a:close/>
              </a:path>
            </a:pathLst>
          </a:custGeom>
          <a:blipFill>
            <a:blip r:embed="rId17"/>
            <a:stretch>
              <a:fillRect l="0" t="0" r="0" b="0"/>
            </a:stretch>
          </a:blipFill>
        </p:spPr>
      </p:sp>
      <p:sp>
        <p:nvSpPr>
          <p:cNvPr name="TextBox 36" id="36"/>
          <p:cNvSpPr txBox="true"/>
          <p:nvPr/>
        </p:nvSpPr>
        <p:spPr>
          <a:xfrm rot="0">
            <a:off x="1437680" y="1142733"/>
            <a:ext cx="6151698" cy="5773674"/>
          </a:xfrm>
          <a:prstGeom prst="rect">
            <a:avLst/>
          </a:prstGeom>
        </p:spPr>
        <p:txBody>
          <a:bodyPr anchor="t" rtlCol="false" tIns="0" lIns="0" bIns="0" rIns="0">
            <a:spAutoFit/>
          </a:bodyPr>
          <a:lstStyle/>
          <a:p>
            <a:pPr>
              <a:lnSpc>
                <a:spcPts val="4536"/>
              </a:lnSpc>
            </a:pPr>
            <a:r>
              <a:rPr lang="en-US" sz="3600" spc="-230">
                <a:solidFill>
                  <a:srgbClr val="000001"/>
                </a:solidFill>
                <a:latin typeface="Glacial Indifference"/>
              </a:rPr>
              <a:t>Community:  They are Helping to save a bee and therefor able to  delve themselves into active participation among the audience.(Robert,2015)</a:t>
            </a:r>
          </a:p>
          <a:p>
            <a:pPr>
              <a:lnSpc>
                <a:spcPts val="4536"/>
              </a:lnSpc>
            </a:pPr>
            <a:r>
              <a:rPr lang="en-US" sz="3600" spc="-230">
                <a:solidFill>
                  <a:srgbClr val="000001"/>
                </a:solidFill>
                <a:latin typeface="Glacial Indifference"/>
              </a:rPr>
              <a:t>  </a:t>
            </a:r>
          </a:p>
          <a:p>
            <a:pPr>
              <a:lnSpc>
                <a:spcPts val="4680"/>
              </a:lnSpc>
            </a:pPr>
            <a:r>
              <a:rPr lang="en-US" sz="3600" spc="-259">
                <a:solidFill>
                  <a:srgbClr val="000001"/>
                </a:solidFill>
                <a:latin typeface="Glacial Indifference"/>
              </a:rPr>
              <a:t>Convenience</a:t>
            </a:r>
            <a:r>
              <a:rPr lang="en-US" sz="3600" spc="-259">
                <a:solidFill>
                  <a:srgbClr val="000001"/>
                </a:solidFill>
                <a:latin typeface="Glacial Indifference"/>
              </a:rPr>
              <a:t>: all of the resources would be available on the website. This will include links to  our app, Film and other media types. </a:t>
            </a:r>
          </a:p>
        </p:txBody>
      </p:sp>
      <p:sp>
        <p:nvSpPr>
          <p:cNvPr name="TextBox 37" id="37"/>
          <p:cNvSpPr txBox="true"/>
          <p:nvPr/>
        </p:nvSpPr>
        <p:spPr>
          <a:xfrm rot="0">
            <a:off x="12445650" y="1152258"/>
            <a:ext cx="1410742" cy="609600"/>
          </a:xfrm>
          <a:prstGeom prst="rect">
            <a:avLst/>
          </a:prstGeom>
        </p:spPr>
        <p:txBody>
          <a:bodyPr anchor="t" rtlCol="false" tIns="0" lIns="0" bIns="0" rIns="0">
            <a:spAutoFit/>
          </a:bodyPr>
          <a:lstStyle/>
          <a:p>
            <a:pPr algn="ctr">
              <a:lnSpc>
                <a:spcPts val="4799"/>
              </a:lnSpc>
              <a:spcBef>
                <a:spcPct val="0"/>
              </a:spcBef>
            </a:pPr>
            <a:r>
              <a:rPr lang="en-US" sz="3999">
                <a:solidFill>
                  <a:srgbClr val="000001"/>
                </a:solidFill>
                <a:latin typeface="Playlist Script"/>
              </a:rPr>
              <a:t> </a:t>
            </a:r>
            <a:r>
              <a:rPr lang="en-US" sz="3999">
                <a:solidFill>
                  <a:srgbClr val="000001"/>
                </a:solidFill>
                <a:latin typeface="Playlist Script"/>
              </a:rPr>
              <a:t>Content</a:t>
            </a:r>
          </a:p>
        </p:txBody>
      </p:sp>
    </p:spTree>
  </p:cSld>
  <p:clrMapOvr>
    <a:masterClrMapping/>
  </p:clrMapOvr>
  <p:transition spd="med">
    <p:push dir="u"/>
  </p:transition>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A7CECB"/>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10002362" y="-169189"/>
            <a:ext cx="1720693" cy="1839305"/>
          </a:xfrm>
          <a:custGeom>
            <a:avLst/>
            <a:gdLst/>
            <a:ahLst/>
            <a:cxnLst/>
            <a:rect r="r" b="b" t="t" l="l"/>
            <a:pathLst>
              <a:path h="1839305" w="1720693">
                <a:moveTo>
                  <a:pt x="0" y="0"/>
                </a:moveTo>
                <a:lnTo>
                  <a:pt x="1720694" y="0"/>
                </a:lnTo>
                <a:lnTo>
                  <a:pt x="1720694" y="1839304"/>
                </a:lnTo>
                <a:lnTo>
                  <a:pt x="0" y="1839304"/>
                </a:lnTo>
                <a:lnTo>
                  <a:pt x="0" y="0"/>
                </a:lnTo>
                <a:close/>
              </a:path>
            </a:pathLst>
          </a:custGeom>
          <a:blipFill>
            <a:blip r:embed="rId3">
              <a:extLst>
                <a:ext uri="{96DAC541-7B7A-43D3-8B79-37D633B846F1}">
                  <asvg:svgBlip xmlns:asvg="http://schemas.microsoft.com/office/drawing/2016/SVG/main" r:embed="rId4"/>
                </a:ext>
              </a:extLst>
            </a:blip>
            <a:stretch>
              <a:fillRect l="-10420" t="0" r="0" b="-7808"/>
            </a:stretch>
          </a:blipFill>
        </p:spPr>
      </p:sp>
      <p:sp>
        <p:nvSpPr>
          <p:cNvPr name="Freeform 3" id="3"/>
          <p:cNvSpPr/>
          <p:nvPr/>
        </p:nvSpPr>
        <p:spPr>
          <a:xfrm flipH="false" flipV="false" rot="0">
            <a:off x="14648089" y="1341214"/>
            <a:ext cx="2997140" cy="3065192"/>
          </a:xfrm>
          <a:custGeom>
            <a:avLst/>
            <a:gdLst/>
            <a:ahLst/>
            <a:cxnLst/>
            <a:rect r="r" b="b" t="t" l="l"/>
            <a:pathLst>
              <a:path h="3065192" w="2997140">
                <a:moveTo>
                  <a:pt x="0" y="0"/>
                </a:moveTo>
                <a:lnTo>
                  <a:pt x="2997140" y="0"/>
                </a:lnTo>
                <a:lnTo>
                  <a:pt x="2997140" y="3065192"/>
                </a:lnTo>
                <a:lnTo>
                  <a:pt x="0" y="3065192"/>
                </a:lnTo>
                <a:lnTo>
                  <a:pt x="0" y="0"/>
                </a:lnTo>
                <a:close/>
              </a:path>
            </a:pathLst>
          </a:custGeom>
          <a:blipFill>
            <a:blip r:embed="rId5">
              <a:extLst>
                <a:ext uri="{96DAC541-7B7A-43D3-8B79-37D633B846F1}">
                  <asvg:svgBlip xmlns:asvg="http://schemas.microsoft.com/office/drawing/2016/SVG/main" r:embed="rId6"/>
                </a:ext>
              </a:extLst>
            </a:blip>
            <a:stretch>
              <a:fillRect l="0" t="-22224" r="0" b="0"/>
            </a:stretch>
          </a:blipFill>
        </p:spPr>
      </p:sp>
      <p:grpSp>
        <p:nvGrpSpPr>
          <p:cNvPr name="Group 4" id="4"/>
          <p:cNvGrpSpPr/>
          <p:nvPr/>
        </p:nvGrpSpPr>
        <p:grpSpPr>
          <a:xfrm rot="0">
            <a:off x="9524236" y="1488145"/>
            <a:ext cx="7735064" cy="1475364"/>
            <a:chOff x="0" y="0"/>
            <a:chExt cx="2734366" cy="521545"/>
          </a:xfrm>
        </p:grpSpPr>
        <p:sp>
          <p:nvSpPr>
            <p:cNvPr name="Freeform 5" id="5"/>
            <p:cNvSpPr/>
            <p:nvPr/>
          </p:nvSpPr>
          <p:spPr>
            <a:xfrm flipH="false" flipV="false" rot="0">
              <a:off x="0" y="0"/>
              <a:ext cx="2734366" cy="521545"/>
            </a:xfrm>
            <a:custGeom>
              <a:avLst/>
              <a:gdLst/>
              <a:ahLst/>
              <a:cxnLst/>
              <a:rect r="r" b="b" t="t" l="l"/>
              <a:pathLst>
                <a:path h="521545" w="2734366">
                  <a:moveTo>
                    <a:pt x="0" y="0"/>
                  </a:moveTo>
                  <a:lnTo>
                    <a:pt x="2734366" y="0"/>
                  </a:lnTo>
                  <a:lnTo>
                    <a:pt x="2734366" y="521545"/>
                  </a:lnTo>
                  <a:lnTo>
                    <a:pt x="0" y="521545"/>
                  </a:lnTo>
                  <a:close/>
                </a:path>
              </a:pathLst>
            </a:custGeom>
            <a:solidFill>
              <a:srgbClr val="FFFAE3"/>
            </a:solidFill>
            <a:ln w="28575" cap="sq">
              <a:solidFill>
                <a:srgbClr val="000001"/>
              </a:solidFill>
              <a:prstDash val="solid"/>
              <a:miter/>
            </a:ln>
          </p:spPr>
        </p:sp>
        <p:sp>
          <p:nvSpPr>
            <p:cNvPr name="TextBox 6" id="6"/>
            <p:cNvSpPr txBox="true"/>
            <p:nvPr/>
          </p:nvSpPr>
          <p:spPr>
            <a:xfrm>
              <a:off x="0" y="-9525"/>
              <a:ext cx="2734366" cy="531070"/>
            </a:xfrm>
            <a:prstGeom prst="rect">
              <a:avLst/>
            </a:prstGeom>
          </p:spPr>
          <p:txBody>
            <a:bodyPr anchor="ctr" rtlCol="false" tIns="50800" lIns="50800" bIns="50800" rIns="50800"/>
            <a:lstStyle/>
            <a:p>
              <a:pPr algn="ctr">
                <a:lnSpc>
                  <a:spcPts val="3600"/>
                </a:lnSpc>
              </a:pPr>
              <a:r>
                <a:rPr lang="en-US" sz="3000">
                  <a:solidFill>
                    <a:srgbClr val="000001"/>
                  </a:solidFill>
                  <a:latin typeface="Glacial Indifference Medium"/>
                </a:rPr>
                <a:t>6-9 Months to Make</a:t>
              </a:r>
            </a:p>
            <a:p>
              <a:pPr algn="ctr" marL="0" indent="0" lvl="0">
                <a:lnSpc>
                  <a:spcPts val="3600"/>
                </a:lnSpc>
                <a:spcBef>
                  <a:spcPct val="0"/>
                </a:spcBef>
              </a:pPr>
              <a:r>
                <a:rPr lang="en-US" sz="3000">
                  <a:solidFill>
                    <a:srgbClr val="000001"/>
                  </a:solidFill>
                  <a:latin typeface="Glacial Indifference Medium"/>
                </a:rPr>
                <a:t>The experience would be done in a Week</a:t>
              </a:r>
            </a:p>
          </p:txBody>
        </p:sp>
      </p:grpSp>
      <p:grpSp>
        <p:nvGrpSpPr>
          <p:cNvPr name="Group 7" id="7"/>
          <p:cNvGrpSpPr/>
          <p:nvPr/>
        </p:nvGrpSpPr>
        <p:grpSpPr>
          <a:xfrm rot="0">
            <a:off x="1043757" y="750463"/>
            <a:ext cx="7720007" cy="2950728"/>
            <a:chOff x="0" y="0"/>
            <a:chExt cx="2729043" cy="1043090"/>
          </a:xfrm>
        </p:grpSpPr>
        <p:sp>
          <p:nvSpPr>
            <p:cNvPr name="Freeform 8" id="8"/>
            <p:cNvSpPr/>
            <p:nvPr/>
          </p:nvSpPr>
          <p:spPr>
            <a:xfrm flipH="false" flipV="false" rot="0">
              <a:off x="0" y="0"/>
              <a:ext cx="2729043" cy="1043090"/>
            </a:xfrm>
            <a:custGeom>
              <a:avLst/>
              <a:gdLst/>
              <a:ahLst/>
              <a:cxnLst/>
              <a:rect r="r" b="b" t="t" l="l"/>
              <a:pathLst>
                <a:path h="1043090" w="2729043">
                  <a:moveTo>
                    <a:pt x="0" y="0"/>
                  </a:moveTo>
                  <a:lnTo>
                    <a:pt x="2729043" y="0"/>
                  </a:lnTo>
                  <a:lnTo>
                    <a:pt x="2729043" y="1043090"/>
                  </a:lnTo>
                  <a:lnTo>
                    <a:pt x="0" y="1043090"/>
                  </a:lnTo>
                  <a:close/>
                </a:path>
              </a:pathLst>
            </a:custGeom>
            <a:solidFill>
              <a:srgbClr val="FFC15E"/>
            </a:solidFill>
            <a:ln w="28575" cap="sq">
              <a:solidFill>
                <a:srgbClr val="000001"/>
              </a:solidFill>
              <a:prstDash val="solid"/>
              <a:miter/>
            </a:ln>
          </p:spPr>
        </p:sp>
        <p:sp>
          <p:nvSpPr>
            <p:cNvPr name="TextBox 9" id="9"/>
            <p:cNvSpPr txBox="true"/>
            <p:nvPr/>
          </p:nvSpPr>
          <p:spPr>
            <a:xfrm>
              <a:off x="0" y="38100"/>
              <a:ext cx="2729043" cy="1004990"/>
            </a:xfrm>
            <a:prstGeom prst="rect">
              <a:avLst/>
            </a:prstGeom>
          </p:spPr>
          <p:txBody>
            <a:bodyPr anchor="ctr" rtlCol="false" tIns="50800" lIns="50800" bIns="50800" rIns="50800"/>
            <a:lstStyle/>
            <a:p>
              <a:pPr algn="ctr" marL="0" indent="0" lvl="0">
                <a:lnSpc>
                  <a:spcPts val="2694"/>
                </a:lnSpc>
                <a:spcBef>
                  <a:spcPct val="0"/>
                </a:spcBef>
              </a:pPr>
            </a:p>
          </p:txBody>
        </p:sp>
      </p:grpSp>
      <p:grpSp>
        <p:nvGrpSpPr>
          <p:cNvPr name="Group 10" id="10"/>
          <p:cNvGrpSpPr/>
          <p:nvPr/>
        </p:nvGrpSpPr>
        <p:grpSpPr>
          <a:xfrm rot="0">
            <a:off x="-673031" y="6806418"/>
            <a:ext cx="19652481" cy="4100245"/>
            <a:chOff x="0" y="0"/>
            <a:chExt cx="6947205" cy="1449448"/>
          </a:xfrm>
        </p:grpSpPr>
        <p:sp>
          <p:nvSpPr>
            <p:cNvPr name="Freeform 11" id="11"/>
            <p:cNvSpPr/>
            <p:nvPr/>
          </p:nvSpPr>
          <p:spPr>
            <a:xfrm flipH="false" flipV="false" rot="0">
              <a:off x="0" y="0"/>
              <a:ext cx="6947205" cy="1449448"/>
            </a:xfrm>
            <a:custGeom>
              <a:avLst/>
              <a:gdLst/>
              <a:ahLst/>
              <a:cxnLst/>
              <a:rect r="r" b="b" t="t" l="l"/>
              <a:pathLst>
                <a:path h="1449448" w="6947205">
                  <a:moveTo>
                    <a:pt x="0" y="0"/>
                  </a:moveTo>
                  <a:lnTo>
                    <a:pt x="6947205" y="0"/>
                  </a:lnTo>
                  <a:lnTo>
                    <a:pt x="6947205" y="1449448"/>
                  </a:lnTo>
                  <a:lnTo>
                    <a:pt x="0" y="1449448"/>
                  </a:lnTo>
                  <a:close/>
                </a:path>
              </a:pathLst>
            </a:custGeom>
            <a:solidFill>
              <a:srgbClr val="FFFAE3"/>
            </a:solidFill>
            <a:ln w="28575" cap="sq">
              <a:solidFill>
                <a:srgbClr val="000001"/>
              </a:solidFill>
              <a:prstDash val="solid"/>
              <a:miter/>
            </a:ln>
          </p:spPr>
        </p:sp>
        <p:sp>
          <p:nvSpPr>
            <p:cNvPr name="TextBox 12" id="12"/>
            <p:cNvSpPr txBox="true"/>
            <p:nvPr/>
          </p:nvSpPr>
          <p:spPr>
            <a:xfrm>
              <a:off x="0" y="38100"/>
              <a:ext cx="6947205" cy="1411348"/>
            </a:xfrm>
            <a:prstGeom prst="rect">
              <a:avLst/>
            </a:prstGeom>
          </p:spPr>
          <p:txBody>
            <a:bodyPr anchor="ctr" rtlCol="false" tIns="50800" lIns="50800" bIns="50800" rIns="50800"/>
            <a:lstStyle/>
            <a:p>
              <a:pPr algn="ctr" marL="0" indent="0" lvl="0">
                <a:lnSpc>
                  <a:spcPts val="2694"/>
                </a:lnSpc>
                <a:spcBef>
                  <a:spcPct val="0"/>
                </a:spcBef>
              </a:pPr>
            </a:p>
          </p:txBody>
        </p:sp>
      </p:grpSp>
      <p:grpSp>
        <p:nvGrpSpPr>
          <p:cNvPr name="Group 13" id="13"/>
          <p:cNvGrpSpPr>
            <a:grpSpLocks noChangeAspect="true"/>
          </p:cNvGrpSpPr>
          <p:nvPr/>
        </p:nvGrpSpPr>
        <p:grpSpPr>
          <a:xfrm rot="0">
            <a:off x="12353308" y="4357223"/>
            <a:ext cx="4901097" cy="4901077"/>
            <a:chOff x="0" y="0"/>
            <a:chExt cx="6350025" cy="6350000"/>
          </a:xfrm>
        </p:grpSpPr>
        <p:sp>
          <p:nvSpPr>
            <p:cNvPr name="Freeform 14" id="14"/>
            <p:cNvSpPr/>
            <p:nvPr/>
          </p:nvSpPr>
          <p:spPr>
            <a:xfrm flipH="false" flipV="false" rot="0">
              <a:off x="0" y="0"/>
              <a:ext cx="6350026" cy="6350000"/>
            </a:xfrm>
            <a:custGeom>
              <a:avLst/>
              <a:gdLst/>
              <a:ahLst/>
              <a:cxnLst/>
              <a:rect r="r" b="b" t="t" l="l"/>
              <a:pathLst>
                <a:path h="6350000" w="6350026">
                  <a:moveTo>
                    <a:pt x="0" y="0"/>
                  </a:moveTo>
                  <a:lnTo>
                    <a:pt x="6350026" y="0"/>
                  </a:lnTo>
                  <a:lnTo>
                    <a:pt x="6350026" y="6350000"/>
                  </a:lnTo>
                  <a:lnTo>
                    <a:pt x="0" y="6350000"/>
                  </a:lnTo>
                  <a:close/>
                </a:path>
              </a:pathLst>
            </a:custGeom>
            <a:blipFill>
              <a:blip r:embed="rId7"/>
              <a:stretch>
                <a:fillRect l="-25046" t="0" r="-25046" b="0"/>
              </a:stretch>
            </a:blipFill>
            <a:ln w="28575" cap="sq">
              <a:solidFill>
                <a:srgbClr val="000000"/>
              </a:solidFill>
              <a:prstDash val="solid"/>
              <a:miter/>
            </a:ln>
          </p:spPr>
        </p:sp>
      </p:grpSp>
      <p:grpSp>
        <p:nvGrpSpPr>
          <p:cNvPr name="Group 15" id="15"/>
          <p:cNvGrpSpPr>
            <a:grpSpLocks noChangeAspect="true"/>
          </p:cNvGrpSpPr>
          <p:nvPr/>
        </p:nvGrpSpPr>
        <p:grpSpPr>
          <a:xfrm rot="0">
            <a:off x="1004874" y="4347392"/>
            <a:ext cx="6764356" cy="4909565"/>
            <a:chOff x="0" y="0"/>
            <a:chExt cx="2899410" cy="2104390"/>
          </a:xfrm>
        </p:grpSpPr>
        <p:sp>
          <p:nvSpPr>
            <p:cNvPr name="Freeform 16" id="16"/>
            <p:cNvSpPr/>
            <p:nvPr/>
          </p:nvSpPr>
          <p:spPr>
            <a:xfrm flipH="false" flipV="false" rot="0">
              <a:off x="13970" y="-1270"/>
              <a:ext cx="2903220" cy="2115820"/>
            </a:xfrm>
            <a:custGeom>
              <a:avLst/>
              <a:gdLst/>
              <a:ahLst/>
              <a:cxnLst/>
              <a:rect r="r" b="b" t="t" l="l"/>
              <a:pathLst>
                <a:path h="2115820" w="2903220">
                  <a:moveTo>
                    <a:pt x="2881630" y="800100"/>
                  </a:moveTo>
                  <a:cubicBezTo>
                    <a:pt x="2880360" y="624840"/>
                    <a:pt x="2870200" y="412750"/>
                    <a:pt x="2870200" y="222250"/>
                  </a:cubicBezTo>
                  <a:cubicBezTo>
                    <a:pt x="2870200" y="170180"/>
                    <a:pt x="2868930" y="66040"/>
                    <a:pt x="2862580" y="13970"/>
                  </a:cubicBezTo>
                  <a:cubicBezTo>
                    <a:pt x="2710180" y="13970"/>
                    <a:pt x="2546350" y="1270"/>
                    <a:pt x="2392680" y="1270"/>
                  </a:cubicBezTo>
                  <a:cubicBezTo>
                    <a:pt x="1593850" y="3810"/>
                    <a:pt x="802640" y="0"/>
                    <a:pt x="5080" y="1270"/>
                  </a:cubicBezTo>
                  <a:cubicBezTo>
                    <a:pt x="5080" y="171450"/>
                    <a:pt x="0" y="360680"/>
                    <a:pt x="1270" y="530860"/>
                  </a:cubicBezTo>
                  <a:cubicBezTo>
                    <a:pt x="3810" y="848360"/>
                    <a:pt x="7620" y="1167130"/>
                    <a:pt x="7620" y="1484630"/>
                  </a:cubicBezTo>
                  <a:cubicBezTo>
                    <a:pt x="7620" y="1638300"/>
                    <a:pt x="6350" y="1790700"/>
                    <a:pt x="13970" y="1944370"/>
                  </a:cubicBezTo>
                  <a:cubicBezTo>
                    <a:pt x="16510" y="1993900"/>
                    <a:pt x="19050" y="2042160"/>
                    <a:pt x="24130" y="2091690"/>
                  </a:cubicBezTo>
                  <a:cubicBezTo>
                    <a:pt x="191770" y="2094230"/>
                    <a:pt x="358140" y="2098040"/>
                    <a:pt x="525780" y="2103120"/>
                  </a:cubicBezTo>
                  <a:cubicBezTo>
                    <a:pt x="971550" y="2115820"/>
                    <a:pt x="1404620" y="2095500"/>
                    <a:pt x="1864360" y="2104390"/>
                  </a:cubicBezTo>
                  <a:cubicBezTo>
                    <a:pt x="2211070" y="2110740"/>
                    <a:pt x="2551430" y="2091690"/>
                    <a:pt x="2898140" y="2091690"/>
                  </a:cubicBezTo>
                  <a:cubicBezTo>
                    <a:pt x="2898140" y="2075180"/>
                    <a:pt x="2899410" y="1978660"/>
                    <a:pt x="2900680" y="1962150"/>
                  </a:cubicBezTo>
                  <a:cubicBezTo>
                    <a:pt x="2903220" y="1863090"/>
                    <a:pt x="2889250" y="1677670"/>
                    <a:pt x="2890520" y="1578610"/>
                  </a:cubicBezTo>
                  <a:cubicBezTo>
                    <a:pt x="2896870" y="1170940"/>
                    <a:pt x="2884170" y="1151890"/>
                    <a:pt x="2881630" y="800100"/>
                  </a:cubicBezTo>
                  <a:close/>
                </a:path>
              </a:pathLst>
            </a:custGeom>
            <a:blipFill>
              <a:blip r:embed="rId8"/>
              <a:stretch>
                <a:fillRect l="0" t="-1626" r="0" b="-1626"/>
              </a:stretch>
            </a:blipFill>
          </p:spPr>
        </p:sp>
      </p:grpSp>
      <p:grpSp>
        <p:nvGrpSpPr>
          <p:cNvPr name="Group 17" id="17"/>
          <p:cNvGrpSpPr/>
          <p:nvPr/>
        </p:nvGrpSpPr>
        <p:grpSpPr>
          <a:xfrm rot="0">
            <a:off x="101553" y="8824512"/>
            <a:ext cx="9604416" cy="609552"/>
            <a:chOff x="0" y="0"/>
            <a:chExt cx="3041317" cy="193020"/>
          </a:xfrm>
        </p:grpSpPr>
        <p:sp>
          <p:nvSpPr>
            <p:cNvPr name="Freeform 18" id="18"/>
            <p:cNvSpPr/>
            <p:nvPr/>
          </p:nvSpPr>
          <p:spPr>
            <a:xfrm flipH="false" flipV="false" rot="0">
              <a:off x="0" y="0"/>
              <a:ext cx="3041317" cy="193020"/>
            </a:xfrm>
            <a:custGeom>
              <a:avLst/>
              <a:gdLst/>
              <a:ahLst/>
              <a:cxnLst/>
              <a:rect r="r" b="b" t="t" l="l"/>
              <a:pathLst>
                <a:path h="193020" w="3041317">
                  <a:moveTo>
                    <a:pt x="40304" y="0"/>
                  </a:moveTo>
                  <a:lnTo>
                    <a:pt x="3001013" y="0"/>
                  </a:lnTo>
                  <a:cubicBezTo>
                    <a:pt x="3023273" y="0"/>
                    <a:pt x="3041317" y="18045"/>
                    <a:pt x="3041317" y="40304"/>
                  </a:cubicBezTo>
                  <a:lnTo>
                    <a:pt x="3041317" y="152716"/>
                  </a:lnTo>
                  <a:cubicBezTo>
                    <a:pt x="3041317" y="174975"/>
                    <a:pt x="3023273" y="193020"/>
                    <a:pt x="3001013" y="193020"/>
                  </a:cubicBezTo>
                  <a:lnTo>
                    <a:pt x="40304" y="193020"/>
                  </a:lnTo>
                  <a:cubicBezTo>
                    <a:pt x="18045" y="193020"/>
                    <a:pt x="0" y="174975"/>
                    <a:pt x="0" y="152716"/>
                  </a:cubicBezTo>
                  <a:lnTo>
                    <a:pt x="0" y="40304"/>
                  </a:lnTo>
                  <a:cubicBezTo>
                    <a:pt x="0" y="18045"/>
                    <a:pt x="18045" y="0"/>
                    <a:pt x="40304" y="0"/>
                  </a:cubicBezTo>
                  <a:close/>
                </a:path>
              </a:pathLst>
            </a:custGeom>
            <a:solidFill>
              <a:srgbClr val="A7CECB"/>
            </a:solidFill>
            <a:ln w="28575" cap="rnd">
              <a:solidFill>
                <a:srgbClr val="000001"/>
              </a:solidFill>
              <a:prstDash val="solid"/>
              <a:round/>
            </a:ln>
          </p:spPr>
        </p:sp>
        <p:sp>
          <p:nvSpPr>
            <p:cNvPr name="TextBox 19" id="19"/>
            <p:cNvSpPr txBox="true"/>
            <p:nvPr/>
          </p:nvSpPr>
          <p:spPr>
            <a:xfrm>
              <a:off x="0" y="19050"/>
              <a:ext cx="3041317" cy="173970"/>
            </a:xfrm>
            <a:prstGeom prst="rect">
              <a:avLst/>
            </a:prstGeom>
          </p:spPr>
          <p:txBody>
            <a:bodyPr anchor="ctr" rtlCol="false" tIns="25400" lIns="25400" bIns="25400" rIns="25400"/>
            <a:lstStyle/>
            <a:p>
              <a:pPr algn="ctr">
                <a:lnSpc>
                  <a:spcPts val="2749"/>
                </a:lnSpc>
              </a:pPr>
              <a:r>
                <a:rPr lang="en-US" sz="2499">
                  <a:solidFill>
                    <a:srgbClr val="000001"/>
                  </a:solidFill>
                  <a:latin typeface="Glacial Indifference"/>
                  <a:hlinkClick r:id="rId9" tooltip="https://www.youtube.com/watch?v=iXYqULCBuD8&amp;pp=ygUIYmVlcyAzNjA%3D"/>
                </a:rPr>
                <a:t>The Extraordinary Honey Bee | A 360 VR Experience | Häagen-Dazs®</a:t>
              </a:r>
            </a:p>
          </p:txBody>
        </p:sp>
      </p:grpSp>
      <p:grpSp>
        <p:nvGrpSpPr>
          <p:cNvPr name="Group 20" id="20"/>
          <p:cNvGrpSpPr>
            <a:grpSpLocks noChangeAspect="true"/>
          </p:cNvGrpSpPr>
          <p:nvPr/>
        </p:nvGrpSpPr>
        <p:grpSpPr>
          <a:xfrm rot="0">
            <a:off x="10513876" y="4347392"/>
            <a:ext cx="6764356" cy="4909565"/>
            <a:chOff x="0" y="0"/>
            <a:chExt cx="2899410" cy="2104390"/>
          </a:xfrm>
        </p:grpSpPr>
        <p:sp>
          <p:nvSpPr>
            <p:cNvPr name="Freeform 21" id="21"/>
            <p:cNvSpPr/>
            <p:nvPr/>
          </p:nvSpPr>
          <p:spPr>
            <a:xfrm flipH="false" flipV="false" rot="0">
              <a:off x="13970" y="-1270"/>
              <a:ext cx="2903220" cy="2115820"/>
            </a:xfrm>
            <a:custGeom>
              <a:avLst/>
              <a:gdLst/>
              <a:ahLst/>
              <a:cxnLst/>
              <a:rect r="r" b="b" t="t" l="l"/>
              <a:pathLst>
                <a:path h="2115820" w="2903220">
                  <a:moveTo>
                    <a:pt x="2881630" y="800100"/>
                  </a:moveTo>
                  <a:cubicBezTo>
                    <a:pt x="2880360" y="624840"/>
                    <a:pt x="2870200" y="412750"/>
                    <a:pt x="2870200" y="222250"/>
                  </a:cubicBezTo>
                  <a:cubicBezTo>
                    <a:pt x="2870200" y="170180"/>
                    <a:pt x="2868930" y="66040"/>
                    <a:pt x="2862580" y="13970"/>
                  </a:cubicBezTo>
                  <a:cubicBezTo>
                    <a:pt x="2710180" y="13970"/>
                    <a:pt x="2546350" y="1270"/>
                    <a:pt x="2392680" y="1270"/>
                  </a:cubicBezTo>
                  <a:cubicBezTo>
                    <a:pt x="1593850" y="3810"/>
                    <a:pt x="802640" y="0"/>
                    <a:pt x="5080" y="1270"/>
                  </a:cubicBezTo>
                  <a:cubicBezTo>
                    <a:pt x="5080" y="171450"/>
                    <a:pt x="0" y="360680"/>
                    <a:pt x="1270" y="530860"/>
                  </a:cubicBezTo>
                  <a:cubicBezTo>
                    <a:pt x="3810" y="848360"/>
                    <a:pt x="7620" y="1167130"/>
                    <a:pt x="7620" y="1484630"/>
                  </a:cubicBezTo>
                  <a:cubicBezTo>
                    <a:pt x="7620" y="1638300"/>
                    <a:pt x="6350" y="1790700"/>
                    <a:pt x="13970" y="1944370"/>
                  </a:cubicBezTo>
                  <a:cubicBezTo>
                    <a:pt x="16510" y="1993900"/>
                    <a:pt x="19050" y="2042160"/>
                    <a:pt x="24130" y="2091690"/>
                  </a:cubicBezTo>
                  <a:cubicBezTo>
                    <a:pt x="191770" y="2094230"/>
                    <a:pt x="358140" y="2098040"/>
                    <a:pt x="525780" y="2103120"/>
                  </a:cubicBezTo>
                  <a:cubicBezTo>
                    <a:pt x="971550" y="2115820"/>
                    <a:pt x="1404620" y="2095500"/>
                    <a:pt x="1864360" y="2104390"/>
                  </a:cubicBezTo>
                  <a:cubicBezTo>
                    <a:pt x="2211070" y="2110740"/>
                    <a:pt x="2551430" y="2091690"/>
                    <a:pt x="2898140" y="2091690"/>
                  </a:cubicBezTo>
                  <a:cubicBezTo>
                    <a:pt x="2898140" y="2075180"/>
                    <a:pt x="2899410" y="1978660"/>
                    <a:pt x="2900680" y="1962150"/>
                  </a:cubicBezTo>
                  <a:cubicBezTo>
                    <a:pt x="2903220" y="1863090"/>
                    <a:pt x="2889250" y="1677670"/>
                    <a:pt x="2890520" y="1578610"/>
                  </a:cubicBezTo>
                  <a:cubicBezTo>
                    <a:pt x="2896870" y="1170940"/>
                    <a:pt x="2884170" y="1151890"/>
                    <a:pt x="2881630" y="800100"/>
                  </a:cubicBezTo>
                  <a:close/>
                </a:path>
              </a:pathLst>
            </a:custGeom>
            <a:blipFill>
              <a:blip r:embed="rId10"/>
              <a:stretch>
                <a:fillRect l="0" t="-1626" r="0" b="-1626"/>
              </a:stretch>
            </a:blipFill>
          </p:spPr>
        </p:sp>
      </p:grpSp>
      <p:grpSp>
        <p:nvGrpSpPr>
          <p:cNvPr name="Group 22" id="22"/>
          <p:cNvGrpSpPr/>
          <p:nvPr/>
        </p:nvGrpSpPr>
        <p:grpSpPr>
          <a:xfrm rot="0">
            <a:off x="10422106" y="8792483"/>
            <a:ext cx="6947895" cy="673610"/>
            <a:chOff x="0" y="0"/>
            <a:chExt cx="2200108" cy="213304"/>
          </a:xfrm>
        </p:grpSpPr>
        <p:sp>
          <p:nvSpPr>
            <p:cNvPr name="Freeform 23" id="23"/>
            <p:cNvSpPr/>
            <p:nvPr/>
          </p:nvSpPr>
          <p:spPr>
            <a:xfrm flipH="false" flipV="false" rot="0">
              <a:off x="0" y="0"/>
              <a:ext cx="2200108" cy="213304"/>
            </a:xfrm>
            <a:custGeom>
              <a:avLst/>
              <a:gdLst/>
              <a:ahLst/>
              <a:cxnLst/>
              <a:rect r="r" b="b" t="t" l="l"/>
              <a:pathLst>
                <a:path h="213304" w="2200108">
                  <a:moveTo>
                    <a:pt x="55714" y="0"/>
                  </a:moveTo>
                  <a:lnTo>
                    <a:pt x="2144394" y="0"/>
                  </a:lnTo>
                  <a:cubicBezTo>
                    <a:pt x="2175164" y="0"/>
                    <a:pt x="2200108" y="24944"/>
                    <a:pt x="2200108" y="55714"/>
                  </a:cubicBezTo>
                  <a:lnTo>
                    <a:pt x="2200108" y="157590"/>
                  </a:lnTo>
                  <a:cubicBezTo>
                    <a:pt x="2200108" y="188360"/>
                    <a:pt x="2175164" y="213304"/>
                    <a:pt x="2144394" y="213304"/>
                  </a:cubicBezTo>
                  <a:lnTo>
                    <a:pt x="55714" y="213304"/>
                  </a:lnTo>
                  <a:cubicBezTo>
                    <a:pt x="24944" y="213304"/>
                    <a:pt x="0" y="188360"/>
                    <a:pt x="0" y="157590"/>
                  </a:cubicBezTo>
                  <a:lnTo>
                    <a:pt x="0" y="55714"/>
                  </a:lnTo>
                  <a:cubicBezTo>
                    <a:pt x="0" y="24944"/>
                    <a:pt x="24944" y="0"/>
                    <a:pt x="55714" y="0"/>
                  </a:cubicBezTo>
                  <a:close/>
                </a:path>
              </a:pathLst>
            </a:custGeom>
            <a:solidFill>
              <a:srgbClr val="A7CECB"/>
            </a:solidFill>
            <a:ln w="28575" cap="rnd">
              <a:solidFill>
                <a:srgbClr val="000001"/>
              </a:solidFill>
              <a:prstDash val="solid"/>
              <a:round/>
            </a:ln>
          </p:spPr>
        </p:sp>
        <p:sp>
          <p:nvSpPr>
            <p:cNvPr name="TextBox 24" id="24"/>
            <p:cNvSpPr txBox="true"/>
            <p:nvPr/>
          </p:nvSpPr>
          <p:spPr>
            <a:xfrm>
              <a:off x="0" y="19050"/>
              <a:ext cx="2200108" cy="194254"/>
            </a:xfrm>
            <a:prstGeom prst="rect">
              <a:avLst/>
            </a:prstGeom>
          </p:spPr>
          <p:txBody>
            <a:bodyPr anchor="ctr" rtlCol="false" tIns="25400" lIns="25400" bIns="25400" rIns="25400"/>
            <a:lstStyle/>
            <a:p>
              <a:pPr algn="ctr">
                <a:lnSpc>
                  <a:spcPts val="2749"/>
                </a:lnSpc>
              </a:pPr>
              <a:r>
                <a:rPr lang="en-US" sz="2499">
                  <a:solidFill>
                    <a:srgbClr val="000001"/>
                  </a:solidFill>
                  <a:latin typeface="Glacial Indifference Medium"/>
                </a:rPr>
                <a:t>Into the Hive | 360 VR Video | Bee's Eye View</a:t>
              </a:r>
            </a:p>
          </p:txBody>
        </p:sp>
      </p:grpSp>
      <p:sp>
        <p:nvSpPr>
          <p:cNvPr name="Freeform 25" id="25"/>
          <p:cNvSpPr/>
          <p:nvPr/>
        </p:nvSpPr>
        <p:spPr>
          <a:xfrm flipH="true" flipV="false" rot="68716">
            <a:off x="16387386" y="332316"/>
            <a:ext cx="1072997" cy="896833"/>
          </a:xfrm>
          <a:custGeom>
            <a:avLst/>
            <a:gdLst/>
            <a:ahLst/>
            <a:cxnLst/>
            <a:rect r="r" b="b" t="t" l="l"/>
            <a:pathLst>
              <a:path h="896833" w="1072997">
                <a:moveTo>
                  <a:pt x="1072996" y="0"/>
                </a:moveTo>
                <a:lnTo>
                  <a:pt x="0" y="0"/>
                </a:lnTo>
                <a:lnTo>
                  <a:pt x="0" y="896833"/>
                </a:lnTo>
                <a:lnTo>
                  <a:pt x="1072996" y="896833"/>
                </a:lnTo>
                <a:lnTo>
                  <a:pt x="1072996" y="0"/>
                </a:lnTo>
                <a:close/>
              </a:path>
            </a:pathLst>
          </a:custGeom>
          <a:blipFill>
            <a:blip r:embed="rId11">
              <a:extLst>
                <a:ext uri="{96DAC541-7B7A-43D3-8B79-37D633B846F1}">
                  <asvg:svgBlip xmlns:asvg="http://schemas.microsoft.com/office/drawing/2016/SVG/main" r:embed="rId12"/>
                </a:ext>
              </a:extLst>
            </a:blip>
            <a:stretch>
              <a:fillRect l="-17685" t="-19552" r="-14264" b="-5881"/>
            </a:stretch>
          </a:blipFill>
        </p:spPr>
      </p:sp>
      <p:sp>
        <p:nvSpPr>
          <p:cNvPr name="TextBox 26" id="26"/>
          <p:cNvSpPr txBox="true"/>
          <p:nvPr/>
        </p:nvSpPr>
        <p:spPr>
          <a:xfrm rot="0">
            <a:off x="1312985" y="1565110"/>
            <a:ext cx="7181551" cy="1416684"/>
          </a:xfrm>
          <a:prstGeom prst="rect">
            <a:avLst/>
          </a:prstGeom>
        </p:spPr>
        <p:txBody>
          <a:bodyPr anchor="t" rtlCol="false" tIns="0" lIns="0" bIns="0" rIns="0">
            <a:spAutoFit/>
          </a:bodyPr>
          <a:lstStyle/>
          <a:p>
            <a:pPr>
              <a:lnSpc>
                <a:spcPts val="5052"/>
              </a:lnSpc>
            </a:pPr>
            <a:r>
              <a:rPr lang="en-US" sz="5052">
                <a:solidFill>
                  <a:srgbClr val="000001"/>
                </a:solidFill>
                <a:latin typeface="Staatliches"/>
              </a:rPr>
              <a:t>Examples of experiments in the Immersive Room </a:t>
            </a:r>
          </a:p>
          <a:p>
            <a:pPr>
              <a:lnSpc>
                <a:spcPts val="1263"/>
              </a:lnSpc>
            </a:pPr>
          </a:p>
        </p:txBody>
      </p:sp>
    </p:spTree>
  </p:cSld>
  <p:clrMapOvr>
    <a:masterClrMapping/>
  </p:clrMapOvr>
  <p:transition spd="slow">
    <p:cover dir="l"/>
  </p:transition>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A7CECB"/>
        </a:solidFill>
      </p:bgPr>
    </p:bg>
    <p:spTree>
      <p:nvGrpSpPr>
        <p:cNvPr id="1" name=""/>
        <p:cNvGrpSpPr/>
        <p:nvPr/>
      </p:nvGrpSpPr>
      <p:grpSpPr>
        <a:xfrm>
          <a:off x="0" y="0"/>
          <a:ext cx="0" cy="0"/>
          <a:chOff x="0" y="0"/>
          <a:chExt cx="0" cy="0"/>
        </a:xfrm>
      </p:grpSpPr>
      <p:sp>
        <p:nvSpPr>
          <p:cNvPr name="Freeform 2" id="2"/>
          <p:cNvSpPr/>
          <p:nvPr/>
        </p:nvSpPr>
        <p:spPr>
          <a:xfrm flipH="false" flipV="false" rot="-1682336">
            <a:off x="6922731" y="4786150"/>
            <a:ext cx="4343130" cy="8265471"/>
          </a:xfrm>
          <a:custGeom>
            <a:avLst/>
            <a:gdLst/>
            <a:ahLst/>
            <a:cxnLst/>
            <a:rect r="r" b="b" t="t" l="l"/>
            <a:pathLst>
              <a:path h="8265471" w="4343130">
                <a:moveTo>
                  <a:pt x="0" y="0"/>
                </a:moveTo>
                <a:lnTo>
                  <a:pt x="4343130" y="0"/>
                </a:lnTo>
                <a:lnTo>
                  <a:pt x="4343130" y="8265472"/>
                </a:lnTo>
                <a:lnTo>
                  <a:pt x="0" y="826547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732140">
            <a:off x="227983" y="3888213"/>
            <a:ext cx="7136586" cy="7548312"/>
          </a:xfrm>
          <a:custGeom>
            <a:avLst/>
            <a:gdLst/>
            <a:ahLst/>
            <a:cxnLst/>
            <a:rect r="r" b="b" t="t" l="l"/>
            <a:pathLst>
              <a:path h="7548312" w="7136586">
                <a:moveTo>
                  <a:pt x="0" y="0"/>
                </a:moveTo>
                <a:lnTo>
                  <a:pt x="7136586" y="0"/>
                </a:lnTo>
                <a:lnTo>
                  <a:pt x="7136586" y="7548312"/>
                </a:lnTo>
                <a:lnTo>
                  <a:pt x="0" y="754831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5562422" y="7732151"/>
            <a:ext cx="7163157" cy="1501486"/>
            <a:chOff x="0" y="0"/>
            <a:chExt cx="2532195" cy="530779"/>
          </a:xfrm>
        </p:grpSpPr>
        <p:sp>
          <p:nvSpPr>
            <p:cNvPr name="Freeform 5" id="5"/>
            <p:cNvSpPr/>
            <p:nvPr/>
          </p:nvSpPr>
          <p:spPr>
            <a:xfrm flipH="false" flipV="false" rot="0">
              <a:off x="0" y="0"/>
              <a:ext cx="2532195" cy="530779"/>
            </a:xfrm>
            <a:custGeom>
              <a:avLst/>
              <a:gdLst/>
              <a:ahLst/>
              <a:cxnLst/>
              <a:rect r="r" b="b" t="t" l="l"/>
              <a:pathLst>
                <a:path h="530779" w="2532195">
                  <a:moveTo>
                    <a:pt x="0" y="0"/>
                  </a:moveTo>
                  <a:lnTo>
                    <a:pt x="2532195" y="0"/>
                  </a:lnTo>
                  <a:lnTo>
                    <a:pt x="2532195" y="530779"/>
                  </a:lnTo>
                  <a:lnTo>
                    <a:pt x="0" y="530779"/>
                  </a:lnTo>
                  <a:close/>
                </a:path>
              </a:pathLst>
            </a:custGeom>
            <a:solidFill>
              <a:srgbClr val="FFFAE3"/>
            </a:solidFill>
            <a:ln w="28575" cap="sq">
              <a:solidFill>
                <a:srgbClr val="000001"/>
              </a:solidFill>
              <a:prstDash val="solid"/>
              <a:miter/>
            </a:ln>
          </p:spPr>
        </p:sp>
        <p:sp>
          <p:nvSpPr>
            <p:cNvPr name="TextBox 6" id="6"/>
            <p:cNvSpPr txBox="true"/>
            <p:nvPr/>
          </p:nvSpPr>
          <p:spPr>
            <a:xfrm>
              <a:off x="0" y="-9525"/>
              <a:ext cx="2532195" cy="540304"/>
            </a:xfrm>
            <a:prstGeom prst="rect">
              <a:avLst/>
            </a:prstGeom>
          </p:spPr>
          <p:txBody>
            <a:bodyPr anchor="ctr" rtlCol="false" tIns="50800" lIns="50800" bIns="50800" rIns="50800"/>
            <a:lstStyle/>
            <a:p>
              <a:pPr algn="ctr" marL="0" indent="0" lvl="0">
                <a:lnSpc>
                  <a:spcPts val="3600"/>
                </a:lnSpc>
                <a:spcBef>
                  <a:spcPct val="0"/>
                </a:spcBef>
              </a:pPr>
            </a:p>
          </p:txBody>
        </p:sp>
      </p:grpSp>
      <p:sp>
        <p:nvSpPr>
          <p:cNvPr name="Freeform 7" id="7"/>
          <p:cNvSpPr/>
          <p:nvPr/>
        </p:nvSpPr>
        <p:spPr>
          <a:xfrm flipH="true" flipV="false" rot="-1353834">
            <a:off x="14037442" y="3558909"/>
            <a:ext cx="3989692" cy="8742352"/>
          </a:xfrm>
          <a:custGeom>
            <a:avLst/>
            <a:gdLst/>
            <a:ahLst/>
            <a:cxnLst/>
            <a:rect r="r" b="b" t="t" l="l"/>
            <a:pathLst>
              <a:path h="8742352" w="3989692">
                <a:moveTo>
                  <a:pt x="3989692" y="0"/>
                </a:moveTo>
                <a:lnTo>
                  <a:pt x="0" y="0"/>
                </a:lnTo>
                <a:lnTo>
                  <a:pt x="0" y="8742352"/>
                </a:lnTo>
                <a:lnTo>
                  <a:pt x="3989692" y="8742352"/>
                </a:lnTo>
                <a:lnTo>
                  <a:pt x="3989692"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true" flipV="false" rot="1331454">
            <a:off x="11972277" y="5100902"/>
            <a:ext cx="4343130" cy="8265471"/>
          </a:xfrm>
          <a:custGeom>
            <a:avLst/>
            <a:gdLst/>
            <a:ahLst/>
            <a:cxnLst/>
            <a:rect r="r" b="b" t="t" l="l"/>
            <a:pathLst>
              <a:path h="8265471" w="4343130">
                <a:moveTo>
                  <a:pt x="4343130" y="0"/>
                </a:moveTo>
                <a:lnTo>
                  <a:pt x="0" y="0"/>
                </a:lnTo>
                <a:lnTo>
                  <a:pt x="0" y="8265471"/>
                </a:lnTo>
                <a:lnTo>
                  <a:pt x="4343130" y="8265471"/>
                </a:lnTo>
                <a:lnTo>
                  <a:pt x="434313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9" id="9"/>
          <p:cNvGrpSpPr/>
          <p:nvPr/>
        </p:nvGrpSpPr>
        <p:grpSpPr>
          <a:xfrm rot="0">
            <a:off x="4985143" y="3128063"/>
            <a:ext cx="8317713" cy="4384053"/>
            <a:chOff x="0" y="0"/>
            <a:chExt cx="2271012" cy="1196992"/>
          </a:xfrm>
        </p:grpSpPr>
        <p:sp>
          <p:nvSpPr>
            <p:cNvPr name="Freeform 10" id="10"/>
            <p:cNvSpPr/>
            <p:nvPr/>
          </p:nvSpPr>
          <p:spPr>
            <a:xfrm flipH="false" flipV="false" rot="0">
              <a:off x="0" y="0"/>
              <a:ext cx="2271012" cy="1196992"/>
            </a:xfrm>
            <a:custGeom>
              <a:avLst/>
              <a:gdLst/>
              <a:ahLst/>
              <a:cxnLst/>
              <a:rect r="r" b="b" t="t" l="l"/>
              <a:pathLst>
                <a:path h="1196992" w="2271012">
                  <a:moveTo>
                    <a:pt x="0" y="0"/>
                  </a:moveTo>
                  <a:lnTo>
                    <a:pt x="2271012" y="0"/>
                  </a:lnTo>
                  <a:lnTo>
                    <a:pt x="2271012" y="1196992"/>
                  </a:lnTo>
                  <a:lnTo>
                    <a:pt x="0" y="1196992"/>
                  </a:lnTo>
                  <a:close/>
                </a:path>
              </a:pathLst>
            </a:custGeom>
            <a:solidFill>
              <a:srgbClr val="FFFAE3"/>
            </a:solidFill>
            <a:ln w="28575" cap="sq">
              <a:solidFill>
                <a:srgbClr val="000001"/>
              </a:solidFill>
              <a:prstDash val="solid"/>
              <a:miter/>
            </a:ln>
          </p:spPr>
        </p:sp>
        <p:sp>
          <p:nvSpPr>
            <p:cNvPr name="TextBox 11" id="11"/>
            <p:cNvSpPr txBox="true"/>
            <p:nvPr/>
          </p:nvSpPr>
          <p:spPr>
            <a:xfrm>
              <a:off x="0" y="38100"/>
              <a:ext cx="2271012" cy="1158892"/>
            </a:xfrm>
            <a:prstGeom prst="rect">
              <a:avLst/>
            </a:prstGeom>
          </p:spPr>
          <p:txBody>
            <a:bodyPr anchor="ctr" rtlCol="false" tIns="50800" lIns="50800" bIns="50800" rIns="50800"/>
            <a:lstStyle/>
            <a:p>
              <a:pPr algn="ctr">
                <a:lnSpc>
                  <a:spcPts val="2694"/>
                </a:lnSpc>
              </a:pPr>
            </a:p>
          </p:txBody>
        </p:sp>
      </p:grpSp>
      <p:grpSp>
        <p:nvGrpSpPr>
          <p:cNvPr name="Group 12" id="12"/>
          <p:cNvGrpSpPr/>
          <p:nvPr/>
        </p:nvGrpSpPr>
        <p:grpSpPr>
          <a:xfrm rot="0">
            <a:off x="5562422" y="688374"/>
            <a:ext cx="7163157" cy="2516878"/>
            <a:chOff x="0" y="0"/>
            <a:chExt cx="1890023" cy="664087"/>
          </a:xfrm>
        </p:grpSpPr>
        <p:sp>
          <p:nvSpPr>
            <p:cNvPr name="Freeform 13" id="13"/>
            <p:cNvSpPr/>
            <p:nvPr/>
          </p:nvSpPr>
          <p:spPr>
            <a:xfrm flipH="false" flipV="false" rot="0">
              <a:off x="0" y="0"/>
              <a:ext cx="1890023" cy="664087"/>
            </a:xfrm>
            <a:custGeom>
              <a:avLst/>
              <a:gdLst/>
              <a:ahLst/>
              <a:cxnLst/>
              <a:rect r="r" b="b" t="t" l="l"/>
              <a:pathLst>
                <a:path h="664087" w="1890023">
                  <a:moveTo>
                    <a:pt x="0" y="0"/>
                  </a:moveTo>
                  <a:lnTo>
                    <a:pt x="1890023" y="0"/>
                  </a:lnTo>
                  <a:lnTo>
                    <a:pt x="1890023" y="664087"/>
                  </a:lnTo>
                  <a:lnTo>
                    <a:pt x="0" y="664087"/>
                  </a:lnTo>
                  <a:close/>
                </a:path>
              </a:pathLst>
            </a:custGeom>
            <a:solidFill>
              <a:srgbClr val="FFC15E"/>
            </a:solidFill>
            <a:ln w="28575" cap="sq">
              <a:solidFill>
                <a:srgbClr val="000001"/>
              </a:solidFill>
              <a:prstDash val="solid"/>
              <a:miter/>
            </a:ln>
          </p:spPr>
        </p:sp>
        <p:sp>
          <p:nvSpPr>
            <p:cNvPr name="TextBox 14" id="14"/>
            <p:cNvSpPr txBox="true"/>
            <p:nvPr/>
          </p:nvSpPr>
          <p:spPr>
            <a:xfrm>
              <a:off x="0" y="133350"/>
              <a:ext cx="1890023" cy="530737"/>
            </a:xfrm>
            <a:prstGeom prst="rect">
              <a:avLst/>
            </a:prstGeom>
          </p:spPr>
          <p:txBody>
            <a:bodyPr anchor="ctr" rtlCol="false" tIns="50800" lIns="50800" bIns="50800" rIns="50800"/>
            <a:lstStyle/>
            <a:p>
              <a:pPr algn="ctr" marL="0" indent="0" lvl="0">
                <a:lnSpc>
                  <a:spcPts val="6999"/>
                </a:lnSpc>
                <a:spcBef>
                  <a:spcPct val="0"/>
                </a:spcBef>
              </a:pPr>
              <a:r>
                <a:rPr lang="en-US" sz="6999">
                  <a:solidFill>
                    <a:srgbClr val="000001"/>
                  </a:solidFill>
                  <a:latin typeface="Staatliches"/>
                </a:rPr>
                <a:t>Thanks For Watching</a:t>
              </a:r>
            </a:p>
          </p:txBody>
        </p:sp>
      </p:grpSp>
      <p:sp>
        <p:nvSpPr>
          <p:cNvPr name="Freeform 15" id="15"/>
          <p:cNvSpPr/>
          <p:nvPr/>
        </p:nvSpPr>
        <p:spPr>
          <a:xfrm flipH="true" flipV="false" rot="-10800000">
            <a:off x="1136380" y="1728682"/>
            <a:ext cx="2606918" cy="2049626"/>
          </a:xfrm>
          <a:custGeom>
            <a:avLst/>
            <a:gdLst/>
            <a:ahLst/>
            <a:cxnLst/>
            <a:rect r="r" b="b" t="t" l="l"/>
            <a:pathLst>
              <a:path h="2049626" w="2606918">
                <a:moveTo>
                  <a:pt x="2606918" y="0"/>
                </a:moveTo>
                <a:lnTo>
                  <a:pt x="0" y="0"/>
                </a:lnTo>
                <a:lnTo>
                  <a:pt x="0" y="2049626"/>
                </a:lnTo>
                <a:lnTo>
                  <a:pt x="2606918" y="2049626"/>
                </a:lnTo>
                <a:lnTo>
                  <a:pt x="2606918" y="0"/>
                </a:lnTo>
                <a:close/>
              </a:path>
            </a:pathLst>
          </a:custGeom>
          <a:blipFill>
            <a:blip r:embed="rId8">
              <a:extLst>
                <a:ext uri="{96DAC541-7B7A-43D3-8B79-37D633B846F1}">
                  <asvg:svgBlip xmlns:asvg="http://schemas.microsoft.com/office/drawing/2016/SVG/main" r:embed="rId9"/>
                </a:ext>
              </a:extLst>
            </a:blip>
            <a:stretch>
              <a:fillRect l="0" t="-14702" r="0" b="0"/>
            </a:stretch>
          </a:blipFill>
        </p:spPr>
      </p:sp>
      <p:sp>
        <p:nvSpPr>
          <p:cNvPr name="Freeform 16" id="16"/>
          <p:cNvSpPr/>
          <p:nvPr/>
        </p:nvSpPr>
        <p:spPr>
          <a:xfrm flipH="false" flipV="false" rot="0">
            <a:off x="14772937" y="1401584"/>
            <a:ext cx="1387783" cy="2067438"/>
          </a:xfrm>
          <a:custGeom>
            <a:avLst/>
            <a:gdLst/>
            <a:ahLst/>
            <a:cxnLst/>
            <a:rect r="r" b="b" t="t" l="l"/>
            <a:pathLst>
              <a:path h="2067438" w="1387783">
                <a:moveTo>
                  <a:pt x="0" y="0"/>
                </a:moveTo>
                <a:lnTo>
                  <a:pt x="1387782" y="0"/>
                </a:lnTo>
                <a:lnTo>
                  <a:pt x="1387782" y="2067438"/>
                </a:lnTo>
                <a:lnTo>
                  <a:pt x="0" y="2067438"/>
                </a:lnTo>
                <a:lnTo>
                  <a:pt x="0" y="0"/>
                </a:lnTo>
                <a:close/>
              </a:path>
            </a:pathLst>
          </a:custGeom>
          <a:blipFill>
            <a:blip r:embed="rId10">
              <a:extLst>
                <a:ext uri="{96DAC541-7B7A-43D3-8B79-37D633B846F1}">
                  <asvg:svgBlip xmlns:asvg="http://schemas.microsoft.com/office/drawing/2016/SVG/main" r:embed="rId11"/>
                </a:ext>
              </a:extLst>
            </a:blip>
            <a:stretch>
              <a:fillRect l="0" t="-23889" r="0" b="0"/>
            </a:stretch>
          </a:blipFill>
        </p:spPr>
      </p:sp>
      <p:sp>
        <p:nvSpPr>
          <p:cNvPr name="TextBox 17" id="17"/>
          <p:cNvSpPr txBox="true"/>
          <p:nvPr/>
        </p:nvSpPr>
        <p:spPr>
          <a:xfrm rot="0">
            <a:off x="5310129" y="3280081"/>
            <a:ext cx="7568334" cy="4573407"/>
          </a:xfrm>
          <a:prstGeom prst="rect">
            <a:avLst/>
          </a:prstGeom>
        </p:spPr>
        <p:txBody>
          <a:bodyPr anchor="t" rtlCol="false" tIns="0" lIns="0" bIns="0" rIns="0">
            <a:spAutoFit/>
          </a:bodyPr>
          <a:lstStyle/>
          <a:p>
            <a:pPr algn="ctr">
              <a:lnSpc>
                <a:spcPts val="1805"/>
              </a:lnSpc>
            </a:pPr>
            <a:r>
              <a:rPr lang="en-US" sz="1389">
                <a:solidFill>
                  <a:srgbClr val="000001"/>
                </a:solidFill>
                <a:latin typeface="HK Grotesk Medium"/>
              </a:rPr>
              <a:t>Reference list</a:t>
            </a:r>
          </a:p>
          <a:p>
            <a:pPr algn="ctr">
              <a:lnSpc>
                <a:spcPts val="1805"/>
              </a:lnSpc>
            </a:pPr>
            <a:r>
              <a:rPr lang="en-US" sz="1389">
                <a:solidFill>
                  <a:srgbClr val="000001"/>
                </a:solidFill>
                <a:latin typeface="HK Grotesk Medium"/>
              </a:rPr>
              <a:t>Häagen-Dazs US (2018). The Extraordinary Honey Bee | a 360 VR Experience | Häagen-Dazs®. [online] www.youtube.com. Available at: https://www.youtube.com/watch?v=iXYqULCBuD8&amp;pp=ygUIYmVlcyAzNjA%3D [Accessed 2 Nov. 2023].</a:t>
            </a:r>
          </a:p>
          <a:p>
            <a:pPr algn="ctr">
              <a:lnSpc>
                <a:spcPts val="1805"/>
              </a:lnSpc>
            </a:pPr>
            <a:r>
              <a:rPr lang="en-US" sz="1389">
                <a:solidFill>
                  <a:srgbClr val="000001"/>
                </a:solidFill>
                <a:latin typeface="HK Grotesk Medium"/>
              </a:rPr>
              <a:t>Mêl Gwenyn Gruffydd Welsh Honey (2010). Gwenyn Gruffydd Welsh Honey | Beekeeping Supplies |Beekeeping Training. [online] Gwenyn Gruffydd. Available at: https://gwenyngruffydd.co.uk/ [Accessed 2 Nov. 2023].</a:t>
            </a:r>
          </a:p>
          <a:p>
            <a:pPr algn="ctr">
              <a:lnSpc>
                <a:spcPts val="1805"/>
              </a:lnSpc>
            </a:pPr>
            <a:r>
              <a:rPr lang="en-US" sz="1389">
                <a:solidFill>
                  <a:srgbClr val="000001"/>
                </a:solidFill>
                <a:latin typeface="HK Grotesk Medium"/>
              </a:rPr>
              <a:t>robert (2015). The three C’s of transmedia storytelling. [online] Conducttr Blog. Available at: https://blog.conducttr.com/the-three-cs-of-transmedia-storytelling#:~:text=In%20the%20diagram%20I%E2%80%99m%20trying%20to%20create%20an [Accessed 2 Nov. 2023].</a:t>
            </a:r>
          </a:p>
          <a:p>
            <a:pPr algn="ctr">
              <a:lnSpc>
                <a:spcPts val="1805"/>
              </a:lnSpc>
            </a:pPr>
            <a:r>
              <a:rPr lang="en-US" sz="1389">
                <a:solidFill>
                  <a:srgbClr val="000001"/>
                </a:solidFill>
                <a:latin typeface="HK Grotesk Medium"/>
              </a:rPr>
              <a:t>The Bee Conservancy (n.d.). Kids Activities. [online] The Bee Conservancy. Available at: https://thebeeconservancy.org/bee-activities-for-kids/ [Accessed 2 Nov. 2023].</a:t>
            </a:r>
          </a:p>
          <a:p>
            <a:pPr algn="ctr">
              <a:lnSpc>
                <a:spcPts val="1805"/>
              </a:lnSpc>
            </a:pPr>
            <a:r>
              <a:rPr lang="en-US" sz="1389">
                <a:solidFill>
                  <a:srgbClr val="000001"/>
                </a:solidFill>
                <a:latin typeface="HK Grotesk Medium"/>
              </a:rPr>
              <a:t>The Golden Company (2016). Into the Hive | 360 VR Video | Bee’s Eye View. [online] www.youtube.com. Available at: https://www.youtube.com/watch?v=ctqCgxtsnrs [Accessed 2 Nov. 2023].</a:t>
            </a:r>
          </a:p>
          <a:p>
            <a:pPr algn="ctr">
              <a:lnSpc>
                <a:spcPts val="1805"/>
              </a:lnSpc>
            </a:pPr>
            <a:r>
              <a:rPr lang="en-US" sz="1389">
                <a:solidFill>
                  <a:srgbClr val="000001"/>
                </a:solidFill>
                <a:latin typeface="HK Grotesk Medium"/>
              </a:rPr>
              <a:t>The Will O’ The Wisps Are In Town (2018). Hi I Love Bees. Tumbler. Available at: https://ethereal-drivel.tumblr.com/post/174224377813/hi-i-love-bees [Accessed 2 Nov. 2023].</a:t>
            </a:r>
          </a:p>
          <a:p>
            <a:pPr algn="ctr">
              <a:lnSpc>
                <a:spcPts val="1805"/>
              </a:lnSpc>
            </a:pPr>
          </a:p>
          <a:p>
            <a:pPr algn="ctr">
              <a:lnSpc>
                <a:spcPts val="1805"/>
              </a:lnSpc>
              <a:spcBef>
                <a:spcPct val="0"/>
              </a:spcBef>
            </a:pPr>
          </a:p>
        </p:txBody>
      </p:sp>
      <p:sp>
        <p:nvSpPr>
          <p:cNvPr name="TextBox 18" id="18"/>
          <p:cNvSpPr txBox="true"/>
          <p:nvPr/>
        </p:nvSpPr>
        <p:spPr>
          <a:xfrm rot="0">
            <a:off x="7610478" y="8180317"/>
            <a:ext cx="4559086" cy="605155"/>
          </a:xfrm>
          <a:prstGeom prst="rect">
            <a:avLst/>
          </a:prstGeom>
        </p:spPr>
        <p:txBody>
          <a:bodyPr anchor="t" rtlCol="false" tIns="0" lIns="0" bIns="0" rIns="0">
            <a:spAutoFit/>
          </a:bodyPr>
          <a:lstStyle/>
          <a:p>
            <a:pPr>
              <a:lnSpc>
                <a:spcPts val="4759"/>
              </a:lnSpc>
            </a:pPr>
            <a:r>
              <a:rPr lang="en-US" sz="3999">
                <a:solidFill>
                  <a:srgbClr val="000001"/>
                </a:solidFill>
                <a:latin typeface="HK Grotesk Medium"/>
              </a:rPr>
              <a:t>ANY QUESTIONS?</a:t>
            </a:r>
          </a:p>
        </p:txBody>
      </p:sp>
      <p:sp>
        <p:nvSpPr>
          <p:cNvPr name="Freeform 19" id="19"/>
          <p:cNvSpPr/>
          <p:nvPr/>
        </p:nvSpPr>
        <p:spPr>
          <a:xfrm flipH="true" flipV="false" rot="0">
            <a:off x="5781855" y="7853488"/>
            <a:ext cx="1485325" cy="1258813"/>
          </a:xfrm>
          <a:custGeom>
            <a:avLst/>
            <a:gdLst/>
            <a:ahLst/>
            <a:cxnLst/>
            <a:rect r="r" b="b" t="t" l="l"/>
            <a:pathLst>
              <a:path h="1258813" w="1485325">
                <a:moveTo>
                  <a:pt x="1485325" y="0"/>
                </a:moveTo>
                <a:lnTo>
                  <a:pt x="0" y="0"/>
                </a:lnTo>
                <a:lnTo>
                  <a:pt x="0" y="1258813"/>
                </a:lnTo>
                <a:lnTo>
                  <a:pt x="1485325" y="1258813"/>
                </a:lnTo>
                <a:lnTo>
                  <a:pt x="1485325"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Tree>
  </p:cSld>
  <p:clrMapOvr>
    <a:masterClrMapping/>
  </p:clrMapOvr>
  <p:transition spd="fast">
    <p:cover dir="rd"/>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DAFy0bVb-Hs</dc:identifier>
  <dcterms:modified xsi:type="dcterms:W3CDTF">2011-08-01T06:04:30Z</dcterms:modified>
  <cp:revision>1</cp:revision>
  <dc:title>Transformational Media showing the Importance of Bees</dc:title>
</cp:coreProperties>
</file>