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83" r:id="rId4"/>
    <p:sldId id="285" r:id="rId5"/>
    <p:sldId id="284" r:id="rId6"/>
    <p:sldId id="258" r:id="rId7"/>
    <p:sldId id="259" r:id="rId8"/>
    <p:sldId id="260" r:id="rId9"/>
    <p:sldId id="261" r:id="rId10"/>
    <p:sldId id="277" r:id="rId11"/>
    <p:sldId id="262" r:id="rId12"/>
    <p:sldId id="263" r:id="rId13"/>
    <p:sldId id="264" r:id="rId14"/>
    <p:sldId id="287" r:id="rId15"/>
    <p:sldId id="265" r:id="rId16"/>
    <p:sldId id="266" r:id="rId17"/>
    <p:sldId id="278" r:id="rId18"/>
    <p:sldId id="267" r:id="rId19"/>
    <p:sldId id="269" r:id="rId20"/>
    <p:sldId id="268" r:id="rId21"/>
    <p:sldId id="271" r:id="rId22"/>
    <p:sldId id="272" r:id="rId23"/>
    <p:sldId id="273" r:id="rId24"/>
    <p:sldId id="279" r:id="rId25"/>
    <p:sldId id="280" r:id="rId26"/>
    <p:sldId id="274" r:id="rId27"/>
    <p:sldId id="275" r:id="rId28"/>
    <p:sldId id="276" r:id="rId29"/>
    <p:sldId id="281" r:id="rId30"/>
    <p:sldId id="282"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63" autoAdjust="0"/>
    <p:restoredTop sz="94660"/>
  </p:normalViewPr>
  <p:slideViewPr>
    <p:cSldViewPr snapToGrid="0">
      <p:cViewPr varScale="1">
        <p:scale>
          <a:sx n="59" d="100"/>
          <a:sy n="59" d="100"/>
        </p:scale>
        <p:origin x="566"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251A2CE-CA02-4FE1-AEDA-6A8EEAF52953}" type="datetimeFigureOut">
              <a:rPr lang="en-GB" smtClean="0"/>
              <a:t>11/07/2017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ABCD6B-D84F-4AFB-8232-352126AF71B0}" type="slidenum">
              <a:rPr lang="en-GB" smtClean="0"/>
              <a:t>‹#›</a:t>
            </a:fld>
            <a:endParaRPr lang="en-GB"/>
          </a:p>
        </p:txBody>
      </p:sp>
    </p:spTree>
    <p:extLst>
      <p:ext uri="{BB962C8B-B14F-4D97-AF65-F5344CB8AC3E}">
        <p14:creationId xmlns:p14="http://schemas.microsoft.com/office/powerpoint/2010/main" val="42580069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51A2CE-CA02-4FE1-AEDA-6A8EEAF52953}" type="datetimeFigureOut">
              <a:rPr lang="en-GB" smtClean="0"/>
              <a:t>11/07/2017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ABCD6B-D84F-4AFB-8232-352126AF71B0}" type="slidenum">
              <a:rPr lang="en-GB" smtClean="0"/>
              <a:t>‹#›</a:t>
            </a:fld>
            <a:endParaRPr lang="en-GB"/>
          </a:p>
        </p:txBody>
      </p:sp>
    </p:spTree>
    <p:extLst>
      <p:ext uri="{BB962C8B-B14F-4D97-AF65-F5344CB8AC3E}">
        <p14:creationId xmlns:p14="http://schemas.microsoft.com/office/powerpoint/2010/main" val="15646511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251A2CE-CA02-4FE1-AEDA-6A8EEAF52953}" type="datetimeFigureOut">
              <a:rPr lang="en-GB" smtClean="0"/>
              <a:t>11/07/2017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ABCD6B-D84F-4AFB-8232-352126AF71B0}" type="slidenum">
              <a:rPr lang="en-GB" smtClean="0"/>
              <a:t>‹#›</a:t>
            </a:fld>
            <a:endParaRPr lang="en-GB"/>
          </a:p>
        </p:txBody>
      </p:sp>
    </p:spTree>
    <p:extLst>
      <p:ext uri="{BB962C8B-B14F-4D97-AF65-F5344CB8AC3E}">
        <p14:creationId xmlns:p14="http://schemas.microsoft.com/office/powerpoint/2010/main" val="1919971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251A2CE-CA02-4FE1-AEDA-6A8EEAF52953}" type="datetimeFigureOut">
              <a:rPr lang="en-GB" smtClean="0"/>
              <a:t>11/07/2017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ABCD6B-D84F-4AFB-8232-352126AF71B0}" type="slidenum">
              <a:rPr lang="en-GB" smtClean="0"/>
              <a:t>‹#›</a:t>
            </a:fld>
            <a:endParaRPr lang="en-GB"/>
          </a:p>
        </p:txBody>
      </p:sp>
    </p:spTree>
    <p:extLst>
      <p:ext uri="{BB962C8B-B14F-4D97-AF65-F5344CB8AC3E}">
        <p14:creationId xmlns:p14="http://schemas.microsoft.com/office/powerpoint/2010/main" val="3601203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251A2CE-CA02-4FE1-AEDA-6A8EEAF52953}" type="datetimeFigureOut">
              <a:rPr lang="en-GB" smtClean="0"/>
              <a:t>11/07/2017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ABCD6B-D84F-4AFB-8232-352126AF71B0}" type="slidenum">
              <a:rPr lang="en-GB" smtClean="0"/>
              <a:t>‹#›</a:t>
            </a:fld>
            <a:endParaRPr lang="en-GB"/>
          </a:p>
        </p:txBody>
      </p:sp>
    </p:spTree>
    <p:extLst>
      <p:ext uri="{BB962C8B-B14F-4D97-AF65-F5344CB8AC3E}">
        <p14:creationId xmlns:p14="http://schemas.microsoft.com/office/powerpoint/2010/main" val="1964015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251A2CE-CA02-4FE1-AEDA-6A8EEAF52953}" type="datetimeFigureOut">
              <a:rPr lang="en-GB" smtClean="0"/>
              <a:t>11/07/2017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ABCD6B-D84F-4AFB-8232-352126AF71B0}" type="slidenum">
              <a:rPr lang="en-GB" smtClean="0"/>
              <a:t>‹#›</a:t>
            </a:fld>
            <a:endParaRPr lang="en-GB"/>
          </a:p>
        </p:txBody>
      </p:sp>
    </p:spTree>
    <p:extLst>
      <p:ext uri="{BB962C8B-B14F-4D97-AF65-F5344CB8AC3E}">
        <p14:creationId xmlns:p14="http://schemas.microsoft.com/office/powerpoint/2010/main" val="26141972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51A2CE-CA02-4FE1-AEDA-6A8EEAF52953}" type="datetimeFigureOut">
              <a:rPr lang="en-GB" smtClean="0"/>
              <a:t>11/07/2017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ABCD6B-D84F-4AFB-8232-352126AF71B0}" type="slidenum">
              <a:rPr lang="en-GB" smtClean="0"/>
              <a:t>‹#›</a:t>
            </a:fld>
            <a:endParaRPr lang="en-GB"/>
          </a:p>
        </p:txBody>
      </p:sp>
    </p:spTree>
    <p:extLst>
      <p:ext uri="{BB962C8B-B14F-4D97-AF65-F5344CB8AC3E}">
        <p14:creationId xmlns:p14="http://schemas.microsoft.com/office/powerpoint/2010/main" val="349792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51A2CE-CA02-4FE1-AEDA-6A8EEAF52953}" type="datetimeFigureOut">
              <a:rPr lang="en-GB" smtClean="0"/>
              <a:t>11/07/2017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ABCD6B-D84F-4AFB-8232-352126AF71B0}" type="slidenum">
              <a:rPr lang="en-GB" smtClean="0"/>
              <a:t>‹#›</a:t>
            </a:fld>
            <a:endParaRPr lang="en-GB"/>
          </a:p>
        </p:txBody>
      </p:sp>
    </p:spTree>
    <p:extLst>
      <p:ext uri="{BB962C8B-B14F-4D97-AF65-F5344CB8AC3E}">
        <p14:creationId xmlns:p14="http://schemas.microsoft.com/office/powerpoint/2010/main" val="40836910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51A2CE-CA02-4FE1-AEDA-6A8EEAF52953}" type="datetimeFigureOut">
              <a:rPr lang="en-GB" smtClean="0"/>
              <a:t>11/07/2017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ABCD6B-D84F-4AFB-8232-352126AF71B0}" type="slidenum">
              <a:rPr lang="en-GB" smtClean="0"/>
              <a:t>‹#›</a:t>
            </a:fld>
            <a:endParaRPr lang="en-GB"/>
          </a:p>
        </p:txBody>
      </p:sp>
    </p:spTree>
    <p:extLst>
      <p:ext uri="{BB962C8B-B14F-4D97-AF65-F5344CB8AC3E}">
        <p14:creationId xmlns:p14="http://schemas.microsoft.com/office/powerpoint/2010/main" val="21251811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251A2CE-CA02-4FE1-AEDA-6A8EEAF52953}" type="datetimeFigureOut">
              <a:rPr lang="en-GB" smtClean="0"/>
              <a:t>11/07/2017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ABCD6B-D84F-4AFB-8232-352126AF71B0}" type="slidenum">
              <a:rPr lang="en-GB" smtClean="0"/>
              <a:t>‹#›</a:t>
            </a:fld>
            <a:endParaRPr lang="en-GB"/>
          </a:p>
        </p:txBody>
      </p:sp>
    </p:spTree>
    <p:extLst>
      <p:ext uri="{BB962C8B-B14F-4D97-AF65-F5344CB8AC3E}">
        <p14:creationId xmlns:p14="http://schemas.microsoft.com/office/powerpoint/2010/main" val="2274819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251A2CE-CA02-4FE1-AEDA-6A8EEAF52953}" type="datetimeFigureOut">
              <a:rPr lang="en-GB" smtClean="0"/>
              <a:t>11/07/2017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ABCD6B-D84F-4AFB-8232-352126AF71B0}"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7993478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251A2CE-CA02-4FE1-AEDA-6A8EEAF52953}" type="datetimeFigureOut">
              <a:rPr lang="en-GB" smtClean="0"/>
              <a:t>11/07/2017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ABCD6B-D84F-4AFB-8232-352126AF71B0}" type="slidenum">
              <a:rPr lang="en-GB" smtClean="0"/>
              <a:t>‹#›</a:t>
            </a:fld>
            <a:endParaRPr lang="en-GB"/>
          </a:p>
        </p:txBody>
      </p:sp>
    </p:spTree>
    <p:extLst>
      <p:ext uri="{BB962C8B-B14F-4D97-AF65-F5344CB8AC3E}">
        <p14:creationId xmlns:p14="http://schemas.microsoft.com/office/powerpoint/2010/main" val="40588186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251A2CE-CA02-4FE1-AEDA-6A8EEAF52953}" type="datetimeFigureOut">
              <a:rPr lang="en-GB" smtClean="0"/>
              <a:t>11/07/2017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ABCD6B-D84F-4AFB-8232-352126AF71B0}"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700431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251A2CE-CA02-4FE1-AEDA-6A8EEAF52953}" type="datetimeFigureOut">
              <a:rPr lang="en-GB" smtClean="0"/>
              <a:t>11/07/2017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ABCD6B-D84F-4AFB-8232-352126AF71B0}" type="slidenum">
              <a:rPr lang="en-GB" smtClean="0"/>
              <a:t>‹#›</a:t>
            </a:fld>
            <a:endParaRPr lang="en-GB"/>
          </a:p>
        </p:txBody>
      </p:sp>
    </p:spTree>
    <p:extLst>
      <p:ext uri="{BB962C8B-B14F-4D97-AF65-F5344CB8AC3E}">
        <p14:creationId xmlns:p14="http://schemas.microsoft.com/office/powerpoint/2010/main" val="35972904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51A2CE-CA02-4FE1-AEDA-6A8EEAF52953}" type="datetimeFigureOut">
              <a:rPr lang="en-GB" smtClean="0"/>
              <a:t>11/07/2017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ABCD6B-D84F-4AFB-8232-352126AF71B0}" type="slidenum">
              <a:rPr lang="en-GB" smtClean="0"/>
              <a:t>‹#›</a:t>
            </a:fld>
            <a:endParaRPr lang="en-GB"/>
          </a:p>
        </p:txBody>
      </p:sp>
    </p:spTree>
    <p:extLst>
      <p:ext uri="{BB962C8B-B14F-4D97-AF65-F5344CB8AC3E}">
        <p14:creationId xmlns:p14="http://schemas.microsoft.com/office/powerpoint/2010/main" val="7162035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51A2CE-CA02-4FE1-AEDA-6A8EEAF52953}" type="datetimeFigureOut">
              <a:rPr lang="en-GB" smtClean="0"/>
              <a:t>11/07/2017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ABCD6B-D84F-4AFB-8232-352126AF71B0}" type="slidenum">
              <a:rPr lang="en-GB" smtClean="0"/>
              <a:t>‹#›</a:t>
            </a:fld>
            <a:endParaRPr lang="en-GB"/>
          </a:p>
        </p:txBody>
      </p:sp>
    </p:spTree>
    <p:extLst>
      <p:ext uri="{BB962C8B-B14F-4D97-AF65-F5344CB8AC3E}">
        <p14:creationId xmlns:p14="http://schemas.microsoft.com/office/powerpoint/2010/main" val="1128048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251A2CE-CA02-4FE1-AEDA-6A8EEAF52953}" type="datetimeFigureOut">
              <a:rPr lang="en-GB" smtClean="0"/>
              <a:t>11/07/2017</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2ABCD6B-D84F-4AFB-8232-352126AF71B0}" type="slidenum">
              <a:rPr lang="en-GB" smtClean="0"/>
              <a:t>‹#›</a:t>
            </a:fld>
            <a:endParaRPr lang="en-GB"/>
          </a:p>
        </p:txBody>
      </p:sp>
    </p:spTree>
    <p:extLst>
      <p:ext uri="{BB962C8B-B14F-4D97-AF65-F5344CB8AC3E}">
        <p14:creationId xmlns:p14="http://schemas.microsoft.com/office/powerpoint/2010/main" val="35830264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www.nuffieldtrust.org.uk/compare-UK-health"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www.ons.gov.uk/ons/rel/pop-estimate/population-estimates-for-uk--england-and-wales--scotland-and-northern-ireland/index.html"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www.lse.ac.uk/researchAndExpertise/researchImpact/caseStudies/bevan-targets-sanctions-improving-public-services.aspx"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bbc.co.uk/news/uk-wales-politics-29431502" TargetMode="External"/><Relationship Id="rId2" Type="http://schemas.openxmlformats.org/officeDocument/2006/relationships/hyperlink" Target="http://www.parliament.uk/briefing-papers/SN06994/nhs-wales-statistic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nuffieldtrust.org.uk/publications/focus-social-care-older-people"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Why does the NHS need to change</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140363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77500" lnSpcReduction="20000"/>
          </a:bodyPr>
          <a:lstStyle/>
          <a:p>
            <a:r>
              <a:rPr lang="en-GB" sz="3600" dirty="0" smtClean="0"/>
              <a:t>The Welsh Assembly Government's </a:t>
            </a:r>
            <a:r>
              <a:rPr lang="en-GB" sz="3600" i="1" dirty="0" smtClean="0"/>
              <a:t>One Wales</a:t>
            </a:r>
            <a:r>
              <a:rPr lang="en-GB" sz="3600" dirty="0" smtClean="0"/>
              <a:t> Strategy document determined that the delivery of the NHS in Wales needed redesign to improve health outcomes and ensure that the NHS delivers care effectively with its partners.</a:t>
            </a:r>
          </a:p>
          <a:p>
            <a:r>
              <a:rPr lang="en-GB" sz="3600" dirty="0" smtClean="0"/>
              <a:t>Since then the Prudent healthcare Agenda has been produced</a:t>
            </a:r>
          </a:p>
          <a:p>
            <a:pPr marL="0" indent="0">
              <a:buNone/>
            </a:pPr>
            <a:r>
              <a:rPr lang="en-GB" sz="3600" dirty="0" smtClean="0"/>
              <a:t> </a:t>
            </a:r>
          </a:p>
          <a:p>
            <a:pPr marL="0" indent="0">
              <a:buNone/>
            </a:pPr>
            <a:r>
              <a:rPr lang="en-GB" dirty="0" smtClean="0"/>
              <a:t> </a:t>
            </a:r>
          </a:p>
        </p:txBody>
      </p:sp>
    </p:spTree>
    <p:extLst>
      <p:ext uri="{BB962C8B-B14F-4D97-AF65-F5344CB8AC3E}">
        <p14:creationId xmlns:p14="http://schemas.microsoft.com/office/powerpoint/2010/main" val="35864483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is this important?</a:t>
            </a:r>
            <a:br>
              <a:rPr lang="en-GB" dirty="0"/>
            </a:br>
            <a:endParaRPr lang="en-GB" dirty="0"/>
          </a:p>
        </p:txBody>
      </p:sp>
      <p:sp>
        <p:nvSpPr>
          <p:cNvPr id="3" name="Content Placeholder 2"/>
          <p:cNvSpPr>
            <a:spLocks noGrp="1"/>
          </p:cNvSpPr>
          <p:nvPr>
            <p:ph idx="1"/>
          </p:nvPr>
        </p:nvSpPr>
        <p:spPr/>
        <p:txBody>
          <a:bodyPr>
            <a:noAutofit/>
          </a:bodyPr>
          <a:lstStyle/>
          <a:p>
            <a:r>
              <a:rPr lang="en-GB" sz="2400" dirty="0" smtClean="0"/>
              <a:t>The </a:t>
            </a:r>
            <a:r>
              <a:rPr lang="en-GB" sz="2400" dirty="0"/>
              <a:t>period from 2015 to 2020 is likely to be the </a:t>
            </a:r>
            <a:r>
              <a:rPr lang="en-GB" sz="2400" dirty="0" smtClean="0"/>
              <a:t>most challenging </a:t>
            </a:r>
            <a:r>
              <a:rPr lang="en-GB" sz="2400" dirty="0"/>
              <a:t>ever faced by the </a:t>
            </a:r>
            <a:r>
              <a:rPr lang="en-GB" sz="2400" dirty="0" smtClean="0"/>
              <a:t>NHS. The </a:t>
            </a:r>
            <a:r>
              <a:rPr lang="en-GB" sz="2400" dirty="0"/>
              <a:t>Conservative Government is attempting to deliver </a:t>
            </a:r>
            <a:r>
              <a:rPr lang="en-GB" sz="2400" dirty="0" smtClean="0"/>
              <a:t>significant reforms</a:t>
            </a:r>
            <a:r>
              <a:rPr lang="en-GB" sz="2400" dirty="0"/>
              <a:t>, most notably through changes to enable seven-day </a:t>
            </a:r>
            <a:r>
              <a:rPr lang="en-GB" sz="2400" dirty="0" smtClean="0"/>
              <a:t>working. </a:t>
            </a:r>
            <a:r>
              <a:rPr lang="en-GB" sz="2400" dirty="0"/>
              <a:t>All of this </a:t>
            </a:r>
            <a:r>
              <a:rPr lang="en-GB" sz="2400" dirty="0" smtClean="0"/>
              <a:t>is being </a:t>
            </a:r>
            <a:r>
              <a:rPr lang="en-GB" sz="2400" dirty="0"/>
              <a:t>attempted at a time of financial constraint, while </a:t>
            </a:r>
            <a:r>
              <a:rPr lang="en-GB" sz="2400" dirty="0" smtClean="0"/>
              <a:t>simultaneously implementing </a:t>
            </a:r>
            <a:r>
              <a:rPr lang="en-GB" sz="2400" dirty="0"/>
              <a:t>the recommendations of the Five Year Forward </a:t>
            </a:r>
            <a:r>
              <a:rPr lang="en-GB" sz="2400" dirty="0" smtClean="0"/>
              <a:t>View, which </a:t>
            </a:r>
            <a:r>
              <a:rPr lang="en-GB" sz="2400" dirty="0"/>
              <a:t>is ambitious even when taken in isolation. How the NHS </a:t>
            </a:r>
            <a:r>
              <a:rPr lang="en-GB" sz="2400" dirty="0" smtClean="0"/>
              <a:t>responds to </a:t>
            </a:r>
            <a:r>
              <a:rPr lang="en-GB" sz="2400" dirty="0"/>
              <a:t>these reforms and challenges will be critical to its long-term success</a:t>
            </a:r>
            <a:r>
              <a:rPr lang="en-GB" sz="2400" dirty="0" smtClean="0"/>
              <a:t>.</a:t>
            </a:r>
            <a:endParaRPr lang="en-GB" sz="2400" dirty="0"/>
          </a:p>
        </p:txBody>
      </p:sp>
    </p:spTree>
    <p:extLst>
      <p:ext uri="{BB962C8B-B14F-4D97-AF65-F5344CB8AC3E}">
        <p14:creationId xmlns:p14="http://schemas.microsoft.com/office/powerpoint/2010/main" val="2154671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Nuffield Trust</a:t>
            </a:r>
            <a:endParaRPr lang="en-GB" dirty="0"/>
          </a:p>
        </p:txBody>
      </p:sp>
      <p:sp>
        <p:nvSpPr>
          <p:cNvPr id="3" name="Content Placeholder 2"/>
          <p:cNvSpPr>
            <a:spLocks noGrp="1"/>
          </p:cNvSpPr>
          <p:nvPr>
            <p:ph idx="1"/>
          </p:nvPr>
        </p:nvSpPr>
        <p:spPr/>
        <p:txBody>
          <a:bodyPr/>
          <a:lstStyle/>
          <a:p>
            <a:r>
              <a:rPr lang="en-GB" dirty="0"/>
              <a:t>What will we offer?</a:t>
            </a:r>
          </a:p>
          <a:p>
            <a:r>
              <a:rPr lang="en-GB" dirty="0"/>
              <a:t>There has never been a more important time for</a:t>
            </a:r>
          </a:p>
          <a:p>
            <a:r>
              <a:rPr lang="en-GB" dirty="0"/>
              <a:t>independent scrutiny of government policies and the</a:t>
            </a:r>
          </a:p>
          <a:p>
            <a:r>
              <a:rPr lang="en-GB" dirty="0"/>
              <a:t>performance of the system.</a:t>
            </a:r>
          </a:p>
          <a:p>
            <a:r>
              <a:rPr lang="en-GB" b="1" dirty="0"/>
              <a:t>1</a:t>
            </a:r>
            <a:endParaRPr lang="en-GB" dirty="0"/>
          </a:p>
          <a:p>
            <a:endParaRPr lang="en-GB" dirty="0"/>
          </a:p>
        </p:txBody>
      </p:sp>
    </p:spTree>
    <p:extLst>
      <p:ext uri="{BB962C8B-B14F-4D97-AF65-F5344CB8AC3E}">
        <p14:creationId xmlns:p14="http://schemas.microsoft.com/office/powerpoint/2010/main" val="29572825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20000"/>
          </a:bodyPr>
          <a:lstStyle/>
          <a:p>
            <a:r>
              <a:rPr lang="en-GB" dirty="0"/>
              <a:t>We will continue to provide this, as well as opportunities for policymakers,</a:t>
            </a:r>
          </a:p>
          <a:p>
            <a:r>
              <a:rPr lang="en-GB" dirty="0"/>
              <a:t>practitioners and others to come together to develop solutions.</a:t>
            </a:r>
          </a:p>
          <a:p>
            <a:r>
              <a:rPr lang="en-GB" dirty="0"/>
              <a:t>Our focus will be on improving the quality of policy-making by</a:t>
            </a:r>
          </a:p>
          <a:p>
            <a:r>
              <a:rPr lang="en-GB" dirty="0"/>
              <a:t>providing evidence-based analysis, asking insightful questions and</a:t>
            </a:r>
          </a:p>
          <a:p>
            <a:r>
              <a:rPr lang="en-GB" dirty="0"/>
              <a:t>providing a challenging view. Our independence puts us in an important</a:t>
            </a:r>
          </a:p>
          <a:p>
            <a:r>
              <a:rPr lang="en-GB" dirty="0"/>
              <a:t>space to challenge orthodox thinking and hold policy-makers to account.</a:t>
            </a:r>
          </a:p>
          <a:p>
            <a:r>
              <a:rPr lang="en-GB" dirty="0"/>
              <a:t>Our focus extends beyond England into the UK where we have a</a:t>
            </a:r>
          </a:p>
          <a:p>
            <a:r>
              <a:rPr lang="en-GB" dirty="0"/>
              <a:t>history of providing comparative analyses of the performance of the</a:t>
            </a:r>
          </a:p>
          <a:p>
            <a:r>
              <a:rPr lang="en-GB" dirty="0"/>
              <a:t>four UK health services. We will continue to provide this.</a:t>
            </a:r>
          </a:p>
          <a:p>
            <a:r>
              <a:rPr lang="en-GB" dirty="0"/>
              <a:t>Find out more about our projects in this area:</a:t>
            </a:r>
          </a:p>
          <a:p>
            <a:r>
              <a:rPr lang="en-GB" dirty="0"/>
              <a:t>www.nuffieldtrust.org.uk/reform</a:t>
            </a:r>
          </a:p>
          <a:p>
            <a:endParaRPr lang="en-GB" dirty="0"/>
          </a:p>
        </p:txBody>
      </p:sp>
    </p:spTree>
    <p:extLst>
      <p:ext uri="{BB962C8B-B14F-4D97-AF65-F5344CB8AC3E}">
        <p14:creationId xmlns:p14="http://schemas.microsoft.com/office/powerpoint/2010/main" val="356440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Challenges</a:t>
            </a:r>
            <a:endParaRPr lang="en-GB" dirty="0"/>
          </a:p>
        </p:txBody>
      </p:sp>
      <p:sp>
        <p:nvSpPr>
          <p:cNvPr id="3" name="Content Placeholder 2"/>
          <p:cNvSpPr>
            <a:spLocks noGrp="1"/>
          </p:cNvSpPr>
          <p:nvPr>
            <p:ph idx="1"/>
          </p:nvPr>
        </p:nvSpPr>
        <p:spPr/>
        <p:txBody>
          <a:bodyPr>
            <a:normAutofit fontScale="70000" lnSpcReduction="20000"/>
          </a:bodyPr>
          <a:lstStyle/>
          <a:p>
            <a:r>
              <a:rPr lang="en-GB" sz="3600" dirty="0" smtClean="0"/>
              <a:t>A growing older population, </a:t>
            </a:r>
          </a:p>
          <a:p>
            <a:r>
              <a:rPr lang="en-GB" sz="3600" dirty="0"/>
              <a:t>M</a:t>
            </a:r>
            <a:r>
              <a:rPr lang="en-GB" sz="3600" dirty="0" smtClean="0"/>
              <a:t>ore people living with chronic conditions, </a:t>
            </a:r>
          </a:p>
          <a:p>
            <a:r>
              <a:rPr lang="en-GB" sz="3600" dirty="0"/>
              <a:t>C</a:t>
            </a:r>
            <a:r>
              <a:rPr lang="en-GB" sz="3600" dirty="0" smtClean="0"/>
              <a:t>hallenges in providing timely, effective and cohesive services in rural locations, </a:t>
            </a:r>
          </a:p>
          <a:p>
            <a:r>
              <a:rPr lang="en-GB" sz="3600" dirty="0"/>
              <a:t>I</a:t>
            </a:r>
            <a:r>
              <a:rPr lang="en-GB" sz="3600" dirty="0" smtClean="0"/>
              <a:t>ncreasing obesity rates and </a:t>
            </a:r>
          </a:p>
          <a:p>
            <a:r>
              <a:rPr lang="en-GB" sz="3600" dirty="0"/>
              <a:t>L</a:t>
            </a:r>
            <a:r>
              <a:rPr lang="en-GB" sz="3600" dirty="0" smtClean="0"/>
              <a:t>ow levels of physical activity, </a:t>
            </a:r>
          </a:p>
          <a:p>
            <a:r>
              <a:rPr lang="en-GB" sz="3600" dirty="0"/>
              <a:t>S</a:t>
            </a:r>
            <a:r>
              <a:rPr lang="en-GB" sz="3600" dirty="0" smtClean="0"/>
              <a:t>ervice targets and a challenging financial climate, are just some of the major challenges </a:t>
            </a:r>
          </a:p>
          <a:p>
            <a:r>
              <a:rPr lang="en-GB" sz="3600" dirty="0" smtClean="0"/>
              <a:t>.</a:t>
            </a:r>
            <a:endParaRPr lang="en-GB" sz="3600" dirty="0" smtClean="0"/>
          </a:p>
        </p:txBody>
      </p:sp>
    </p:spTree>
    <p:extLst>
      <p:ext uri="{BB962C8B-B14F-4D97-AF65-F5344CB8AC3E}">
        <p14:creationId xmlns:p14="http://schemas.microsoft.com/office/powerpoint/2010/main" val="6121243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70000" lnSpcReduction="20000"/>
          </a:bodyPr>
          <a:lstStyle/>
          <a:p>
            <a:r>
              <a:rPr lang="en-GB" sz="3200" dirty="0" smtClean="0"/>
              <a:t>NHS</a:t>
            </a:r>
            <a:r>
              <a:rPr lang="en-GB" sz="3200" dirty="0" smtClean="0"/>
              <a:t> need to provide:</a:t>
            </a:r>
          </a:p>
          <a:p>
            <a:r>
              <a:rPr lang="en-GB" sz="3200" dirty="0"/>
              <a:t>m</a:t>
            </a:r>
            <a:r>
              <a:rPr lang="en-GB" sz="3200" dirty="0" smtClean="0"/>
              <a:t>ore care closer to people’s homes and more self-care programmes to help people live more independent lives, </a:t>
            </a:r>
          </a:p>
          <a:p>
            <a:r>
              <a:rPr lang="en-GB" sz="3200" dirty="0" smtClean="0"/>
              <a:t>provide more joined up services between health and social care, and increasingly focus on public health, creating a wellness service, rather than a sickness service. </a:t>
            </a:r>
          </a:p>
          <a:p>
            <a:r>
              <a:rPr lang="en-GB" sz="3200" dirty="0" smtClean="0"/>
              <a:t>It means a shift in the balance of care, looking at whole systems rather than just hospitals. There is a strong emphasis on public health and long-term planning. (</a:t>
            </a:r>
            <a:r>
              <a:rPr lang="en-GB" sz="3200" dirty="0" err="1" smtClean="0"/>
              <a:t>Source:NHS</a:t>
            </a:r>
            <a:r>
              <a:rPr lang="en-GB" sz="3200" dirty="0" smtClean="0"/>
              <a:t> in Wales: Why we are changing the structure. Welsh Assembly Government October 2009)</a:t>
            </a:r>
          </a:p>
          <a:p>
            <a:endParaRPr lang="en-GB" dirty="0"/>
          </a:p>
        </p:txBody>
      </p:sp>
    </p:spTree>
    <p:extLst>
      <p:ext uri="{BB962C8B-B14F-4D97-AF65-F5344CB8AC3E}">
        <p14:creationId xmlns:p14="http://schemas.microsoft.com/office/powerpoint/2010/main" val="38598848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sz="3200" dirty="0" smtClean="0">
                <a:effectLst/>
              </a:rPr>
              <a:t>For its part, the Labour party - both in Cardiff and Westminster - has repeatedly defended its record by claiming it is difficult to compare the NHS in England with its counterpart in Wales. </a:t>
            </a:r>
            <a:endParaRPr lang="en-GB" sz="3200" dirty="0"/>
          </a:p>
        </p:txBody>
      </p:sp>
    </p:spTree>
    <p:extLst>
      <p:ext uri="{BB962C8B-B14F-4D97-AF65-F5344CB8AC3E}">
        <p14:creationId xmlns:p14="http://schemas.microsoft.com/office/powerpoint/2010/main" val="25306479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Autofit/>
          </a:bodyPr>
          <a:lstStyle/>
          <a:p>
            <a:r>
              <a:rPr lang="en-GB" sz="3200" dirty="0" smtClean="0">
                <a:effectLst/>
              </a:rPr>
              <a:t>Comparisons </a:t>
            </a:r>
            <a:r>
              <a:rPr lang="en-GB" sz="3200" dirty="0" smtClean="0"/>
              <a:t>between England and Wales are </a:t>
            </a:r>
            <a:r>
              <a:rPr lang="en-GB" sz="3200" dirty="0" smtClean="0">
                <a:effectLst/>
              </a:rPr>
              <a:t>difficult but some can be made. </a:t>
            </a:r>
          </a:p>
          <a:p>
            <a:r>
              <a:rPr lang="en-GB" sz="3200" dirty="0" smtClean="0">
                <a:effectLst/>
              </a:rPr>
              <a:t>Last year the </a:t>
            </a:r>
            <a:r>
              <a:rPr lang="en-GB" sz="3200" dirty="0" smtClean="0">
                <a:effectLst/>
                <a:hlinkClick r:id="rId2"/>
              </a:rPr>
              <a:t>Nuffield Trust and Health Foundation published a study</a:t>
            </a:r>
            <a:r>
              <a:rPr lang="en-GB" sz="3200" dirty="0" smtClean="0">
                <a:effectLst/>
              </a:rPr>
              <a:t> taking the long view of NHS performance across the four countries using around 20 comparable indicators of performance, from patient satisfaction to ambulance response times. </a:t>
            </a:r>
          </a:p>
        </p:txBody>
      </p:sp>
    </p:spTree>
    <p:extLst>
      <p:ext uri="{BB962C8B-B14F-4D97-AF65-F5344CB8AC3E}">
        <p14:creationId xmlns:p14="http://schemas.microsoft.com/office/powerpoint/2010/main" val="23956493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sz="2400" dirty="0" smtClean="0">
                <a:effectLst/>
              </a:rPr>
              <a:t>The overall conclusion was that performance across all four countries had improved at more or less similar rates over the 2000s as a result of the huge boost in funding when government investment in the NHS doubled in cash terms in all countries. </a:t>
            </a:r>
          </a:p>
          <a:p>
            <a:r>
              <a:rPr lang="en-GB" sz="2400" dirty="0" smtClean="0">
                <a:effectLst/>
              </a:rPr>
              <a:t>No one country consistently lagged behind or outperformed another, once relative starting points were taken into account. </a:t>
            </a:r>
            <a:endParaRPr lang="en-GB" sz="2400" dirty="0" smtClean="0"/>
          </a:p>
          <a:p>
            <a:endParaRPr lang="en-GB" sz="2400" dirty="0"/>
          </a:p>
        </p:txBody>
      </p:sp>
    </p:spTree>
    <p:extLst>
      <p:ext uri="{BB962C8B-B14F-4D97-AF65-F5344CB8AC3E}">
        <p14:creationId xmlns:p14="http://schemas.microsoft.com/office/powerpoint/2010/main" val="39655614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r>
            <a:br>
              <a:rPr lang="en-GB" dirty="0" smtClean="0"/>
            </a:br>
            <a:endParaRPr lang="en-GB" dirty="0"/>
          </a:p>
        </p:txBody>
      </p:sp>
      <p:sp>
        <p:nvSpPr>
          <p:cNvPr id="3" name="Content Placeholder 2"/>
          <p:cNvSpPr>
            <a:spLocks noGrp="1"/>
          </p:cNvSpPr>
          <p:nvPr>
            <p:ph idx="1"/>
          </p:nvPr>
        </p:nvSpPr>
        <p:spPr/>
        <p:txBody>
          <a:bodyPr>
            <a:normAutofit lnSpcReduction="10000"/>
          </a:bodyPr>
          <a:lstStyle/>
          <a:p>
            <a:r>
              <a:rPr lang="en-GB" sz="3600" dirty="0" smtClean="0">
                <a:effectLst/>
              </a:rPr>
              <a:t>However, England and Wales differ in many ways as countries, and since 1999 their two health services have been separately run. So it shouldn't be very surprising that there are some important differences. </a:t>
            </a:r>
            <a:r>
              <a:rPr lang="en-GB" sz="3600" dirty="0" smtClean="0">
                <a:effectLst/>
              </a:rPr>
              <a:t>They flow from four factors:</a:t>
            </a:r>
            <a:endParaRPr lang="en-GB" sz="3600" dirty="0" smtClean="0"/>
          </a:p>
          <a:p>
            <a:pPr marL="0" indent="0">
              <a:buNone/>
            </a:pPr>
            <a:endParaRPr lang="en-GB" sz="3600" dirty="0"/>
          </a:p>
        </p:txBody>
      </p:sp>
    </p:spTree>
    <p:extLst>
      <p:ext uri="{BB962C8B-B14F-4D97-AF65-F5344CB8AC3E}">
        <p14:creationId xmlns:p14="http://schemas.microsoft.com/office/powerpoint/2010/main" val="4918597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effectLst/>
              </a:rPr>
              <a:t>The structure and management of the service </a:t>
            </a:r>
            <a:br>
              <a:rPr lang="en-GB" b="1" dirty="0" smtClean="0">
                <a:effectLst/>
              </a:rPr>
            </a:br>
            <a:endParaRPr lang="en-GB" dirty="0"/>
          </a:p>
        </p:txBody>
      </p:sp>
      <p:sp>
        <p:nvSpPr>
          <p:cNvPr id="3" name="Content Placeholder 2"/>
          <p:cNvSpPr>
            <a:spLocks noGrp="1"/>
          </p:cNvSpPr>
          <p:nvPr>
            <p:ph idx="1"/>
          </p:nvPr>
        </p:nvSpPr>
        <p:spPr/>
        <p:txBody>
          <a:bodyPr/>
          <a:lstStyle/>
          <a:p>
            <a:r>
              <a:rPr lang="en-GB" dirty="0" smtClean="0">
                <a:effectLst/>
              </a:rPr>
              <a:t>Wales doesn't have the "purchaser-provider split" - the internal market where parts of the English NHS buy services from other parts. Instead the Welsh NHS operates through integrated health boards. Unlike England, it makes very little use if any of the private sector. However, our conclusion in the Four Countries report was that much as this kind of structure is debated and focused on by analysts and politicians, it has very little impact on relative performance. Of much greater importance are:</a:t>
            </a:r>
          </a:p>
          <a:p>
            <a:endParaRPr lang="en-GB" dirty="0"/>
          </a:p>
        </p:txBody>
      </p:sp>
    </p:spTree>
    <p:extLst>
      <p:ext uri="{BB962C8B-B14F-4D97-AF65-F5344CB8AC3E}">
        <p14:creationId xmlns:p14="http://schemas.microsoft.com/office/powerpoint/2010/main" val="17359933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Population differences </a:t>
            </a:r>
            <a:r>
              <a:rPr lang="en-GB" dirty="0" smtClean="0">
                <a:effectLst/>
              </a:rPr>
              <a:t/>
            </a:r>
            <a:br>
              <a:rPr lang="en-GB" dirty="0" smtClean="0">
                <a:effectLst/>
              </a:rPr>
            </a:br>
            <a:endParaRPr lang="en-GB" dirty="0"/>
          </a:p>
        </p:txBody>
      </p:sp>
      <p:sp>
        <p:nvSpPr>
          <p:cNvPr id="3" name="Content Placeholder 2"/>
          <p:cNvSpPr>
            <a:spLocks noGrp="1"/>
          </p:cNvSpPr>
          <p:nvPr>
            <p:ph idx="1"/>
          </p:nvPr>
        </p:nvSpPr>
        <p:spPr/>
        <p:txBody>
          <a:bodyPr>
            <a:normAutofit/>
          </a:bodyPr>
          <a:lstStyle/>
          <a:p>
            <a:r>
              <a:rPr lang="en-GB" sz="2800" dirty="0" smtClean="0">
                <a:effectLst/>
              </a:rPr>
              <a:t>The Welsh population is older, sicker and has more deprivation than the population of England. All these factors affect people's health and therefore mean greater demands on the Welsh health service. Any comparisons need to take this into account. There is also an inherent unfairness in comparing performance for </a:t>
            </a:r>
            <a:r>
              <a:rPr lang="en-GB" sz="2800" dirty="0" smtClean="0">
                <a:effectLst/>
                <a:hlinkClick r:id="rId2"/>
              </a:rPr>
              <a:t>a population of three million with that for one of 54 million</a:t>
            </a:r>
            <a:r>
              <a:rPr lang="en-GB" sz="2800" dirty="0" smtClean="0">
                <a:effectLst/>
              </a:rPr>
              <a:t>. </a:t>
            </a:r>
          </a:p>
        </p:txBody>
      </p:sp>
    </p:spTree>
    <p:extLst>
      <p:ext uri="{BB962C8B-B14F-4D97-AF65-F5344CB8AC3E}">
        <p14:creationId xmlns:p14="http://schemas.microsoft.com/office/powerpoint/2010/main" val="12874776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sz="2800" dirty="0"/>
              <a:t>So comparing Wales with an English region is likely to be fairer, although not straightforward, which is why we used the North East of England as a comparator in our report where possible. Its population characteristics are much closer to those of the devolved countries than England as a whole.</a:t>
            </a:r>
          </a:p>
          <a:p>
            <a:endParaRPr lang="en-GB" dirty="0"/>
          </a:p>
        </p:txBody>
      </p:sp>
    </p:spTree>
    <p:extLst>
      <p:ext uri="{BB962C8B-B14F-4D97-AF65-F5344CB8AC3E}">
        <p14:creationId xmlns:p14="http://schemas.microsoft.com/office/powerpoint/2010/main" val="35681099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Policy priorities </a:t>
            </a:r>
            <a:r>
              <a:rPr lang="en-GB" dirty="0" smtClean="0">
                <a:effectLst/>
              </a:rPr>
              <a:t/>
            </a:r>
            <a:br>
              <a:rPr lang="en-GB" dirty="0" smtClean="0">
                <a:effectLst/>
              </a:rPr>
            </a:br>
            <a:endParaRPr lang="en-GB" dirty="0"/>
          </a:p>
        </p:txBody>
      </p:sp>
      <p:sp>
        <p:nvSpPr>
          <p:cNvPr id="3" name="Content Placeholder 2"/>
          <p:cNvSpPr>
            <a:spLocks noGrp="1"/>
          </p:cNvSpPr>
          <p:nvPr>
            <p:ph idx="1"/>
          </p:nvPr>
        </p:nvSpPr>
        <p:spPr/>
        <p:txBody>
          <a:bodyPr>
            <a:normAutofit/>
          </a:bodyPr>
          <a:lstStyle/>
          <a:p>
            <a:r>
              <a:rPr lang="en-GB" sz="2400" dirty="0" smtClean="0">
                <a:effectLst/>
              </a:rPr>
              <a:t>The devolved government in Wales has used its powers to set different priorities and a different tone from its London counterpart. It has emphasised prevention and public health more than England. Meanwhile, it came later to introducing goals on waiting times, and over the last decade it did not adopt the emphasis of the English NHS on enforcing these through </a:t>
            </a:r>
            <a:r>
              <a:rPr lang="en-GB" sz="2400" dirty="0" smtClean="0">
                <a:effectLst/>
                <a:hlinkClick r:id="rId2"/>
              </a:rPr>
              <a:t>"targets and terror", as the English performance management regime has become known. </a:t>
            </a:r>
            <a:endParaRPr lang="en-GB" sz="2400" dirty="0" smtClean="0">
              <a:effectLst/>
            </a:endParaRPr>
          </a:p>
          <a:p>
            <a:endParaRPr lang="en-GB" sz="2400" dirty="0"/>
          </a:p>
        </p:txBody>
      </p:sp>
    </p:spTree>
    <p:extLst>
      <p:ext uri="{BB962C8B-B14F-4D97-AF65-F5344CB8AC3E}">
        <p14:creationId xmlns:p14="http://schemas.microsoft.com/office/powerpoint/2010/main" val="38280823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Investment decisions </a:t>
            </a:r>
            <a:r>
              <a:rPr lang="en-GB" dirty="0" smtClean="0">
                <a:effectLst/>
              </a:rPr>
              <a:t/>
            </a:r>
            <a:br>
              <a:rPr lang="en-GB" dirty="0" smtClean="0">
                <a:effectLst/>
              </a:rPr>
            </a:br>
            <a:endParaRPr lang="en-GB" dirty="0"/>
          </a:p>
        </p:txBody>
      </p:sp>
      <p:sp>
        <p:nvSpPr>
          <p:cNvPr id="3" name="Content Placeholder 2"/>
          <p:cNvSpPr>
            <a:spLocks noGrp="1"/>
          </p:cNvSpPr>
          <p:nvPr>
            <p:ph idx="1"/>
          </p:nvPr>
        </p:nvSpPr>
        <p:spPr/>
        <p:txBody>
          <a:bodyPr>
            <a:normAutofit/>
          </a:bodyPr>
          <a:lstStyle/>
          <a:p>
            <a:r>
              <a:rPr lang="en-GB" dirty="0" smtClean="0">
                <a:effectLst/>
              </a:rPr>
              <a:t>Difficult decisions have been required since 2010 and the start of austerity.</a:t>
            </a:r>
          </a:p>
          <a:p>
            <a:r>
              <a:rPr lang="en-GB" dirty="0" smtClean="0">
                <a:effectLst/>
              </a:rPr>
              <a:t>Different approaches have been adopted. England (and Scotland) have protected NHS spending which has seen some small real terms growth over the last four years. </a:t>
            </a:r>
          </a:p>
          <a:p>
            <a:r>
              <a:rPr lang="en-GB" dirty="0" smtClean="0">
                <a:effectLst/>
              </a:rPr>
              <a:t>Not so in Wales, where </a:t>
            </a:r>
            <a:r>
              <a:rPr lang="en-GB" dirty="0" smtClean="0">
                <a:effectLst/>
                <a:hlinkClick r:id="rId2"/>
              </a:rPr>
              <a:t>health spending has been cut in real terms </a:t>
            </a:r>
            <a:r>
              <a:rPr lang="en-GB" dirty="0" smtClean="0">
                <a:effectLst/>
              </a:rPr>
              <a:t>by 4.3% between 2009/10 and 2012/13, </a:t>
            </a:r>
            <a:r>
              <a:rPr lang="en-GB" dirty="0" smtClean="0">
                <a:effectLst/>
                <a:hlinkClick r:id="rId3"/>
              </a:rPr>
              <a:t>although there have now been further cash injections in 2014/15 and planned for 2015/16 to reverse this trend. </a:t>
            </a:r>
            <a:endParaRPr lang="en-GB" dirty="0" smtClean="0">
              <a:effectLst/>
            </a:endParaRPr>
          </a:p>
        </p:txBody>
      </p:sp>
    </p:spTree>
    <p:extLst>
      <p:ext uri="{BB962C8B-B14F-4D97-AF65-F5344CB8AC3E}">
        <p14:creationId xmlns:p14="http://schemas.microsoft.com/office/powerpoint/2010/main" val="1856387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r>
              <a:rPr lang="en-GB" sz="2800" dirty="0" smtClean="0">
                <a:effectLst/>
              </a:rPr>
              <a:t>On the other hand, England has cut government grants to local authorities, </a:t>
            </a:r>
            <a:r>
              <a:rPr lang="en-GB" sz="2800" dirty="0" smtClean="0">
                <a:effectLst/>
                <a:hlinkClick r:id="rId2"/>
              </a:rPr>
              <a:t>resulting in a 16% reduction in funding for social care for the over 65s</a:t>
            </a:r>
            <a:r>
              <a:rPr lang="en-GB" sz="2800" dirty="0" smtClean="0">
                <a:effectLst/>
              </a:rPr>
              <a:t> - a cause of some anxiety. In Wales, local authority spending has held up, although this is now planned to change. Wales has chosen to prioritise its spending differently within the health sector, adopting policies like free prescriptions and car parking. </a:t>
            </a:r>
          </a:p>
          <a:p>
            <a:endParaRPr lang="en-GB" dirty="0" smtClean="0"/>
          </a:p>
          <a:p>
            <a:endParaRPr lang="en-GB" dirty="0"/>
          </a:p>
        </p:txBody>
      </p:sp>
    </p:spTree>
    <p:extLst>
      <p:ext uri="{BB962C8B-B14F-4D97-AF65-F5344CB8AC3E}">
        <p14:creationId xmlns:p14="http://schemas.microsoft.com/office/powerpoint/2010/main" val="19565585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2075" y="0"/>
            <a:ext cx="12764116" cy="6858000"/>
          </a:xfrm>
        </p:spPr>
      </p:pic>
      <p:sp>
        <p:nvSpPr>
          <p:cNvPr id="4" name="Rectangle 1"/>
          <p:cNvSpPr>
            <a:spLocks noChangeArrowheads="1"/>
          </p:cNvSpPr>
          <p:nvPr/>
        </p:nvSpPr>
        <p:spPr bwMode="auto">
          <a:xfrm>
            <a:off x="0" y="0"/>
            <a:ext cx="12192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54846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1C2022"/>
                </a:solidFill>
                <a:effectLst/>
                <a:latin typeface="Arial" panose="020B0604020202020204" pitchFamily="34" charset="0"/>
                <a:cs typeface="Arial" panose="020B0604020202020204" pitchFamily="34" charset="0"/>
              </a:rPr>
              <a:t>The collective impact of different populations, policy choices and investment decisions on recent performance can be seen in the following graphs. </a:t>
            </a:r>
            <a:endParaRPr kumimoji="0" lang="en-US" altLang="en-US" b="1" i="0" u="none" strike="noStrike" cap="none" normalizeH="0" baseline="0" smtClean="0">
              <a:ln>
                <a:noFill/>
              </a:ln>
              <a:solidFill>
                <a:srgbClr val="BDBDBD"/>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smtClean="0">
                <a:ln>
                  <a:noFill/>
                </a:ln>
                <a:solidFill>
                  <a:srgbClr val="BDBDBD"/>
                </a:solidFill>
                <a:effectLst/>
                <a:latin typeface="Arial" panose="020B0604020202020204" pitchFamily="34" charset="0"/>
              </a:rPr>
              <a:t>  </a:t>
            </a:r>
            <a:endParaRPr kumimoji="0" lang="en-US" altLang="en-US" sz="22800" b="1" i="0" u="none" strike="noStrike" cap="none" normalizeH="0" baseline="0" smtClean="0">
              <a:ln>
                <a:noFill/>
              </a:ln>
              <a:solidFill>
                <a:srgbClr val="1C2022"/>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1C2022"/>
                </a:solidFill>
                <a:effectLst/>
                <a:latin typeface="Arial" panose="020B0604020202020204" pitchFamily="34" charset="0"/>
                <a:cs typeface="Arial" panose="020B0604020202020204" pitchFamily="34" charset="0"/>
              </a:rPr>
              <a:t>Since 2010, Welsh performance on waiting times for planned hospital admissions, A&amp;E, and ambulance response times has deteriorated significantly, more so than in England, although A&amp;E performance and ambulance response times have been falling there too. </a:t>
            </a:r>
            <a:endParaRPr kumimoji="0" lang="en-US" altLang="en-US" b="1" i="0" u="none" strike="noStrike" cap="none" normalizeH="0" baseline="0" smtClean="0">
              <a:ln>
                <a:noFill/>
              </a:ln>
              <a:solidFill>
                <a:srgbClr val="BDBDBD"/>
              </a:solidFill>
              <a:effectLst/>
              <a:latin typeface="Arial" panose="020B0604020202020204" pitchFamily="34" charset="0"/>
            </a:endParaRPr>
          </a:p>
        </p:txBody>
      </p:sp>
      <p:sp>
        <p:nvSpPr>
          <p:cNvPr id="5" name="AutoShape 2" descr="Graphic"/>
          <p:cNvSpPr>
            <a:spLocks noChangeAspect="1" noChangeArrowheads="1"/>
          </p:cNvSpPr>
          <p:nvPr/>
        </p:nvSpPr>
        <p:spPr bwMode="auto">
          <a:xfrm>
            <a:off x="92075" y="-27171650"/>
            <a:ext cx="5943600" cy="3619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9145553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09182"/>
            <a:ext cx="12192000" cy="7192370"/>
          </a:xfrm>
        </p:spPr>
      </p:pic>
    </p:spTree>
    <p:extLst>
      <p:ext uri="{BB962C8B-B14F-4D97-AF65-F5344CB8AC3E}">
        <p14:creationId xmlns:p14="http://schemas.microsoft.com/office/powerpoint/2010/main" val="42775624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a:bodyPr>
          <a:lstStyle/>
          <a:p>
            <a:r>
              <a:rPr lang="en-GB" sz="3600" dirty="0" smtClean="0">
                <a:effectLst/>
              </a:rPr>
              <a:t>Since 2010, Welsh performance on waiting times for planned hospital admissions, A&amp;E, and ambulance response times has deteriorated significantly, more so than in England, although A&amp;E performance and ambulance response times have been falling there too. </a:t>
            </a:r>
            <a:endParaRPr lang="en-GB" sz="3600" dirty="0"/>
          </a:p>
        </p:txBody>
      </p:sp>
      <p:sp>
        <p:nvSpPr>
          <p:cNvPr id="4" name="Rectangle 1"/>
          <p:cNvSpPr>
            <a:spLocks noChangeArrowheads="1"/>
          </p:cNvSpPr>
          <p:nvPr/>
        </p:nvSpPr>
        <p:spPr bwMode="auto">
          <a:xfrm>
            <a:off x="0" y="0"/>
            <a:ext cx="12192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54846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1C2022"/>
                </a:solidFill>
                <a:effectLst/>
                <a:latin typeface="Arial" panose="020B0604020202020204" pitchFamily="34" charset="0"/>
                <a:cs typeface="Arial" panose="020B0604020202020204" pitchFamily="34" charset="0"/>
              </a:rPr>
              <a:t>The collective impact of different populations, policy choices and investment decisions on recent performance can be seen in the following graphs. </a:t>
            </a:r>
            <a:endParaRPr kumimoji="0" lang="en-US" altLang="en-US" b="1" i="0" u="none" strike="noStrike" cap="none" normalizeH="0" baseline="0" smtClean="0">
              <a:ln>
                <a:noFill/>
              </a:ln>
              <a:solidFill>
                <a:srgbClr val="BDBDBD"/>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smtClean="0">
                <a:ln>
                  <a:noFill/>
                </a:ln>
                <a:solidFill>
                  <a:srgbClr val="BDBDBD"/>
                </a:solidFill>
                <a:effectLst/>
                <a:latin typeface="Arial" panose="020B0604020202020204" pitchFamily="34" charset="0"/>
              </a:rPr>
              <a:t>  </a:t>
            </a:r>
            <a:endParaRPr kumimoji="0" lang="en-US" altLang="en-US" sz="22800" b="1" i="0" u="none" strike="noStrike" cap="none" normalizeH="0" baseline="0" smtClean="0">
              <a:ln>
                <a:noFill/>
              </a:ln>
              <a:solidFill>
                <a:srgbClr val="1C2022"/>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1C2022"/>
                </a:solidFill>
                <a:effectLst/>
                <a:latin typeface="Arial" panose="020B0604020202020204" pitchFamily="34" charset="0"/>
                <a:cs typeface="Arial" panose="020B0604020202020204" pitchFamily="34" charset="0"/>
              </a:rPr>
              <a:t>Since 2010, Welsh performance on waiting times for planned hospital admissions, A&amp;E, and ambulance response times has deteriorated significantly, more so than in England, although A&amp;E performance and ambulance response times have been falling there too. </a:t>
            </a:r>
            <a:endParaRPr kumimoji="0" lang="en-US" altLang="en-US" b="1" i="0" u="none" strike="noStrike" cap="none" normalizeH="0" baseline="0" smtClean="0">
              <a:ln>
                <a:noFill/>
              </a:ln>
              <a:solidFill>
                <a:srgbClr val="BDBDBD"/>
              </a:solidFill>
              <a:effectLst/>
              <a:latin typeface="Arial" panose="020B0604020202020204" pitchFamily="34" charset="0"/>
            </a:endParaRPr>
          </a:p>
        </p:txBody>
      </p:sp>
      <p:sp>
        <p:nvSpPr>
          <p:cNvPr id="5" name="AutoShape 2" descr="Graphic"/>
          <p:cNvSpPr>
            <a:spLocks noChangeAspect="1" noChangeArrowheads="1"/>
          </p:cNvSpPr>
          <p:nvPr/>
        </p:nvSpPr>
        <p:spPr bwMode="auto">
          <a:xfrm>
            <a:off x="92075" y="-27171650"/>
            <a:ext cx="5943600" cy="3619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42567228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1764370" cy="6482687"/>
          </a:xfrm>
        </p:spPr>
      </p:pic>
    </p:spTree>
    <p:extLst>
      <p:ext uri="{BB962C8B-B14F-4D97-AF65-F5344CB8AC3E}">
        <p14:creationId xmlns:p14="http://schemas.microsoft.com/office/powerpoint/2010/main" val="2449407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85000" lnSpcReduction="20000"/>
          </a:bodyPr>
          <a:lstStyle/>
          <a:p>
            <a:r>
              <a:rPr lang="en-GB" sz="3600" dirty="0" smtClean="0">
                <a:effectLst/>
              </a:rPr>
              <a:t>Both facts suggest that there may be significant scope for Wales to improve how people flow through the system, saving patients' time and increasing efficiency. </a:t>
            </a:r>
          </a:p>
          <a:p>
            <a:r>
              <a:rPr lang="en-GB" sz="3600" dirty="0" smtClean="0">
                <a:effectLst/>
              </a:rPr>
              <a:t>These figures suggest that despite its different decisions focused more outside hospitals, Wales has not so far moved ahead on reducing reliance on inpatient care and treating more people at home.</a:t>
            </a:r>
          </a:p>
          <a:p>
            <a:endParaRPr lang="en-GB" dirty="0"/>
          </a:p>
        </p:txBody>
      </p:sp>
    </p:spTree>
    <p:extLst>
      <p:ext uri="{BB962C8B-B14F-4D97-AF65-F5344CB8AC3E}">
        <p14:creationId xmlns:p14="http://schemas.microsoft.com/office/powerpoint/2010/main" val="21602887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a:bodyPr>
          <a:lstStyle/>
          <a:p>
            <a:r>
              <a:rPr lang="en-GB" sz="3600" dirty="0" smtClean="0">
                <a:effectLst/>
              </a:rPr>
              <a:t>The prospects for the Welsh and English health services will continue to depend on population pressures, policy choices and, perhaps critically over the coming five years of austerity, investment decisions and the continued ability of the service to make savings. </a:t>
            </a:r>
          </a:p>
          <a:p>
            <a:endParaRPr lang="en-GB" dirty="0"/>
          </a:p>
        </p:txBody>
      </p:sp>
    </p:spTree>
    <p:extLst>
      <p:ext uri="{BB962C8B-B14F-4D97-AF65-F5344CB8AC3E}">
        <p14:creationId xmlns:p14="http://schemas.microsoft.com/office/powerpoint/2010/main" val="26328531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r>
              <a:rPr lang="en-GB" sz="3600" dirty="0" smtClean="0">
                <a:effectLst/>
              </a:rPr>
              <a:t>Between 2009/10 and 2012/13 (the latest year for which comparable figures are available) Wales was the only country in which total identifiable health spending fell, from £6.28bn in 2009/10 to £6.01bn in 2012/13 (at 2012/13 prices). </a:t>
            </a:r>
          </a:p>
        </p:txBody>
      </p:sp>
    </p:spTree>
    <p:extLst>
      <p:ext uri="{BB962C8B-B14F-4D97-AF65-F5344CB8AC3E}">
        <p14:creationId xmlns:p14="http://schemas.microsoft.com/office/powerpoint/2010/main" val="36783994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a:bodyPr>
          <a:lstStyle/>
          <a:p>
            <a:r>
              <a:rPr lang="en-GB" sz="3600" dirty="0" smtClean="0">
                <a:effectLst/>
              </a:rPr>
              <a:t>In contrast spending in England rose slightly from £101.6bn to £102.2bn.</a:t>
            </a:r>
          </a:p>
          <a:p>
            <a:r>
              <a:rPr lang="en-GB" sz="3600" dirty="0" smtClean="0">
                <a:effectLst/>
              </a:rPr>
              <a:t>In both countries spending per head fell, reflecting growing populations, but that in Wales fell by 5.4% (from £2,066 to £1,954 per head at 2012/13 prices), compared with only 1.8% in England. </a:t>
            </a:r>
          </a:p>
          <a:p>
            <a:endParaRPr lang="en-GB" sz="3600" dirty="0" smtClean="0"/>
          </a:p>
          <a:p>
            <a:endParaRPr lang="en-GB" sz="3600" dirty="0"/>
          </a:p>
        </p:txBody>
      </p:sp>
    </p:spTree>
    <p:extLst>
      <p:ext uri="{BB962C8B-B14F-4D97-AF65-F5344CB8AC3E}">
        <p14:creationId xmlns:p14="http://schemas.microsoft.com/office/powerpoint/2010/main" val="35049753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20000"/>
          </a:bodyPr>
          <a:lstStyle/>
          <a:p>
            <a:r>
              <a:rPr lang="en-GB" sz="3200" dirty="0" smtClean="0">
                <a:effectLst/>
              </a:rPr>
              <a:t>The picture may be even worse for Wales. The graph below examines how spending per head changes if it is adjusted for the different age groups in the population. </a:t>
            </a:r>
          </a:p>
          <a:p>
            <a:r>
              <a:rPr lang="en-GB" sz="3200" dirty="0" smtClean="0">
                <a:effectLst/>
              </a:rPr>
              <a:t>For example, if we know that a 30-year old tends to need 40% more healthcare than a 16-year old, we count the 30-year old as 40% more "population" among whom spending needs to be divided up. </a:t>
            </a:r>
          </a:p>
          <a:p>
            <a:endParaRPr lang="en-GB" sz="3200" dirty="0"/>
          </a:p>
        </p:txBody>
      </p:sp>
    </p:spTree>
    <p:extLst>
      <p:ext uri="{BB962C8B-B14F-4D97-AF65-F5344CB8AC3E}">
        <p14:creationId xmlns:p14="http://schemas.microsoft.com/office/powerpoint/2010/main" val="13974108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6603" y="0"/>
            <a:ext cx="12010030" cy="6858000"/>
          </a:xfrm>
        </p:spPr>
      </p:pic>
    </p:spTree>
    <p:extLst>
      <p:ext uri="{BB962C8B-B14F-4D97-AF65-F5344CB8AC3E}">
        <p14:creationId xmlns:p14="http://schemas.microsoft.com/office/powerpoint/2010/main" val="15270740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85000" lnSpcReduction="20000"/>
          </a:bodyPr>
          <a:lstStyle/>
          <a:p>
            <a:r>
              <a:rPr lang="en-GB" sz="3200" dirty="0" smtClean="0">
                <a:effectLst/>
              </a:rPr>
              <a:t>After allowing for Wales' older population, it appears to spend less than England per "age adjusted person".</a:t>
            </a:r>
          </a:p>
          <a:p>
            <a:r>
              <a:rPr lang="en-GB" sz="3200" dirty="0" smtClean="0">
                <a:effectLst/>
              </a:rPr>
              <a:t>Notably, the NHS in Wales spends considerably less per person than North East England or Scotland, which have somewhat comparable populations. The gap with Scotland may be partly explained because the Barnett formula, which distributes funding across the devolved governments, does not take into account similarities or differences in population need.</a:t>
            </a:r>
          </a:p>
        </p:txBody>
      </p:sp>
    </p:spTree>
    <p:extLst>
      <p:ext uri="{BB962C8B-B14F-4D97-AF65-F5344CB8AC3E}">
        <p14:creationId xmlns:p14="http://schemas.microsoft.com/office/powerpoint/2010/main" val="40310179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sz="3600" dirty="0" smtClean="0">
                <a:effectLst/>
              </a:rPr>
              <a:t>It is hard not to conclude that such relative spending trends have had an adverse impact on service delivery, despite the savings made and the continued investment in social care. </a:t>
            </a:r>
          </a:p>
          <a:p>
            <a:endParaRPr lang="en-GB" dirty="0" smtClean="0"/>
          </a:p>
          <a:p>
            <a:endParaRPr lang="en-GB" dirty="0"/>
          </a:p>
        </p:txBody>
      </p:sp>
    </p:spTree>
    <p:extLst>
      <p:ext uri="{BB962C8B-B14F-4D97-AF65-F5344CB8AC3E}">
        <p14:creationId xmlns:p14="http://schemas.microsoft.com/office/powerpoint/2010/main" val="40408679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Edwards, N. (2015) The Challenges of Change in the NHS in Wales. Nuffield Trust.: </a:t>
            </a:r>
            <a:endParaRPr lang="en-GB" dirty="0"/>
          </a:p>
        </p:txBody>
      </p:sp>
    </p:spTree>
    <p:extLst>
      <p:ext uri="{BB962C8B-B14F-4D97-AF65-F5344CB8AC3E}">
        <p14:creationId xmlns:p14="http://schemas.microsoft.com/office/powerpoint/2010/main" val="179531659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55</TotalTime>
  <Words>1575</Words>
  <Application>Microsoft Office PowerPoint</Application>
  <PresentationFormat>Widescreen</PresentationFormat>
  <Paragraphs>74</Paragraphs>
  <Slides>30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Arial</vt:lpstr>
      <vt:lpstr>Trebuchet MS</vt:lpstr>
      <vt:lpstr>Wingdings 3</vt:lpstr>
      <vt:lpstr>Facet</vt:lpstr>
      <vt:lpstr>Why does the NHS need to change</vt:lpstr>
      <vt:lpstr>PowerPoint Presentation</vt:lpstr>
      <vt:lpstr>Why is this important? </vt:lpstr>
      <vt:lpstr>Nuffield Trust</vt:lpstr>
      <vt:lpstr>PowerPoint Presentation</vt:lpstr>
      <vt:lpstr>Challenges</vt:lpstr>
      <vt:lpstr>PowerPoint Presentation</vt:lpstr>
      <vt:lpstr>PowerPoint Presentation</vt:lpstr>
      <vt:lpstr>PowerPoint Presentation</vt:lpstr>
      <vt:lpstr>PowerPoint Presentation</vt:lpstr>
      <vt:lpstr> </vt:lpstr>
      <vt:lpstr>The structure and management of the service  </vt:lpstr>
      <vt:lpstr>Population differences  </vt:lpstr>
      <vt:lpstr>PowerPoint Presentation</vt:lpstr>
      <vt:lpstr>Policy priorities  </vt:lpstr>
      <vt:lpstr>Investment decisions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does the NHS need to change</dc:title>
  <dc:creator>Karen Burton</dc:creator>
  <cp:lastModifiedBy>Karen Burton</cp:lastModifiedBy>
  <cp:revision>2</cp:revision>
  <dcterms:created xsi:type="dcterms:W3CDTF">2017-07-11T09:28:05Z</dcterms:created>
  <dcterms:modified xsi:type="dcterms:W3CDTF">2017-07-11T10:23:39Z</dcterms:modified>
</cp:coreProperties>
</file>