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31"/>
  </p:notesMasterIdLst>
  <p:handoutMasterIdLst>
    <p:handoutMasterId r:id="rId32"/>
  </p:handoutMasterIdLst>
  <p:sldIdLst>
    <p:sldId id="280" r:id="rId2"/>
    <p:sldId id="281" r:id="rId3"/>
    <p:sldId id="282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90" r:id="rId12"/>
    <p:sldId id="291" r:id="rId13"/>
    <p:sldId id="292" r:id="rId14"/>
    <p:sldId id="293" r:id="rId15"/>
    <p:sldId id="297" r:id="rId16"/>
    <p:sldId id="294" r:id="rId17"/>
    <p:sldId id="295" r:id="rId18"/>
    <p:sldId id="296" r:id="rId19"/>
    <p:sldId id="298" r:id="rId20"/>
    <p:sldId id="299" r:id="rId21"/>
    <p:sldId id="300" r:id="rId22"/>
    <p:sldId id="301" r:id="rId23"/>
    <p:sldId id="302" r:id="rId24"/>
    <p:sldId id="303" r:id="rId25"/>
    <p:sldId id="304" r:id="rId26"/>
    <p:sldId id="305" r:id="rId27"/>
    <p:sldId id="306" r:id="rId28"/>
    <p:sldId id="307" r:id="rId29"/>
    <p:sldId id="308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78" d="100"/>
          <a:sy n="78" d="100"/>
        </p:scale>
        <p:origin x="-195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93DE63-F4B9-4A97-8CF3-3210D1B92D2B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A597FC-F628-4E27-A7BE-D6FE091B77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1877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AAB29-8C3D-B644-9A94-851573723F63}" type="datetimeFigureOut">
              <a:rPr lang="en-US" smtClean="0"/>
              <a:pPr/>
              <a:t>12/3/2018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D592-0E56-B542-BE10-818C2A04D2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4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2783969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dirty="0" smtClean="0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B538D6A-B109-477E-80A3-FD15915855EB}" type="slidenum">
              <a:rPr lang="en-US" smtClean="0"/>
              <a:pPr/>
              <a:t>3</a:t>
            </a:fld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477607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51519F2-18BD-40E1-8D91-1E34C9902BA9}" type="slidenum">
              <a:rPr lang="en-US" smtClean="0"/>
              <a:pPr/>
              <a:t>4</a:t>
            </a:fld>
            <a:endParaRPr lang="en-US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6442138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658BD77-F467-4587-9C56-D0730FA49C34}" type="slidenum">
              <a:rPr lang="en-US" smtClean="0"/>
              <a:pPr/>
              <a:t>5</a:t>
            </a:fld>
            <a:endParaRPr lang="en-US" smtClean="0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0904494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5725896-607C-41C6-BBB9-E2D1DF350D93}" type="slidenum">
              <a:rPr lang="en-US" smtClean="0"/>
              <a:pPr/>
              <a:t>6</a:t>
            </a:fld>
            <a:endParaRPr lang="en-US" smtClean="0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  <a:defRPr/>
            </a:pPr>
            <a:endParaRPr lang="en-US" dirty="0" smtClean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57224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F1DF9D2-FCA4-4BC0-BC5E-CA9F7429C77A}" type="slidenum">
              <a:rPr lang="en-US" smtClean="0"/>
              <a:pPr/>
              <a:t>7</a:t>
            </a:fld>
            <a:endParaRPr lang="en-US" smtClean="0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3725894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C711C55-E266-4B0A-9D61-B35FCC2D7380}" type="slidenum">
              <a:rPr lang="en-US" smtClean="0"/>
              <a:pPr/>
              <a:t>8</a:t>
            </a:fld>
            <a:endParaRPr lang="en-US" smtClean="0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8814890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6D41109-47DC-4AB2-8940-AD77E5BE53D8}" type="slidenum">
              <a:rPr lang="en-US" smtClean="0"/>
              <a:pPr/>
              <a:t>9</a:t>
            </a:fld>
            <a:endParaRPr lang="en-US" smtClean="0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  <a:defRPr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4405327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 smtClean="0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B9162D7-5106-43E7-9F22-4EC19337B683}" type="slidenum">
              <a:rPr lang="en-US" smtClean="0"/>
              <a:pPr/>
              <a:t>10</a:t>
            </a:fld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918597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5980BC7-F548-4D81-910E-1501EB3200C7}" type="slidenum">
              <a:rPr lang="en-US" smtClean="0"/>
              <a:pPr/>
              <a:t>11</a:t>
            </a:fld>
            <a:endParaRPr lang="en-US" smtClean="0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5209568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F70B280-72AE-4ED3-BEFC-41D6EE7A6DCA}" type="slidenum">
              <a:rPr lang="en-US" smtClean="0"/>
              <a:pPr/>
              <a:t>12</a:t>
            </a:fld>
            <a:endParaRPr lang="en-US" smtClean="0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0823099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435E208-5126-4273-A35F-B910C1E03A8D}" type="slidenum">
              <a:rPr lang="en-US" smtClean="0"/>
              <a:pPr/>
              <a:t>13</a:t>
            </a:fld>
            <a:endParaRPr lang="en-US" smtClean="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87709206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66FFD42-879A-4212-A0B0-26C4F29686DC}" type="slidenum">
              <a:rPr lang="en-US" smtClean="0"/>
              <a:pPr/>
              <a:t>14</a:t>
            </a:fld>
            <a:endParaRPr lang="en-US" smtClean="0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6897178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 smtClean="0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89D6E56-BF0F-4D08-98F7-FEF1E161DBC9}" type="slidenum">
              <a:rPr lang="en-US" smtClean="0"/>
              <a:pPr/>
              <a:t>15</a:t>
            </a:fld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58833159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46C126-3526-4825-84A6-D2D06DA977F5}" type="slidenum">
              <a:rPr lang="en-US" smtClean="0"/>
              <a:pPr/>
              <a:t>16</a:t>
            </a:fld>
            <a:endParaRPr lang="en-US" smtClean="0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407533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84172A7-8D10-4BDF-8737-2FD2DD26FD70}" type="slidenum">
              <a:rPr lang="en-US" smtClean="0"/>
              <a:pPr/>
              <a:t>17</a:t>
            </a:fld>
            <a:endParaRPr lang="en-US" smtClean="0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96963181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55E8F9E-D8C3-4AA1-8D8D-FBB8954282B8}" type="slidenum">
              <a:rPr lang="en-US" smtClean="0"/>
              <a:pPr/>
              <a:t>18</a:t>
            </a:fld>
            <a:endParaRPr lang="en-US" smtClean="0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95072836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3BC233B-33EB-45A7-BBFE-EEA8F896875D}" type="slidenum">
              <a:rPr lang="en-US" smtClean="0"/>
              <a:pPr/>
              <a:t>19</a:t>
            </a:fld>
            <a:endParaRPr lang="en-US" smtClean="0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2613474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98B4790-59A8-4320-9589-82EC9CA3B286}" type="slidenum">
              <a:rPr lang="en-US" smtClean="0"/>
              <a:pPr/>
              <a:t>20</a:t>
            </a:fld>
            <a:endParaRPr lang="en-US" smtClean="0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35496631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 smtClean="0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BDCDF2D-7DAE-4AAC-A385-8D4D418B42F3}" type="slidenum">
              <a:rPr lang="en-US" smtClean="0"/>
              <a:pPr/>
              <a:t>21</a:t>
            </a:fld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67810590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4165E1B-111D-4198-B95B-8FD316C55CD3}" type="slidenum">
              <a:rPr lang="en-US" smtClean="0"/>
              <a:pPr/>
              <a:t>22</a:t>
            </a:fld>
            <a:endParaRPr lang="en-US" smtClean="0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96022436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 smtClean="0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9481A40-0E69-4A81-A3CA-B4B3D39F9D5B}" type="slidenum">
              <a:rPr lang="en-US" smtClean="0"/>
              <a:pPr/>
              <a:t>23</a:t>
            </a:fld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25831770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BB3557F-C9E3-409B-85FE-D86D985D5F71}" type="slidenum">
              <a:rPr lang="en-US" smtClean="0"/>
              <a:pPr/>
              <a:t>24</a:t>
            </a:fld>
            <a:endParaRPr lang="en-US" smtClean="0"/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42837737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99F8E1D-973A-4B69-9CA4-0580FC73E2E7}" type="slidenum">
              <a:rPr lang="en-US" smtClean="0"/>
              <a:pPr/>
              <a:t>25</a:t>
            </a:fld>
            <a:endParaRPr lang="en-US" smtClean="0"/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62121245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B6FB304-986C-4CFB-8F27-1D6D9994763E}" type="slidenum">
              <a:rPr lang="en-US" smtClean="0"/>
              <a:pPr/>
              <a:t>26</a:t>
            </a:fld>
            <a:endParaRPr lang="en-US" smtClean="0"/>
          </a:p>
        </p:txBody>
      </p:sp>
      <p:sp>
        <p:nvSpPr>
          <p:cNvPr id="634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67077569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FD700AE-93D7-4573-8AE7-ED1AC53312D8}" type="slidenum">
              <a:rPr lang="en-US" smtClean="0"/>
              <a:pPr/>
              <a:t>27</a:t>
            </a:fld>
            <a:endParaRPr lang="en-US" smtClean="0"/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207114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4B5EA02-AA66-4E1E-AF76-C3D3E3226709}" type="slidenum">
              <a:rPr lang="en-US" smtClean="0"/>
              <a:pPr/>
              <a:t>28</a:t>
            </a:fld>
            <a:endParaRPr lang="en-US" smtClean="0"/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2637094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12/3/2018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12/3/2018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12/3/2018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12/3/2018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12/3/2018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12/3/2018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12/3/2018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12/3/2018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12/3/2018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12/3/2018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12/3/2018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12/3/2018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5.png@01CEBADB.7545DCC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 userDrawn="1"/>
        </p:nvSpPr>
        <p:spPr>
          <a:xfrm>
            <a:off x="6822742" y="6444945"/>
            <a:ext cx="221876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b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  <a:cs typeface="Apple Chancery"/>
              </a:rPr>
              <a:t>Lecture </a:t>
            </a:r>
            <a:r>
              <a:rPr lang="en-US" sz="1600" b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  <a:cs typeface="Apple Chancery"/>
              </a:rPr>
              <a:t>8</a:t>
            </a:r>
            <a:endParaRPr lang="en-US" sz="1600" b="0" dirty="0">
              <a:solidFill>
                <a:schemeClr val="tx2">
                  <a:lumMod val="90000"/>
                  <a:lumOff val="10000"/>
                </a:schemeClr>
              </a:solidFill>
              <a:latin typeface="+mn-lt"/>
              <a:cs typeface="Apple Chancery"/>
            </a:endParaRPr>
          </a:p>
        </p:txBody>
      </p:sp>
      <p:pic>
        <p:nvPicPr>
          <p:cNvPr id="12" name="Picture 11" descr="cid:image005.png@01CEBADB.7545DCC0"/>
          <p:cNvPicPr/>
          <p:nvPr userDrawn="1"/>
        </p:nvPicPr>
        <p:blipFill>
          <a:blip r:embed="rId14" r:link="rId1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134" y="0"/>
            <a:ext cx="2393806" cy="939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6" y="-869"/>
            <a:ext cx="2303780" cy="92011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41627" y="1705693"/>
            <a:ext cx="5175249" cy="1843752"/>
          </a:xfrm>
        </p:spPr>
        <p:txBody>
          <a:bodyPr/>
          <a:lstStyle/>
          <a:p>
            <a:pPr eaLnBrk="1" hangingPunct="1"/>
            <a:r>
              <a:rPr lang="en-US" sz="5400" dirty="0" smtClean="0">
                <a:latin typeface="Arial" charset="0"/>
              </a:rPr>
              <a:t>Transport Layer</a:t>
            </a:r>
            <a:endParaRPr lang="en-US" sz="5400" dirty="0">
              <a:solidFill>
                <a:schemeClr val="folHlin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904160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Objectives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641350" y="1782763"/>
            <a:ext cx="7940675" cy="3571875"/>
          </a:xfrm>
        </p:spPr>
        <p:txBody>
          <a:bodyPr>
            <a:noAutofit/>
          </a:bodyPr>
          <a:lstStyle/>
          <a:p>
            <a:r>
              <a:rPr lang="en-US" sz="1800" dirty="0">
                <a:solidFill>
                  <a:srgbClr val="000000"/>
                </a:solidFill>
              </a:rPr>
              <a:t>T</a:t>
            </a:r>
            <a:r>
              <a:rPr lang="en-US" sz="1800" dirty="0" smtClean="0">
                <a:solidFill>
                  <a:srgbClr val="000000"/>
                </a:solidFill>
              </a:rPr>
              <a:t>he purpose of the transport layer in managing the transportation of data in end-to-end communication.</a:t>
            </a:r>
          </a:p>
          <a:p>
            <a:r>
              <a:rPr lang="en-US" sz="1800" dirty="0" smtClean="0">
                <a:solidFill>
                  <a:srgbClr val="000000"/>
                </a:solidFill>
              </a:rPr>
              <a:t>Describe characteristics of the TCP and UDP protocols, including port numbers and their uses.</a:t>
            </a:r>
          </a:p>
          <a:p>
            <a:r>
              <a:rPr lang="en-CA" sz="1800" dirty="0">
                <a:solidFill>
                  <a:srgbClr val="000000"/>
                </a:solidFill>
              </a:rPr>
              <a:t>H</a:t>
            </a:r>
            <a:r>
              <a:rPr lang="en-CA" sz="1800" dirty="0" smtClean="0">
                <a:solidFill>
                  <a:srgbClr val="000000"/>
                </a:solidFill>
              </a:rPr>
              <a:t>ow TCP session establishment and termination processes facilitate reliable communication.</a:t>
            </a:r>
          </a:p>
          <a:p>
            <a:r>
              <a:rPr lang="en-CA" sz="1800" dirty="0">
                <a:solidFill>
                  <a:srgbClr val="000000"/>
                </a:solidFill>
              </a:rPr>
              <a:t>H</a:t>
            </a:r>
            <a:r>
              <a:rPr lang="en-CA" sz="1800" dirty="0" smtClean="0">
                <a:solidFill>
                  <a:srgbClr val="000000"/>
                </a:solidFill>
              </a:rPr>
              <a:t>ow TCP protocol data units are transmitted and acknowledged to guarantee delivery.</a:t>
            </a:r>
          </a:p>
          <a:p>
            <a:r>
              <a:rPr lang="en-US" sz="1800" dirty="0">
                <a:solidFill>
                  <a:srgbClr val="000000"/>
                </a:solidFill>
              </a:rPr>
              <a:t>T</a:t>
            </a:r>
            <a:r>
              <a:rPr lang="en-US" sz="1800" dirty="0" smtClean="0">
                <a:solidFill>
                  <a:srgbClr val="000000"/>
                </a:solidFill>
              </a:rPr>
              <a:t>he UDP client processes to establish communication with a server.</a:t>
            </a:r>
          </a:p>
          <a:p>
            <a:r>
              <a:rPr lang="en-US" sz="1800" dirty="0" smtClean="0">
                <a:solidFill>
                  <a:srgbClr val="000000"/>
                </a:solidFill>
              </a:rPr>
              <a:t>Determine whether high-reliability TCP transmissions, or non-guaranteed UDP transmissions, are best suited for common applications.</a:t>
            </a:r>
          </a:p>
        </p:txBody>
      </p:sp>
    </p:spTree>
    <p:extLst>
      <p:ext uri="{BB962C8B-B14F-4D97-AF65-F5344CB8AC3E}">
        <p14:creationId xmlns:p14="http://schemas.microsoft.com/office/powerpoint/2010/main" val="3293286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/>
              <a:t>Role of the Transport Layer</a:t>
            </a: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/>
          <a:srcRect l="47968" t="33807" r="12988" b="12698"/>
          <a:stretch>
            <a:fillRect/>
          </a:stretch>
        </p:blipFill>
        <p:spPr bwMode="auto">
          <a:xfrm>
            <a:off x="1611313" y="1768475"/>
            <a:ext cx="6011862" cy="46323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61236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527696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Role of the Transport Layer</a:t>
            </a:r>
            <a:endParaRPr lang="en-US" sz="3600" dirty="0">
              <a:cs typeface="Arial" pitchFamily="34" charset="0"/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54038" y="1428750"/>
            <a:ext cx="8216900" cy="515302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The </a:t>
            </a:r>
            <a:r>
              <a:rPr lang="en-US" sz="2000" b="1" dirty="0" smtClean="0">
                <a:solidFill>
                  <a:schemeClr val="tx1"/>
                </a:solidFill>
              </a:rPr>
              <a:t>Transport Layer </a:t>
            </a:r>
            <a:r>
              <a:rPr lang="en-US" sz="2000" dirty="0" smtClean="0">
                <a:solidFill>
                  <a:schemeClr val="tx1"/>
                </a:solidFill>
              </a:rPr>
              <a:t>is responsible for establishing a temporary communication session between two applications and delivering data between them. TCP/IP uses two protocols to achieve this:</a:t>
            </a: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Transmission Control Protocol (TCP)</a:t>
            </a: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User Datagram Protocol (UDP)</a:t>
            </a:r>
          </a:p>
          <a:p>
            <a:pPr>
              <a:buFont typeface="Wingdings" pitchFamily="2" charset="2"/>
              <a:buNone/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Primary Responsibilities of Transport layer Protocols</a:t>
            </a: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Tracking the individual communication between applications on the source and destination hosts</a:t>
            </a: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Segmenting data for manageability and reassembling segmented data into streams of application data at the destination</a:t>
            </a: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Identifying the proper application for each communication stream</a:t>
            </a: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 smtClean="0">
              <a:solidFill>
                <a:schemeClr val="tx1"/>
              </a:solidFill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65441312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79056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Conversation Multiplexing</a:t>
            </a:r>
            <a:endParaRPr lang="en-US" sz="3600" dirty="0">
              <a:cs typeface="Arial" pitchFamily="34" charset="0"/>
            </a:endParaRPr>
          </a:p>
        </p:txBody>
      </p:sp>
      <p:sp>
        <p:nvSpPr>
          <p:cNvPr id="10243" name="Rectangle 6"/>
          <p:cNvSpPr>
            <a:spLocks noGrp="1" noChangeArrowheads="1"/>
          </p:cNvSpPr>
          <p:nvPr>
            <p:ph idx="1"/>
          </p:nvPr>
        </p:nvSpPr>
        <p:spPr>
          <a:xfrm>
            <a:off x="554038" y="1428750"/>
            <a:ext cx="3814762" cy="51466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sz="2000" b="1" dirty="0" smtClean="0">
                <a:solidFill>
                  <a:schemeClr val="tx1"/>
                </a:solidFill>
              </a:rPr>
              <a:t>Segmenting the data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Enables many different communications, from many different users, to be interleaved (multiplexed) on the same network, at the same time.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Provides the means to both send and receive data when running multiple applications.</a:t>
            </a:r>
          </a:p>
          <a:p>
            <a:r>
              <a:rPr lang="en-US" altLang="ja-JP" sz="2000" dirty="0" smtClean="0">
                <a:solidFill>
                  <a:schemeClr val="tx1"/>
                </a:solidFill>
                <a:ea typeface="ＭＳ Ｐゴシック" pitchFamily="34" charset="-128"/>
              </a:rPr>
              <a:t>Header added</a:t>
            </a:r>
            <a:r>
              <a:rPr lang="en-US" sz="2000" dirty="0" smtClean="0">
                <a:solidFill>
                  <a:schemeClr val="tx1"/>
                </a:solidFill>
              </a:rPr>
              <a:t> to each segment to identify it.</a:t>
            </a:r>
            <a:endParaRPr lang="en-US" altLang="ja-JP" sz="2000" dirty="0" smtClean="0">
              <a:solidFill>
                <a:schemeClr val="tx1"/>
              </a:solidFill>
              <a:ea typeface="ＭＳ Ｐゴシック" pitchFamily="34" charset="-128"/>
            </a:endParaRPr>
          </a:p>
        </p:txBody>
      </p:sp>
      <p:pic>
        <p:nvPicPr>
          <p:cNvPr id="10244" name="Picture 2"/>
          <p:cNvPicPr>
            <a:picLocks noChangeAspect="1" noChangeArrowheads="1"/>
          </p:cNvPicPr>
          <p:nvPr/>
        </p:nvPicPr>
        <p:blipFill>
          <a:blip r:embed="rId3" cstate="print"/>
          <a:srcRect l="47324" t="28770" r="13100" b="13690"/>
          <a:stretch>
            <a:fillRect/>
          </a:stretch>
        </p:blipFill>
        <p:spPr bwMode="auto">
          <a:xfrm>
            <a:off x="4310063" y="1481138"/>
            <a:ext cx="4408487" cy="438308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68087508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527693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Transport Layer Reliability</a:t>
            </a:r>
            <a:endParaRPr lang="en-US" sz="3600" dirty="0">
              <a:cs typeface="Arial" pitchFamily="34" charset="0"/>
            </a:endParaRPr>
          </a:p>
        </p:txBody>
      </p:sp>
      <p:sp>
        <p:nvSpPr>
          <p:cNvPr id="11267" name="Rectangle 6"/>
          <p:cNvSpPr>
            <a:spLocks noGrp="1" noChangeArrowheads="1"/>
          </p:cNvSpPr>
          <p:nvPr>
            <p:ph idx="1"/>
          </p:nvPr>
        </p:nvSpPr>
        <p:spPr>
          <a:xfrm>
            <a:off x="612775" y="1473200"/>
            <a:ext cx="8216900" cy="5153025"/>
          </a:xfrm>
        </p:spPr>
        <p:txBody>
          <a:bodyPr>
            <a:normAutofit fontScale="70000" lnSpcReduction="20000"/>
          </a:bodyPr>
          <a:lstStyle/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</a:pPr>
            <a:r>
              <a:rPr lang="en-US" sz="2000" dirty="0" smtClean="0">
                <a:solidFill>
                  <a:schemeClr val="tx1"/>
                </a:solidFill>
              </a:rPr>
              <a:t>Different applications have different transport reliability requirements </a:t>
            </a: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</a:pPr>
            <a:r>
              <a:rPr lang="en-US" sz="2000" dirty="0" smtClean="0">
                <a:solidFill>
                  <a:schemeClr val="tx1"/>
                </a:solidFill>
              </a:rPr>
              <a:t>TCP/IP provides two transport layer protocols, </a:t>
            </a:r>
            <a:r>
              <a:rPr lang="en-US" sz="2000" b="1" dirty="0" smtClean="0">
                <a:solidFill>
                  <a:schemeClr val="tx1"/>
                </a:solidFill>
              </a:rPr>
              <a:t>TCP and UDP </a:t>
            </a:r>
            <a:endParaRPr lang="en-US" sz="2000" dirty="0" smtClean="0">
              <a:solidFill>
                <a:schemeClr val="tx1"/>
              </a:solidFill>
            </a:endParaRP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</a:pPr>
            <a:r>
              <a:rPr lang="en-US" sz="2000" b="1" dirty="0" smtClean="0">
                <a:solidFill>
                  <a:schemeClr val="tx1"/>
                </a:solidFill>
              </a:rPr>
              <a:t>Transmission Control Protocol (TCP) 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sz="2000" dirty="0" smtClean="0">
                <a:solidFill>
                  <a:schemeClr val="tx1"/>
                </a:solidFill>
              </a:rPr>
              <a:t>Provides reliable delivery ensuring that all of the data arrives at the destination. 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sz="2000" dirty="0" smtClean="0">
                <a:solidFill>
                  <a:schemeClr val="tx1"/>
                </a:solidFill>
              </a:rPr>
              <a:t>Uses acknowledged delivery and other processes to ensure delivery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sz="2000" dirty="0" smtClean="0">
                <a:solidFill>
                  <a:schemeClr val="tx1"/>
                </a:solidFill>
              </a:rPr>
              <a:t>Makes larger demands on the network – more overhead</a:t>
            </a: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</a:pPr>
            <a:r>
              <a:rPr lang="en-US" sz="2000" b="1" dirty="0" smtClean="0">
                <a:solidFill>
                  <a:schemeClr val="tx1"/>
                </a:solidFill>
              </a:rPr>
              <a:t>User Datagram Protocol (UDP)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sz="2000" dirty="0" smtClean="0">
                <a:solidFill>
                  <a:schemeClr val="tx1"/>
                </a:solidFill>
              </a:rPr>
              <a:t>Provides just the basic functions for delivery – no reliability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sz="2000" dirty="0" smtClean="0">
                <a:solidFill>
                  <a:schemeClr val="tx1"/>
                </a:solidFill>
              </a:rPr>
              <a:t>Less overhead</a:t>
            </a: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</a:pPr>
            <a:r>
              <a:rPr lang="en-US" sz="2000" b="1" dirty="0" smtClean="0">
                <a:solidFill>
                  <a:schemeClr val="tx1"/>
                </a:solidFill>
              </a:rPr>
              <a:t>TCP or UDP</a:t>
            </a:r>
          </a:p>
          <a:p>
            <a:pPr marL="381000" indent="-381000" eaLnBrk="1" hangingPunct="1">
              <a:lnSpc>
                <a:spcPct val="120000"/>
              </a:lnSpc>
            </a:pPr>
            <a:r>
              <a:rPr lang="en-US" sz="2000" dirty="0" smtClean="0">
                <a:solidFill>
                  <a:schemeClr val="tx1"/>
                </a:solidFill>
              </a:rPr>
              <a:t>There is a trade-off between the value of reliability and the burden it places on the network.</a:t>
            </a:r>
          </a:p>
          <a:p>
            <a:pPr marL="381000" indent="-381000" eaLnBrk="1" hangingPunct="1">
              <a:lnSpc>
                <a:spcPct val="120000"/>
              </a:lnSpc>
            </a:pPr>
            <a:r>
              <a:rPr lang="en-US" sz="2000" dirty="0" smtClean="0">
                <a:solidFill>
                  <a:schemeClr val="tx1"/>
                </a:solidFill>
              </a:rPr>
              <a:t>Application developers choose the transport protocol based on the requirements of their applications.</a:t>
            </a:r>
          </a:p>
        </p:txBody>
      </p:sp>
    </p:spTree>
    <p:extLst>
      <p:ext uri="{BB962C8B-B14F-4D97-AF65-F5344CB8AC3E}">
        <p14:creationId xmlns:p14="http://schemas.microsoft.com/office/powerpoint/2010/main" val="74029082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Introducing TCP</a:t>
            </a:r>
            <a:endParaRPr lang="en-US" sz="3600" dirty="0">
              <a:cs typeface="Arial" pitchFamily="34" charset="0"/>
            </a:endParaRPr>
          </a:p>
        </p:txBody>
      </p:sp>
      <p:sp>
        <p:nvSpPr>
          <p:cNvPr id="12291" name="Rectangle 6"/>
          <p:cNvSpPr>
            <a:spLocks noGrp="1" noChangeArrowheads="1"/>
          </p:cNvSpPr>
          <p:nvPr>
            <p:ph idx="1"/>
          </p:nvPr>
        </p:nvSpPr>
        <p:spPr>
          <a:xfrm>
            <a:off x="509075" y="1487488"/>
            <a:ext cx="8216900" cy="5153025"/>
          </a:xfrm>
        </p:spPr>
        <p:txBody>
          <a:bodyPr>
            <a:normAutofit/>
          </a:bodyPr>
          <a:lstStyle/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</a:pPr>
            <a:r>
              <a:rPr lang="en-US" sz="1800" b="1" dirty="0" smtClean="0">
                <a:solidFill>
                  <a:schemeClr val="tx1"/>
                </a:solidFill>
              </a:rPr>
              <a:t>Transmission Control Protocol (TCP) 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altLang="ja-JP" sz="1800" dirty="0" smtClean="0">
                <a:solidFill>
                  <a:schemeClr val="tx1"/>
                </a:solidFill>
                <a:ea typeface="ＭＳ Ｐゴシック" pitchFamily="34" charset="-128"/>
              </a:rPr>
              <a:t>RFC 793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altLang="ja-JP" sz="1800" dirty="0" smtClean="0">
                <a:solidFill>
                  <a:schemeClr val="tx1"/>
                </a:solidFill>
                <a:ea typeface="ＭＳ Ｐゴシック" pitchFamily="34" charset="-128"/>
              </a:rPr>
              <a:t>Connection-oriented – creating a session between source and destination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altLang="ja-JP" sz="1800" dirty="0" smtClean="0">
                <a:solidFill>
                  <a:schemeClr val="tx1"/>
                </a:solidFill>
                <a:ea typeface="ＭＳ Ｐゴシック" pitchFamily="34" charset="-128"/>
              </a:rPr>
              <a:t>Reliable delivery – retransmitting lost or corrupt data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altLang="ja-JP" sz="1800" dirty="0" smtClean="0">
                <a:solidFill>
                  <a:schemeClr val="tx1"/>
                </a:solidFill>
                <a:ea typeface="ＭＳ Ｐゴシック" pitchFamily="34" charset="-128"/>
              </a:rPr>
              <a:t>Ordered data reconstruction – numbering and sequencing of segments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altLang="ja-JP" sz="1800" dirty="0" smtClean="0">
                <a:solidFill>
                  <a:schemeClr val="tx1"/>
                </a:solidFill>
                <a:ea typeface="ＭＳ Ｐゴシック" pitchFamily="34" charset="-128"/>
              </a:rPr>
              <a:t>Flow control  - regulating the amount of data transmitted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altLang="ja-JP" sz="1800" dirty="0" err="1" smtClean="0">
                <a:solidFill>
                  <a:schemeClr val="tx1"/>
                </a:solidFill>
                <a:ea typeface="ＭＳ Ｐゴシック" pitchFamily="34" charset="-128"/>
              </a:rPr>
              <a:t>Stateful</a:t>
            </a:r>
            <a:r>
              <a:rPr lang="en-US" altLang="ja-JP" sz="1800" dirty="0" smtClean="0">
                <a:solidFill>
                  <a:schemeClr val="tx1"/>
                </a:solidFill>
                <a:ea typeface="ＭＳ Ｐゴシック" pitchFamily="34" charset="-128"/>
              </a:rPr>
              <a:t> protocol – keeping track of the session</a:t>
            </a:r>
          </a:p>
        </p:txBody>
      </p:sp>
      <p:pic>
        <p:nvPicPr>
          <p:cNvPr id="12292" name="Picture 2"/>
          <p:cNvPicPr>
            <a:picLocks noChangeAspect="1" noChangeArrowheads="1"/>
          </p:cNvPicPr>
          <p:nvPr/>
        </p:nvPicPr>
        <p:blipFill>
          <a:blip r:embed="rId3" cstate="print"/>
          <a:srcRect l="50534" t="40279" r="12877" b="30754"/>
          <a:stretch>
            <a:fillRect/>
          </a:stretch>
        </p:blipFill>
        <p:spPr bwMode="auto">
          <a:xfrm>
            <a:off x="2299623" y="4521201"/>
            <a:ext cx="4760912" cy="211931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9338384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Introducing UDP</a:t>
            </a:r>
            <a:endParaRPr lang="en-US" sz="3600" dirty="0">
              <a:cs typeface="Arial" pitchFamily="34" charset="0"/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655638" y="1501775"/>
            <a:ext cx="4060825" cy="4884738"/>
          </a:xfrm>
        </p:spPr>
        <p:txBody>
          <a:bodyPr>
            <a:normAutofit fontScale="85000" lnSpcReduction="20000"/>
          </a:bodyPr>
          <a:lstStyle/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sz="2000" b="1" dirty="0" smtClean="0">
                <a:solidFill>
                  <a:schemeClr val="tx1"/>
                </a:solidFill>
              </a:rPr>
              <a:t>User Datagram Protocol (UDP)</a:t>
            </a:r>
            <a:r>
              <a:rPr lang="en-US" sz="2000" dirty="0" smtClean="0">
                <a:solidFill>
                  <a:schemeClr val="tx1"/>
                </a:solidFill>
              </a:rPr>
              <a:t> </a:t>
            </a: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RFC 768</a:t>
            </a: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Connectionless</a:t>
            </a: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Unreliable delivery</a:t>
            </a: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No ordered data reconstruction</a:t>
            </a: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No flow control</a:t>
            </a: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Stateless protocol</a:t>
            </a:r>
          </a:p>
          <a:p>
            <a:pPr>
              <a:buFont typeface="Wingdings" pitchFamily="2" charset="2"/>
              <a:buNone/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Applications that use UDP:</a:t>
            </a: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Domain Name System (DNS)</a:t>
            </a: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Video Streaming</a:t>
            </a: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Voice over IP (VoIP)</a:t>
            </a:r>
          </a:p>
          <a:p>
            <a:pPr marL="381000" indent="-381000" eaLnBrk="1" hangingPunct="1">
              <a:lnSpc>
                <a:spcPct val="75000"/>
              </a:lnSpc>
              <a:defRPr/>
            </a:pPr>
            <a:endParaRPr lang="en-US" sz="2000" b="1" dirty="0" smtClean="0">
              <a:solidFill>
                <a:schemeClr val="tx1"/>
              </a:solidFill>
            </a:endParaRP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 smtClean="0">
              <a:solidFill>
                <a:schemeClr val="tx1"/>
              </a:solidFill>
              <a:ea typeface="ＭＳ Ｐゴシック" pitchFamily="34" charset="-128"/>
            </a:endParaRPr>
          </a:p>
        </p:txBody>
      </p:sp>
      <p:pic>
        <p:nvPicPr>
          <p:cNvPr id="13316" name="Picture 2"/>
          <p:cNvPicPr>
            <a:picLocks noChangeAspect="1" noChangeArrowheads="1"/>
          </p:cNvPicPr>
          <p:nvPr/>
        </p:nvPicPr>
        <p:blipFill>
          <a:blip r:embed="rId3" cstate="print"/>
          <a:srcRect l="51202" t="31712" r="14439" b="23312"/>
          <a:stretch>
            <a:fillRect/>
          </a:stretch>
        </p:blipFill>
        <p:spPr bwMode="auto">
          <a:xfrm>
            <a:off x="4748213" y="2192338"/>
            <a:ext cx="4105275" cy="37147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3522902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548504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Separating Multiple Communications</a:t>
            </a:r>
            <a:endParaRPr lang="en-US" sz="3600" dirty="0">
              <a:cs typeface="Arial" pitchFamily="34" charset="0"/>
            </a:endParaRPr>
          </a:p>
        </p:txBody>
      </p:sp>
      <p:sp>
        <p:nvSpPr>
          <p:cNvPr id="14339" name="Rectangle 6"/>
          <p:cNvSpPr>
            <a:spLocks noGrp="1" noChangeArrowheads="1"/>
          </p:cNvSpPr>
          <p:nvPr>
            <p:ph idx="1"/>
          </p:nvPr>
        </p:nvSpPr>
        <p:spPr>
          <a:xfrm>
            <a:off x="897034" y="1487488"/>
            <a:ext cx="7658004" cy="5153025"/>
          </a:xfrm>
        </p:spPr>
        <p:txBody>
          <a:bodyPr/>
          <a:lstStyle/>
          <a:p>
            <a:pPr marL="381000" indent="-381000" eaLnBrk="1" hangingPunct="1">
              <a:buFont typeface="Wingdings" pitchFamily="2" charset="2"/>
              <a:buNone/>
            </a:pPr>
            <a:r>
              <a:rPr lang="en-US" sz="2000" dirty="0" smtClean="0">
                <a:solidFill>
                  <a:schemeClr val="tx1"/>
                </a:solidFill>
              </a:rPr>
              <a:t>Port Numbers are used by TCP and UDP to differentiate between applications.</a:t>
            </a: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</a:pPr>
            <a:endParaRPr lang="en-US" sz="2000" dirty="0" smtClean="0">
              <a:solidFill>
                <a:schemeClr val="tx1"/>
              </a:solidFill>
            </a:endParaRP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</a:pPr>
            <a:r>
              <a:rPr lang="en-US" sz="2000" dirty="0" smtClean="0">
                <a:solidFill>
                  <a:schemeClr val="tx1"/>
                </a:solidFill>
              </a:rPr>
              <a:t>.</a:t>
            </a:r>
            <a:endParaRPr lang="en-US" altLang="ja-JP" sz="2000" dirty="0" smtClean="0">
              <a:solidFill>
                <a:schemeClr val="tx1"/>
              </a:solidFill>
              <a:ea typeface="ＭＳ Ｐゴシック" pitchFamily="34" charset="-128"/>
            </a:endParaRPr>
          </a:p>
        </p:txBody>
      </p:sp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3" cstate="print"/>
          <a:srcRect l="47299" t="28967" r="12096" b="14484"/>
          <a:stretch>
            <a:fillRect/>
          </a:stretch>
        </p:blipFill>
        <p:spPr bwMode="auto">
          <a:xfrm>
            <a:off x="1801067" y="2161360"/>
            <a:ext cx="5849937" cy="457993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11515322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655638" y="654050"/>
            <a:ext cx="8145462" cy="838200"/>
          </a:xfrm>
        </p:spPr>
        <p:txBody>
          <a:bodyPr/>
          <a:lstStyle/>
          <a:p>
            <a:r>
              <a:rPr lang="en-US" sz="3600" dirty="0" smtClean="0"/>
              <a:t>TCP and UDP Port Addressing</a:t>
            </a:r>
          </a:p>
        </p:txBody>
      </p:sp>
      <p:pic>
        <p:nvPicPr>
          <p:cNvPr id="1536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6371" t="8804" r="18729" b="19182"/>
          <a:stretch>
            <a:fillRect/>
          </a:stretch>
        </p:blipFill>
        <p:spPr>
          <a:xfrm>
            <a:off x="817563" y="1625600"/>
            <a:ext cx="6845300" cy="4597400"/>
          </a:xfrm>
          <a:noFill/>
        </p:spPr>
      </p:pic>
    </p:spTree>
    <p:extLst>
      <p:ext uri="{BB962C8B-B14F-4D97-AF65-F5344CB8AC3E}">
        <p14:creationId xmlns:p14="http://schemas.microsoft.com/office/powerpoint/2010/main" val="3967764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528840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TCP and UDP Port Addressing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16387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48369" t="28955" r="15773" b="51566"/>
          <a:stretch>
            <a:fillRect/>
          </a:stretch>
        </p:blipFill>
        <p:spPr>
          <a:xfrm>
            <a:off x="1944688" y="1289050"/>
            <a:ext cx="4600575" cy="1395413"/>
          </a:xfrm>
          <a:noFill/>
        </p:spPr>
      </p:pic>
      <p:pic>
        <p:nvPicPr>
          <p:cNvPr id="16388" name="Picture 3"/>
          <p:cNvPicPr>
            <a:picLocks noChangeAspect="1" noChangeArrowheads="1"/>
          </p:cNvPicPr>
          <p:nvPr/>
        </p:nvPicPr>
        <p:blipFill>
          <a:blip r:embed="rId4" cstate="print"/>
          <a:srcRect l="49333" t="62650" r="16983" b="20287"/>
          <a:stretch>
            <a:fillRect/>
          </a:stretch>
        </p:blipFill>
        <p:spPr bwMode="auto">
          <a:xfrm>
            <a:off x="2032000" y="2728913"/>
            <a:ext cx="4429125" cy="136366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16389" name="Picture 4"/>
          <p:cNvPicPr>
            <a:picLocks noChangeAspect="1" noChangeArrowheads="1"/>
          </p:cNvPicPr>
          <p:nvPr/>
        </p:nvPicPr>
        <p:blipFill>
          <a:blip r:embed="rId5" cstate="print"/>
          <a:srcRect l="49442" t="62650" r="16869" b="23660"/>
          <a:stretch>
            <a:fillRect/>
          </a:stretch>
        </p:blipFill>
        <p:spPr bwMode="auto">
          <a:xfrm>
            <a:off x="2032000" y="4208463"/>
            <a:ext cx="4456113" cy="112236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16390" name="Picture 5"/>
          <p:cNvPicPr>
            <a:picLocks noChangeAspect="1" noChangeArrowheads="1"/>
          </p:cNvPicPr>
          <p:nvPr/>
        </p:nvPicPr>
        <p:blipFill>
          <a:blip r:embed="rId6" cstate="print"/>
          <a:srcRect l="49442" t="62848" r="16980" b="25446"/>
          <a:stretch>
            <a:fillRect/>
          </a:stretch>
        </p:blipFill>
        <p:spPr bwMode="auto">
          <a:xfrm>
            <a:off x="2017713" y="5443538"/>
            <a:ext cx="4456112" cy="8731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4019020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557920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>TCP and UDP Port Addressing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17411" name="Content Placeholder 6"/>
          <p:cNvSpPr>
            <a:spLocks noGrp="1"/>
          </p:cNvSpPr>
          <p:nvPr>
            <p:ph idx="1"/>
          </p:nvPr>
        </p:nvSpPr>
        <p:spPr>
          <a:xfrm>
            <a:off x="582613" y="1608138"/>
            <a:ext cx="7940675" cy="35718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b="1" dirty="0" err="1" smtClean="0">
                <a:solidFill>
                  <a:schemeClr val="tx1"/>
                </a:solidFill>
              </a:rPr>
              <a:t>Netstat</a:t>
            </a:r>
            <a:endParaRPr lang="en-US" b="1" dirty="0" smtClean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chemeClr val="tx1"/>
                </a:solidFill>
              </a:rPr>
              <a:t>Used to examine TCP connections that are open and running on a networked host</a:t>
            </a:r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3" cstate="print"/>
          <a:srcRect l="48749" t="38492" r="15666" b="27975"/>
          <a:stretch>
            <a:fillRect/>
          </a:stretch>
        </p:blipFill>
        <p:spPr bwMode="auto">
          <a:xfrm>
            <a:off x="1916113" y="3251200"/>
            <a:ext cx="5224462" cy="27686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6640099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34975" y="663059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TCP Server Processes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3" cstate="print"/>
          <a:srcRect l="48526" t="29509" r="16112" b="23413"/>
          <a:stretch>
            <a:fillRect/>
          </a:stretch>
        </p:blipFill>
        <p:spPr bwMode="auto">
          <a:xfrm>
            <a:off x="267493" y="2125051"/>
            <a:ext cx="4240213" cy="28448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18436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 l="48338" t="29480" r="15981" b="21429"/>
          <a:stretch>
            <a:fillRect/>
          </a:stretch>
        </p:blipFill>
        <p:spPr>
          <a:xfrm>
            <a:off x="4896768" y="2125051"/>
            <a:ext cx="3976688" cy="2989263"/>
          </a:xfrm>
          <a:noFill/>
        </p:spPr>
      </p:pic>
    </p:spTree>
    <p:extLst>
      <p:ext uri="{BB962C8B-B14F-4D97-AF65-F5344CB8AC3E}">
        <p14:creationId xmlns:p14="http://schemas.microsoft.com/office/powerpoint/2010/main" val="338444814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77826" y="1176621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TCP Connection, Establishment and Termination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19459" name="Content Placeholder 6"/>
          <p:cNvSpPr>
            <a:spLocks noGrp="1"/>
          </p:cNvSpPr>
          <p:nvPr>
            <p:ph idx="1"/>
          </p:nvPr>
        </p:nvSpPr>
        <p:spPr>
          <a:xfrm>
            <a:off x="582613" y="2094271"/>
            <a:ext cx="7940675" cy="439384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000" b="1" dirty="0" smtClean="0">
                <a:solidFill>
                  <a:schemeClr val="tx1"/>
                </a:solidFill>
              </a:rPr>
              <a:t>Three-Way Handshake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Establishes that the destination device is present on the network.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Verifies that the destination device has an active service and is accepting requests on the destination port number that the initiating client intends to use for the session.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Informs the destination device that the source client intends to establish a communication session on that port number.</a:t>
            </a:r>
          </a:p>
          <a:p>
            <a:endParaRPr lang="en-US" sz="20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35648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>
          <a:xfrm>
            <a:off x="536575" y="550863"/>
            <a:ext cx="8191500" cy="1012825"/>
          </a:xfrm>
        </p:spPr>
        <p:txBody>
          <a:bodyPr/>
          <a:lstStyle/>
          <a:p>
            <a:r>
              <a:rPr lang="en-US" sz="3600" dirty="0" smtClean="0"/>
              <a:t>TCP Session </a:t>
            </a:r>
          </a:p>
        </p:txBody>
      </p:sp>
      <p:pic>
        <p:nvPicPr>
          <p:cNvPr id="23555" name="Picture 2"/>
          <p:cNvPicPr>
            <a:picLocks noChangeAspect="1" noChangeArrowheads="1"/>
          </p:cNvPicPr>
          <p:nvPr/>
        </p:nvPicPr>
        <p:blipFill>
          <a:blip r:embed="rId3" cstate="print"/>
          <a:srcRect l="53099" t="36310" r="18678" b="28374"/>
          <a:stretch>
            <a:fillRect/>
          </a:stretch>
        </p:blipFill>
        <p:spPr bwMode="auto">
          <a:xfrm>
            <a:off x="1044575" y="1617663"/>
            <a:ext cx="6459538" cy="454501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5682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646569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TCP Three-Way Handshake – Step 1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20483" name="Content Placeholder 6"/>
          <p:cNvSpPr>
            <a:spLocks noGrp="1"/>
          </p:cNvSpPr>
          <p:nvPr>
            <p:ph idx="1"/>
          </p:nvPr>
        </p:nvSpPr>
        <p:spPr>
          <a:xfrm>
            <a:off x="582613" y="1608138"/>
            <a:ext cx="7940675" cy="4879975"/>
          </a:xfrm>
        </p:spPr>
        <p:txBody>
          <a:bodyPr/>
          <a:lstStyle/>
          <a:p>
            <a:r>
              <a:rPr lang="en-US" b="1" dirty="0" smtClean="0">
                <a:solidFill>
                  <a:schemeClr val="tx1"/>
                </a:solidFill>
              </a:rPr>
              <a:t>Step 1: The initiating client requests a client-to-server communication session with the server.</a:t>
            </a:r>
            <a:endParaRPr lang="en-US" dirty="0" smtClean="0">
              <a:solidFill>
                <a:schemeClr val="tx1"/>
              </a:solidFill>
            </a:endParaRPr>
          </a:p>
        </p:txBody>
      </p:sp>
      <p:pic>
        <p:nvPicPr>
          <p:cNvPr id="20484" name="Picture 5"/>
          <p:cNvPicPr>
            <a:picLocks noChangeAspect="1" noChangeArrowheads="1"/>
          </p:cNvPicPr>
          <p:nvPr/>
        </p:nvPicPr>
        <p:blipFill>
          <a:blip r:embed="rId3" cstate="print"/>
          <a:srcRect l="43617" t="33333" r="16893" b="12103"/>
          <a:stretch>
            <a:fillRect/>
          </a:stretch>
        </p:blipFill>
        <p:spPr bwMode="auto">
          <a:xfrm>
            <a:off x="1973263" y="2525713"/>
            <a:ext cx="5138737" cy="39909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81812014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617073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TCP Three-Way Handshake – Step 2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21507" name="Content Placeholder 6"/>
          <p:cNvSpPr>
            <a:spLocks noGrp="1"/>
          </p:cNvSpPr>
          <p:nvPr>
            <p:ph idx="1"/>
          </p:nvPr>
        </p:nvSpPr>
        <p:spPr>
          <a:xfrm>
            <a:off x="568325" y="1565275"/>
            <a:ext cx="7940675" cy="4878388"/>
          </a:xfrm>
        </p:spPr>
        <p:txBody>
          <a:bodyPr>
            <a:normAutofit/>
          </a:bodyPr>
          <a:lstStyle/>
          <a:p>
            <a:r>
              <a:rPr lang="en-US" sz="2000" b="1" dirty="0" smtClean="0">
                <a:solidFill>
                  <a:schemeClr val="tx1"/>
                </a:solidFill>
              </a:rPr>
              <a:t>Step 2: The server acknowledges the client-to-server communication session and requests a server-to-client communication session</a:t>
            </a:r>
            <a:r>
              <a:rPr lang="en-US" sz="2000" dirty="0" smtClean="0">
                <a:solidFill>
                  <a:schemeClr val="tx1"/>
                </a:solidFill>
              </a:rPr>
              <a:t>.</a:t>
            </a:r>
          </a:p>
        </p:txBody>
      </p:sp>
      <p:pic>
        <p:nvPicPr>
          <p:cNvPr id="21508" name="Picture 5"/>
          <p:cNvPicPr>
            <a:picLocks noChangeAspect="1" noChangeArrowheads="1"/>
          </p:cNvPicPr>
          <p:nvPr/>
        </p:nvPicPr>
        <p:blipFill>
          <a:blip r:embed="rId3" cstate="print"/>
          <a:srcRect l="47411" t="33333" r="17674" b="12698"/>
          <a:stretch>
            <a:fillRect/>
          </a:stretch>
        </p:blipFill>
        <p:spPr bwMode="auto">
          <a:xfrm>
            <a:off x="2308225" y="2700338"/>
            <a:ext cx="4541838" cy="39465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50214946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617073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>TCP Three-Way Handshake – Step 3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22531" name="Content Placeholder 6"/>
          <p:cNvSpPr>
            <a:spLocks noGrp="1"/>
          </p:cNvSpPr>
          <p:nvPr>
            <p:ph idx="1"/>
          </p:nvPr>
        </p:nvSpPr>
        <p:spPr>
          <a:xfrm>
            <a:off x="568325" y="1565275"/>
            <a:ext cx="7940675" cy="4878388"/>
          </a:xfrm>
        </p:spPr>
        <p:txBody>
          <a:bodyPr/>
          <a:lstStyle/>
          <a:p>
            <a:r>
              <a:rPr lang="en-US" b="1" dirty="0" smtClean="0">
                <a:solidFill>
                  <a:schemeClr val="tx1"/>
                </a:solidFill>
              </a:rPr>
              <a:t>Step 3: The initiating client acknowledges the server-to-client communication session.</a:t>
            </a:r>
            <a:endParaRPr lang="en-US" dirty="0" smtClean="0">
              <a:solidFill>
                <a:schemeClr val="tx1"/>
              </a:solidFill>
            </a:endParaRPr>
          </a:p>
        </p:txBody>
      </p:sp>
      <p:pic>
        <p:nvPicPr>
          <p:cNvPr id="22532" name="Picture 5"/>
          <p:cNvPicPr>
            <a:picLocks noChangeAspect="1" noChangeArrowheads="1"/>
          </p:cNvPicPr>
          <p:nvPr/>
        </p:nvPicPr>
        <p:blipFill>
          <a:blip r:embed="rId3" cstate="print"/>
          <a:srcRect l="43506" t="33730" r="20464" b="13492"/>
          <a:stretch>
            <a:fillRect/>
          </a:stretch>
        </p:blipFill>
        <p:spPr bwMode="auto">
          <a:xfrm>
            <a:off x="2206625" y="2568575"/>
            <a:ext cx="4687888" cy="38608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6998671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617073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>TCP Reliability – Ordered Delivery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24579" name="Content Placeholder 6"/>
          <p:cNvSpPr>
            <a:spLocks noGrp="1"/>
          </p:cNvSpPr>
          <p:nvPr>
            <p:ph idx="1"/>
          </p:nvPr>
        </p:nvSpPr>
        <p:spPr>
          <a:xfrm>
            <a:off x="582613" y="1551242"/>
            <a:ext cx="7940675" cy="487997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000" dirty="0" smtClean="0">
                <a:solidFill>
                  <a:schemeClr val="tx1"/>
                </a:solidFill>
              </a:rPr>
              <a:t>Sequence numbers used to reassemble segments into original order</a:t>
            </a:r>
          </a:p>
        </p:txBody>
      </p:sp>
      <p:pic>
        <p:nvPicPr>
          <p:cNvPr id="24580" name="Picture 2"/>
          <p:cNvPicPr>
            <a:picLocks noChangeAspect="1" noChangeArrowheads="1"/>
          </p:cNvPicPr>
          <p:nvPr/>
        </p:nvPicPr>
        <p:blipFill>
          <a:blip r:embed="rId3" cstate="print"/>
          <a:srcRect l="48972" t="31548" r="14551" b="16667"/>
          <a:stretch>
            <a:fillRect/>
          </a:stretch>
        </p:blipFill>
        <p:spPr bwMode="auto">
          <a:xfrm>
            <a:off x="2060575" y="2249488"/>
            <a:ext cx="5254625" cy="43529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7931562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52425" y="1175541"/>
            <a:ext cx="8145463" cy="769937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TCP Reliability – Acknowledgement and Window Size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25603" name="Content Placeholder 6"/>
          <p:cNvSpPr>
            <a:spLocks noGrp="1"/>
          </p:cNvSpPr>
          <p:nvPr>
            <p:ph idx="1"/>
          </p:nvPr>
        </p:nvSpPr>
        <p:spPr>
          <a:xfrm>
            <a:off x="568325" y="1871355"/>
            <a:ext cx="7940675" cy="487838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dirty="0" smtClean="0">
                <a:solidFill>
                  <a:srgbClr val="000000"/>
                </a:solidFill>
              </a:rPr>
              <a:t>The sequence number and acknowledgement number are used together to confirm receipt.</a:t>
            </a:r>
          </a:p>
        </p:txBody>
      </p:sp>
      <p:pic>
        <p:nvPicPr>
          <p:cNvPr id="25604" name="Picture 2"/>
          <p:cNvPicPr>
            <a:picLocks noChangeAspect="1" noChangeArrowheads="1"/>
          </p:cNvPicPr>
          <p:nvPr/>
        </p:nvPicPr>
        <p:blipFill>
          <a:blip r:embed="rId3" cstate="print"/>
          <a:srcRect l="46407" t="31548" r="20573" b="17659"/>
          <a:stretch>
            <a:fillRect/>
          </a:stretch>
        </p:blipFill>
        <p:spPr bwMode="auto">
          <a:xfrm>
            <a:off x="2003425" y="2751245"/>
            <a:ext cx="4614863" cy="31654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sp>
        <p:nvSpPr>
          <p:cNvPr id="25605" name="TextBox 4"/>
          <p:cNvSpPr txBox="1">
            <a:spLocks noChangeArrowheads="1"/>
          </p:cNvSpPr>
          <p:nvPr/>
        </p:nvSpPr>
        <p:spPr bwMode="auto">
          <a:xfrm>
            <a:off x="638175" y="5901600"/>
            <a:ext cx="767873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/>
            <a:r>
              <a:rPr lang="en-US" b="1" dirty="0">
                <a:solidFill>
                  <a:srgbClr val="000000"/>
                </a:solidFill>
              </a:rPr>
              <a:t>Window Size - </a:t>
            </a:r>
            <a:r>
              <a:rPr lang="en-US" dirty="0">
                <a:solidFill>
                  <a:srgbClr val="000000"/>
                </a:solidFill>
              </a:rPr>
              <a:t>The amount of data that a source can transmit before an acknowledgement must be received.</a:t>
            </a:r>
          </a:p>
        </p:txBody>
      </p:sp>
    </p:spTree>
    <p:extLst>
      <p:ext uri="{BB962C8B-B14F-4D97-AF65-F5344CB8AC3E}">
        <p14:creationId xmlns:p14="http://schemas.microsoft.com/office/powerpoint/2010/main" val="323079816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627063" y="623888"/>
            <a:ext cx="8145462" cy="838200"/>
          </a:xfrm>
        </p:spPr>
        <p:txBody>
          <a:bodyPr/>
          <a:lstStyle/>
          <a:p>
            <a:r>
              <a:rPr lang="en-US" sz="3600" dirty="0" smtClean="0"/>
              <a:t>Window Size and Acknowledgements</a:t>
            </a:r>
          </a:p>
        </p:txBody>
      </p:sp>
      <p:pic>
        <p:nvPicPr>
          <p:cNvPr id="26627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46866" t="29361" r="13155" b="10521"/>
          <a:stretch>
            <a:fillRect/>
          </a:stretch>
        </p:blipFill>
        <p:spPr>
          <a:xfrm>
            <a:off x="877949" y="1765328"/>
            <a:ext cx="7101984" cy="4833937"/>
          </a:xfrm>
          <a:noFill/>
        </p:spPr>
      </p:pic>
    </p:spTree>
    <p:extLst>
      <p:ext uri="{BB962C8B-B14F-4D97-AF65-F5344CB8AC3E}">
        <p14:creationId xmlns:p14="http://schemas.microsoft.com/office/powerpoint/2010/main" val="1371655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93503" y="1039673"/>
            <a:ext cx="8467725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>TCP Flow Control – Congestion Avoidance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27651" name="Picture 2"/>
          <p:cNvPicPr>
            <a:picLocks noChangeAspect="1" noChangeArrowheads="1"/>
          </p:cNvPicPr>
          <p:nvPr/>
        </p:nvPicPr>
        <p:blipFill>
          <a:blip r:embed="rId3" cstate="print"/>
          <a:srcRect l="52206" t="36156" r="13322" b="13293"/>
          <a:stretch>
            <a:fillRect/>
          </a:stretch>
        </p:blipFill>
        <p:spPr bwMode="auto">
          <a:xfrm>
            <a:off x="611428" y="2101107"/>
            <a:ext cx="7305793" cy="457775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5349115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582613" y="682625"/>
            <a:ext cx="8145462" cy="838200"/>
          </a:xfrm>
        </p:spPr>
        <p:txBody>
          <a:bodyPr/>
          <a:lstStyle/>
          <a:p>
            <a:r>
              <a:rPr lang="en-US" sz="3600" dirty="0" smtClean="0"/>
              <a:t>TCP Reliability - Acknowledgements</a:t>
            </a:r>
          </a:p>
        </p:txBody>
      </p:sp>
      <p:pic>
        <p:nvPicPr>
          <p:cNvPr id="2867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53262" t="29520" r="14754" b="10521"/>
          <a:stretch>
            <a:fillRect/>
          </a:stretch>
        </p:blipFill>
        <p:spPr>
          <a:xfrm>
            <a:off x="2452688" y="1882608"/>
            <a:ext cx="4159250" cy="4383087"/>
          </a:xfrm>
          <a:noFill/>
        </p:spPr>
      </p:pic>
    </p:spTree>
    <p:extLst>
      <p:ext uri="{BB962C8B-B14F-4D97-AF65-F5344CB8AC3E}">
        <p14:creationId xmlns:p14="http://schemas.microsoft.com/office/powerpoint/2010/main" val="2384165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65125" y="55782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>UDP Low Overhead vs. Reliability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29699" name="Content Placeholder 6"/>
          <p:cNvSpPr>
            <a:spLocks noGrp="1"/>
          </p:cNvSpPr>
          <p:nvPr>
            <p:ph idx="1"/>
          </p:nvPr>
        </p:nvSpPr>
        <p:spPr>
          <a:xfrm>
            <a:off x="568325" y="1433513"/>
            <a:ext cx="7940675" cy="4879975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None/>
            </a:pPr>
            <a:r>
              <a:rPr lang="en-US" b="1" dirty="0" smtClean="0">
                <a:solidFill>
                  <a:srgbClr val="000000"/>
                </a:solidFill>
              </a:rPr>
              <a:t>UDP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Simple protocol that provides the basic transport layer functions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Used by applications that can tolerate small loss of data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Used by applications that cannot tolerate delay</a:t>
            </a:r>
          </a:p>
          <a:p>
            <a:pPr>
              <a:buFont typeface="Wingdings" pitchFamily="2" charset="2"/>
              <a:buNone/>
            </a:pPr>
            <a:r>
              <a:rPr lang="en-US" b="1" dirty="0" smtClean="0">
                <a:solidFill>
                  <a:srgbClr val="000000"/>
                </a:solidFill>
              </a:rPr>
              <a:t>Used by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Domain Name System (DNS)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Simple Network Management Protocol (SNMP)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Dynamic Host Configuration Protocol (DHCP)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Trivial File Transfer Protocol (TFTP)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IP telephony or Voice over IP (VoIP)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Online games</a:t>
            </a:r>
          </a:p>
          <a:p>
            <a:endParaRPr 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918508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65125" y="47942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>Datagram Reassembly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30723" name="Picture 2"/>
          <p:cNvPicPr>
            <a:picLocks noChangeAspect="1" noChangeArrowheads="1"/>
          </p:cNvPicPr>
          <p:nvPr/>
        </p:nvPicPr>
        <p:blipFill>
          <a:blip r:embed="rId3" cstate="print"/>
          <a:srcRect l="47968" t="28967" r="13881" b="11905"/>
          <a:stretch>
            <a:fillRect/>
          </a:stretch>
        </p:blipFill>
        <p:spPr bwMode="auto">
          <a:xfrm>
            <a:off x="972015" y="1566863"/>
            <a:ext cx="7117662" cy="48196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7380810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65125" y="58918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>UDP Server and Client Processes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31747" name="Content Placeholder 6"/>
          <p:cNvSpPr>
            <a:spLocks noGrp="1"/>
          </p:cNvSpPr>
          <p:nvPr>
            <p:ph idx="1"/>
          </p:nvPr>
        </p:nvSpPr>
        <p:spPr>
          <a:xfrm>
            <a:off x="568325" y="1637352"/>
            <a:ext cx="7940675" cy="4879975"/>
          </a:xfrm>
        </p:spPr>
        <p:txBody>
          <a:bodyPr>
            <a:normAutofit/>
          </a:bodyPr>
          <a:lstStyle/>
          <a:p>
            <a:r>
              <a:rPr lang="en-US" sz="1800" dirty="0" smtClean="0">
                <a:solidFill>
                  <a:srgbClr val="000000"/>
                </a:solidFill>
              </a:rPr>
              <a:t>UDP-based server applications are assigned well-known or registered port numbers.</a:t>
            </a:r>
          </a:p>
          <a:p>
            <a:r>
              <a:rPr lang="en-US" sz="1800" dirty="0" smtClean="0">
                <a:solidFill>
                  <a:srgbClr val="000000"/>
                </a:solidFill>
              </a:rPr>
              <a:t>UDP client process randomly selects port number from range of dynamic port numbers as the source port.</a:t>
            </a:r>
          </a:p>
        </p:txBody>
      </p:sp>
      <p:pic>
        <p:nvPicPr>
          <p:cNvPr id="31748" name="Picture 2"/>
          <p:cNvPicPr>
            <a:picLocks noChangeAspect="1" noChangeArrowheads="1"/>
          </p:cNvPicPr>
          <p:nvPr/>
        </p:nvPicPr>
        <p:blipFill>
          <a:blip r:embed="rId3" cstate="print"/>
          <a:srcRect l="48860" t="28770" r="16893" b="26984"/>
          <a:stretch>
            <a:fillRect/>
          </a:stretch>
        </p:blipFill>
        <p:spPr bwMode="auto">
          <a:xfrm>
            <a:off x="1395312" y="3418217"/>
            <a:ext cx="6114291" cy="323006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88386084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65125" y="636224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Applications that use TCP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3" cstate="print"/>
          <a:srcRect l="49529" t="34325" r="14217" b="13095"/>
          <a:stretch>
            <a:fillRect/>
          </a:stretch>
        </p:blipFill>
        <p:spPr bwMode="auto">
          <a:xfrm>
            <a:off x="1916113" y="1696479"/>
            <a:ext cx="5607050" cy="473233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2895253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65125" y="47942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Applications that use UDP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33795" name="Picture 2"/>
          <p:cNvPicPr>
            <a:picLocks noChangeAspect="1" noChangeArrowheads="1"/>
          </p:cNvPicPr>
          <p:nvPr/>
        </p:nvPicPr>
        <p:blipFill>
          <a:blip r:embed="rId3" cstate="print"/>
          <a:srcRect l="48860" t="32938" r="13324" b="13194"/>
          <a:stretch>
            <a:fillRect/>
          </a:stretch>
        </p:blipFill>
        <p:spPr bwMode="auto">
          <a:xfrm>
            <a:off x="1698625" y="1679407"/>
            <a:ext cx="6053138" cy="48482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0148969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 smtClean="0"/>
              <a:t>Summary</a:t>
            </a:r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>
          <a:xfrm>
            <a:off x="641350" y="1782763"/>
            <a:ext cx="7940675" cy="3571875"/>
          </a:xfrm>
        </p:spPr>
        <p:txBody>
          <a:bodyPr>
            <a:normAutofit fontScale="92500" lnSpcReduction="10000"/>
          </a:bodyPr>
          <a:lstStyle/>
          <a:p>
            <a:r>
              <a:rPr lang="en-US" sz="2200" dirty="0" smtClean="0">
                <a:solidFill>
                  <a:srgbClr val="000000"/>
                </a:solidFill>
              </a:rPr>
              <a:t>The role of the Transport layer is to provide three main functions: multiplexing, segmentation and reassembly, and error checking. </a:t>
            </a:r>
          </a:p>
          <a:p>
            <a:r>
              <a:rPr lang="en-US" sz="2200" dirty="0" smtClean="0">
                <a:solidFill>
                  <a:srgbClr val="000000"/>
                </a:solidFill>
              </a:rPr>
              <a:t>These functions are necessary in order to address issues in quality of service and security on networks.</a:t>
            </a:r>
          </a:p>
          <a:p>
            <a:r>
              <a:rPr lang="en-US" sz="2200" dirty="0" smtClean="0">
                <a:solidFill>
                  <a:srgbClr val="000000"/>
                </a:solidFill>
              </a:rPr>
              <a:t> Knowing how TCP and UDP operate and which popular applications use each protocol will allow the implementation of quality of service and build more reliable networks.</a:t>
            </a:r>
          </a:p>
          <a:p>
            <a:r>
              <a:rPr lang="en-US" sz="2200" dirty="0" smtClean="0">
                <a:solidFill>
                  <a:srgbClr val="000000"/>
                </a:solidFill>
              </a:rPr>
              <a:t>Ports provide a “tunnel” for data to get from the Transport layer to the appropriate application at the destination.</a:t>
            </a:r>
            <a:endParaRPr lang="en-US" sz="2200" dirty="0" smtClean="0">
              <a:solidFill>
                <a:srgbClr val="000000"/>
              </a:solidFill>
              <a:cs typeface="Arial" charset="0"/>
            </a:endParaRPr>
          </a:p>
          <a:p>
            <a:endParaRPr lang="en-US" sz="2000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0898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2963</TotalTime>
  <Words>811</Words>
  <Application>Microsoft Office PowerPoint</Application>
  <PresentationFormat>On-screen Show (4:3)</PresentationFormat>
  <Paragraphs>135</Paragraphs>
  <Slides>29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ＭＳ Ｐゴシック</vt:lpstr>
      <vt:lpstr>Apple Chancery</vt:lpstr>
      <vt:lpstr>Arial</vt:lpstr>
      <vt:lpstr>Calibri</vt:lpstr>
      <vt:lpstr>News Gothic MT</vt:lpstr>
      <vt:lpstr>Wingdings</vt:lpstr>
      <vt:lpstr>Wingdings 2</vt:lpstr>
      <vt:lpstr>Breeze</vt:lpstr>
      <vt:lpstr>Transport Layer</vt:lpstr>
      <vt:lpstr>Objectives</vt:lpstr>
      <vt:lpstr>Role of the Transport Layer</vt:lpstr>
      <vt:lpstr>Role of the Transport Layer</vt:lpstr>
      <vt:lpstr>Conversation Multiplexing</vt:lpstr>
      <vt:lpstr>Transport Layer Reliability</vt:lpstr>
      <vt:lpstr>Introducing TCP</vt:lpstr>
      <vt:lpstr>Introducing UDP</vt:lpstr>
      <vt:lpstr>Separating Multiple Communications</vt:lpstr>
      <vt:lpstr>TCP and UDP Port Addressing</vt:lpstr>
      <vt:lpstr> TCP and UDP Port Addressing</vt:lpstr>
      <vt:lpstr>TCP and UDP Port Addressing</vt:lpstr>
      <vt:lpstr> TCP Server Processes</vt:lpstr>
      <vt:lpstr> TCP Connection, Establishment and Termination</vt:lpstr>
      <vt:lpstr>TCP Session </vt:lpstr>
      <vt:lpstr> TCP Three-Way Handshake – Step 1</vt:lpstr>
      <vt:lpstr> TCP Three-Way Handshake – Step 2</vt:lpstr>
      <vt:lpstr>TCP Three-Way Handshake – Step 3</vt:lpstr>
      <vt:lpstr>TCP Reliability – Ordered Delivery</vt:lpstr>
      <vt:lpstr> TCP Reliability – Acknowledgement and Window Size</vt:lpstr>
      <vt:lpstr>Window Size and Acknowledgements</vt:lpstr>
      <vt:lpstr>TCP Flow Control – Congestion Avoidance</vt:lpstr>
      <vt:lpstr>TCP Reliability - Acknowledgements</vt:lpstr>
      <vt:lpstr>UDP Low Overhead vs. Reliability</vt:lpstr>
      <vt:lpstr>Datagram Reassembly</vt:lpstr>
      <vt:lpstr>UDP Server and Client Processes</vt:lpstr>
      <vt:lpstr>  Applications that use TCP</vt:lpstr>
      <vt:lpstr>  Applications that use UDP</vt:lpstr>
      <vt:lpstr>Summary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191</cp:revision>
  <dcterms:created xsi:type="dcterms:W3CDTF">2011-10-03T10:20:59Z</dcterms:created>
  <dcterms:modified xsi:type="dcterms:W3CDTF">2018-12-03T18:01:41Z</dcterms:modified>
</cp:coreProperties>
</file>