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CE7A-7AA8-4A70-8B4A-C6C9152048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90BE5B4-A785-4DA3-BADD-3D2CFA0580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872E94-7C8C-4C61-8A18-581A0C3F3A34}"/>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7B0C2835-C3C2-45DA-8035-8B276A43C7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9B2D4-CD82-4A70-BB8C-CA7A8A935B3E}"/>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701867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E623B-79AB-4C50-ABCE-8E9F5BAB88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1657E-C88C-46E9-A255-27508FE36F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DEC7A-AAD8-49ED-85B4-662B18351CA8}"/>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6074B754-9B01-4943-87A6-64FB5AAC2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48554-1A86-459E-9BE4-CD45821D857A}"/>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175055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8B4A0-E898-4FB3-B7A4-49A07C791E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D1C03F-25FD-4575-82EA-E659332D50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E38D28-2D69-4347-96AF-09FC87F95200}"/>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6B02F13F-82CD-4B68-B8DD-87390541B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731B8-1676-48A9-9B2D-542CF46E5497}"/>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1724979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0C56D-CFBE-4C4B-BF1A-2069F393E8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169177-F52A-467D-AD6A-E74A164A34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D01581-6B02-44E5-9227-957BC42D6E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577748-3729-47A0-97A3-960C3B4A23A6}"/>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6" name="Footer Placeholder 5">
            <a:extLst>
              <a:ext uri="{FF2B5EF4-FFF2-40B4-BE49-F238E27FC236}">
                <a16:creationId xmlns:a16="http://schemas.microsoft.com/office/drawing/2014/main" id="{0DA16341-28D7-4980-A7F5-E6506C7E7A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B038D1-8233-4517-BB68-E7E4CB225C6F}"/>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9399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7846-7395-4805-AA30-A833BDC840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230BB0-CF1D-42C5-835D-961A5FC227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082034-0DE5-4F3B-B112-12628FBA27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EFEC12-3EF3-4945-9771-7B334CFD46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5AD50C-694D-4CCD-8659-E7138FBFD1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33F823C-A03F-4D1C-8921-C7FD57A80D10}"/>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8" name="Footer Placeholder 7">
            <a:extLst>
              <a:ext uri="{FF2B5EF4-FFF2-40B4-BE49-F238E27FC236}">
                <a16:creationId xmlns:a16="http://schemas.microsoft.com/office/drawing/2014/main" id="{987CFC84-8D88-4078-8D0F-0993FD37FA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A0D74C-229E-4293-A489-CCBD3412C4DF}"/>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638920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6E9A-2AC3-46F4-A069-ECBC2263BC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8880CA-9C58-41B8-B7B9-780C1727C3AD}"/>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4" name="Footer Placeholder 3">
            <a:extLst>
              <a:ext uri="{FF2B5EF4-FFF2-40B4-BE49-F238E27FC236}">
                <a16:creationId xmlns:a16="http://schemas.microsoft.com/office/drawing/2014/main" id="{EC723EF0-CFE1-48CE-87FB-450B99D286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8D67FB8-E224-44EF-A483-F8C0F24AA064}"/>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1948130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8ED289-6FE3-4EF7-A867-975BA0ACA02E}"/>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3" name="Footer Placeholder 2">
            <a:extLst>
              <a:ext uri="{FF2B5EF4-FFF2-40B4-BE49-F238E27FC236}">
                <a16:creationId xmlns:a16="http://schemas.microsoft.com/office/drawing/2014/main" id="{4E204D62-9D2A-4586-AE15-DD105A8AAD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65103E-214F-4C86-B823-2DDAE0477B9F}"/>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2699852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7D52-2577-438D-AF05-B96943C318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F1640D-B75E-42E7-ABE7-BA536F1102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58C768-5857-4E1E-B885-C9375E86F3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E2EF0C-8E8A-408F-8C91-57A884BC505B}"/>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6" name="Footer Placeholder 5">
            <a:extLst>
              <a:ext uri="{FF2B5EF4-FFF2-40B4-BE49-F238E27FC236}">
                <a16:creationId xmlns:a16="http://schemas.microsoft.com/office/drawing/2014/main" id="{1355DD43-9F14-4EA1-9F83-B3E9B60D1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332F38-ED4C-44E0-8838-9C3D03DBE3DF}"/>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6706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9371-55D4-457C-AD5E-D034C9481B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72B7A6-2320-404F-9D89-C9CFD91D7D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F3315D-DBE8-4E47-B64F-BFDD1C7CDB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F2011F-3C4D-4F89-9D70-FA1615327932}"/>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6" name="Footer Placeholder 5">
            <a:extLst>
              <a:ext uri="{FF2B5EF4-FFF2-40B4-BE49-F238E27FC236}">
                <a16:creationId xmlns:a16="http://schemas.microsoft.com/office/drawing/2014/main" id="{C9E1D8C4-041F-4FF8-9729-6039134A93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1C461F-A83F-4C17-ABE8-3CF656A5EF28}"/>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1184811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93B3A-55FF-4482-AE7B-6EC63BCBD5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95DA7C-0A31-4A7B-8506-ED04404705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DC2EA-A2BB-4DDE-9660-0B3A6B049F65}"/>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91CE9E47-8CE3-4913-8D10-90AE7EEA4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6E4F3-08E7-433B-AA61-A542F0E3D5AB}"/>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3221465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EF1E6B-F23D-417F-B9F3-30B5DC844E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20D794-ED4B-4A56-A44D-78BC815521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1B210-2B80-4286-93E4-7988B0D41BC7}"/>
              </a:ext>
            </a:extLst>
          </p:cNvPr>
          <p:cNvSpPr>
            <a:spLocks noGrp="1"/>
          </p:cNvSpPr>
          <p:nvPr>
            <p:ph type="dt" sz="half" idx="10"/>
          </p:nvPr>
        </p:nvSpPr>
        <p:spPr/>
        <p:txBody>
          <a:body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EABD467A-C42A-4820-AFC5-AD21A54A99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C65BA-B8D3-47A0-B93E-B9E874DAD70B}"/>
              </a:ext>
            </a:extLst>
          </p:cNvPr>
          <p:cNvSpPr>
            <a:spLocks noGrp="1"/>
          </p:cNvSpPr>
          <p:nvPr>
            <p:ph type="sldNum" sz="quarter" idx="12"/>
          </p:nvPr>
        </p:nvSpPr>
        <p:spPr/>
        <p:txBody>
          <a:bodyPr/>
          <a:lstStyle/>
          <a:p>
            <a:fld id="{31EA0FF7-1886-49E9-8A7A-1317DAB06141}" type="slidenum">
              <a:rPr lang="en-GB" smtClean="0"/>
              <a:t>‹#›</a:t>
            </a:fld>
            <a:endParaRPr lang="en-GB"/>
          </a:p>
        </p:txBody>
      </p:sp>
    </p:spTree>
    <p:extLst>
      <p:ext uri="{BB962C8B-B14F-4D97-AF65-F5344CB8AC3E}">
        <p14:creationId xmlns:p14="http://schemas.microsoft.com/office/powerpoint/2010/main" val="2967554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96869D-800A-452B-AB8C-76C691FD75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C7D410-6FD3-4BFE-9114-4FC8D85572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787C4-F3BE-418F-842C-899537C54D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7D50CE-4765-455D-99D7-CC022C2A654D}" type="datetimeFigureOut">
              <a:rPr lang="en-GB" smtClean="0"/>
              <a:t>27/01/2021</a:t>
            </a:fld>
            <a:endParaRPr lang="en-GB"/>
          </a:p>
        </p:txBody>
      </p:sp>
      <p:sp>
        <p:nvSpPr>
          <p:cNvPr id="5" name="Footer Placeholder 4">
            <a:extLst>
              <a:ext uri="{FF2B5EF4-FFF2-40B4-BE49-F238E27FC236}">
                <a16:creationId xmlns:a16="http://schemas.microsoft.com/office/drawing/2014/main" id="{10D0A843-15AA-4778-BA05-14B7DA414D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B588D7-A31D-4D36-B460-B1373C93CA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0FF7-1886-49E9-8A7A-1317DAB06141}" type="slidenum">
              <a:rPr lang="en-GB" smtClean="0"/>
              <a:t>‹#›</a:t>
            </a:fld>
            <a:endParaRPr lang="en-GB"/>
          </a:p>
        </p:txBody>
      </p:sp>
    </p:spTree>
    <p:extLst>
      <p:ext uri="{BB962C8B-B14F-4D97-AF65-F5344CB8AC3E}">
        <p14:creationId xmlns:p14="http://schemas.microsoft.com/office/powerpoint/2010/main" val="1249525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image" Target="../media/image2.jpeg"/><Relationship Id="rId7" Type="http://schemas.openxmlformats.org/officeDocument/2006/relationships/hyperlink" Target="https://www.metmuseum.org/art/collection/search/544216"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glencairnmuseum.org/newsletter/september-2014-the-goddess-taweret-protector-of-mothers-and.html" TargetMode="External"/><Relationship Id="rId5" Type="http://schemas.openxmlformats.org/officeDocument/2006/relationships/hyperlink" Target="https://www.brooklynmuseum.org/opencollection/objects/3967" TargetMode="External"/><Relationship Id="rId4" Type="http://schemas.openxmlformats.org/officeDocument/2006/relationships/image" Target="../media/image3.jpeg"/><Relationship Id="rId9"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15E39-262E-47FD-A903-C055E73DE4D2}"/>
              </a:ext>
            </a:extLst>
          </p:cNvPr>
          <p:cNvSpPr>
            <a:spLocks noGrp="1"/>
          </p:cNvSpPr>
          <p:nvPr>
            <p:ph type="ctrTitle"/>
          </p:nvPr>
        </p:nvSpPr>
        <p:spPr>
          <a:xfrm>
            <a:off x="1825368" y="100518"/>
            <a:ext cx="9144000" cy="549230"/>
          </a:xfrm>
        </p:spPr>
        <p:txBody>
          <a:bodyPr>
            <a:noAutofit/>
          </a:bodyPr>
          <a:lstStyle/>
          <a:p>
            <a:r>
              <a:rPr lang="en-GB" sz="3600" b="1" dirty="0"/>
              <a:t>From Birth to Rebirth: </a:t>
            </a:r>
            <a:r>
              <a:rPr lang="en-GB" sz="2800" b="1" dirty="0"/>
              <a:t>Theories of the Paddle Dolls</a:t>
            </a:r>
            <a:endParaRPr lang="en-GB" sz="3600" b="1" dirty="0"/>
          </a:p>
        </p:txBody>
      </p:sp>
      <p:pic>
        <p:nvPicPr>
          <p:cNvPr id="5" name="Picture 4" descr="Text&#10;&#10;Description automatically generated">
            <a:extLst>
              <a:ext uri="{FF2B5EF4-FFF2-40B4-BE49-F238E27FC236}">
                <a16:creationId xmlns:a16="http://schemas.microsoft.com/office/drawing/2014/main" id="{C52F48B0-3F19-489D-AB18-D55F337FF4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22632" cy="481013"/>
          </a:xfrm>
          <a:prstGeom prst="rect">
            <a:avLst/>
          </a:prstGeom>
        </p:spPr>
      </p:pic>
      <p:sp>
        <p:nvSpPr>
          <p:cNvPr id="8" name="TextBox 7">
            <a:extLst>
              <a:ext uri="{FF2B5EF4-FFF2-40B4-BE49-F238E27FC236}">
                <a16:creationId xmlns:a16="http://schemas.microsoft.com/office/drawing/2014/main" id="{EB892433-7DF5-49D3-AB5A-1D2D96B6FEDB}"/>
              </a:ext>
            </a:extLst>
          </p:cNvPr>
          <p:cNvSpPr txBox="1"/>
          <p:nvPr/>
        </p:nvSpPr>
        <p:spPr>
          <a:xfrm>
            <a:off x="1222632" y="-59576"/>
            <a:ext cx="2533650" cy="600164"/>
          </a:xfrm>
          <a:prstGeom prst="rect">
            <a:avLst/>
          </a:prstGeom>
          <a:noFill/>
        </p:spPr>
        <p:txBody>
          <a:bodyPr wrap="square" rtlCol="0">
            <a:spAutoFit/>
          </a:bodyPr>
          <a:lstStyle/>
          <a:p>
            <a:r>
              <a:rPr lang="en-GB" sz="1100" dirty="0"/>
              <a:t>Hadie Watson </a:t>
            </a:r>
          </a:p>
          <a:p>
            <a:r>
              <a:rPr lang="en-GB" sz="1100" dirty="0"/>
              <a:t>1803093</a:t>
            </a:r>
          </a:p>
          <a:p>
            <a:r>
              <a:rPr lang="en-GB" sz="1100" dirty="0"/>
              <a:t>UWTSD</a:t>
            </a:r>
          </a:p>
        </p:txBody>
      </p:sp>
      <p:sp>
        <p:nvSpPr>
          <p:cNvPr id="3" name="TextBox 2">
            <a:extLst>
              <a:ext uri="{FF2B5EF4-FFF2-40B4-BE49-F238E27FC236}">
                <a16:creationId xmlns:a16="http://schemas.microsoft.com/office/drawing/2014/main" id="{0E21D537-25C1-4A3F-BB57-D4FF33601637}"/>
              </a:ext>
            </a:extLst>
          </p:cNvPr>
          <p:cNvSpPr txBox="1"/>
          <p:nvPr/>
        </p:nvSpPr>
        <p:spPr>
          <a:xfrm>
            <a:off x="5120557" y="4774069"/>
            <a:ext cx="2343150" cy="430887"/>
          </a:xfrm>
          <a:prstGeom prst="rect">
            <a:avLst/>
          </a:prstGeom>
          <a:noFill/>
        </p:spPr>
        <p:txBody>
          <a:bodyPr wrap="square" rtlCol="0">
            <a:spAutoFit/>
          </a:bodyPr>
          <a:lstStyle/>
          <a:p>
            <a:pPr algn="ctr"/>
            <a:r>
              <a:rPr lang="en-GB" sz="1050" b="0" i="0" u="none" strike="noStrike" dirty="0">
                <a:solidFill>
                  <a:srgbClr val="000000"/>
                </a:solidFill>
                <a:effectLst/>
                <a:latin typeface="Calibri" panose="020F0502020204030204" pitchFamily="34" charset="0"/>
              </a:rPr>
              <a:t>Paddle doll, 187.996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050" dirty="0">
                <a:effectLst/>
                <a:latin typeface="Calibri" panose="020F0502020204030204" pitchFamily="34" charset="0"/>
                <a:ea typeface="Calibri" panose="020F0502020204030204" pitchFamily="34" charset="0"/>
                <a:cs typeface="Times New Roman" panose="02020603050405020304" pitchFamily="18" charset="0"/>
              </a:rPr>
              <a:t>©</a:t>
            </a:r>
            <a:r>
              <a:rPr lang="en-GB" sz="1050" dirty="0"/>
              <a:t> Katharina Zinn, 2021</a:t>
            </a:r>
          </a:p>
        </p:txBody>
      </p:sp>
      <p:sp>
        <p:nvSpPr>
          <p:cNvPr id="4" name="TextBox 3">
            <a:extLst>
              <a:ext uri="{FF2B5EF4-FFF2-40B4-BE49-F238E27FC236}">
                <a16:creationId xmlns:a16="http://schemas.microsoft.com/office/drawing/2014/main" id="{82356A07-2127-4F7D-A8AF-A575E5BB99E2}"/>
              </a:ext>
            </a:extLst>
          </p:cNvPr>
          <p:cNvSpPr txBox="1"/>
          <p:nvPr/>
        </p:nvSpPr>
        <p:spPr>
          <a:xfrm>
            <a:off x="7463707" y="677854"/>
            <a:ext cx="3192005" cy="3293209"/>
          </a:xfrm>
          <a:prstGeom prst="rect">
            <a:avLst/>
          </a:prstGeom>
          <a:noFill/>
        </p:spPr>
        <p:txBody>
          <a:bodyPr wrap="square" rtlCol="0">
            <a:spAutoFit/>
          </a:bodyPr>
          <a:lstStyle/>
          <a:p>
            <a:pPr algn="l" rtl="0" fontAlgn="base"/>
            <a:r>
              <a:rPr lang="en-GB" sz="1600" b="1" i="0" u="none" strike="noStrike" dirty="0">
                <a:solidFill>
                  <a:srgbClr val="000000"/>
                </a:solidFill>
                <a:effectLst/>
              </a:rPr>
              <a:t>Theories</a:t>
            </a:r>
            <a:r>
              <a:rPr lang="en-US" sz="1600" b="0" i="0" dirty="0">
                <a:solidFill>
                  <a:srgbClr val="000000"/>
                </a:solidFill>
                <a:effectLst/>
              </a:rPr>
              <a:t>​</a:t>
            </a:r>
            <a:endParaRPr lang="en-GB" sz="1600" b="0" i="0" dirty="0">
              <a:solidFill>
                <a:srgbClr val="000000"/>
              </a:solidFill>
              <a:effectLst/>
            </a:endParaRPr>
          </a:p>
          <a:p>
            <a:pPr algn="l" rtl="0" fontAlgn="base"/>
            <a:r>
              <a:rPr lang="en-GB" sz="1600" b="0" i="0" u="none" strike="noStrike" dirty="0">
                <a:solidFill>
                  <a:srgbClr val="000000"/>
                </a:solidFill>
                <a:effectLst/>
              </a:rPr>
              <a:t>These enigmatic objects have garnered several interpretations. Morris believes the dolls to be a type of percussion instrument used to appease a deity. Previous theories were that the 'dolls' were children's toys due to their rudimentary designs, though others have likened them to shabti dolls, imagining them to be the concubines of the dead (Morris.2011).</a:t>
            </a:r>
            <a:r>
              <a:rPr lang="en-US" sz="1600" b="0" i="0" dirty="0">
                <a:solidFill>
                  <a:srgbClr val="000000"/>
                </a:solidFill>
                <a:effectLst/>
              </a:rPr>
              <a:t>​</a:t>
            </a:r>
          </a:p>
        </p:txBody>
      </p:sp>
      <p:pic>
        <p:nvPicPr>
          <p:cNvPr id="7" name="Picture 6">
            <a:extLst>
              <a:ext uri="{FF2B5EF4-FFF2-40B4-BE49-F238E27FC236}">
                <a16:creationId xmlns:a16="http://schemas.microsoft.com/office/drawing/2014/main" id="{762117DF-B089-4AC8-BA3A-5A821EBB7AEC}"/>
              </a:ext>
            </a:extLst>
          </p:cNvPr>
          <p:cNvPicPr>
            <a:picLocks noChangeAspect="1"/>
          </p:cNvPicPr>
          <p:nvPr/>
        </p:nvPicPr>
        <p:blipFill rotWithShape="1">
          <a:blip r:embed="rId3">
            <a:extLst>
              <a:ext uri="{28A0092B-C50C-407E-A947-70E740481C1C}">
                <a14:useLocalDpi xmlns:a14="http://schemas.microsoft.com/office/drawing/2010/main" val="0"/>
              </a:ext>
            </a:extLst>
          </a:blip>
          <a:srcRect l="10557" t="31667" r="9444" b="32500"/>
          <a:stretch/>
        </p:blipFill>
        <p:spPr>
          <a:xfrm rot="5400000">
            <a:off x="3898241" y="2361117"/>
            <a:ext cx="3705253" cy="1106429"/>
          </a:xfrm>
          <a:prstGeom prst="rect">
            <a:avLst/>
          </a:prstGeom>
        </p:spPr>
      </p:pic>
      <p:pic>
        <p:nvPicPr>
          <p:cNvPr id="10" name="Picture 9" descr="A picture containing indoor&#10;&#10;Description automatically generated">
            <a:extLst>
              <a:ext uri="{FF2B5EF4-FFF2-40B4-BE49-F238E27FC236}">
                <a16:creationId xmlns:a16="http://schemas.microsoft.com/office/drawing/2014/main" id="{5FA78C7B-8A03-4DE8-B47E-F729AD48CB31}"/>
              </a:ext>
            </a:extLst>
          </p:cNvPr>
          <p:cNvPicPr>
            <a:picLocks noChangeAspect="1"/>
          </p:cNvPicPr>
          <p:nvPr/>
        </p:nvPicPr>
        <p:blipFill rotWithShape="1">
          <a:blip r:embed="rId4">
            <a:extLst>
              <a:ext uri="{28A0092B-C50C-407E-A947-70E740481C1C}">
                <a14:useLocalDpi xmlns:a14="http://schemas.microsoft.com/office/drawing/2010/main" val="0"/>
              </a:ext>
            </a:extLst>
          </a:blip>
          <a:srcRect t="40832" r="20000" b="23334"/>
          <a:stretch/>
        </p:blipFill>
        <p:spPr>
          <a:xfrm rot="5400000">
            <a:off x="5004671" y="2361117"/>
            <a:ext cx="3705254" cy="1106430"/>
          </a:xfrm>
          <a:prstGeom prst="rect">
            <a:avLst/>
          </a:prstGeom>
        </p:spPr>
      </p:pic>
      <p:sp>
        <p:nvSpPr>
          <p:cNvPr id="11" name="TextBox 10">
            <a:extLst>
              <a:ext uri="{FF2B5EF4-FFF2-40B4-BE49-F238E27FC236}">
                <a16:creationId xmlns:a16="http://schemas.microsoft.com/office/drawing/2014/main" id="{A62B0F64-E42C-42A7-AE3B-DC51FA913FB8}"/>
              </a:ext>
            </a:extLst>
          </p:cNvPr>
          <p:cNvSpPr txBox="1"/>
          <p:nvPr/>
        </p:nvSpPr>
        <p:spPr>
          <a:xfrm>
            <a:off x="0" y="5617001"/>
            <a:ext cx="12301902" cy="1277273"/>
          </a:xfrm>
          <a:prstGeom prst="rect">
            <a:avLst/>
          </a:prstGeom>
          <a:noFill/>
        </p:spPr>
        <p:txBody>
          <a:bodyPr wrap="square" rtlCol="0">
            <a:spAutoFit/>
          </a:bodyPr>
          <a:lstStyle/>
          <a:p>
            <a:pPr algn="l" rtl="0" fontAlgn="base"/>
            <a:r>
              <a:rPr lang="en-GB" sz="1100" b="1" i="0" u="none" strike="noStrike" dirty="0">
                <a:solidFill>
                  <a:srgbClr val="000000"/>
                </a:solidFill>
                <a:effectLst/>
                <a:latin typeface="Calibri" panose="020F0502020204030204" pitchFamily="34" charset="0"/>
              </a:rPr>
              <a:t>Bibliography</a:t>
            </a:r>
            <a:r>
              <a:rPr lang="en-GB" sz="1100" b="0" i="0" dirty="0">
                <a:solidFill>
                  <a:srgbClr val="000000"/>
                </a:solidFill>
                <a:effectLst/>
                <a:latin typeface="Calibri" panose="020F0502020204030204" pitchFamily="34" charset="0"/>
              </a:rPr>
              <a:t>​</a:t>
            </a:r>
            <a:endParaRPr lang="en-GB" sz="1100" b="0" i="0" dirty="0">
              <a:solidFill>
                <a:srgbClr val="000000"/>
              </a:solidFill>
              <a:effectLst/>
              <a:latin typeface="Segoe UI" panose="020B0502040204020203" pitchFamily="34" charset="0"/>
            </a:endParaRPr>
          </a:p>
          <a:p>
            <a:pPr algn="l" rtl="0" fontAlgn="base"/>
            <a:r>
              <a:rPr lang="en-GB" sz="1100" b="0" i="0" u="none" strike="noStrike" dirty="0">
                <a:solidFill>
                  <a:srgbClr val="000000"/>
                </a:solidFill>
                <a:effectLst/>
                <a:latin typeface="Calibri" panose="020F0502020204030204" pitchFamily="34" charset="0"/>
              </a:rPr>
              <a:t>Brooklyn Museum. (2007) </a:t>
            </a:r>
            <a:r>
              <a:rPr lang="en-GB" sz="1100" b="0" i="1" u="none" strike="noStrike" dirty="0">
                <a:solidFill>
                  <a:srgbClr val="000000"/>
                </a:solidFill>
                <a:effectLst/>
                <a:latin typeface="Calibri" panose="020F0502020204030204" pitchFamily="34" charset="0"/>
              </a:rPr>
              <a:t>Paddle Doll</a:t>
            </a:r>
            <a:r>
              <a:rPr lang="en-GB" sz="1100" b="0" i="0" u="none" strike="noStrike" dirty="0">
                <a:solidFill>
                  <a:srgbClr val="000000"/>
                </a:solidFill>
                <a:effectLst/>
                <a:latin typeface="Calibri" panose="020F0502020204030204" pitchFamily="34" charset="0"/>
              </a:rPr>
              <a:t>. Available at </a:t>
            </a:r>
            <a:r>
              <a:rPr lang="en-GB" sz="1100" b="0" i="0" u="sng" strike="noStrike" dirty="0">
                <a:solidFill>
                  <a:srgbClr val="0563C1"/>
                </a:solidFill>
                <a:effectLst/>
                <a:latin typeface="Calibri" panose="020F0502020204030204" pitchFamily="34" charset="0"/>
                <a:hlinkClick r:id="rId5"/>
              </a:rPr>
              <a:t>https://www.brooklynmuseum.org/opencollection/objects/3967</a:t>
            </a:r>
            <a:r>
              <a:rPr lang="en-GB" sz="1100" b="0" i="0" u="none" strike="noStrike" dirty="0">
                <a:solidFill>
                  <a:srgbClr val="000000"/>
                </a:solidFill>
                <a:effectLst/>
                <a:latin typeface="Calibri" panose="020F0502020204030204" pitchFamily="34" charset="0"/>
              </a:rPr>
              <a:t> [Accessed 13/01/2021]</a:t>
            </a:r>
            <a:r>
              <a:rPr lang="en-US" sz="1100" b="0" i="0" dirty="0">
                <a:solidFill>
                  <a:srgbClr val="000000"/>
                </a:solidFill>
                <a:effectLst/>
                <a:latin typeface="Calibri" panose="020F0502020204030204" pitchFamily="34" charset="0"/>
              </a:rPr>
              <a:t>​</a:t>
            </a:r>
            <a:endParaRPr lang="en-US" sz="1100" b="0" i="0" dirty="0">
              <a:solidFill>
                <a:srgbClr val="000000"/>
              </a:solidFill>
              <a:effectLst/>
              <a:latin typeface="Segoe UI" panose="020B0502040204020203" pitchFamily="34" charset="0"/>
            </a:endParaRPr>
          </a:p>
          <a:p>
            <a:pPr algn="l" rtl="0" fontAlgn="base"/>
            <a:r>
              <a:rPr lang="en-GB" sz="1100" b="0" i="0" u="none" strike="noStrike" dirty="0">
                <a:solidFill>
                  <a:srgbClr val="000000"/>
                </a:solidFill>
                <a:effectLst/>
                <a:latin typeface="Calibri" panose="020F0502020204030204" pitchFamily="34" charset="0"/>
              </a:rPr>
              <a:t>Houser Wegner, J. (2014) </a:t>
            </a:r>
            <a:r>
              <a:rPr lang="en-GB" sz="1100" b="0" i="1" u="none" strike="noStrike" dirty="0">
                <a:solidFill>
                  <a:srgbClr val="000000"/>
                </a:solidFill>
                <a:effectLst/>
                <a:latin typeface="Calibri" panose="020F0502020204030204" pitchFamily="34" charset="0"/>
              </a:rPr>
              <a:t>The Goddess </a:t>
            </a:r>
            <a:r>
              <a:rPr lang="en-GB" sz="1100" b="0" i="1" u="none" strike="noStrike" dirty="0" err="1">
                <a:solidFill>
                  <a:srgbClr val="000000"/>
                </a:solidFill>
                <a:effectLst/>
                <a:latin typeface="Calibri" panose="020F0502020204030204" pitchFamily="34" charset="0"/>
              </a:rPr>
              <a:t>Taweret</a:t>
            </a:r>
            <a:r>
              <a:rPr lang="en-GB" sz="1100" b="0" i="1" u="none" strike="noStrike" dirty="0">
                <a:solidFill>
                  <a:srgbClr val="000000"/>
                </a:solidFill>
                <a:effectLst/>
                <a:latin typeface="Calibri" panose="020F0502020204030204" pitchFamily="34" charset="0"/>
              </a:rPr>
              <a:t>: Protectors of Mothers and Children. </a:t>
            </a:r>
            <a:r>
              <a:rPr lang="en-GB" sz="1100" b="0" i="0" u="none" strike="noStrike" dirty="0">
                <a:solidFill>
                  <a:srgbClr val="000000"/>
                </a:solidFill>
                <a:effectLst/>
                <a:latin typeface="Calibri" panose="020F0502020204030204" pitchFamily="34" charset="0"/>
              </a:rPr>
              <a:t>Glencairn Museum News.</a:t>
            </a:r>
            <a:r>
              <a:rPr lang="en-GB" sz="1100" b="0" i="1" u="none" strike="noStrike" dirty="0">
                <a:solidFill>
                  <a:srgbClr val="000000"/>
                </a:solidFill>
                <a:effectLst/>
                <a:latin typeface="Calibri" panose="020F0502020204030204" pitchFamily="34" charset="0"/>
              </a:rPr>
              <a:t> </a:t>
            </a:r>
            <a:r>
              <a:rPr lang="en-GB" sz="1100" b="0" i="0" u="none" strike="noStrike" dirty="0">
                <a:solidFill>
                  <a:srgbClr val="000000"/>
                </a:solidFill>
                <a:effectLst/>
                <a:latin typeface="Calibri" panose="020F0502020204030204" pitchFamily="34" charset="0"/>
              </a:rPr>
              <a:t>Available at </a:t>
            </a:r>
            <a:r>
              <a:rPr lang="en-GB" sz="1100" b="0" i="0" u="sng" strike="noStrike" dirty="0">
                <a:solidFill>
                  <a:srgbClr val="0563C1"/>
                </a:solidFill>
                <a:effectLst/>
                <a:latin typeface="Calibri" panose="020F0502020204030204" pitchFamily="34" charset="0"/>
                <a:hlinkClick r:id="rId6"/>
              </a:rPr>
              <a:t>https://glencairnmuseum.org/newsletter/september-2014-the-goddess-taweret-protector-of-mothers-and.html</a:t>
            </a:r>
            <a:r>
              <a:rPr lang="en-GB" sz="1100" b="0" i="0" u="none" strike="noStrike" dirty="0">
                <a:solidFill>
                  <a:srgbClr val="000000"/>
                </a:solidFill>
                <a:effectLst/>
                <a:latin typeface="Calibri" panose="020F0502020204030204" pitchFamily="34" charset="0"/>
              </a:rPr>
              <a:t> [Accessed 10/01/2021] </a:t>
            </a:r>
            <a:r>
              <a:rPr lang="en-GB" sz="1100" b="0" i="0" dirty="0">
                <a:solidFill>
                  <a:srgbClr val="000000"/>
                </a:solidFill>
                <a:effectLst/>
                <a:latin typeface="Calibri" panose="020F0502020204030204" pitchFamily="34" charset="0"/>
              </a:rPr>
              <a:t>​</a:t>
            </a:r>
            <a:endParaRPr lang="en-GB" sz="1100" b="0" i="0" dirty="0">
              <a:solidFill>
                <a:srgbClr val="000000"/>
              </a:solidFill>
              <a:effectLst/>
              <a:latin typeface="Segoe UI" panose="020B0502040204020203" pitchFamily="34" charset="0"/>
            </a:endParaRPr>
          </a:p>
          <a:p>
            <a:pPr algn="l" rtl="0" fontAlgn="base"/>
            <a:r>
              <a:rPr lang="en-GB" sz="1100" b="0" i="0" u="none" strike="noStrike" dirty="0">
                <a:solidFill>
                  <a:srgbClr val="000000"/>
                </a:solidFill>
                <a:effectLst/>
                <a:latin typeface="Calibri" panose="020F0502020204030204" pitchFamily="34" charset="0"/>
              </a:rPr>
              <a:t>Metropolitan Museum of Art. (2021) </a:t>
            </a:r>
            <a:r>
              <a:rPr lang="en-GB" sz="1100" b="0" i="1" u="none" strike="noStrike" dirty="0">
                <a:solidFill>
                  <a:srgbClr val="000000"/>
                </a:solidFill>
                <a:effectLst/>
                <a:latin typeface="Calibri" panose="020F0502020204030204" pitchFamily="34" charset="0"/>
              </a:rPr>
              <a:t>Paddle Doll.</a:t>
            </a:r>
            <a:r>
              <a:rPr lang="en-GB" sz="1100" b="0" i="0" u="none" strike="noStrike" dirty="0">
                <a:solidFill>
                  <a:srgbClr val="000000"/>
                </a:solidFill>
                <a:effectLst/>
                <a:latin typeface="Calibri" panose="020F0502020204030204" pitchFamily="34" charset="0"/>
              </a:rPr>
              <a:t> Available at </a:t>
            </a:r>
            <a:r>
              <a:rPr lang="en-GB" sz="1100" b="0" i="0" u="sng" strike="noStrike" dirty="0">
                <a:solidFill>
                  <a:srgbClr val="0563C1"/>
                </a:solidFill>
                <a:effectLst/>
                <a:latin typeface="Calibri" panose="020F0502020204030204" pitchFamily="34" charset="0"/>
                <a:hlinkClick r:id="rId7"/>
              </a:rPr>
              <a:t>https://www.metmuseum.org/art/collection/search/544216</a:t>
            </a:r>
            <a:r>
              <a:rPr lang="en-GB" sz="1100" b="0" i="0" u="none" strike="noStrike" dirty="0">
                <a:solidFill>
                  <a:srgbClr val="000000"/>
                </a:solidFill>
                <a:effectLst/>
                <a:latin typeface="Calibri" panose="020F0502020204030204" pitchFamily="34" charset="0"/>
              </a:rPr>
              <a:t> [Accessed 10/01/2021] </a:t>
            </a:r>
            <a:r>
              <a:rPr lang="en-GB" sz="1100" b="0" i="0" dirty="0">
                <a:solidFill>
                  <a:srgbClr val="000000"/>
                </a:solidFill>
                <a:effectLst/>
                <a:latin typeface="Calibri" panose="020F0502020204030204" pitchFamily="34" charset="0"/>
              </a:rPr>
              <a:t>​</a:t>
            </a:r>
            <a:endParaRPr lang="en-GB" sz="1100" b="0" i="0" dirty="0">
              <a:solidFill>
                <a:srgbClr val="000000"/>
              </a:solidFill>
              <a:effectLst/>
              <a:latin typeface="Segoe UI" panose="020B0502040204020203" pitchFamily="34" charset="0"/>
            </a:endParaRPr>
          </a:p>
          <a:p>
            <a:pPr algn="l" rtl="0" fontAlgn="base"/>
            <a:r>
              <a:rPr lang="en-GB" sz="1100" b="0" i="0" u="none" strike="noStrike" dirty="0">
                <a:solidFill>
                  <a:srgbClr val="000000"/>
                </a:solidFill>
                <a:effectLst/>
                <a:latin typeface="Calibri" panose="020F0502020204030204" pitchFamily="34" charset="0"/>
              </a:rPr>
              <a:t>Morris, E. (2011) Paddle Dolls and Performance. </a:t>
            </a:r>
            <a:r>
              <a:rPr lang="en-GB" sz="1100" b="0" i="1" u="none" strike="noStrike" dirty="0">
                <a:solidFill>
                  <a:srgbClr val="000000"/>
                </a:solidFill>
                <a:effectLst/>
                <a:latin typeface="Calibri" panose="020F0502020204030204" pitchFamily="34" charset="0"/>
              </a:rPr>
              <a:t>Journal of the American Research Centre in Egypt</a:t>
            </a:r>
            <a:r>
              <a:rPr lang="en-GB" sz="1100" b="0" i="0" u="none" strike="noStrike" dirty="0">
                <a:solidFill>
                  <a:srgbClr val="000000"/>
                </a:solidFill>
                <a:effectLst/>
                <a:latin typeface="Calibri" panose="020F0502020204030204" pitchFamily="34" charset="0"/>
              </a:rPr>
              <a:t> 47, 71-103.</a:t>
            </a:r>
            <a:r>
              <a:rPr lang="en-GB" sz="1100" b="0" i="0" dirty="0">
                <a:solidFill>
                  <a:srgbClr val="000000"/>
                </a:solidFill>
                <a:effectLst/>
                <a:latin typeface="Calibri" panose="020F0502020204030204" pitchFamily="34" charset="0"/>
              </a:rPr>
              <a:t>​</a:t>
            </a:r>
            <a:endParaRPr lang="en-GB" sz="1100" b="0" i="0" dirty="0">
              <a:solidFill>
                <a:srgbClr val="000000"/>
              </a:solidFill>
              <a:effectLst/>
              <a:latin typeface="Segoe UI" panose="020B0502040204020203" pitchFamily="34" charset="0"/>
            </a:endParaRPr>
          </a:p>
          <a:p>
            <a:pPr algn="l" rtl="0" fontAlgn="base"/>
            <a:r>
              <a:rPr lang="en-GB" sz="1100" b="0" i="0" u="none" strike="noStrike" dirty="0">
                <a:solidFill>
                  <a:srgbClr val="000000"/>
                </a:solidFill>
                <a:effectLst/>
                <a:latin typeface="Calibri" panose="020F0502020204030204" pitchFamily="34" charset="0"/>
              </a:rPr>
              <a:t>Pinch, G. (2010) Magic in Ancient Egypt. Texas; University of Texas Press. </a:t>
            </a:r>
            <a:r>
              <a:rPr lang="en-GB" sz="1100" b="0" i="0" dirty="0">
                <a:solidFill>
                  <a:srgbClr val="000000"/>
                </a:solidFill>
                <a:effectLst/>
                <a:latin typeface="Calibri" panose="020F0502020204030204" pitchFamily="34" charset="0"/>
              </a:rPr>
              <a:t>​</a:t>
            </a:r>
            <a:endParaRPr lang="en-GB" sz="1100" b="0" i="0" dirty="0">
              <a:solidFill>
                <a:srgbClr val="000000"/>
              </a:solidFill>
              <a:effectLst/>
              <a:latin typeface="Segoe UI" panose="020B0502040204020203" pitchFamily="34" charset="0"/>
            </a:endParaRPr>
          </a:p>
        </p:txBody>
      </p:sp>
      <p:sp>
        <p:nvSpPr>
          <p:cNvPr id="6" name="TextBox 5">
            <a:extLst>
              <a:ext uri="{FF2B5EF4-FFF2-40B4-BE49-F238E27FC236}">
                <a16:creationId xmlns:a16="http://schemas.microsoft.com/office/drawing/2014/main" id="{D1E813CD-D81B-44EA-B57A-0ABD183C1C9C}"/>
              </a:ext>
            </a:extLst>
          </p:cNvPr>
          <p:cNvSpPr txBox="1"/>
          <p:nvPr/>
        </p:nvSpPr>
        <p:spPr>
          <a:xfrm>
            <a:off x="123213" y="663549"/>
            <a:ext cx="5185702" cy="3046988"/>
          </a:xfrm>
          <a:prstGeom prst="rect">
            <a:avLst/>
          </a:prstGeom>
          <a:noFill/>
        </p:spPr>
        <p:txBody>
          <a:bodyPr wrap="square" rtlCol="0">
            <a:spAutoFit/>
          </a:bodyPr>
          <a:lstStyle/>
          <a:p>
            <a:pPr algn="l" rtl="0" fontAlgn="base"/>
            <a:r>
              <a:rPr lang="en-GB" sz="1600" b="1" i="0" u="none" strike="noStrike" dirty="0" err="1">
                <a:solidFill>
                  <a:srgbClr val="000000"/>
                </a:solidFill>
                <a:effectLst/>
              </a:rPr>
              <a:t>Cyfarthfa</a:t>
            </a:r>
            <a:r>
              <a:rPr lang="en-GB" sz="1600" b="1" i="0" u="none" strike="noStrike" dirty="0">
                <a:solidFill>
                  <a:srgbClr val="000000"/>
                </a:solidFill>
                <a:effectLst/>
              </a:rPr>
              <a:t> Castle Paddle doll.</a:t>
            </a:r>
            <a:r>
              <a:rPr lang="en-GB" sz="1600" b="0" i="0" dirty="0">
                <a:solidFill>
                  <a:srgbClr val="000000"/>
                </a:solidFill>
                <a:effectLst/>
              </a:rPr>
              <a:t>​</a:t>
            </a:r>
          </a:p>
          <a:p>
            <a:pPr algn="l" rtl="0" fontAlgn="base"/>
            <a:r>
              <a:rPr lang="en-GB" sz="1600" b="0" i="0" u="none" strike="noStrike" dirty="0">
                <a:solidFill>
                  <a:srgbClr val="000000"/>
                </a:solidFill>
                <a:effectLst/>
              </a:rPr>
              <a:t>This paddle doll appears to be relatively simplistic compared to others that have been found. Its design depicts a necklace, a belt and a triangle over the pubic area in blue and red pigment.</a:t>
            </a:r>
            <a:r>
              <a:rPr lang="en-GB" sz="1600" b="0" i="0" dirty="0">
                <a:solidFill>
                  <a:srgbClr val="000000"/>
                </a:solidFill>
                <a:effectLst/>
              </a:rPr>
              <a:t>​</a:t>
            </a:r>
          </a:p>
          <a:p>
            <a:pPr algn="l" rtl="0" fontAlgn="base"/>
            <a:r>
              <a:rPr lang="en-GB" sz="1600" b="0" i="0" u="none" strike="noStrike" dirty="0">
                <a:solidFill>
                  <a:srgbClr val="000000"/>
                </a:solidFill>
                <a:effectLst/>
              </a:rPr>
              <a:t>The silhouette is vaguely keyhole shaped and this particular doll appears to be incomplete. Other examples tend to include arms and ‘hair’ made of beads strung on linen (Metropolitan Museum.2011).</a:t>
            </a:r>
            <a:r>
              <a:rPr lang="en-GB" sz="1600" b="0" i="0" dirty="0">
                <a:solidFill>
                  <a:srgbClr val="000000"/>
                </a:solidFill>
                <a:effectLst/>
              </a:rPr>
              <a:t>​</a:t>
            </a:r>
          </a:p>
          <a:p>
            <a:pPr algn="l" rtl="0" fontAlgn="base"/>
            <a:r>
              <a:rPr lang="en-GB" sz="1600" b="0" i="0" dirty="0">
                <a:solidFill>
                  <a:srgbClr val="000000"/>
                </a:solidFill>
                <a:effectLst/>
              </a:rPr>
              <a:t>​</a:t>
            </a:r>
          </a:p>
          <a:p>
            <a:pPr algn="l" rtl="0" fontAlgn="base"/>
            <a:r>
              <a:rPr lang="en-GB" sz="1600" b="0" i="0" dirty="0">
                <a:solidFill>
                  <a:srgbClr val="000000"/>
                </a:solidFill>
                <a:effectLst/>
              </a:rPr>
              <a:t>​</a:t>
            </a:r>
          </a:p>
          <a:p>
            <a:pPr algn="l" rtl="0" fontAlgn="base"/>
            <a:r>
              <a:rPr lang="en-GB" sz="1600" b="0" i="0" dirty="0">
                <a:solidFill>
                  <a:srgbClr val="000000"/>
                </a:solidFill>
                <a:effectLst/>
              </a:rPr>
              <a:t>​</a:t>
            </a:r>
          </a:p>
        </p:txBody>
      </p:sp>
      <p:sp>
        <p:nvSpPr>
          <p:cNvPr id="9" name="TextBox 8">
            <a:extLst>
              <a:ext uri="{FF2B5EF4-FFF2-40B4-BE49-F238E27FC236}">
                <a16:creationId xmlns:a16="http://schemas.microsoft.com/office/drawing/2014/main" id="{728011A1-5FDF-440A-8415-83D482AB9CEC}"/>
              </a:ext>
            </a:extLst>
          </p:cNvPr>
          <p:cNvSpPr txBox="1"/>
          <p:nvPr/>
        </p:nvSpPr>
        <p:spPr>
          <a:xfrm>
            <a:off x="7463707" y="3994805"/>
            <a:ext cx="4500153" cy="1569660"/>
          </a:xfrm>
          <a:prstGeom prst="rect">
            <a:avLst/>
          </a:prstGeom>
          <a:noFill/>
        </p:spPr>
        <p:txBody>
          <a:bodyPr wrap="square" rtlCol="0">
            <a:spAutoFit/>
          </a:bodyPr>
          <a:lstStyle/>
          <a:p>
            <a:pPr algn="l" rtl="0" fontAlgn="base"/>
            <a:r>
              <a:rPr lang="en-US" sz="1600" b="1" i="0" u="none" strike="noStrike" dirty="0">
                <a:solidFill>
                  <a:srgbClr val="000000"/>
                </a:solidFill>
                <a:effectLst/>
              </a:rPr>
              <a:t>Funerary Magic and Paddle dolls</a:t>
            </a:r>
            <a:r>
              <a:rPr lang="en-US" sz="1600" b="0" i="0" dirty="0">
                <a:solidFill>
                  <a:srgbClr val="000000"/>
                </a:solidFill>
                <a:effectLst/>
              </a:rPr>
              <a:t>​</a:t>
            </a:r>
          </a:p>
          <a:p>
            <a:pPr algn="l" rtl="0" fontAlgn="base"/>
            <a:r>
              <a:rPr lang="en-US" sz="1600" b="0" i="0" dirty="0">
                <a:solidFill>
                  <a:srgbClr val="000000"/>
                </a:solidFill>
                <a:effectLst/>
              </a:rPr>
              <a:t>​</a:t>
            </a:r>
            <a:r>
              <a:rPr lang="en-US" sz="1600" b="0" i="0" u="none" strike="noStrike" dirty="0">
                <a:solidFill>
                  <a:srgbClr val="000000"/>
                </a:solidFill>
                <a:effectLst/>
              </a:rPr>
              <a:t>Found in tombs, paddle dolls have been thought of as being talismans of fertility and rebirth (Pinch.2010) utilizing funerary magic in order to assist the deceased into being born into the afterlife (Brooklyn Museum.2007).</a:t>
            </a:r>
            <a:r>
              <a:rPr lang="en-GB" sz="1600" b="0" i="0" dirty="0">
                <a:solidFill>
                  <a:srgbClr val="000000"/>
                </a:solidFill>
                <a:effectLst/>
              </a:rPr>
              <a:t>​</a:t>
            </a:r>
          </a:p>
        </p:txBody>
      </p:sp>
      <p:sp>
        <p:nvSpPr>
          <p:cNvPr id="18" name="TextBox 17">
            <a:extLst>
              <a:ext uri="{FF2B5EF4-FFF2-40B4-BE49-F238E27FC236}">
                <a16:creationId xmlns:a16="http://schemas.microsoft.com/office/drawing/2014/main" id="{38B77E1E-90FA-43BB-B32C-04AB60D0846D}"/>
              </a:ext>
            </a:extLst>
          </p:cNvPr>
          <p:cNvSpPr txBox="1"/>
          <p:nvPr/>
        </p:nvSpPr>
        <p:spPr>
          <a:xfrm>
            <a:off x="1315722" y="3107876"/>
            <a:ext cx="4063485" cy="2800767"/>
          </a:xfrm>
          <a:prstGeom prst="rect">
            <a:avLst/>
          </a:prstGeom>
          <a:noFill/>
        </p:spPr>
        <p:txBody>
          <a:bodyPr wrap="square">
            <a:spAutoFit/>
          </a:bodyPr>
          <a:lstStyle/>
          <a:p>
            <a:pPr algn="l" rtl="0" fontAlgn="base"/>
            <a:r>
              <a:rPr lang="en-GB" sz="1600" b="1" i="0" u="none" strike="noStrike" dirty="0">
                <a:solidFill>
                  <a:srgbClr val="000000"/>
                </a:solidFill>
                <a:effectLst/>
                <a:latin typeface="Calibri" panose="020F0502020204030204" pitchFamily="34" charset="0"/>
              </a:rPr>
              <a:t>Links to Divinity</a:t>
            </a:r>
            <a:r>
              <a:rPr lang="en-US" sz="1600" b="0" i="0" dirty="0">
                <a:solidFill>
                  <a:srgbClr val="000000"/>
                </a:solidFill>
                <a:effectLst/>
                <a:latin typeface="Calibri" panose="020F0502020204030204" pitchFamily="34" charset="0"/>
              </a:rPr>
              <a:t>​</a:t>
            </a:r>
            <a:endParaRPr lang="en-GB" sz="1600" b="0" i="0" dirty="0">
              <a:solidFill>
                <a:srgbClr val="000000"/>
              </a:solidFill>
              <a:effectLst/>
              <a:latin typeface="Segoe UI" panose="020B0502040204020203" pitchFamily="34" charset="0"/>
            </a:endParaRPr>
          </a:p>
          <a:p>
            <a:pPr algn="l" rtl="0" fontAlgn="base"/>
            <a:r>
              <a:rPr lang="en-GB" sz="1600" b="0" i="0" u="none" strike="noStrike" dirty="0">
                <a:solidFill>
                  <a:srgbClr val="000000"/>
                </a:solidFill>
                <a:effectLst/>
                <a:latin typeface="Calibri" panose="020F0502020204030204" pitchFamily="34" charset="0"/>
              </a:rPr>
              <a:t>A collection of paddle dolls were found in a tomb in an area where the cult of Hathor was prominent. Morris theorises that this is because the dolls actually represented the dancers of Hathor (Morris.2011).</a:t>
            </a:r>
            <a:endParaRPr lang="en-US" sz="1600" b="0" i="0" dirty="0">
              <a:solidFill>
                <a:srgbClr val="000000"/>
              </a:solidFill>
              <a:effectLst/>
              <a:latin typeface="Segoe UI" panose="020B0502040204020203" pitchFamily="34" charset="0"/>
            </a:endParaRPr>
          </a:p>
          <a:p>
            <a:pPr algn="l" rtl="0" fontAlgn="base"/>
            <a:r>
              <a:rPr lang="en-GB" sz="1600" b="0" i="0" dirty="0">
                <a:solidFill>
                  <a:srgbClr val="000000"/>
                </a:solidFill>
                <a:effectLst/>
                <a:latin typeface="Calibri" panose="020F0502020204030204" pitchFamily="34" charset="0"/>
              </a:rPr>
              <a:t>​</a:t>
            </a:r>
            <a:r>
              <a:rPr lang="en-GB" sz="1600" dirty="0">
                <a:solidFill>
                  <a:srgbClr val="000000"/>
                </a:solidFill>
                <a:latin typeface="Calibri" panose="020F0502020204030204" pitchFamily="34" charset="0"/>
              </a:rPr>
              <a:t>Other</a:t>
            </a:r>
            <a:r>
              <a:rPr lang="en-GB" sz="1600" b="0" i="0" u="none" strike="noStrike" dirty="0">
                <a:solidFill>
                  <a:srgbClr val="000000"/>
                </a:solidFill>
                <a:effectLst/>
                <a:latin typeface="Calibri" panose="020F0502020204030204" pitchFamily="34" charset="0"/>
              </a:rPr>
              <a:t> examples have depictions of the goddess </a:t>
            </a:r>
            <a:r>
              <a:rPr lang="en-GB" sz="1600" b="0" i="0" u="none" strike="noStrike" dirty="0" err="1">
                <a:solidFill>
                  <a:srgbClr val="000000"/>
                </a:solidFill>
                <a:effectLst/>
                <a:latin typeface="Calibri" panose="020F0502020204030204" pitchFamily="34" charset="0"/>
              </a:rPr>
              <a:t>Taweret</a:t>
            </a:r>
            <a:r>
              <a:rPr lang="en-GB" sz="1600" b="0" i="0" u="none" strike="noStrike" dirty="0">
                <a:solidFill>
                  <a:srgbClr val="000000"/>
                </a:solidFill>
                <a:effectLst/>
                <a:latin typeface="Calibri" panose="020F0502020204030204" pitchFamily="34" charset="0"/>
              </a:rPr>
              <a:t>, protectress of expectant mothers and children (Pinch. 2010 and Houser Wegner. 2014).</a:t>
            </a:r>
            <a:endParaRPr lang="en-US" sz="1600" b="0" i="0" dirty="0">
              <a:solidFill>
                <a:srgbClr val="000000"/>
              </a:solidFill>
              <a:effectLst/>
              <a:latin typeface="Segoe UI" panose="020B0502040204020203" pitchFamily="34" charset="0"/>
            </a:endParaRPr>
          </a:p>
          <a:p>
            <a:r>
              <a:rPr lang="en-GB" sz="1600" b="0" i="0" dirty="0">
                <a:solidFill>
                  <a:srgbClr val="000000"/>
                </a:solidFill>
                <a:effectLst/>
                <a:latin typeface="Times New Roman" panose="02020603050405020304" pitchFamily="18" charset="0"/>
              </a:rPr>
              <a:t> </a:t>
            </a:r>
            <a:endParaRPr lang="en-GB" sz="1600" dirty="0"/>
          </a:p>
        </p:txBody>
      </p:sp>
      <p:pic>
        <p:nvPicPr>
          <p:cNvPr id="14" name="Picture 13">
            <a:extLst>
              <a:ext uri="{FF2B5EF4-FFF2-40B4-BE49-F238E27FC236}">
                <a16:creationId xmlns:a16="http://schemas.microsoft.com/office/drawing/2014/main" id="{64F17523-B36B-4799-9610-A69E7D5E12F9}"/>
              </a:ext>
            </a:extLst>
          </p:cNvPr>
          <p:cNvPicPr>
            <a:picLocks noChangeAspect="1"/>
          </p:cNvPicPr>
          <p:nvPr/>
        </p:nvPicPr>
        <p:blipFill rotWithShape="1">
          <a:blip r:embed="rId8">
            <a:extLst>
              <a:ext uri="{28A0092B-C50C-407E-A947-70E740481C1C}">
                <a14:useLocalDpi xmlns:a14="http://schemas.microsoft.com/office/drawing/2010/main" val="0"/>
              </a:ext>
            </a:extLst>
          </a:blip>
          <a:srcRect l="6890" t="19592" r="6950" b="11586"/>
          <a:stretch/>
        </p:blipFill>
        <p:spPr>
          <a:xfrm>
            <a:off x="10744489" y="600195"/>
            <a:ext cx="1207384" cy="1345726"/>
          </a:xfrm>
          <a:prstGeom prst="rect">
            <a:avLst/>
          </a:prstGeom>
        </p:spPr>
      </p:pic>
      <p:pic>
        <p:nvPicPr>
          <p:cNvPr id="16" name="Picture 15" descr="A picture containing text&#10;&#10;Description automatically generated">
            <a:extLst>
              <a:ext uri="{FF2B5EF4-FFF2-40B4-BE49-F238E27FC236}">
                <a16:creationId xmlns:a16="http://schemas.microsoft.com/office/drawing/2014/main" id="{E4B3563A-52CF-4DBE-8D0B-0B9F87D6A27F}"/>
              </a:ext>
            </a:extLst>
          </p:cNvPr>
          <p:cNvPicPr>
            <a:picLocks noChangeAspect="1"/>
          </p:cNvPicPr>
          <p:nvPr/>
        </p:nvPicPr>
        <p:blipFill rotWithShape="1">
          <a:blip r:embed="rId9">
            <a:extLst>
              <a:ext uri="{28A0092B-C50C-407E-A947-70E740481C1C}">
                <a14:useLocalDpi xmlns:a14="http://schemas.microsoft.com/office/drawing/2010/main" val="0"/>
              </a:ext>
            </a:extLst>
          </a:blip>
          <a:srcRect l="32981" t="51083" r="32410" b="22147"/>
          <a:stretch/>
        </p:blipFill>
        <p:spPr>
          <a:xfrm>
            <a:off x="162994" y="3766303"/>
            <a:ext cx="896644" cy="979185"/>
          </a:xfrm>
          <a:prstGeom prst="rect">
            <a:avLst/>
          </a:prstGeom>
        </p:spPr>
      </p:pic>
      <p:sp>
        <p:nvSpPr>
          <p:cNvPr id="17" name="TextBox 16">
            <a:extLst>
              <a:ext uri="{FF2B5EF4-FFF2-40B4-BE49-F238E27FC236}">
                <a16:creationId xmlns:a16="http://schemas.microsoft.com/office/drawing/2014/main" id="{BB16ECF0-3B31-4ECD-B8F3-AFF8BBEA07BA}"/>
              </a:ext>
            </a:extLst>
          </p:cNvPr>
          <p:cNvSpPr txBox="1"/>
          <p:nvPr/>
        </p:nvSpPr>
        <p:spPr>
          <a:xfrm>
            <a:off x="-64889" y="4813994"/>
            <a:ext cx="1639260" cy="415498"/>
          </a:xfrm>
          <a:prstGeom prst="rect">
            <a:avLst/>
          </a:prstGeom>
          <a:noFill/>
        </p:spPr>
        <p:txBody>
          <a:bodyPr wrap="square" rtlCol="0">
            <a:spAutoFit/>
          </a:bodyPr>
          <a:lstStyle/>
          <a:p>
            <a:r>
              <a:rPr lang="en-GB" sz="1050" dirty="0">
                <a:effectLst/>
                <a:ea typeface="Calibri" panose="020F0502020204030204" pitchFamily="34" charset="0"/>
                <a:cs typeface="Times New Roman" panose="02020603050405020304" pitchFamily="18" charset="0"/>
              </a:rPr>
              <a:t>Paddle doll, 37.105.E</a:t>
            </a:r>
          </a:p>
          <a:p>
            <a:r>
              <a:rPr lang="en-GB" sz="1050" dirty="0">
                <a:cs typeface="Times New Roman" panose="02020603050405020304" pitchFamily="18" charset="0"/>
              </a:rPr>
              <a:t>Brooklyn Museum. 2007</a:t>
            </a:r>
            <a:endParaRPr lang="en-GB" sz="1050" dirty="0"/>
          </a:p>
        </p:txBody>
      </p:sp>
      <p:sp>
        <p:nvSpPr>
          <p:cNvPr id="24" name="TextBox 23">
            <a:extLst>
              <a:ext uri="{FF2B5EF4-FFF2-40B4-BE49-F238E27FC236}">
                <a16:creationId xmlns:a16="http://schemas.microsoft.com/office/drawing/2014/main" id="{0CA26A10-903C-44E3-8052-4387555F8D77}"/>
              </a:ext>
            </a:extLst>
          </p:cNvPr>
          <p:cNvSpPr txBox="1"/>
          <p:nvPr/>
        </p:nvSpPr>
        <p:spPr>
          <a:xfrm>
            <a:off x="10655712" y="1969663"/>
            <a:ext cx="2139519" cy="415498"/>
          </a:xfrm>
          <a:prstGeom prst="rect">
            <a:avLst/>
          </a:prstGeom>
          <a:noFill/>
        </p:spPr>
        <p:txBody>
          <a:bodyPr wrap="square" rtlCol="0">
            <a:spAutoFit/>
          </a:bodyPr>
          <a:lstStyle/>
          <a:p>
            <a:r>
              <a:rPr lang="en-GB" sz="1050" dirty="0">
                <a:effectLst/>
                <a:ea typeface="Calibri" panose="020F0502020204030204" pitchFamily="34" charset="0"/>
                <a:cs typeface="Times New Roman" panose="02020603050405020304" pitchFamily="18" charset="0"/>
              </a:rPr>
              <a:t>Paddle doll, 31.3.35.a, b</a:t>
            </a:r>
          </a:p>
          <a:p>
            <a:r>
              <a:rPr lang="en-GB" sz="1050" dirty="0">
                <a:cs typeface="Times New Roman" panose="02020603050405020304" pitchFamily="18" charset="0"/>
              </a:rPr>
              <a:t>Met Museum. 2007</a:t>
            </a:r>
            <a:endParaRPr lang="en-GB" sz="1050" dirty="0"/>
          </a:p>
        </p:txBody>
      </p:sp>
    </p:spTree>
    <p:extLst>
      <p:ext uri="{BB962C8B-B14F-4D97-AF65-F5344CB8AC3E}">
        <p14:creationId xmlns:p14="http://schemas.microsoft.com/office/powerpoint/2010/main" val="3233641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590</TotalTime>
  <Words>468</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Segoe UI</vt:lpstr>
      <vt:lpstr>Times New Roman</vt:lpstr>
      <vt:lpstr>Office Theme</vt:lpstr>
      <vt:lpstr>From Birth to Rebirth: Theories of the Paddle Dolls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Hadie Alexandra Watson (1803093)</dc:creator>
  <cp:lastModifiedBy>Hadie Alexandra Watson (1803093)</cp:lastModifiedBy>
  <cp:revision>18</cp:revision>
  <dcterms:created xsi:type="dcterms:W3CDTF">2021-01-13T15:36:54Z</dcterms:created>
  <dcterms:modified xsi:type="dcterms:W3CDTF">2021-01-27T16:36:17Z</dcterms:modified>
</cp:coreProperties>
</file>